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1" r:id="rId4"/>
    <p:sldId id="284" r:id="rId5"/>
    <p:sldId id="285" r:id="rId6"/>
    <p:sldId id="282" r:id="rId7"/>
    <p:sldId id="283" r:id="rId8"/>
    <p:sldId id="286" r:id="rId9"/>
    <p:sldId id="296" r:id="rId10"/>
    <p:sldId id="287" r:id="rId11"/>
    <p:sldId id="299" r:id="rId12"/>
    <p:sldId id="288" r:id="rId13"/>
    <p:sldId id="289" r:id="rId14"/>
    <p:sldId id="295" r:id="rId15"/>
    <p:sldId id="290" r:id="rId16"/>
    <p:sldId id="294" r:id="rId17"/>
    <p:sldId id="293" r:id="rId18"/>
    <p:sldId id="260" r:id="rId19"/>
    <p:sldId id="277" r:id="rId20"/>
    <p:sldId id="297" r:id="rId21"/>
    <p:sldId id="276" r:id="rId22"/>
    <p:sldId id="279" r:id="rId23"/>
    <p:sldId id="298" r:id="rId24"/>
    <p:sldId id="259" r:id="rId25"/>
    <p:sldId id="300" r:id="rId26"/>
    <p:sldId id="303" r:id="rId27"/>
    <p:sldId id="280" r:id="rId28"/>
    <p:sldId id="301" r:id="rId29"/>
    <p:sldId id="302" r:id="rId30"/>
    <p:sldId id="262" r:id="rId31"/>
    <p:sldId id="261" r:id="rId32"/>
    <p:sldId id="264" r:id="rId33"/>
    <p:sldId id="305" r:id="rId34"/>
    <p:sldId id="304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C76A8A-E37E-4F46-A2B4-0E8A9E6B5B72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6D5BC0E-0053-4E48-AAFB-6230D68DF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rown_bea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eget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772400" cy="1975104"/>
          </a:xfrm>
        </p:spPr>
        <p:txBody>
          <a:bodyPr/>
          <a:lstStyle/>
          <a:p>
            <a:pPr algn="ctr"/>
            <a:r>
              <a:rPr lang="sr-Cyrl-RS">
                <a:latin typeface="Times New Roman" pitchFamily="18" charset="0"/>
                <a:cs typeface="Times New Roman" pitchFamily="18" charset="0"/>
              </a:rPr>
              <a:t>Биоми бореалног и хладног појаса</a:t>
            </a:r>
            <a:br>
              <a:rPr lang="sr-Latn-RS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sr-Latn-RS" sz="3200"/>
              <a:t>6. </a:t>
            </a:r>
            <a:r>
              <a:rPr lang="sr-Cyrl-RS" sz="3200"/>
              <a:t>предавање</a:t>
            </a: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 fontScale="92500" lnSpcReduction="20000"/>
          </a:bodyPr>
          <a:lstStyle/>
          <a:p>
            <a:r>
              <a:rPr lang="sr-Cyrl-RS"/>
              <a:t>Налази се између зоне листопадних шума односно степа и пустиња (јужно) и зоне тундре (на северу). </a:t>
            </a:r>
          </a:p>
          <a:p>
            <a:r>
              <a:rPr lang="sr-Cyrl-RS"/>
              <a:t>Мала је брзина распадања органске материје због ниских температура (ствара се мало хумуса). Стога је </a:t>
            </a:r>
            <a:r>
              <a:rPr lang="sr-Cyrl-RS">
                <a:solidFill>
                  <a:srgbClr val="FFFF00"/>
                </a:solidFill>
              </a:rPr>
              <a:t>земљиште неплодно</a:t>
            </a:r>
            <a:r>
              <a:rPr lang="sr-Cyrl-RS"/>
              <a:t>, закишељено (од иглица четинара), често песковито и мочварно –</a:t>
            </a:r>
            <a:r>
              <a:rPr lang="sr-Cyrl-RS">
                <a:solidFill>
                  <a:srgbClr val="FFFF00"/>
                </a:solidFill>
              </a:rPr>
              <a:t> подзоласто</a:t>
            </a:r>
            <a:r>
              <a:rPr lang="sr-Cyrl-RS"/>
              <a:t>. </a:t>
            </a:r>
          </a:p>
          <a:p>
            <a:r>
              <a:rPr lang="sr-Cyrl-RS">
                <a:solidFill>
                  <a:srgbClr val="00B0F0"/>
                </a:solidFill>
              </a:rPr>
              <a:t>Висока је влажност ваздуха и земљишта, велике количине снега зими </a:t>
            </a:r>
            <a:r>
              <a:rPr lang="sr-Cyrl-RS"/>
              <a:t>(количина падавина превазилази испаравање).</a:t>
            </a:r>
          </a:p>
          <a:p>
            <a:r>
              <a:rPr lang="sr-Cyrl-RS"/>
              <a:t>Овако суровим условима прилагођени су </a:t>
            </a:r>
            <a:r>
              <a:rPr lang="sr-Cyrl-RS" b="1">
                <a:solidFill>
                  <a:srgbClr val="00B050"/>
                </a:solidFill>
              </a:rPr>
              <a:t>четинари</a:t>
            </a:r>
            <a:r>
              <a:rPr lang="sr-Cyrl-RS"/>
              <a:t>. Ово су дрвенасте биљке које припадају голосеменицама - уместо плода имају шишарке. </a:t>
            </a:r>
            <a:endParaRPr lang="en-US"/>
          </a:p>
          <a:p>
            <a:endParaRPr lang="sr-Cyrl-RS"/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БИОМ ТАЈГЕ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sers.rcn.com/jkimball.ma.ultranet/BiologyPages/D/DaneTai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2480"/>
            <a:ext cx="3851921" cy="4225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/>
              <a:t>Доминирају </a:t>
            </a:r>
            <a:r>
              <a:rPr lang="sr-Cyrl-RS" sz="2400" b="1">
                <a:solidFill>
                  <a:srgbClr val="00B050"/>
                </a:solidFill>
              </a:rPr>
              <a:t>ЧЕТИНАРСКЕ ШУМЕ</a:t>
            </a:r>
            <a:r>
              <a:rPr lang="sr-Cyrl-RS" sz="2400"/>
              <a:t>, и то најчешће само једна врста у шуми. Постоје </a:t>
            </a:r>
            <a:r>
              <a:rPr lang="sr-Cyrl-RS" sz="2400">
                <a:solidFill>
                  <a:srgbClr val="FFFF00"/>
                </a:solidFill>
              </a:rPr>
              <a:t>тамне</a:t>
            </a:r>
            <a:r>
              <a:rPr lang="sr-Cyrl-RS" sz="2400"/>
              <a:t> (шуме </a:t>
            </a:r>
            <a:r>
              <a:rPr lang="sr-Cyrl-RS" sz="2400">
                <a:solidFill>
                  <a:srgbClr val="FFFF00"/>
                </a:solidFill>
              </a:rPr>
              <a:t>јеле и смрче</a:t>
            </a:r>
            <a:r>
              <a:rPr lang="sr-Cyrl-RS" sz="2400"/>
              <a:t>), </a:t>
            </a:r>
            <a:r>
              <a:rPr lang="sr-Cyrl-RS" sz="2400">
                <a:solidFill>
                  <a:srgbClr val="FF0000"/>
                </a:solidFill>
              </a:rPr>
              <a:t>светле</a:t>
            </a:r>
            <a:r>
              <a:rPr lang="sr-Cyrl-RS" sz="2400"/>
              <a:t> (</a:t>
            </a:r>
            <a:r>
              <a:rPr lang="sr-Cyrl-RS" sz="2400">
                <a:solidFill>
                  <a:srgbClr val="FF0000"/>
                </a:solidFill>
              </a:rPr>
              <a:t>борове шуме</a:t>
            </a:r>
            <a:r>
              <a:rPr lang="sr-Cyrl-RS" sz="2400"/>
              <a:t>) и </a:t>
            </a:r>
            <a:r>
              <a:rPr lang="sr-Cyrl-RS" sz="2400">
                <a:solidFill>
                  <a:srgbClr val="00B0F0"/>
                </a:solidFill>
              </a:rPr>
              <a:t>листопадне четинарске шуме (шуме ариша</a:t>
            </a:r>
            <a:r>
              <a:rPr lang="sr-Cyrl-RS" sz="2400"/>
              <a:t>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БИОМ ТАЈГЕ</a:t>
            </a:r>
            <a:endParaRPr lang="en-US"/>
          </a:p>
        </p:txBody>
      </p:sp>
      <p:pic>
        <p:nvPicPr>
          <p:cNvPr id="56322" name="Picture 2" descr="&amp;Rcy;&amp;iecy;&amp;zcy;&amp;ucy;&amp;lcy;&amp;tcy;&amp;acy;&amp;tcy; &amp;scy;&amp;lcy;&amp;icy;&amp;kcy;&amp;acy; &amp;zcy;&amp;acy; taiga"/>
          <p:cNvPicPr>
            <a:picLocks noChangeAspect="1" noChangeArrowheads="1"/>
          </p:cNvPicPr>
          <p:nvPr/>
        </p:nvPicPr>
        <p:blipFill>
          <a:blip r:embed="rId3" cstate="print"/>
          <a:srcRect l="14175"/>
          <a:stretch>
            <a:fillRect/>
          </a:stretch>
        </p:blipFill>
        <p:spPr bwMode="auto">
          <a:xfrm>
            <a:off x="3912096" y="2708920"/>
            <a:ext cx="5231904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ВЕГЕТАЦИЈА БИОМА ТАЈГЕ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 fontScale="47500" lnSpcReduction="20000"/>
          </a:bodyPr>
          <a:lstStyle/>
          <a:p>
            <a:r>
              <a:rPr lang="sr-Cyrl-RS" sz="4600"/>
              <a:t>Услови </a:t>
            </a:r>
            <a:r>
              <a:rPr lang="sr-Cyrl-RS" sz="4600">
                <a:solidFill>
                  <a:srgbClr val="FF0000"/>
                </a:solidFill>
              </a:rPr>
              <a:t>ФИЗИОЛОШКЕ СУШЕ </a:t>
            </a:r>
            <a:r>
              <a:rPr lang="sr-Cyrl-RS" sz="4600"/>
              <a:t>– има пуно влаге али је она због ниских температура тешко доступна биљкама</a:t>
            </a:r>
          </a:p>
          <a:p>
            <a:r>
              <a:rPr lang="sr-Cyrl-RS" sz="4600"/>
              <a:t>Прилагођености четинара: </a:t>
            </a:r>
          </a:p>
          <a:p>
            <a:r>
              <a:rPr lang="sr-Cyrl-RS" sz="4600"/>
              <a:t>најчешће зимзелено дрвеће, </a:t>
            </a:r>
            <a:r>
              <a:rPr lang="sr-Cyrl-RS" sz="4600" b="1">
                <a:solidFill>
                  <a:srgbClr val="00B050"/>
                </a:solidFill>
              </a:rPr>
              <a:t>игличастог лишћа – четина </a:t>
            </a:r>
            <a:r>
              <a:rPr lang="sr-Cyrl-RS" sz="4600"/>
              <a:t>(облик и воштана кутикула смањују транспирацију)</a:t>
            </a:r>
          </a:p>
          <a:p>
            <a:r>
              <a:rPr lang="sr-Cyrl-RS" sz="4600">
                <a:solidFill>
                  <a:srgbClr val="FFFF00"/>
                </a:solidFill>
              </a:rPr>
              <a:t>Плитко корење </a:t>
            </a:r>
            <a:r>
              <a:rPr lang="sr-Cyrl-RS" sz="4600"/>
              <a:t>због танког слоја плодног тла</a:t>
            </a:r>
          </a:p>
          <a:p>
            <a:r>
              <a:rPr lang="sr-Cyrl-RS" sz="4600">
                <a:solidFill>
                  <a:srgbClr val="FFFF00"/>
                </a:solidFill>
              </a:rPr>
              <a:t>Коничан облик крошње </a:t>
            </a:r>
            <a:r>
              <a:rPr lang="sr-Cyrl-RS" sz="4600"/>
              <a:t>са спуштеним гранама омогућава отпорност на снежне наслаге</a:t>
            </a:r>
          </a:p>
          <a:p>
            <a:r>
              <a:rPr lang="sr-Cyrl-RS" sz="4600"/>
              <a:t>Фотосинтеза се обавља у условима ниских температура и светлости (тамнозелена боја иглица омогућава ефикаснију фотосинтезу)</a:t>
            </a:r>
          </a:p>
          <a:p>
            <a:r>
              <a:rPr lang="sr-Cyrl-RS" sz="4600"/>
              <a:t>Стабла излучују </a:t>
            </a:r>
            <a:r>
              <a:rPr lang="sr-Cyrl-RS" sz="4600" b="1">
                <a:solidFill>
                  <a:srgbClr val="FFFF00"/>
                </a:solidFill>
              </a:rPr>
              <a:t>смолу</a:t>
            </a:r>
            <a:r>
              <a:rPr lang="sr-Cyrl-RS" sz="4600"/>
              <a:t> као одбрану од  инсеката и за зацељивање оштећења</a:t>
            </a:r>
          </a:p>
          <a:p>
            <a:endParaRPr lang="sr-Cyrl-RS" sz="4600"/>
          </a:p>
          <a:p>
            <a:r>
              <a:rPr lang="sr-Cyrl-RS" sz="4600"/>
              <a:t>На закишељеном неплодном тлу расту углавном само </a:t>
            </a:r>
            <a:r>
              <a:rPr lang="sr-Cyrl-RS" sz="4600" b="1">
                <a:solidFill>
                  <a:srgbClr val="FFC000"/>
                </a:solidFill>
              </a:rPr>
              <a:t>лишајеви и маховине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 fontScale="77500" lnSpcReduction="20000"/>
          </a:bodyPr>
          <a:lstStyle/>
          <a:p>
            <a:r>
              <a:rPr lang="sr-Cyrl-RS"/>
              <a:t>У тајгама спрат дрвећа чини углавном једна врста четинара: нека од врста из рода </a:t>
            </a:r>
            <a:r>
              <a:rPr lang="sr-Cyrl-RS">
                <a:solidFill>
                  <a:srgbClr val="FF0000"/>
                </a:solidFill>
              </a:rPr>
              <a:t>јела, смрча, бор, ариш, муника, молика, Панчићева оморика, канадска тсуга</a:t>
            </a:r>
            <a:r>
              <a:rPr lang="sr-Cyrl-RS"/>
              <a:t>.</a:t>
            </a:r>
          </a:p>
          <a:p>
            <a:r>
              <a:rPr lang="sr-Cyrl-RS"/>
              <a:t>У тамним шумама је недовољна количина светлости током целе године (не опада лишће) па има релативно мало биљака у доњим спратовима. Оне које опстају су често зимзелене, као </a:t>
            </a:r>
            <a:r>
              <a:rPr lang="sr-Cyrl-RS">
                <a:solidFill>
                  <a:srgbClr val="FFFF00"/>
                </a:solidFill>
              </a:rPr>
              <a:t>жута мртва коприва, божиковина</a:t>
            </a:r>
            <a:r>
              <a:rPr lang="sr-Cyrl-RS"/>
              <a:t>. Заступљени су и жбунови који имају бобице, нпр </a:t>
            </a:r>
            <a:r>
              <a:rPr lang="sr-Cyrl-RS">
                <a:solidFill>
                  <a:srgbClr val="FFFF00"/>
                </a:solidFill>
              </a:rPr>
              <a:t>боровнице, рибизле, такође и папрати</a:t>
            </a:r>
          </a:p>
          <a:p>
            <a:r>
              <a:rPr lang="sr-Cyrl-RS"/>
              <a:t>Опале иглице разлажу гљиве, а распрострањене су и </a:t>
            </a:r>
            <a:r>
              <a:rPr lang="sr-Cyrl-RS">
                <a:solidFill>
                  <a:srgbClr val="FFFF00"/>
                </a:solidFill>
              </a:rPr>
              <a:t>маховине и лишајеви </a:t>
            </a:r>
          </a:p>
          <a:p>
            <a:r>
              <a:rPr lang="sr-Cyrl-RS"/>
              <a:t>У светлијим шумама нпр. распрострањеног белог бора има више услова за раст доњих спратова биљака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ФЛОРА БИОМА ТАЈГЕ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ФЛОРА БИОМА ТАЈГЕ</a:t>
            </a:r>
            <a:endParaRPr lang="en-US"/>
          </a:p>
        </p:txBody>
      </p:sp>
      <p:pic>
        <p:nvPicPr>
          <p:cNvPr id="30722" name="Picture 2" descr="&amp;Rcy;&amp;iecy;&amp;zcy;&amp;ucy;&amp;lcy;&amp;tcy;&amp;acy;&amp;tcy; &amp;scy;&amp;lcy;&amp;icy;&amp;kcy;&amp;acy; &amp;zcy;&amp;acy; 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886201" cy="191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Бели бор</a:t>
            </a:r>
            <a:endParaRPr lang="en-US"/>
          </a:p>
        </p:txBody>
      </p:sp>
      <p:pic>
        <p:nvPicPr>
          <p:cNvPr id="30724" name="Picture 4" descr="Tsuga canadensis (Kanadska &amp;ccaron;uga)"/>
          <p:cNvPicPr>
            <a:picLocks noChangeAspect="1" noChangeArrowheads="1"/>
          </p:cNvPicPr>
          <p:nvPr/>
        </p:nvPicPr>
        <p:blipFill>
          <a:blip r:embed="rId3" cstate="print"/>
          <a:srcRect l="14020" r="14161"/>
          <a:stretch>
            <a:fillRect/>
          </a:stretch>
        </p:blipFill>
        <p:spPr bwMode="auto">
          <a:xfrm>
            <a:off x="6407696" y="764704"/>
            <a:ext cx="2736304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7647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Канадска тсуга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0728" name="Picture 8" descr="&amp;Rcy;&amp;iecy;&amp;zcy;&amp;ucy;&amp;lcy;&amp;tcy;&amp;acy;&amp;tcy; &amp;scy;&amp;lcy;&amp;icy;&amp;kcy;&amp;acy; &amp;zcy;&amp;acy; borovnica &amp;zcaron;b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17875"/>
            <a:ext cx="3510187" cy="2340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437112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Жбун боровница</a:t>
            </a:r>
            <a:endParaRPr lang="en-US"/>
          </a:p>
        </p:txBody>
      </p:sp>
      <p:pic>
        <p:nvPicPr>
          <p:cNvPr id="30730" name="Picture 10" descr="&amp;Rcy;&amp;iecy;&amp;zcy;&amp;ucy;&amp;lcy;&amp;tcy;&amp;acy;&amp;tcy; &amp;scy;&amp;lcy;&amp;icy;&amp;kcy;&amp;acy; &amp;zcy;&amp;acy; bo&amp;zcaron;ikov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391025"/>
            <a:ext cx="3810000" cy="24669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Божиковина</a:t>
            </a:r>
            <a:endParaRPr lang="en-US"/>
          </a:p>
        </p:txBody>
      </p:sp>
      <p:pic>
        <p:nvPicPr>
          <p:cNvPr id="30732" name="Picture 12" descr="&amp;Rcy;&amp;iecy;&amp;zcy;&amp;ucy;&amp;lcy;&amp;tcy;&amp;acy;&amp;tcy; &amp;scy;&amp;lcy;&amp;icy;&amp;kcy;&amp;acy; &amp;zcy;&amp;acy; &amp;zcaron;uta mrtva kopriva"/>
          <p:cNvPicPr>
            <a:picLocks noChangeAspect="1" noChangeArrowheads="1"/>
          </p:cNvPicPr>
          <p:nvPr/>
        </p:nvPicPr>
        <p:blipFill>
          <a:blip r:embed="rId6" cstate="print"/>
          <a:srcRect b="9086"/>
          <a:stretch>
            <a:fillRect/>
          </a:stretch>
        </p:blipFill>
        <p:spPr bwMode="auto">
          <a:xfrm>
            <a:off x="2915816" y="1988840"/>
            <a:ext cx="3477963" cy="23728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6016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Жута мртва коприва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ФАУНА БИОМА ТАЈГЕ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65312"/>
            <a:ext cx="8748464" cy="6192688"/>
          </a:xfrm>
        </p:spPr>
        <p:txBody>
          <a:bodyPr>
            <a:normAutofit fontScale="77500" lnSpcReduction="20000"/>
          </a:bodyPr>
          <a:lstStyle/>
          <a:p>
            <a:endParaRPr lang="sr-Cyrl-RS" b="1"/>
          </a:p>
          <a:p>
            <a:r>
              <a:rPr lang="sr-Cyrl-RS"/>
              <a:t>Релативно мало врста животиња је прилагођено суровим условима који владају  већи део године у тајгама. </a:t>
            </a:r>
          </a:p>
          <a:p>
            <a:r>
              <a:rPr lang="sr-Cyrl-RS"/>
              <a:t>Многобројни су инсекти који су опрашивачи биљака и разлагачи органске материје</a:t>
            </a:r>
          </a:p>
          <a:p>
            <a:r>
              <a:rPr lang="sr-Cyrl-RS"/>
              <a:t>Неке врсте животиња падају у зимски сан (</a:t>
            </a:r>
            <a:r>
              <a:rPr lang="sr-Cyrl-RS">
                <a:solidFill>
                  <a:srgbClr val="00B0F0"/>
                </a:solidFill>
              </a:rPr>
              <a:t>хибернирају</a:t>
            </a:r>
            <a:r>
              <a:rPr lang="sr-Cyrl-RS"/>
              <a:t>) у подземним јазбинама – </a:t>
            </a:r>
            <a:r>
              <a:rPr lang="sr-Cyrl-RS">
                <a:solidFill>
                  <a:srgbClr val="00B0F0"/>
                </a:solidFill>
              </a:rPr>
              <a:t>мрки медвед, мрмот, звечарке, жабе</a:t>
            </a:r>
          </a:p>
          <a:p>
            <a:r>
              <a:rPr lang="sr-Cyrl-RS"/>
              <a:t>Малобројне су врсте гмизаваца и водоземаца  (хладнокрвне животиње) али </a:t>
            </a:r>
            <a:r>
              <a:rPr lang="sr-Cyrl-RS">
                <a:solidFill>
                  <a:srgbClr val="00B0F0"/>
                </a:solidFill>
              </a:rPr>
              <a:t>неке врсте жаба могу преживети у леду </a:t>
            </a:r>
            <a:r>
              <a:rPr lang="sr-Cyrl-RS"/>
              <a:t>и активирати се када температуре порасту</a:t>
            </a:r>
          </a:p>
          <a:p>
            <a:r>
              <a:rPr lang="sr-Cyrl-RS">
                <a:solidFill>
                  <a:srgbClr val="FFC000"/>
                </a:solidFill>
              </a:rPr>
              <a:t>Птице селице </a:t>
            </a:r>
            <a:r>
              <a:rPr lang="sr-Cyrl-RS"/>
              <a:t>бораве углавном лети у тајгама, док зими мигрирају, а срећу се </a:t>
            </a:r>
            <a:r>
              <a:rPr lang="sr-Cyrl-RS">
                <a:solidFill>
                  <a:srgbClr val="FFC000"/>
                </a:solidFill>
              </a:rPr>
              <a:t>крстокљуни, орлови, тетреби, канадске гуске</a:t>
            </a:r>
          </a:p>
          <a:p>
            <a:r>
              <a:rPr lang="sr-Cyrl-RS">
                <a:solidFill>
                  <a:srgbClr val="FF0000"/>
                </a:solidFill>
              </a:rPr>
              <a:t>Мишеви и ровчице </a:t>
            </a:r>
            <a:r>
              <a:rPr lang="sr-Cyrl-RS"/>
              <a:t>граде тунеле у снегу, а </a:t>
            </a:r>
            <a:r>
              <a:rPr lang="sr-Cyrl-RS">
                <a:solidFill>
                  <a:srgbClr val="FF0000"/>
                </a:solidFill>
              </a:rPr>
              <a:t>лосови  и ирваси </a:t>
            </a:r>
            <a:r>
              <a:rPr lang="sr-Cyrl-RS"/>
              <a:t>(врста јелена) преживљавају једући кору дрвећа</a:t>
            </a:r>
          </a:p>
          <a:p>
            <a:endParaRPr lang="sr-Cyrl-RS" b="1">
              <a:hlinkClick r:id="rId2" tooltip="Brown be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352928" cy="5472608"/>
          </a:xfrm>
        </p:spPr>
        <p:txBody>
          <a:bodyPr>
            <a:normAutofit fontScale="77500" lnSpcReduction="20000"/>
          </a:bodyPr>
          <a:lstStyle/>
          <a:p>
            <a:r>
              <a:rPr lang="sr-Cyrl-RS"/>
              <a:t>Од глодара срећу се и </a:t>
            </a:r>
            <a:r>
              <a:rPr lang="sr-Cyrl-RS">
                <a:solidFill>
                  <a:srgbClr val="FF0000"/>
                </a:solidFill>
              </a:rPr>
              <a:t>веверице и даброви</a:t>
            </a:r>
            <a:endParaRPr lang="sr-Cyrl-RS" b="1">
              <a:solidFill>
                <a:srgbClr val="FF0000"/>
              </a:solidFill>
            </a:endParaRPr>
          </a:p>
          <a:p>
            <a:r>
              <a:rPr lang="sr-Cyrl-RS"/>
              <a:t>Велики биљоједи су јелени </a:t>
            </a:r>
            <a:r>
              <a:rPr lang="sr-Cyrl-RS">
                <a:solidFill>
                  <a:srgbClr val="FF0000"/>
                </a:solidFill>
              </a:rPr>
              <a:t>карибу</a:t>
            </a:r>
            <a:r>
              <a:rPr lang="sr-Cyrl-RS"/>
              <a:t> (амерички ирвас) или </a:t>
            </a:r>
            <a:r>
              <a:rPr lang="sr-Cyrl-RS">
                <a:solidFill>
                  <a:srgbClr val="FF0000"/>
                </a:solidFill>
              </a:rPr>
              <a:t>ирвас</a:t>
            </a:r>
            <a:r>
              <a:rPr lang="sr-Cyrl-RS"/>
              <a:t> (иста врста у Азији и Европи), </a:t>
            </a:r>
            <a:r>
              <a:rPr lang="sr-Cyrl-RS">
                <a:solidFill>
                  <a:srgbClr val="FF0000"/>
                </a:solidFill>
              </a:rPr>
              <a:t>лос </a:t>
            </a:r>
            <a:endParaRPr lang="vi-VN">
              <a:solidFill>
                <a:srgbClr val="FF0000"/>
              </a:solidFill>
            </a:endParaRPr>
          </a:p>
          <a:p>
            <a:r>
              <a:rPr lang="sr-Cyrl-RS"/>
              <a:t>Од грабљивица заступљени су </a:t>
            </a:r>
            <a:r>
              <a:rPr lang="sr-Cyrl-RS">
                <a:solidFill>
                  <a:srgbClr val="FF0000"/>
                </a:solidFill>
              </a:rPr>
              <a:t>ждеравац, видра, рис, лисица, хермелин, јазавац, вук, гризли </a:t>
            </a:r>
            <a:r>
              <a:rPr lang="sr-Cyrl-RS"/>
              <a:t>у Северној Америци а у Сибиру среће се и </a:t>
            </a:r>
            <a:r>
              <a:rPr lang="sr-Cyrl-RS">
                <a:solidFill>
                  <a:srgbClr val="FF0000"/>
                </a:solidFill>
              </a:rPr>
              <a:t>сибирски тигар</a:t>
            </a:r>
          </a:p>
          <a:p>
            <a:r>
              <a:rPr lang="sr-Cyrl-RS"/>
              <a:t>Честа је </a:t>
            </a:r>
            <a:r>
              <a:rPr lang="sr-Cyrl-RS" b="1">
                <a:solidFill>
                  <a:srgbClr val="00B050"/>
                </a:solidFill>
              </a:rPr>
              <a:t>мимикрија у виду белог крзна </a:t>
            </a:r>
            <a:r>
              <a:rPr lang="sr-Cyrl-RS"/>
              <a:t>(зец или снежна кока имају бело крзно односно перје што им омогућава да буду мање уочљиве у снегу), а крзно сисара је зими гушће</a:t>
            </a:r>
          </a:p>
          <a:p>
            <a:r>
              <a:rPr lang="sr-Cyrl-RS"/>
              <a:t>Код зечева и ждеравца </a:t>
            </a:r>
            <a:r>
              <a:rPr lang="sr-Cyrl-RS">
                <a:solidFill>
                  <a:srgbClr val="FFFF00"/>
                </a:solidFill>
              </a:rPr>
              <a:t>шапе су широке </a:t>
            </a:r>
            <a:r>
              <a:rPr lang="sr-Cyrl-RS"/>
              <a:t>па не западају у дубок снег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ФАУНА БИОМА ТАЈГЕ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ФАУНА БИОМА ТАЈГЕ</a:t>
            </a:r>
            <a:endParaRPr lang="en-US"/>
          </a:p>
        </p:txBody>
      </p:sp>
      <p:pic>
        <p:nvPicPr>
          <p:cNvPr id="27650" name="Picture 2" descr="&amp;Rcy;&amp;iecy;&amp;zcy;&amp;ucy;&amp;lcy;&amp;tcy;&amp;acy;&amp;tcy; &amp;scy;&amp;lcy;&amp;icy;&amp;kcy;&amp;acy; &amp;zcy;&amp;acy; taiga h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2483768" cy="18578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/>
              <a:t>Арктички зец</a:t>
            </a:r>
            <a:endParaRPr lang="en-US" sz="1600"/>
          </a:p>
        </p:txBody>
      </p:sp>
      <p:pic>
        <p:nvPicPr>
          <p:cNvPr id="27652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670" y="764704"/>
            <a:ext cx="3101330" cy="1922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Ждеравац</a:t>
            </a:r>
            <a:endParaRPr lang="en-US"/>
          </a:p>
        </p:txBody>
      </p:sp>
      <p:pic>
        <p:nvPicPr>
          <p:cNvPr id="27654" name="Picture 6" descr="&amp;Rcy;&amp;iecy;&amp;zcy;&amp;ucy;&amp;lcy;&amp;tcy;&amp;acy;&amp;tcy; &amp;scy;&amp;lcy;&amp;icy;&amp;kcy;&amp;acy; &amp;zcy;&amp;acy; siberian ti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3131840" cy="22634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28184" y="270892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Сибирски тигар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7656" name="Picture 8" descr="reindeer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05350"/>
            <a:ext cx="2857500" cy="21526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1680" y="479715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Карибу - ирвас</a:t>
            </a:r>
            <a:endParaRPr lang="en-US"/>
          </a:p>
        </p:txBody>
      </p:sp>
      <p:pic>
        <p:nvPicPr>
          <p:cNvPr id="27658" name="Picture 10" descr="moose-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7725"/>
            <a:ext cx="2857500" cy="22002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03848" y="46531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Лос</a:t>
            </a:r>
            <a:endParaRPr lang="en-US"/>
          </a:p>
        </p:txBody>
      </p:sp>
      <p:pic>
        <p:nvPicPr>
          <p:cNvPr id="27660" name="Picture 12" descr="&amp;Rcy;&amp;iecy;&amp;zcy;&amp;ucy;&amp;lcy;&amp;tcy;&amp;acy;&amp;tcy; &amp;scy;&amp;lcy;&amp;icy;&amp;kcy;&amp;acy; &amp;zcy;&amp;acy; tetrao urogall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620688"/>
            <a:ext cx="3240360" cy="21567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71800" y="6926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Велики тетреб</a:t>
            </a:r>
            <a:endParaRPr lang="en-US"/>
          </a:p>
        </p:txBody>
      </p:sp>
      <p:pic>
        <p:nvPicPr>
          <p:cNvPr id="27662" name="Picture 14" descr="&amp;Rcy;&amp;iecy;&amp;zcy;&amp;ucy;&amp;lcy;&amp;tcy;&amp;acy;&amp;tcy; &amp;scy;&amp;lcy;&amp;icy;&amp;kcy;&amp;acy; &amp;zcy;&amp;acy; hermel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722101"/>
            <a:ext cx="3203847" cy="213589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84168" y="48691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Хермелин</a:t>
            </a:r>
            <a:endParaRPr lang="en-US"/>
          </a:p>
        </p:txBody>
      </p:sp>
      <p:pic>
        <p:nvPicPr>
          <p:cNvPr id="27664" name="Picture 16" descr="&amp;Rcy;&amp;iecy;&amp;zcy;&amp;ucy;&amp;lcy;&amp;tcy;&amp;acy;&amp;tcy; &amp;scy;&amp;lcy;&amp;icy;&amp;kcy;&amp;acy; &amp;zcy;&amp;acy; krstoklju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80928"/>
            <a:ext cx="2923748" cy="19004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71600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>
                <a:solidFill>
                  <a:srgbClr val="FFFF00"/>
                </a:solidFill>
              </a:rPr>
              <a:t>Крстокљун</a:t>
            </a:r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27666" name="Picture 18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2708920"/>
            <a:ext cx="2578344" cy="193493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347864" y="27089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Сива арбореална жаба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https://www.youtube.com/watch?v=24wERZuIVCA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ПОЛАРНА КЛИМАТСКА ЗОНА</a:t>
            </a:r>
            <a:endParaRPr lang="en-US" sz="3600"/>
          </a:p>
        </p:txBody>
      </p:sp>
      <p:pic>
        <p:nvPicPr>
          <p:cNvPr id="34818" name="Picture 2" descr="Cold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76502"/>
            <a:ext cx="8820472" cy="44814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Од 60˚ северне географске ширине до Северног пола и од 60˚ јужне географске ширине до Јужног пола </a:t>
            </a: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914400"/>
          </a:xfrm>
        </p:spPr>
        <p:txBody>
          <a:bodyPr/>
          <a:lstStyle/>
          <a:p>
            <a:pPr algn="ctr"/>
            <a:r>
              <a:rPr lang="sr-Cyrl-RS" sz="3600"/>
              <a:t>СУБАРКТИЧКА – СУБПОЛАРНА- БОРЕАЛНА КЛИМА</a:t>
            </a:r>
            <a:endParaRPr lang="en-US" sz="36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074440"/>
          </a:xfrm>
        </p:spPr>
        <p:txBody>
          <a:bodyPr>
            <a:normAutofit fontScale="85000" lnSpcReduction="20000"/>
          </a:bodyPr>
          <a:lstStyle/>
          <a:p>
            <a:r>
              <a:rPr lang="sr-Latn-RS" i="1">
                <a:solidFill>
                  <a:srgbClr val="FF0000"/>
                </a:solidFill>
              </a:rPr>
              <a:t>Boreal </a:t>
            </a:r>
            <a:r>
              <a:rPr lang="sr-Latn-RS" i="1"/>
              <a:t>– </a:t>
            </a:r>
            <a:r>
              <a:rPr lang="sr-Cyrl-RS"/>
              <a:t>далеко северно (лат.)</a:t>
            </a:r>
          </a:p>
          <a:p>
            <a:r>
              <a:rPr lang="sr-Cyrl-RS"/>
              <a:t>Субарктичка клима (позната и као субполарна или бореална клима) заступљена је од </a:t>
            </a:r>
            <a:r>
              <a:rPr lang="en-US"/>
              <a:t>50° </a:t>
            </a:r>
            <a:r>
              <a:rPr lang="sr-Cyrl-RS"/>
              <a:t>до </a:t>
            </a:r>
            <a:r>
              <a:rPr lang="en-US"/>
              <a:t>70°</a:t>
            </a:r>
            <a:r>
              <a:rPr lang="sr-Cyrl-RS"/>
              <a:t> северне географске ширине</a:t>
            </a:r>
            <a:r>
              <a:rPr lang="en-US"/>
              <a:t> </a:t>
            </a:r>
            <a:endParaRPr lang="sr-Cyrl-RS"/>
          </a:p>
          <a:p>
            <a:r>
              <a:rPr lang="sr-Cyrl-RS"/>
              <a:t>Представља прелазну зону од умерене ка поларној зони, али припада умереној зони</a:t>
            </a:r>
          </a:p>
          <a:p>
            <a:r>
              <a:rPr lang="sr-Cyrl-RS"/>
              <a:t>Карактерише се дугим, врло хладним зимама (температуре падају и до </a:t>
            </a:r>
            <a:r>
              <a:rPr lang="en-US">
                <a:solidFill>
                  <a:srgbClr val="00B0F0"/>
                </a:solidFill>
              </a:rPr>
              <a:t>−40°C</a:t>
            </a:r>
            <a:r>
              <a:rPr lang="sr-Cyrl-RS"/>
              <a:t>)</a:t>
            </a:r>
            <a:r>
              <a:rPr lang="en-US"/>
              <a:t> </a:t>
            </a:r>
            <a:r>
              <a:rPr lang="sr-Cyrl-RS"/>
              <a:t>и кратким прохладним до умереним летима (просечно </a:t>
            </a:r>
            <a:r>
              <a:rPr lang="sr-Cyrl-RS">
                <a:solidFill>
                  <a:srgbClr val="00B0F0"/>
                </a:solidFill>
              </a:rPr>
              <a:t>10</a:t>
            </a:r>
            <a:r>
              <a:rPr lang="en-US">
                <a:solidFill>
                  <a:srgbClr val="00B0F0"/>
                </a:solidFill>
              </a:rPr>
              <a:t>°C</a:t>
            </a:r>
            <a:r>
              <a:rPr lang="sr-Cyrl-RS">
                <a:solidFill>
                  <a:srgbClr val="00B0F0"/>
                </a:solidFill>
              </a:rPr>
              <a:t> </a:t>
            </a:r>
            <a:r>
              <a:rPr lang="sr-Cyrl-RS"/>
              <a:t>али могу некад достићи </a:t>
            </a:r>
            <a:r>
              <a:rPr lang="en-US"/>
              <a:t>30°C</a:t>
            </a:r>
            <a:r>
              <a:rPr lang="sr-Cyrl-RS"/>
              <a:t>).</a:t>
            </a:r>
          </a:p>
          <a:p>
            <a:r>
              <a:rPr lang="sr-Cyrl-RS"/>
              <a:t>Лета трају један до три месеца, а 5 до 7 месеци температуре су испод </a:t>
            </a:r>
            <a:r>
              <a:rPr lang="en-US"/>
              <a:t>0°C</a:t>
            </a:r>
            <a:r>
              <a:rPr lang="sr-Cyrl-RS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3312368"/>
          </a:xfrm>
        </p:spPr>
        <p:txBody>
          <a:bodyPr/>
          <a:lstStyle/>
          <a:p>
            <a:r>
              <a:rPr lang="sr-Cyrl-RS"/>
              <a:t>На Северној Хемисфери обухвата север Европе (север и северозапад Скандинавског полуострва, север Русије, север Канаде и север и северозапад Аљаске, а на Јужној Хемисфери Антарктик.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ПОЛАРНА КЛИМАТСКА ЗОНА</a:t>
            </a:r>
            <a:endParaRPr lang="en-US"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160240"/>
          </a:xfrm>
        </p:spPr>
        <p:txBody>
          <a:bodyPr>
            <a:normAutofit fontScale="70000" lnSpcReduction="20000"/>
          </a:bodyPr>
          <a:lstStyle/>
          <a:p>
            <a:r>
              <a:rPr lang="sr-Cyrl-RS"/>
              <a:t>Северни поларни круг (од северног поларника, тј 66.3˚сгш до северног пола) обухвата Арктик који чини 30% копна и Северно поларно море, а јужни поларни круг (од јужног </a:t>
            </a:r>
          </a:p>
          <a:p>
            <a:r>
              <a:rPr lang="sr-Cyrl-RS"/>
              <a:t>поларника, тј 66.3˚јгш до</a:t>
            </a:r>
          </a:p>
          <a:p>
            <a:r>
              <a:rPr lang="sr-Cyrl-RS"/>
              <a:t>јужног пола) укључује </a:t>
            </a:r>
          </a:p>
          <a:p>
            <a:r>
              <a:rPr lang="sr-Cyrl-RS"/>
              <a:t>континент Антарктик.</a:t>
            </a:r>
            <a:endParaRPr lang="sr-Latn-RS"/>
          </a:p>
          <a:p>
            <a:endParaRPr lang="en-US"/>
          </a:p>
        </p:txBody>
      </p:sp>
      <p:pic>
        <p:nvPicPr>
          <p:cNvPr id="1026" name="Picture 2" descr="https://upload.wikimedia.org/wikipedia/commons/thumb/3/31/Arctic_circle.svg/300px-Arctic_circle.svg.png"/>
          <p:cNvPicPr>
            <a:picLocks noChangeAspect="1" noChangeArrowheads="1"/>
          </p:cNvPicPr>
          <p:nvPr/>
        </p:nvPicPr>
        <p:blipFill>
          <a:blip r:embed="rId2" cstate="print"/>
          <a:srcRect t="1499"/>
          <a:stretch>
            <a:fillRect/>
          </a:stretch>
        </p:blipFill>
        <p:spPr bwMode="auto">
          <a:xfrm>
            <a:off x="4558308" y="1196752"/>
            <a:ext cx="4585692" cy="5661248"/>
          </a:xfrm>
          <a:prstGeom prst="rect">
            <a:avLst/>
          </a:prstGeom>
          <a:noFill/>
        </p:spPr>
      </p:pic>
      <p:pic>
        <p:nvPicPr>
          <p:cNvPr id="22530" name="Picture 2" descr="&amp;Rcy;&amp;iecy;&amp;zcy;&amp;ucy;&amp;lcy;&amp;tcy;&amp;acy;&amp;tcy; &amp;scy;&amp;lcy;&amp;icy;&amp;kcy;&amp;acy; &amp;zcy;&amp;acy; south pole antarctic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391844" cy="439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816424"/>
          </a:xfrm>
        </p:spPr>
        <p:txBody>
          <a:bodyPr>
            <a:noAutofit/>
          </a:bodyPr>
          <a:lstStyle/>
          <a:p>
            <a:endParaRPr lang="sr-Cyrl-RS" sz="2000"/>
          </a:p>
          <a:p>
            <a:r>
              <a:rPr lang="sr-Cyrl-RS" sz="1800"/>
              <a:t>Због примања мање топлоте од сунчевог зрачења (зраци падају под малим углом), ова клима је </a:t>
            </a:r>
            <a:r>
              <a:rPr lang="sr-Cyrl-RS" sz="1800">
                <a:solidFill>
                  <a:srgbClr val="00B0F0"/>
                </a:solidFill>
              </a:rPr>
              <a:t>хладна и сурова</a:t>
            </a:r>
            <a:r>
              <a:rPr lang="sr-Cyrl-RS" sz="1800"/>
              <a:t>. Током шест летњих месеци влада </a:t>
            </a:r>
            <a:r>
              <a:rPr lang="sr-Cyrl-RS" sz="1800">
                <a:solidFill>
                  <a:srgbClr val="00B0F0"/>
                </a:solidFill>
              </a:rPr>
              <a:t>поларни дан </a:t>
            </a:r>
            <a:r>
              <a:rPr lang="sr-Cyrl-RS" sz="1800"/>
              <a:t>(сунце не залази), а током друге половине године </a:t>
            </a:r>
            <a:r>
              <a:rPr lang="sr-Cyrl-RS" sz="1800">
                <a:solidFill>
                  <a:srgbClr val="00B0F0"/>
                </a:solidFill>
              </a:rPr>
              <a:t>поларна ноћ</a:t>
            </a:r>
            <a:r>
              <a:rPr lang="sr-Cyrl-RS" sz="1800"/>
              <a:t>. Ово је зона вечитог леда.</a:t>
            </a:r>
          </a:p>
          <a:p>
            <a:r>
              <a:rPr lang="sr-Cyrl-RS" sz="1800"/>
              <a:t>Зими се температуре спуштају и испод -50˚С, зима траје и до 8 месеци, а лета су прохладна и кратка (2-3 месеца), са температуром 0-10 ˚С. </a:t>
            </a:r>
          </a:p>
          <a:p>
            <a:r>
              <a:rPr lang="sr-Cyrl-RS" sz="1800">
                <a:solidFill>
                  <a:srgbClr val="FFFF00"/>
                </a:solidFill>
              </a:rPr>
              <a:t>Падавина је мало</a:t>
            </a:r>
            <a:r>
              <a:rPr lang="sr-Cyrl-RS" sz="1800"/>
              <a:t>, нарочито у Сибиру. Зими пада врло мало снега и </a:t>
            </a:r>
            <a:r>
              <a:rPr lang="sr-Cyrl-RS" sz="1800">
                <a:solidFill>
                  <a:srgbClr val="FFFF00"/>
                </a:solidFill>
              </a:rPr>
              <a:t>дувају ветрови</a:t>
            </a:r>
            <a:r>
              <a:rPr lang="sr-Cyrl-RS" sz="1800"/>
              <a:t>, тако да је тло углавном огољено. Зими се Северно море заледи. Апсолутна влажност ваздуха је врло мала, јер због хладноће вода не испарава са тла, а нарочито зими, када лед спречава испаравање воде са морске површине.</a:t>
            </a:r>
          </a:p>
          <a:p>
            <a:r>
              <a:rPr lang="sr-Cyrl-RS" sz="1800"/>
              <a:t>Неки делови у оквиру поларног круга имају </a:t>
            </a:r>
            <a:r>
              <a:rPr lang="sr-Cyrl-RS" sz="1800">
                <a:solidFill>
                  <a:srgbClr val="FFC000"/>
                </a:solidFill>
              </a:rPr>
              <a:t>топлију климу</a:t>
            </a:r>
            <a:r>
              <a:rPr lang="sr-Cyrl-RS" sz="1800"/>
              <a:t>, нпр у Норвешкој западна обала се греје </a:t>
            </a:r>
            <a:r>
              <a:rPr lang="sr-Cyrl-RS" sz="1800">
                <a:solidFill>
                  <a:srgbClr val="FFC000"/>
                </a:solidFill>
              </a:rPr>
              <a:t>од Голфске струје </a:t>
            </a:r>
            <a:r>
              <a:rPr lang="sr-Cyrl-RS" sz="1800"/>
              <a:t>са просечном годишњом темературом од </a:t>
            </a:r>
            <a:r>
              <a:rPr lang="en-US" sz="1800"/>
              <a:t> 4-6°C</a:t>
            </a:r>
            <a:r>
              <a:rPr lang="sr-Cyrl-RS" sz="1800"/>
              <a:t>, што је </a:t>
            </a:r>
            <a:r>
              <a:rPr lang="en-US" sz="1800"/>
              <a:t>5-15°C</a:t>
            </a:r>
            <a:r>
              <a:rPr lang="sr-Cyrl-RS" sz="1800"/>
              <a:t> више од других позиција на </a:t>
            </a:r>
            <a:r>
              <a:rPr lang="en-US" sz="1800"/>
              <a:t>60 to 65°</a:t>
            </a:r>
            <a:r>
              <a:rPr lang="sr-Cyrl-RS" sz="1800"/>
              <a:t> северне географске ширине </a:t>
            </a:r>
            <a:r>
              <a:rPr lang="en-US" sz="1800"/>
              <a:t> </a:t>
            </a:r>
            <a:endParaRPr lang="sr-Cyrl-RS" sz="1800"/>
          </a:p>
          <a:p>
            <a:endParaRPr lang="sr-Cyrl-RS" sz="2000"/>
          </a:p>
          <a:p>
            <a:br>
              <a:rPr lang="en-US" sz="2000"/>
            </a:br>
            <a:br>
              <a:rPr lang="en-US" sz="2000"/>
            </a:br>
            <a:endParaRPr lang="en-US" sz="20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ПОЛАРНА – ХЛАДНА КЛИМАТСКА ЗОНА</a:t>
            </a:r>
            <a:endParaRPr lang="en-US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ПОЛАРНА – ХЛАДНА КЛИМАТСКА ЗОНА</a:t>
            </a:r>
            <a:endParaRPr lang="en-US" sz="3600"/>
          </a:p>
        </p:txBody>
      </p:sp>
      <p:pic>
        <p:nvPicPr>
          <p:cNvPr id="53254" name="Picture 6" descr="&amp;Rcy;&amp;iecy;&amp;zcy;&amp;ucy;&amp;lcy;&amp;tcy;&amp;acy;&amp;tcy; &amp;scy;&amp;lcy;&amp;icy;&amp;kcy;&amp;acy; &amp;zcy;&amp;acy; sun radiation in polar reg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91720"/>
            <a:ext cx="7283948" cy="5466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/>
              <a:t>Сунчеви зраци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1475656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/>
              <a:t>Сунчеви зраци</a:t>
            </a:r>
            <a:endParaRPr lang="en-US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en-US"/>
              <a:t>ПОЛАРНА КЛИМА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1494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/>
              <a:t>Земљиште је стално смрзнуто и зове се </a:t>
            </a:r>
            <a:r>
              <a:rPr lang="sr-Cyrl-RS" b="1">
                <a:solidFill>
                  <a:srgbClr val="FF0000"/>
                </a:solidFill>
              </a:rPr>
              <a:t>пермафрост</a:t>
            </a:r>
            <a:r>
              <a:rPr lang="sr-Cyrl-RS"/>
              <a:t>. Лети се одмрзну само површински слојеви тла, па вода не може да се пробије у дубље слојеве – </a:t>
            </a:r>
            <a:r>
              <a:rPr lang="sr-Cyrl-RS">
                <a:solidFill>
                  <a:srgbClr val="FF0000"/>
                </a:solidFill>
              </a:rPr>
              <a:t>земљиште је влажно, мочварно</a:t>
            </a:r>
            <a:r>
              <a:rPr lang="sr-Cyrl-RS"/>
              <a:t>. </a:t>
            </a:r>
            <a:endParaRPr lang="sr-Cyrl-RS" dirty="0"/>
          </a:p>
          <a:p>
            <a:pPr marL="0" indent="0">
              <a:spcBef>
                <a:spcPts val="0"/>
              </a:spcBef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2A562C"/>
                </a:solidFill>
              </a:rPr>
              <a:t>Услови</a:t>
            </a:r>
            <a:r>
              <a:rPr lang="en-US" dirty="0">
                <a:solidFill>
                  <a:srgbClr val="2A562C"/>
                </a:solidFill>
              </a:rPr>
              <a:t> </a:t>
            </a:r>
            <a:r>
              <a:rPr lang="en-US" dirty="0" err="1">
                <a:solidFill>
                  <a:srgbClr val="2A562C"/>
                </a:solidFill>
              </a:rPr>
              <a:t>живота</a:t>
            </a:r>
            <a:r>
              <a:rPr lang="en-US" dirty="0">
                <a:solidFill>
                  <a:srgbClr val="2A562C"/>
                </a:solidFill>
              </a:rPr>
              <a:t> </a:t>
            </a:r>
            <a:r>
              <a:rPr lang="en-US" dirty="0" err="1">
                <a:solidFill>
                  <a:srgbClr val="2A562C"/>
                </a:solidFill>
              </a:rPr>
              <a:t>су</a:t>
            </a:r>
            <a:r>
              <a:rPr lang="en-US" dirty="0">
                <a:solidFill>
                  <a:srgbClr val="2A562C"/>
                </a:solidFill>
              </a:rPr>
              <a:t> </a:t>
            </a:r>
            <a:r>
              <a:rPr lang="en-US" dirty="0" err="1">
                <a:solidFill>
                  <a:srgbClr val="2A562C"/>
                </a:solidFill>
              </a:rPr>
              <a:t>неповољни</a:t>
            </a:r>
            <a:r>
              <a:rPr lang="en-US" dirty="0">
                <a:solidFill>
                  <a:srgbClr val="2A562C"/>
                </a:solidFill>
              </a:rPr>
              <a:t>, </a:t>
            </a:r>
            <a:r>
              <a:rPr lang="en-US" dirty="0" err="1">
                <a:solidFill>
                  <a:srgbClr val="2A562C"/>
                </a:solidFill>
              </a:rPr>
              <a:t>флора</a:t>
            </a:r>
            <a:r>
              <a:rPr lang="en-US" dirty="0">
                <a:solidFill>
                  <a:srgbClr val="2A562C"/>
                </a:solidFill>
              </a:rPr>
              <a:t> и </a:t>
            </a:r>
            <a:r>
              <a:rPr lang="en-US" dirty="0" err="1">
                <a:solidFill>
                  <a:srgbClr val="2A562C"/>
                </a:solidFill>
              </a:rPr>
              <a:t>фауна</a:t>
            </a:r>
            <a:r>
              <a:rPr lang="en-US" dirty="0">
                <a:solidFill>
                  <a:srgbClr val="2A562C"/>
                </a:solidFill>
              </a:rPr>
              <a:t> </a:t>
            </a:r>
            <a:r>
              <a:rPr lang="en-US" err="1">
                <a:solidFill>
                  <a:srgbClr val="2A562C"/>
                </a:solidFill>
              </a:rPr>
              <a:t>сиромашна</a:t>
            </a:r>
            <a:r>
              <a:rPr lang="en-US">
                <a:solidFill>
                  <a:srgbClr val="2A562C"/>
                </a:solidFill>
              </a:rPr>
              <a:t>.</a:t>
            </a:r>
            <a:r>
              <a:rPr lang="sr-Cyrl-RS">
                <a:solidFill>
                  <a:srgbClr val="2A562C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>
                <a:solidFill>
                  <a:srgbClr val="2A562C"/>
                </a:solidFill>
              </a:rPr>
              <a:t>За поларну зону карактеристичан је биом </a:t>
            </a:r>
            <a:r>
              <a:rPr lang="sr-Cyrl-RS" b="1">
                <a:solidFill>
                  <a:srgbClr val="0070C0"/>
                </a:solidFill>
              </a:rPr>
              <a:t>ТУНДРЕ. </a:t>
            </a:r>
            <a:r>
              <a:rPr lang="sr-Cyrl-RS" b="1">
                <a:solidFill>
                  <a:schemeClr val="bg1"/>
                </a:solidFill>
              </a:rPr>
              <a:t>Према половима налази се </a:t>
            </a:r>
            <a:r>
              <a:rPr lang="sr-Cyrl-RS" b="1">
                <a:solidFill>
                  <a:schemeClr val="tx1"/>
                </a:solidFill>
              </a:rPr>
              <a:t>поларна пустиња </a:t>
            </a:r>
            <a:r>
              <a:rPr lang="sr-Cyrl-RS" b="1">
                <a:solidFill>
                  <a:schemeClr val="bg1"/>
                </a:solidFill>
              </a:rPr>
              <a:t>где практично нема живота.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9" name="Picture 4" descr="http://www.marietta.edu/%7Ebiol/biomes/images/tundra/alaskatundr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8490"/>
            <a:ext cx="4211960" cy="3749510"/>
          </a:xfrm>
          <a:prstGeom prst="rect">
            <a:avLst/>
          </a:prstGeom>
          <a:noFill/>
        </p:spPr>
      </p:pic>
      <p:pic>
        <p:nvPicPr>
          <p:cNvPr id="20482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228" y="3068960"/>
            <a:ext cx="5044183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БИОМ ТУНДРЕ</a:t>
            </a:r>
            <a:endParaRPr lang="en-US"/>
          </a:p>
        </p:txBody>
      </p:sp>
      <p:pic>
        <p:nvPicPr>
          <p:cNvPr id="20482" name="Picture 2" descr="Polar regions"/>
          <p:cNvPicPr>
            <a:picLocks noChangeAspect="1" noChangeArrowheads="1"/>
          </p:cNvPicPr>
          <p:nvPr/>
        </p:nvPicPr>
        <p:blipFill>
          <a:blip r:embed="rId2" cstate="print"/>
          <a:srcRect t="8416" b="3173"/>
          <a:stretch>
            <a:fillRect/>
          </a:stretch>
        </p:blipFill>
        <p:spPr bwMode="auto">
          <a:xfrm>
            <a:off x="827584" y="693455"/>
            <a:ext cx="7776864" cy="59759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5949280"/>
            <a:ext cx="187220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Стене и лед</a:t>
            </a:r>
          </a:p>
          <a:p>
            <a:r>
              <a:rPr lang="sr-Cyrl-RS">
                <a:solidFill>
                  <a:schemeClr val="bg1"/>
                </a:solidFill>
              </a:rPr>
              <a:t>Тундра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560"/>
            <a:ext cx="9144000" cy="4572000"/>
          </a:xfrm>
        </p:spPr>
        <p:txBody>
          <a:bodyPr>
            <a:normAutofit fontScale="92500"/>
          </a:bodyPr>
          <a:lstStyle/>
          <a:p>
            <a:r>
              <a:rPr lang="sr-Cyrl-RS"/>
              <a:t>Поред тундре која се јавља на самом северу и југу планете, карактеристични климатски услови тундре које прате и специфична флора и фауна могу се наћи и </a:t>
            </a:r>
            <a:r>
              <a:rPr lang="sr-Cyrl-RS">
                <a:solidFill>
                  <a:srgbClr val="FFFF00"/>
                </a:solidFill>
              </a:rPr>
              <a:t>на високим планинама </a:t>
            </a:r>
            <a:r>
              <a:rPr lang="sr-Cyrl-RS"/>
              <a:t>ван ових географских зона. Зато се они називају и </a:t>
            </a:r>
            <a:r>
              <a:rPr lang="sr-Cyrl-RS">
                <a:solidFill>
                  <a:srgbClr val="FFFF00"/>
                </a:solidFill>
              </a:rPr>
              <a:t>планинска тундра</a:t>
            </a:r>
            <a:r>
              <a:rPr lang="sr-Cyrl-RS"/>
              <a:t>. Прилагођености биљака и животиња, тј животне форме су сличне, али су представљене другим врстама.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/>
              <a:t>ПЛАНИНСКА ТУНДРА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ВЕГЕТАЦИЈА АРКТИЧКЕ ТУНДРЕ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6237312"/>
          </a:xfrm>
        </p:spPr>
        <p:txBody>
          <a:bodyPr>
            <a:normAutofit fontScale="77500" lnSpcReduction="20000"/>
          </a:bodyPr>
          <a:lstStyle/>
          <a:p>
            <a:r>
              <a:rPr lang="sr-Cyrl-RS"/>
              <a:t>Због замрзнуте подлоге владају услови </a:t>
            </a:r>
            <a:r>
              <a:rPr lang="sr-Cyrl-RS">
                <a:solidFill>
                  <a:srgbClr val="FF0000"/>
                </a:solidFill>
              </a:rPr>
              <a:t>ФИЗИОЛОШКЕ СУШЕ</a:t>
            </a:r>
          </a:p>
          <a:p>
            <a:r>
              <a:rPr lang="sr-Cyrl-RS">
                <a:solidFill>
                  <a:srgbClr val="FFFF00"/>
                </a:solidFill>
              </a:rPr>
              <a:t>Нема дрвећа!!! </a:t>
            </a:r>
            <a:r>
              <a:rPr lang="sr-Cyrl-RS"/>
              <a:t>Доминирају </a:t>
            </a:r>
            <a:r>
              <a:rPr lang="sr-Cyrl-RS" b="1">
                <a:solidFill>
                  <a:srgbClr val="92D050"/>
                </a:solidFill>
              </a:rPr>
              <a:t>маховине и лишајеви</a:t>
            </a:r>
          </a:p>
          <a:p>
            <a:r>
              <a:rPr lang="sr-Cyrl-RS"/>
              <a:t>Вегетативни период биљака (раст, цветање, размножавање, плодоношење) је могућ само у 2-3 летња месеца.</a:t>
            </a:r>
          </a:p>
          <a:p>
            <a:r>
              <a:rPr lang="sr-Cyrl-RS"/>
              <a:t>Биљке тундре припадају еколошкој групи </a:t>
            </a:r>
            <a:r>
              <a:rPr lang="sr-Cyrl-RS">
                <a:solidFill>
                  <a:srgbClr val="00B0F0"/>
                </a:solidFill>
              </a:rPr>
              <a:t>ПСИХРОФИТА </a:t>
            </a:r>
            <a:r>
              <a:rPr lang="sr-Cyrl-RS"/>
              <a:t>прилагођених на хладну климу: </a:t>
            </a:r>
          </a:p>
          <a:p>
            <a:r>
              <a:rPr lang="sr-Cyrl-RS"/>
              <a:t>приземни слој тла је топлији, зими их штити снег: биљке су ниског и спорог раста </a:t>
            </a:r>
          </a:p>
          <a:p>
            <a:r>
              <a:rPr lang="sr-Cyrl-RS"/>
              <a:t>Јаки ветрови: пузећа форма жбунића </a:t>
            </a:r>
          </a:p>
          <a:p>
            <a:r>
              <a:rPr lang="sr-Cyrl-RS"/>
              <a:t>Суша - смањење транспирације и упијање воде: јастучасти листови и бусенаста форма– слично као у пустињи </a:t>
            </a:r>
          </a:p>
          <a:p>
            <a:r>
              <a:rPr lang="sr-Cyrl-RS"/>
              <a:t>Кожасти ситни љуспасти или игличасти листови, неке врсте имају длакаве листове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676456" cy="4572000"/>
          </a:xfrm>
        </p:spPr>
        <p:txBody>
          <a:bodyPr>
            <a:normAutofit lnSpcReduction="10000"/>
          </a:bodyPr>
          <a:lstStyle/>
          <a:p>
            <a:r>
              <a:rPr lang="sr-Cyrl-RS"/>
              <a:t>Спратовност: </a:t>
            </a:r>
            <a:r>
              <a:rPr lang="sr-Cyrl-RS">
                <a:solidFill>
                  <a:srgbClr val="FFFF00"/>
                </a:solidFill>
              </a:rPr>
              <a:t>спрат жбунова, спрат жбунића и зељастих биљака, спрат мановина и лишајева</a:t>
            </a:r>
          </a:p>
          <a:p>
            <a:r>
              <a:rPr lang="sr-Cyrl-RS">
                <a:solidFill>
                  <a:srgbClr val="FF0000"/>
                </a:solidFill>
              </a:rPr>
              <a:t>Органска материја се слабо распада </a:t>
            </a:r>
            <a:r>
              <a:rPr lang="sr-Cyrl-RS"/>
              <a:t>због хладноће па се уместо хумуса ствара </a:t>
            </a:r>
            <a:r>
              <a:rPr lang="sr-Cyrl-RS">
                <a:solidFill>
                  <a:srgbClr val="FF0000"/>
                </a:solidFill>
              </a:rPr>
              <a:t>тресет</a:t>
            </a:r>
          </a:p>
          <a:p>
            <a:r>
              <a:rPr lang="sr-Cyrl-RS"/>
              <a:t>Од жбунова и жбунића срећу се </a:t>
            </a:r>
            <a:r>
              <a:rPr lang="sr-Cyrl-RS">
                <a:solidFill>
                  <a:srgbClr val="00B0F0"/>
                </a:solidFill>
              </a:rPr>
              <a:t>патуљаста бреза, жбунаста врба, зељасте цветнице као што су неке врсте шаша, трава</a:t>
            </a:r>
            <a:r>
              <a:rPr lang="sr-Cyrl-RS"/>
              <a:t>, </a:t>
            </a:r>
            <a:r>
              <a:rPr lang="sr-Cyrl-RS">
                <a:solidFill>
                  <a:srgbClr val="00B0F0"/>
                </a:solidFill>
              </a:rPr>
              <a:t>арктички мак </a:t>
            </a:r>
          </a:p>
          <a:p>
            <a:endParaRPr lang="sr-Cyrl-RS"/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ФЛОРА АРКТИЧКЕ ТУНДРЕ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513748" cy="263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1712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Трава </a:t>
            </a:r>
            <a:r>
              <a:rPr lang="sr-Latn-RS" i="1"/>
              <a:t>Festuca</a:t>
            </a:r>
            <a:endParaRPr lang="en-US" i="1"/>
          </a:p>
        </p:txBody>
      </p:sp>
      <p:pic>
        <p:nvPicPr>
          <p:cNvPr id="58372" name="Picture 4" descr="&amp;Rcy;&amp;iecy;&amp;zcy;&amp;ucy;&amp;lcy;&amp;tcy;&amp;acy;&amp;tcy; &amp;scy;&amp;lcy;&amp;icy;&amp;kcy;&amp;acy; &amp;zcy;&amp;acy; betula 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14913"/>
            <a:ext cx="3528392" cy="26430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Патуљаста бреза</a:t>
            </a:r>
            <a:endParaRPr lang="en-US"/>
          </a:p>
        </p:txBody>
      </p:sp>
      <p:pic>
        <p:nvPicPr>
          <p:cNvPr id="58374" name="Picture 6" descr="&amp;Rcy;&amp;iecy;&amp;zcy;&amp;ucy;&amp;lcy;&amp;tcy;&amp;acy;&amp;tcy; &amp;scy;&amp;lcy;&amp;icy;&amp;kcy;&amp;acy; &amp;zcy;&amp;acy; salix rotundifo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3563888" cy="26729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Жбунаста врба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8376" name="AutoShape 8" descr="&amp;Rcy;&amp;iecy;&amp;zcy;&amp;ucy;&amp;lcy;&amp;tcy;&amp;acy;&amp;tcy; &amp;scy;&amp;lcy;&amp;icy;&amp;kcy;&amp;acy; &amp;zcy;&amp;acy; papaver radicatum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8" name="Picture 10" descr="&amp;Rcy;&amp;iecy;&amp;zcy;&amp;ucy;&amp;lcy;&amp;tcy;&amp;acy;&amp;tcy; &amp;scy;&amp;lcy;&amp;icy;&amp;kcy;&amp;acy; &amp;zcy;&amp;acy; papaver radicat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268760"/>
            <a:ext cx="3563888" cy="26745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6056" y="13407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Арктички мак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ФЛОРА АРКТИЧКЕ ТУНДРЕ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74440"/>
          </a:xfrm>
        </p:spPr>
        <p:txBody>
          <a:bodyPr>
            <a:normAutofit fontScale="92500" lnSpcReduction="20000"/>
          </a:bodyPr>
          <a:lstStyle/>
          <a:p>
            <a:endParaRPr lang="sr-Cyrl-RS"/>
          </a:p>
          <a:p>
            <a:r>
              <a:rPr lang="sr-Cyrl-RS">
                <a:solidFill>
                  <a:srgbClr val="FFFF00"/>
                </a:solidFill>
              </a:rPr>
              <a:t>Ниске количине падавина </a:t>
            </a:r>
            <a:r>
              <a:rPr lang="sr-Cyrl-RS"/>
              <a:t>али могу да варирају у различитим деловима овог појаса (ближе океанима су веће количине падавина). Али захваљујући нижим температурама, евапотранспирација (испаравање воде из тла) је ниска, па је </a:t>
            </a:r>
            <a:r>
              <a:rPr lang="sr-Cyrl-RS">
                <a:solidFill>
                  <a:srgbClr val="00B0F0"/>
                </a:solidFill>
              </a:rPr>
              <a:t>земљиште влажно</a:t>
            </a:r>
            <a:r>
              <a:rPr lang="sr-Cyrl-RS"/>
              <a:t>. Уз то зими има </a:t>
            </a:r>
            <a:r>
              <a:rPr lang="sr-Cyrl-RS">
                <a:solidFill>
                  <a:srgbClr val="FFC000"/>
                </a:solidFill>
              </a:rPr>
              <a:t>пуно снега</a:t>
            </a:r>
            <a:r>
              <a:rPr lang="sr-Cyrl-RS"/>
              <a:t>. Као последица ниских температура вода у земљишту је смрзнута, а лета су недовољно топла да би се отопила вода у дубљим слојевима тла. Зато се ова подлога зове </a:t>
            </a:r>
            <a:r>
              <a:rPr lang="sr-Cyrl-RS" b="1">
                <a:solidFill>
                  <a:srgbClr val="00B0F0"/>
                </a:solidFill>
              </a:rPr>
              <a:t>ПЕРМАФРОСТ</a:t>
            </a:r>
            <a:r>
              <a:rPr lang="sr-Cyrl-RS"/>
              <a:t>.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СУБАРКТИЧКА – СУБПОЛАРНА- БОРЕАЛНА КЛИМА</a:t>
            </a:r>
            <a:endParaRPr lang="en-US"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ФАУНА ТУНДРЕ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9145016" cy="6021288"/>
          </a:xfrm>
        </p:spPr>
        <p:txBody>
          <a:bodyPr>
            <a:normAutofit fontScale="62500" lnSpcReduction="20000"/>
          </a:bodyPr>
          <a:lstStyle/>
          <a:p>
            <a:r>
              <a:rPr lang="sr-Cyrl-RS"/>
              <a:t>Фауна тундре је прилагођена на сурове климатске услове:</a:t>
            </a:r>
          </a:p>
          <a:p>
            <a:r>
              <a:rPr lang="sr-Cyrl-RS"/>
              <a:t>Смањење одавања топлоте: </a:t>
            </a:r>
          </a:p>
          <a:p>
            <a:r>
              <a:rPr lang="sr-Cyrl-RS"/>
              <a:t>Округласто здепасто тело, кратких екстремитета и ушију </a:t>
            </a:r>
          </a:p>
          <a:p>
            <a:r>
              <a:rPr lang="sr-Cyrl-RS"/>
              <a:t>Густо крзно</a:t>
            </a:r>
          </a:p>
          <a:p>
            <a:r>
              <a:rPr lang="sr-Cyrl-RS"/>
              <a:t>Фауна северне тундре је сиромашна а срећу се неке врсте које живе и у тајгама, јужније од тундре. </a:t>
            </a:r>
            <a:r>
              <a:rPr lang="sr-Cyrl-RS">
                <a:solidFill>
                  <a:srgbClr val="FF0000"/>
                </a:solidFill>
              </a:rPr>
              <a:t>Већина животиња опстаје у тундри лети, а зими се сели јужније у тајге.</a:t>
            </a:r>
          </a:p>
          <a:p>
            <a:r>
              <a:rPr lang="sr-Cyrl-RS"/>
              <a:t>Углавном су врсте широко распрострањене и на Северноамеричком и Евроазијском континенту </a:t>
            </a:r>
          </a:p>
          <a:p>
            <a:r>
              <a:rPr lang="sr-Cyrl-RS"/>
              <a:t>Лети има пуно </a:t>
            </a:r>
            <a:r>
              <a:rPr lang="sr-Cyrl-RS">
                <a:solidFill>
                  <a:srgbClr val="FF0000"/>
                </a:solidFill>
              </a:rPr>
              <a:t>инсеката, нпр комараци, муве, обади</a:t>
            </a:r>
          </a:p>
          <a:p>
            <a:r>
              <a:rPr lang="sr-Cyrl-RS"/>
              <a:t>Птице:</a:t>
            </a:r>
            <a:r>
              <a:rPr lang="sr-Cyrl-RS">
                <a:solidFill>
                  <a:srgbClr val="FFFF00"/>
                </a:solidFill>
              </a:rPr>
              <a:t> снежна сова, снежна кока, птице селице- лабуди, гуске</a:t>
            </a:r>
          </a:p>
          <a:p>
            <a:r>
              <a:rPr lang="sr-Cyrl-RS"/>
              <a:t>Велики биљоједи: </a:t>
            </a:r>
            <a:r>
              <a:rPr lang="sr-Cyrl-RS">
                <a:solidFill>
                  <a:srgbClr val="92D050"/>
                </a:solidFill>
              </a:rPr>
              <a:t>карибу или ирвас или соб (припитомљена врста), мошусно говече</a:t>
            </a:r>
          </a:p>
          <a:p>
            <a:r>
              <a:rPr lang="sr-Cyrl-RS"/>
              <a:t>Глодари: </a:t>
            </a:r>
            <a:r>
              <a:rPr lang="sr-Cyrl-RS">
                <a:solidFill>
                  <a:srgbClr val="00B0F0"/>
                </a:solidFill>
              </a:rPr>
              <a:t>леминг</a:t>
            </a:r>
          </a:p>
          <a:p>
            <a:r>
              <a:rPr lang="sr-Cyrl-RS"/>
              <a:t>Зечеви (слични глодарима али представљају посебан ред): </a:t>
            </a:r>
            <a:r>
              <a:rPr lang="sr-Cyrl-RS">
                <a:solidFill>
                  <a:schemeClr val="accent2">
                    <a:lumMod val="60000"/>
                    <a:lumOff val="40000"/>
                  </a:schemeClr>
                </a:solidFill>
              </a:rPr>
              <a:t>арктички зец</a:t>
            </a:r>
          </a:p>
          <a:p>
            <a:r>
              <a:rPr lang="sr-Cyrl-RS"/>
              <a:t>Грабљивице: </a:t>
            </a:r>
            <a:r>
              <a:rPr lang="sr-Cyrl-RS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поларни медвед, поларна лисица, вук</a:t>
            </a:r>
            <a:endParaRPr lang="sr-Latn-RS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sr-Cyrl-RS"/>
              <a:t>Морски сисари</a:t>
            </a:r>
            <a:r>
              <a:rPr lang="sr-Cyrl-RS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sr-Cyrl-RS">
                <a:solidFill>
                  <a:srgbClr val="FFFF00"/>
                </a:solidFill>
              </a:rPr>
              <a:t>морж, белуга кит, нарвал, фоке (неколико врста)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ФАУНА АРКТИЧКЕ ТУНДРЕ</a:t>
            </a:r>
            <a:endParaRPr lang="en-US"/>
          </a:p>
        </p:txBody>
      </p:sp>
      <p:pic>
        <p:nvPicPr>
          <p:cNvPr id="4" name="Picture 3" descr="http://assets.worldwildlife.org/photos/1559/images/hero_small/HI_228500Hero.jpg?1345597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37112"/>
            <a:ext cx="3707905" cy="2420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77072"/>
            <a:ext cx="37079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/>
              <a:t>СЕВЕРНИ ПОЛ!!!</a:t>
            </a:r>
            <a:endParaRPr lang="en-US" dirty="0"/>
          </a:p>
        </p:txBody>
      </p:sp>
      <p:pic>
        <p:nvPicPr>
          <p:cNvPr id="15364" name="Picture 4" descr="&amp;Rcy;&amp;iecy;&amp;zcy;&amp;ucy;&amp;lcy;&amp;tcy;&amp;acy;&amp;tcy; &amp;scy;&amp;lcy;&amp;icy;&amp;kcy;&amp;acy; &amp;zcy;&amp;acy; ARCTIC 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720181" cy="248414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23728" y="14847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Поларна лисица</a:t>
            </a:r>
            <a:endParaRPr lang="en-US"/>
          </a:p>
        </p:txBody>
      </p:sp>
      <p:pic>
        <p:nvPicPr>
          <p:cNvPr id="15368" name="Picture 8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112" y="1268760"/>
            <a:ext cx="2251888" cy="30064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04248" y="1196752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Снежна сова</a:t>
            </a:r>
            <a:endParaRPr lang="en-US"/>
          </a:p>
        </p:txBody>
      </p:sp>
      <p:pic>
        <p:nvPicPr>
          <p:cNvPr id="15370" name="Picture 10" descr="Tunturisopuli Lemmus Lemm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378" y="4725144"/>
            <a:ext cx="2700621" cy="21328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271792" y="64886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Леминг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372" name="Picture 12" descr="&amp;Rcy;&amp;iecy;&amp;zcy;&amp;ucy;&amp;lcy;&amp;tcy;&amp;acy;&amp;tcy; &amp;scy;&amp;lcy;&amp;icy;&amp;kcy;&amp;acy; &amp;zcy;&amp;acy; mošusno gove&amp;ccaron;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2000" y="1628800"/>
            <a:ext cx="3120734" cy="255614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635896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Мошусно говече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2" descr="&amp;Rcy;&amp;iecy;&amp;zcy;&amp;ucy;&amp;lcy;&amp;tcy;&amp;acy;&amp;tcy; &amp;scy;&amp;lcy;&amp;icy;&amp;kcy;&amp;acy; &amp;zcy;&amp;acy; taiga ha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797152"/>
            <a:ext cx="2755142" cy="206084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779912" y="486916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Арктички зец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АНТАРКТИК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877272"/>
          </a:xfrm>
        </p:spPr>
        <p:txBody>
          <a:bodyPr>
            <a:normAutofit fontScale="70000" lnSpcReduction="20000"/>
          </a:bodyPr>
          <a:lstStyle/>
          <a:p>
            <a:r>
              <a:rPr lang="sr-Cyrl-RS"/>
              <a:t>Континент се налази испод 3 км леда и има доста </a:t>
            </a:r>
            <a:r>
              <a:rPr lang="sr-Cyrl-RS">
                <a:solidFill>
                  <a:srgbClr val="00B0F0"/>
                </a:solidFill>
              </a:rPr>
              <a:t>планина </a:t>
            </a:r>
            <a:r>
              <a:rPr lang="sr-Cyrl-RS"/>
              <a:t>за разлику од арктичког региона који је углавном раван</a:t>
            </a:r>
          </a:p>
          <a:p>
            <a:r>
              <a:rPr lang="sr-Cyrl-RS"/>
              <a:t>Окружен је Јужним Океаном</a:t>
            </a:r>
          </a:p>
          <a:p>
            <a:r>
              <a:rPr lang="sr-Cyrl-RS">
                <a:solidFill>
                  <a:srgbClr val="00B0F0"/>
                </a:solidFill>
              </a:rPr>
              <a:t>Најхладније подручје на планети </a:t>
            </a:r>
            <a:r>
              <a:rPr lang="sr-Cyrl-RS"/>
              <a:t>– температуре падају и испод 60˚С (најнижа измерена температура била је 89 ˚С), мало је падавина, дувају снажни ветрови</a:t>
            </a:r>
          </a:p>
          <a:p>
            <a:r>
              <a:rPr lang="sr-Cyrl-RS"/>
              <a:t>Флора: нема виших облика биљака сем </a:t>
            </a:r>
            <a:r>
              <a:rPr lang="sr-Cyrl-RS">
                <a:solidFill>
                  <a:srgbClr val="FFFF00"/>
                </a:solidFill>
              </a:rPr>
              <a:t>гљива, маховина и лишајева у приобалним подручјима</a:t>
            </a:r>
          </a:p>
          <a:p>
            <a:r>
              <a:rPr lang="sr-Cyrl-RS"/>
              <a:t>Фауна   је сконцентрисана на обалама се могу наћи </a:t>
            </a:r>
            <a:r>
              <a:rPr lang="sr-Cyrl-RS">
                <a:solidFill>
                  <a:srgbClr val="FF0000"/>
                </a:solidFill>
              </a:rPr>
              <a:t>пингвини, албатроси и фоке </a:t>
            </a:r>
            <a:r>
              <a:rPr lang="sr-Cyrl-RS"/>
              <a:t>који су везани за океан, али нема копнених сисара. </a:t>
            </a:r>
          </a:p>
          <a:p>
            <a:r>
              <a:rPr lang="sr-Cyrl-RS"/>
              <a:t>Адаптације: дебело крзно или слој сала (фоке) или густо перје (пингвини)</a:t>
            </a:r>
          </a:p>
          <a:p>
            <a:pPr>
              <a:buNone/>
            </a:pPr>
            <a:r>
              <a:rPr lang="sr-Cyrl-RS"/>
              <a:t>Цео екосистем зависи од рачића – </a:t>
            </a:r>
            <a:r>
              <a:rPr lang="sr-Cyrl-RS" b="1">
                <a:solidFill>
                  <a:srgbClr val="00B0F0"/>
                </a:solidFill>
              </a:rPr>
              <a:t>крилова </a:t>
            </a:r>
            <a:r>
              <a:rPr lang="sr-Cyrl-RS"/>
              <a:t>којима се хране </a:t>
            </a:r>
            <a:r>
              <a:rPr lang="sr-Cyrl-RS">
                <a:solidFill>
                  <a:srgbClr val="FF0000"/>
                </a:solidFill>
              </a:rPr>
              <a:t>лигње и рибе</a:t>
            </a:r>
            <a:r>
              <a:rPr lang="sr-Cyrl-RS"/>
              <a:t>, којима се хране </a:t>
            </a:r>
            <a:r>
              <a:rPr lang="sr-Cyrl-RS">
                <a:solidFill>
                  <a:srgbClr val="FF0000"/>
                </a:solidFill>
              </a:rPr>
              <a:t>пингвини</a:t>
            </a:r>
            <a:r>
              <a:rPr lang="sr-Cyrl-RS"/>
              <a:t> (17 врста), </a:t>
            </a:r>
            <a:r>
              <a:rPr lang="sr-Cyrl-RS">
                <a:solidFill>
                  <a:srgbClr val="FF0000"/>
                </a:solidFill>
              </a:rPr>
              <a:t>фоке </a:t>
            </a:r>
            <a:r>
              <a:rPr lang="sr-Cyrl-RS"/>
              <a:t>(19 врста). Пингвинима се хране фоке и </a:t>
            </a:r>
            <a:r>
              <a:rPr lang="sr-Cyrl-RS">
                <a:solidFill>
                  <a:srgbClr val="FF0000"/>
                </a:solidFill>
              </a:rPr>
              <a:t>делфини</a:t>
            </a:r>
            <a:r>
              <a:rPr lang="sr-Cyrl-RS"/>
              <a:t> (орка – кит убица је делфин!)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92280" cy="914400"/>
          </a:xfrm>
        </p:spPr>
        <p:txBody>
          <a:bodyPr/>
          <a:lstStyle/>
          <a:p>
            <a:pPr algn="ctr"/>
            <a:r>
              <a:rPr lang="sr-Cyrl-RS"/>
              <a:t>ФАУНА АНТАРКТИКА</a:t>
            </a:r>
            <a:endParaRPr lang="en-US"/>
          </a:p>
        </p:txBody>
      </p:sp>
      <p:pic>
        <p:nvPicPr>
          <p:cNvPr id="59394" name="Picture 2" descr="&amp;Rcy;&amp;iecy;&amp;zcy;&amp;ucy;&amp;lcy;&amp;tcy;&amp;acy;&amp;tcy; &amp;scy;&amp;lcy;&amp;icy;&amp;kcy;&amp;acy; &amp;zcy;&amp;acy; ledena ri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278848" cy="2081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620688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/>
              <a:t>Ледена риба</a:t>
            </a:r>
            <a:endParaRPr lang="en-US"/>
          </a:p>
        </p:txBody>
      </p:sp>
      <p:pic>
        <p:nvPicPr>
          <p:cNvPr id="59396" name="Picture 4" descr="https://upload.wikimedia.org/wikipedia/commons/thumb/c/c7/Antarctic_krill_%28Euphausia_superba%29.jpg/220px-Antarctic_krill_%28Euphausia_superba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96" y="2636912"/>
            <a:ext cx="3031604" cy="2053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56176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Крил</a:t>
            </a:r>
            <a:endParaRPr lang="en-US"/>
          </a:p>
        </p:txBody>
      </p:sp>
      <p:pic>
        <p:nvPicPr>
          <p:cNvPr id="59398" name="Picture 6" descr="The leopard 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364582"/>
            <a:ext cx="4427984" cy="14934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5373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Леопард фока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9400" name="Picture 8" descr="The emperor pengu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49224"/>
            <a:ext cx="1907703" cy="27817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941168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>
                <a:solidFill>
                  <a:schemeClr val="bg1"/>
                </a:solidFill>
              </a:rPr>
              <a:t>Царски пингвин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59402" name="Picture 10" descr="&amp;Rcy;&amp;iecy;&amp;zcy;&amp;ucy;&amp;lcy;&amp;tcy;&amp;acy;&amp;tcy; &amp;scy;&amp;lcy;&amp;icy;&amp;kcy;&amp;acy; &amp;zcy;&amp;acy; albatr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6581" y="4653136"/>
            <a:ext cx="4447419" cy="22048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32240" y="47251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Албатрос</a:t>
            </a:r>
            <a:endParaRPr lang="en-US"/>
          </a:p>
        </p:txBody>
      </p:sp>
      <p:pic>
        <p:nvPicPr>
          <p:cNvPr id="59404" name="Picture 12" descr="The or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675102"/>
            <a:ext cx="3960440" cy="19401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23928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/>
                </a:solidFill>
              </a:rPr>
              <a:t>Орка - делфин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9406" name="Picture 14" descr="&amp;Rcy;&amp;iecy;&amp;zcy;&amp;ucy;&amp;lcy;&amp;tcy;&amp;acy;&amp;tcy; &amp;scy;&amp;lcy;&amp;icy;&amp;kcy;&amp;acy; &amp;zcy;&amp;acy; grbavi k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836712"/>
            <a:ext cx="2797324" cy="185474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19872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Грбави кит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АНТАРКТИЧКО ФЛОРИСТИЧКО ЦАРСТВО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324528" cy="4572000"/>
          </a:xfrm>
        </p:spPr>
        <p:txBody>
          <a:bodyPr/>
          <a:lstStyle/>
          <a:p>
            <a:r>
              <a:rPr lang="sr-Cyrl-RS"/>
              <a:t>Не налази се на самом Антарктику, већ на најјужнијим деловима Јужне Америке, Африке, Новог Зеланда.</a:t>
            </a:r>
          </a:p>
          <a:p>
            <a:r>
              <a:rPr lang="sr-Cyrl-RS"/>
              <a:t>Представља сродне врсте које потичу од некадашње антарктичке флоре када је Антарктик био много топлије место које је припадало суперконтиненту Гондвани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sr-Cyrl-RS"/>
              <a:t>СЕВЕРНИ ЛЕДЕНИ И ЈУЖНИ ОКЕАН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83560"/>
            <a:ext cx="8892480" cy="4572000"/>
          </a:xfrm>
        </p:spPr>
        <p:txBody>
          <a:bodyPr>
            <a:normAutofit fontScale="92500"/>
          </a:bodyPr>
          <a:lstStyle/>
          <a:p>
            <a:r>
              <a:rPr lang="sr-Cyrl-RS"/>
              <a:t>За разлику од копна, у поларним океанима са отапањем леда буја живот, будући да са продором светла у воду омогућена је фотосинтеза и почињу да се развијају фитопланктонске алге, буја зоопланктон који се храни тим алгама, што привлачи јата риба које се хране зоопланктоном и грабљивица (фока, китова, итд), које се хране рибом.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572000"/>
          </a:xfrm>
        </p:spPr>
        <p:txBody>
          <a:bodyPr>
            <a:normAutofit fontScale="77500" lnSpcReduction="20000"/>
          </a:bodyPr>
          <a:lstStyle/>
          <a:p>
            <a:r>
              <a:rPr lang="sr-Cyrl-RS"/>
              <a:t>Ова клима је заступљена:</a:t>
            </a:r>
          </a:p>
          <a:p>
            <a:r>
              <a:rPr lang="sr-Cyrl-RS"/>
              <a:t>Евроазија – од обала Атлантског до обала Тихог океана: северна половина Скандинавског полуострва, Сибир, полуострво Камчатку, острва Сахалин и Курилска острва северно од Јапана </a:t>
            </a:r>
          </a:p>
          <a:p>
            <a:r>
              <a:rPr lang="sr-Cyrl-RS"/>
              <a:t>Северна Америка – између обала Тихог и Атлантског океана: Аљаска и већи део Канаде</a:t>
            </a:r>
          </a:p>
          <a:p>
            <a:r>
              <a:rPr lang="sr-Cyrl-RS"/>
              <a:t>Подтип ове климе са мање падавина заступљен је у северној Монголији и у граничном појасу Русије</a:t>
            </a:r>
          </a:p>
          <a:p>
            <a:r>
              <a:rPr lang="sr-Cyrl-RS" b="1">
                <a:solidFill>
                  <a:srgbClr val="00B0F0"/>
                </a:solidFill>
              </a:rPr>
              <a:t>На јужној полулопти нема великих копнених маса које би имале ову климу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СУБАРКТИЧКА – СУБПОЛАРНА- БОРЕАЛНА КЛИМА</a:t>
            </a:r>
            <a:endParaRPr 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4572000"/>
          </a:xfrm>
        </p:spPr>
        <p:txBody>
          <a:bodyPr>
            <a:normAutofit fontScale="92500"/>
          </a:bodyPr>
          <a:lstStyle/>
          <a:p>
            <a:r>
              <a:rPr lang="sr-Cyrl-RS"/>
              <a:t>Ови климатски услови заступљени су и </a:t>
            </a:r>
            <a:r>
              <a:rPr lang="sr-Cyrl-RS">
                <a:solidFill>
                  <a:srgbClr val="00B0F0"/>
                </a:solidFill>
              </a:rPr>
              <a:t>у високим планинским областима </a:t>
            </a:r>
            <a:r>
              <a:rPr lang="sr-Cyrl-RS"/>
              <a:t>у разним земљама Евроазије (Алпи у Француској, Аустрији, Италији и Швајцарској, Татре у Пољској, Балканске планине, планинске области Шкотске, Немачке, Турске, Шпаније, Румуније, Ирана, Таџикистана, Кине)</a:t>
            </a:r>
          </a:p>
          <a:p>
            <a:r>
              <a:rPr lang="sr-Cyrl-RS"/>
              <a:t>Северне Америке (Стеновите планине, Беле планине)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СУБАРКТИЧКА – СУБПОЛАРНА- БОРЕАЛНА КЛИМА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s://upload.wikimedia.org/wikipedia/commons/thumb/5/51/Koppen_World_Map_Dfc_Dwc_Dsc_Dfd_Dwd_Dsd.png/1024px-Koppen_World_Map_Dfc_Dwc_Dsc_Dfd_Dwd_D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5827"/>
            <a:ext cx="9144000" cy="560217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СУБАРКТИЧКА – СУБПОЛАРНА- БОРЕАЛНА КЛИМА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7380312" y="5903893"/>
            <a:ext cx="176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>
                <a:solidFill>
                  <a:schemeClr val="bg1"/>
                </a:solidFill>
              </a:rPr>
              <a:t>Копенова класификација климатских типова</a:t>
            </a:r>
            <a:endParaRPr 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014792"/>
          </a:xfrm>
        </p:spPr>
        <p:txBody>
          <a:bodyPr>
            <a:normAutofit fontScale="85000" lnSpcReduction="10000"/>
          </a:bodyPr>
          <a:lstStyle/>
          <a:p>
            <a:endParaRPr lang="sr-Cyrl-RS">
              <a:hlinkClick r:id="rId2" tooltip="Vegetation"/>
            </a:endParaRPr>
          </a:p>
          <a:p>
            <a:r>
              <a:rPr lang="sr-Cyrl-RS"/>
              <a:t>Биљни и животињски свет је заступљен са мало врста – низак диверзитет, јер само отпорне и добро прилагођене врсте могу преживети дуге и хладне зиме. </a:t>
            </a:r>
          </a:p>
          <a:p>
            <a:r>
              <a:rPr lang="sr-Cyrl-RS"/>
              <a:t>У овој климатској области карактерисичан је </a:t>
            </a:r>
            <a:r>
              <a:rPr lang="sr-Cyrl-RS" b="1">
                <a:solidFill>
                  <a:srgbClr val="00B050"/>
                </a:solidFill>
              </a:rPr>
              <a:t>биом ТАЈГЕ </a:t>
            </a:r>
            <a:r>
              <a:rPr lang="sr-Cyrl-RS"/>
              <a:t>односно биом </a:t>
            </a:r>
            <a:r>
              <a:rPr lang="sr-Cyrl-RS" b="1">
                <a:solidFill>
                  <a:srgbClr val="00B050"/>
                </a:solidFill>
              </a:rPr>
              <a:t>бореалних четинарских шума </a:t>
            </a:r>
            <a:r>
              <a:rPr lang="sr-Cyrl-RS"/>
              <a:t>(конифера). Ово је највећи шумски биом на Земљи, а већина шума су у Русији и Канади.</a:t>
            </a:r>
          </a:p>
          <a:p>
            <a:r>
              <a:rPr lang="sr-Cyrl-RS"/>
              <a:t>Сем екосистема четинарских шума, ту се могу наћи и екосистеми мочвара, река  и бројних језера</a:t>
            </a:r>
          </a:p>
          <a:p>
            <a:endParaRPr lang="sr-Cyrl-R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914400"/>
          </a:xfrm>
        </p:spPr>
        <p:txBody>
          <a:bodyPr/>
          <a:lstStyle/>
          <a:p>
            <a:pPr algn="ctr"/>
            <a:r>
              <a:rPr lang="sr-Cyrl-RS" sz="3600"/>
              <a:t>СУБАРКТИЧКА – СУБПОЛАРНА- БОРЕАЛНА КЛИМА</a:t>
            </a:r>
            <a:endParaRPr 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/>
              <a:t>БИОМ ТАЈГЕ</a:t>
            </a:r>
            <a:endParaRPr lang="en-US"/>
          </a:p>
        </p:txBody>
      </p:sp>
      <p:pic>
        <p:nvPicPr>
          <p:cNvPr id="40962" name="Picture 2" descr="Distribution Tai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212137" cy="458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&amp;Rcy;&amp;iecy;&amp;zcy;&amp;ucy;&amp;lcy;&amp;tcy;&amp;acy;&amp;tcy; &amp;scy;&amp;lcy;&amp;icy;&amp;kcy;&amp;acy; &amp;zcy;&amp;acy; boreal reg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6770481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2915816" cy="914400"/>
          </a:xfrm>
        </p:spPr>
        <p:txBody>
          <a:bodyPr/>
          <a:lstStyle/>
          <a:p>
            <a:pPr algn="ctr"/>
            <a:r>
              <a:rPr lang="sr-Cyrl-RS"/>
              <a:t>БИОМ </a:t>
            </a:r>
            <a:br>
              <a:rPr lang="sr-Cyrl-RS"/>
            </a:br>
            <a:r>
              <a:rPr lang="sr-Cyrl-RS"/>
              <a:t>ТАЈГЕ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7824" y="0"/>
            <a:ext cx="27363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b="1">
                <a:solidFill>
                  <a:srgbClr val="00B050"/>
                </a:solidFill>
              </a:rPr>
              <a:t>Бореалне шуме</a:t>
            </a:r>
            <a:endParaRPr lang="en-US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3">
      <a:majorFont>
        <a:latin typeface="Gungsuh"/>
        <a:ea typeface=""/>
        <a:cs typeface=""/>
      </a:majorFont>
      <a:minorFont>
        <a:latin typeface="Gungsuh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2588</TotalTime>
  <Words>2093</Words>
  <Application>Microsoft Office PowerPoint</Application>
  <PresentationFormat>On-screen Show (4:3)</PresentationFormat>
  <Paragraphs>172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Gungsuh</vt:lpstr>
      <vt:lpstr>Times New Roman</vt:lpstr>
      <vt:lpstr>Wingdings</vt:lpstr>
      <vt:lpstr>Wingdings 2</vt:lpstr>
      <vt:lpstr>Wingdings 3</vt:lpstr>
      <vt:lpstr>Metro</vt:lpstr>
      <vt:lpstr>Биоми бореалног и хладног појаса </vt:lpstr>
      <vt:lpstr>СУБАРКТИЧКА – СУБПОЛАРНА- БОРЕАЛНА КЛИМА</vt:lpstr>
      <vt:lpstr>СУБАРКТИЧКА – СУБПОЛАРНА- БОРЕАЛНА КЛИМА</vt:lpstr>
      <vt:lpstr>СУБАРКТИЧКА – СУБПОЛАРНА- БОРЕАЛНА КЛИМА</vt:lpstr>
      <vt:lpstr>СУБАРКТИЧКА – СУБПОЛАРНА- БОРЕАЛНА КЛИМА</vt:lpstr>
      <vt:lpstr>СУБАРКТИЧКА – СУБПОЛАРНА- БОРЕАЛНА КЛИМА</vt:lpstr>
      <vt:lpstr>СУБАРКТИЧКА – СУБПОЛАРНА- БОРЕАЛНА КЛИМА</vt:lpstr>
      <vt:lpstr>БИОМ ТАЈГЕ</vt:lpstr>
      <vt:lpstr>БИОМ  ТАЈГЕ</vt:lpstr>
      <vt:lpstr>БИОМ ТАЈГЕ</vt:lpstr>
      <vt:lpstr>БИОМ ТАЈГЕ</vt:lpstr>
      <vt:lpstr>ВЕГЕТАЦИЈА БИОМА ТАЈГЕ</vt:lpstr>
      <vt:lpstr>ФЛОРА БИОМА ТАЈГЕ</vt:lpstr>
      <vt:lpstr>ФЛОРА БИОМА ТАЈГЕ</vt:lpstr>
      <vt:lpstr>ФАУНА БИОМА ТАЈГЕ</vt:lpstr>
      <vt:lpstr>ФАУНА БИОМА ТАЈГЕ</vt:lpstr>
      <vt:lpstr>ФАУНА БИОМА ТАЈГЕ</vt:lpstr>
      <vt:lpstr>PowerPoint Presentation</vt:lpstr>
      <vt:lpstr>ПОЛАРНА КЛИМАТСКА ЗОНА</vt:lpstr>
      <vt:lpstr>ПОЛАРНА КЛИМАТСКА ЗОНА</vt:lpstr>
      <vt:lpstr>PowerPoint Presentation</vt:lpstr>
      <vt:lpstr>ПОЛАРНА – ХЛАДНА КЛИМАТСКА ЗОНА</vt:lpstr>
      <vt:lpstr>ПОЛАРНА – ХЛАДНА КЛИМАТСКА ЗОНА</vt:lpstr>
      <vt:lpstr>ПОЛАРНА КЛИМА</vt:lpstr>
      <vt:lpstr>БИОМ ТУНДРЕ</vt:lpstr>
      <vt:lpstr>ПЛАНИНСКА ТУНДРА</vt:lpstr>
      <vt:lpstr>ВЕГЕТАЦИЈА АРКТИЧКЕ ТУНДРЕ</vt:lpstr>
      <vt:lpstr>ФЛОРА АРКТИЧКЕ ТУНДРЕ</vt:lpstr>
      <vt:lpstr>ФЛОРА АРКТИЧКЕ ТУНДРЕ</vt:lpstr>
      <vt:lpstr>ФАУНА ТУНДРЕ</vt:lpstr>
      <vt:lpstr>ФАУНА АРКТИЧКЕ ТУНДРЕ</vt:lpstr>
      <vt:lpstr>АНТАРКТИК</vt:lpstr>
      <vt:lpstr>ФАУНА АНТАРКТИКА</vt:lpstr>
      <vt:lpstr>АНТАРКТИЧКО ФЛОРИСТИЧКО ЦАРСТВО</vt:lpstr>
      <vt:lpstr>СЕВЕРНИ ЛЕДЕНИ И ЈУЖНИ ОКЕАН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Биоми бореалног и хладног појаса</dc:title>
  <dc:creator>Stojkov</dc:creator>
  <cp:lastModifiedBy>R</cp:lastModifiedBy>
  <cp:revision>241</cp:revision>
  <dcterms:created xsi:type="dcterms:W3CDTF">2017-04-06T07:31:41Z</dcterms:created>
  <dcterms:modified xsi:type="dcterms:W3CDTF">2024-06-12T18:05:55Z</dcterms:modified>
</cp:coreProperties>
</file>