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CD11C-83AF-4675-BFCD-CC241DFDE2EB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44935-712C-42F4-A369-739B276D2F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D16D725-CA8A-4577-A638-C21A84A5ADB7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EC7155-5CAF-4686-8BCB-B5F0358A7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Prvi razred osnovne škole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Građansko vaspitanje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6.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10 časova, razvijanje komunikativne sposobnosti, veština nenasilne komunikacije i konstruktivnog rešavanja sukoba sa vršnjacima i odraslima, veština posredovanja u vršnjačkim sukobima</a:t>
            </a:r>
            <a:r>
              <a:rPr lang="sr-Latn-CS" dirty="0" smtClean="0"/>
              <a:t>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Žirafino srce</a:t>
            </a:r>
            <a:r>
              <a:rPr lang="sr-Latn-CS" dirty="0" smtClean="0"/>
              <a:t>: upoznavanje razlika između nasilnog i nenasilnog izražavanja, empatskog i ne- empatskog slušanja.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Slušanje i neslušanje</a:t>
            </a:r>
            <a:r>
              <a:rPr lang="sr-Latn-CS" dirty="0" smtClean="0"/>
              <a:t>: tehnike aktivnog slušanja, kako poboljšati uzajamnu komunikaciju.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6.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solidFill>
                  <a:srgbClr val="C00000"/>
                </a:solidFill>
              </a:rPr>
              <a:t>Komunikacija i nesporazumi 1</a:t>
            </a:r>
            <a:r>
              <a:rPr lang="sr-Latn-CS" dirty="0" smtClean="0"/>
              <a:t>: efakti razlika u gledanju i primanju poruka kao izvor nesporazuma, važnost stavljanja u poziciju drugog.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Komunikacija i nesporazumi 2</a:t>
            </a:r>
            <a:r>
              <a:rPr lang="sr-Latn-CS" dirty="0" smtClean="0"/>
              <a:t>: efekti negativnih poruka i važnost jasnog izražavanja svojih potreba za međusobno razumevanje.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Da li se čujemo</a:t>
            </a:r>
            <a:r>
              <a:rPr lang="sr-Latn-CS" dirty="0" smtClean="0"/>
              <a:t>: upoznavanje sa različitim načinima na koje možemo slušati i čuti sebe i ostale.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Tužakanje</a:t>
            </a:r>
            <a:r>
              <a:rPr lang="sr-Latn-CS" dirty="0" smtClean="0"/>
              <a:t>: stavljanje u poziciju onog koji tužaka i onog koji je objekt tužakanja, sagledavanje njihovih potreba i osećanja.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6.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C00000"/>
                </a:solidFill>
              </a:rPr>
              <a:t>Konflikti</a:t>
            </a:r>
            <a:r>
              <a:rPr lang="sr-Latn-CS" dirty="0" smtClean="0"/>
              <a:t>: upoznavanje sa dinamikom konflikata i njihovim mogućim ishodima kroz igru mašte i odigravanje situacija.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Posredovanje</a:t>
            </a:r>
            <a:r>
              <a:rPr lang="sr-Latn-CS" dirty="0" smtClean="0"/>
              <a:t>- učenici u akciji: uče da razluče činjenice, osećanja i potrebe sukobljenih strana i da posreduju u nalaženju konstruktivnih rešenja.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7.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Podsticanje i osposobljavanje za aktivnu participaciju u životu škole.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Žirafe u školi</a:t>
            </a:r>
            <a:r>
              <a:rPr lang="sr-Latn-CS" dirty="0" smtClean="0"/>
              <a:t>: upoznavanje sa efektima naredbi i zahteva i razlikama u osećanjima kada se nešto radi iz pozitivne ili negativne motivacije.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Šta se kome dopada</a:t>
            </a:r>
            <a:r>
              <a:rPr lang="sr-Latn-CS" dirty="0" smtClean="0"/>
              <a:t>: učenje da se artikulišu jasni zahtevi u vezi sa onim šta bi voleli da promene u školi.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Šta možemo da uradimo</a:t>
            </a:r>
            <a:r>
              <a:rPr lang="sr-Latn-CS" dirty="0" smtClean="0"/>
              <a:t>: razmatranje različitih akcija koje bi mogli sami da preduzmu da učine život u školi boljim i lepšim.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8.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C00000"/>
                </a:solidFill>
              </a:rPr>
              <a:t>Evaluacija</a:t>
            </a:r>
            <a:r>
              <a:rPr lang="sr-Latn-CS" dirty="0" smtClean="0"/>
              <a:t>: na osnovu ponuđenih podsetnika- instrumenata učenici se podstiču da sami procene predmet koji su prošli i sopstveno napredovanje.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Cilj i zadaci predmeta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>
                <a:solidFill>
                  <a:srgbClr val="C00000"/>
                </a:solidFill>
              </a:rPr>
              <a:t>Opšti cilj</a:t>
            </a:r>
            <a:r>
              <a:rPr lang="sr-Latn-CS" dirty="0" smtClean="0"/>
              <a:t>: podsticanje razvoja ličnosti i socijalnog saznanja, izgraditi saznanja, umenja, sposobnosti i vrednosti neophodne za formiranje autonomne, kompetentne, odgovorne i kreativne ličnosti, otvorene za dogovor i saradnju, koja poštuje i sebe i druge.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Zadaci</a:t>
            </a:r>
            <a:r>
              <a:rPr lang="sr-Latn-CS" dirty="0" smtClean="0"/>
              <a:t>: olakšanje adaptacije na novu sredinu, podsticanje interakcije, razvoja saznanja o sebi, svojim osećanjima i potrebama, grupnog rada i saradnje, sporazumevanja, razvijanje komunikativnih sposobnosti, prihvatanje međusobnih razlika, razvoj veština nenasilne komunikacije...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Sadržaji 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Jedan čas nedeljno.</a:t>
            </a:r>
          </a:p>
          <a:p>
            <a:r>
              <a:rPr lang="sr-Latn-CS" dirty="0" smtClean="0"/>
              <a:t>36 časova godišnje</a:t>
            </a:r>
          </a:p>
          <a:p>
            <a:r>
              <a:rPr lang="sr-Latn-CS" dirty="0" smtClean="0"/>
              <a:t>1. tema (1 čas): olakšavanje procesa adaptacije na školsku sredinu i podsticanje socijalne interakcije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Susret roditelja, nastavnika i učenika</a:t>
            </a:r>
            <a:r>
              <a:rPr lang="sr-Latn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solidFill>
                  <a:srgbClr val="C00000"/>
                </a:solidFill>
              </a:rPr>
              <a:t>7 časova</a:t>
            </a:r>
            <a:r>
              <a:rPr lang="sr-Latn-CS" dirty="0" smtClean="0"/>
              <a:t>: podsticanje razvoja saznanja o sebi, o sopstvenim osećanjima i potrebama, svesti o ličnom identitetu i osobenosti, samopoštovanja i samopouzdanja.</a:t>
            </a:r>
          </a:p>
          <a:p>
            <a:r>
              <a:rPr lang="sr-Latn-CS" dirty="0" smtClean="0"/>
              <a:t>Radionice: 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Svest o sebi 1</a:t>
            </a:r>
            <a:r>
              <a:rPr lang="sr-Latn-CS" dirty="0" smtClean="0"/>
              <a:t>: kroz razmenu i crtanje svojih autoportreta i osećanja učenici otkrivaju svoje osobenosti, međusobne razlike i sličnosti.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Svest o sebi 2</a:t>
            </a:r>
            <a:r>
              <a:rPr lang="sr-Latn-CS" dirty="0" smtClean="0"/>
              <a:t>: kroz igru preobražaja, razmenu o sopstvenim sposobnostima i vrednostima, crtanje sopstvenog znaka učenici upoznaju sebe i druge.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C00000"/>
                </a:solidFill>
              </a:rPr>
              <a:t>Vremeplov</a:t>
            </a:r>
            <a:r>
              <a:rPr lang="sr-Latn-CS" dirty="0" smtClean="0"/>
              <a:t>: kroz evociranje i crtanje prijatnih i neprijatnih uspomena integrišu prošla iskustva.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Snovi</a:t>
            </a:r>
            <a:r>
              <a:rPr lang="sr-Latn-CS" dirty="0" smtClean="0"/>
              <a:t>: kroz evociranje, crtanje i odigravanje snova uče da izraze i kontrolišu svoja privatna iskustva.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Moje želje</a:t>
            </a:r>
            <a:r>
              <a:rPr lang="sr-Latn-CS" dirty="0" smtClean="0"/>
              <a:t>: artikulisanje svojih želja i zahteva.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Kišobran</a:t>
            </a:r>
            <a:r>
              <a:rPr lang="sr-Latn-CS" dirty="0" smtClean="0"/>
              <a:t>: uočavanje različitih načina zadovoljavanja želja i potreba.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Ja i kako me vide drugi</a:t>
            </a:r>
            <a:r>
              <a:rPr lang="sr-Latn-CS" dirty="0" smtClean="0"/>
              <a:t>: sagledavanje sebe iz različitih perspektiva.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10 časova, izražavanje i komunikacija osećanja, proširivanje znanja i umenja za rešavanje individualnih problema, učenje tehnika za prevladavanje neprijatnih emocionalnih stanja.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Šta me brine</a:t>
            </a:r>
            <a:r>
              <a:rPr lang="sr-Latn-CS" dirty="0" smtClean="0"/>
              <a:t>: kroz crtanje i razmenu artikulišu svoje probleme i uče da koriste maštu i kreativnost, kao i fizičke vežbe da se oslobode tenzije.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Moje mesto za opuštanje</a:t>
            </a:r>
            <a:r>
              <a:rPr lang="sr-Latn-CS" dirty="0" smtClean="0"/>
              <a:t>: kroz vežbu opuštanja i vođenu fantaziju uče kako da postignu smirenost.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Izražavanje osećanja</a:t>
            </a:r>
            <a:r>
              <a:rPr lang="sr-Latn-CS" dirty="0" smtClean="0"/>
              <a:t>: podsticanje opažanja i izražavanja osećanja.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Komunikacija osećanja: prepoznavanje osećanja izražena pokretima i izrazima lica.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Moj bes</a:t>
            </a:r>
            <a:r>
              <a:rPr lang="sr-Latn-CS" dirty="0" smtClean="0"/>
              <a:t>: kroz igru asocijacija, crtanje unutrašnjeg doživlaja i simboličkog prikaza besa pruža se mogućnost za izražavanje besa i da učenici razviju strategiju za izražavanje umesto potiskivanja besa.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Strahovi 1, Strahovi 2, Tuga, Stid i sramota, Ljubav.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2 časa, podsticanje grupnog rada, dogovaranja i saradnje.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Saradnja 1</a:t>
            </a:r>
            <a:r>
              <a:rPr lang="sr-Latn-CS" dirty="0" smtClean="0"/>
              <a:t>: kroz pravljenje zajedničkog crteža u malim grupama učenici uče kako da se dogovaraju.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Saradnja 2</a:t>
            </a:r>
            <a:r>
              <a:rPr lang="sr-Latn-CS" dirty="0" smtClean="0"/>
              <a:t>: kroz crtanje i igru prenošenja balona uče da srađuju.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5. 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2 časa, podsticanje socijalnog saznanja, razumevanja i prihvatanja međusobnih razlika, učenje vidova samopotvrđivanja bez agresivnosti i uz uvažavanje drugih.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Kako se ko oseća</a:t>
            </a:r>
            <a:r>
              <a:rPr lang="sr-Latn-CS" dirty="0" smtClean="0"/>
              <a:t>: sagledavanje efekata optužujućih poruka, učenje davanja empatije sebi i drugima.</a:t>
            </a:r>
          </a:p>
          <a:p>
            <a:r>
              <a:rPr lang="sr-Latn-CS" dirty="0" smtClean="0">
                <a:solidFill>
                  <a:srgbClr val="C00000"/>
                </a:solidFill>
              </a:rPr>
              <a:t>Uvredljivi nadimci</a:t>
            </a:r>
            <a:r>
              <a:rPr lang="sr-Latn-CS" dirty="0" smtClean="0"/>
              <a:t>: kroz igru uloga deca uče da prepoznaju osećanja i potrebe i “žrtve” i “nasilnika” i da nađu konstruktivan način za prevazilaženje takvog ponašanja.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823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Građansko vaspitanje</vt:lpstr>
      <vt:lpstr>Cilj i zadaci predmeta</vt:lpstr>
      <vt:lpstr>Sadržaji programa</vt:lpstr>
      <vt:lpstr>2. tema</vt:lpstr>
      <vt:lpstr>2. tema</vt:lpstr>
      <vt:lpstr>3. tema</vt:lpstr>
      <vt:lpstr>3. tema</vt:lpstr>
      <vt:lpstr>4. tema</vt:lpstr>
      <vt:lpstr>5. tema</vt:lpstr>
      <vt:lpstr>6. tema</vt:lpstr>
      <vt:lpstr>6. tema</vt:lpstr>
      <vt:lpstr>6. tema</vt:lpstr>
      <vt:lpstr>7. tema</vt:lpstr>
      <vt:lpstr>8. tema</vt:lpstr>
    </vt:vector>
  </TitlesOfParts>
  <Company>Kral Dunaja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</dc:title>
  <dc:creator>Crni</dc:creator>
  <cp:lastModifiedBy>Crni</cp:lastModifiedBy>
  <cp:revision>6</cp:revision>
  <dcterms:created xsi:type="dcterms:W3CDTF">2011-11-16T17:15:45Z</dcterms:created>
  <dcterms:modified xsi:type="dcterms:W3CDTF">2011-11-17T16:37:26Z</dcterms:modified>
</cp:coreProperties>
</file>