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63AF11D-432E-4AC5-BE62-9EAFEA6A9481}" type="datetimeFigureOut">
              <a:rPr lang="sr-Latn-RS" smtClean="0"/>
              <a:pPr/>
              <a:t>9.3.2020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ACDDEBF-49F8-4380-9739-9CEA84F3EF73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КОМУНИКАЦИЈА ЛИДЕРА</a:t>
            </a:r>
            <a:endParaRPr lang="sr-Latn-R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7379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2000" dirty="0" smtClean="0"/>
              <a:t>Грешке у вербалном комуницирању лидера</a:t>
            </a:r>
            <a:endParaRPr lang="sr-Latn-R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9206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Не обраћа пажњу кад неко од запослених  жели да се обрати, него наставља своју причу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Лажно слушање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Слушаш, а не чујеш – кад особа прави слекцију онога што чује, обраћајући пажњу на поједине случајно одабране делове и често пропусти целину информација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Када лидер мисли само о ономе што сам жели да прича и чека тренутак који је за његов наступ најбољи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Прекидање у пола реченице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Када у комуникацији доминирају одбрамбене емоције, трагање за могућим личним аспектима изреченог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Ако се слуша само да би се установила погрешка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Лидер има исте стандарде у обраћању са менаџерима и са запосленима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Лидер не би никада смео да каже ,,УРАДИ КАКО САМ ТИ РЕКАО“</a:t>
            </a:r>
          </a:p>
          <a:p>
            <a:pPr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4995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1800" dirty="0" smtClean="0"/>
              <a:t>Понашање лидера у односу према својим сарадницима-следбеницима</a:t>
            </a:r>
            <a:endParaRPr lang="sr-Latn-R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2725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Избегавати оговарања са запосленима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Трудити се да одолите искушењу улепшавања ситуације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Износити реално стање у организацији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Говорити ,,небрушену“ истину, а не оно што мислите да би други желели да чују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Стално стицати кредибилитет и одржавати га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Потражити и ангажовати успешне људе око себе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Стално трагати за искуствима других успешних људи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Увек бити у току дешавања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Читати све што ти падне под руку, а везано за бизнис, развој и запослене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Учити на основу туђих искустава и грешака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Трудити се </a:t>
            </a:r>
            <a:r>
              <a:rPr lang="sr-Cyrl-RS" smtClean="0"/>
              <a:t>да </a:t>
            </a:r>
            <a:r>
              <a:rPr lang="sr-Cyrl-RS" smtClean="0"/>
              <a:t>пита</a:t>
            </a:r>
            <a:r>
              <a:rPr lang="sr-Cyrl-RS" smtClean="0"/>
              <a:t>те</a:t>
            </a:r>
            <a:r>
              <a:rPr lang="sr-Cyrl-RS" smtClean="0"/>
              <a:t>  ако  се нешто </a:t>
            </a:r>
            <a:r>
              <a:rPr lang="sr-Cyrl-RS" dirty="0" smtClean="0"/>
              <a:t>не зна, неко сигурно зна</a:t>
            </a:r>
          </a:p>
          <a:p>
            <a:pPr>
              <a:buFont typeface="Arial" panose="020B0604020202020204" pitchFamily="34" charset="0"/>
              <a:buChar char="•"/>
            </a:pPr>
            <a:endParaRPr lang="sr-Cyrl-RS" dirty="0" smtClean="0"/>
          </a:p>
          <a:p>
            <a:pPr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8308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Комуникација је вештина која се учи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Комуникација је основа лидерског понашања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Комуникација </a:t>
            </a:r>
            <a:r>
              <a:rPr lang="sr-Latn-RS" dirty="0" smtClean="0"/>
              <a:t>je </a:t>
            </a:r>
            <a:r>
              <a:rPr lang="sr-Cyrl-RS" dirty="0" smtClean="0"/>
              <a:t>увек заснована на размени емоција</a:t>
            </a:r>
          </a:p>
          <a:p>
            <a:pPr marL="0" indent="0" algn="just"/>
            <a:r>
              <a:rPr lang="sr-Cyrl-RS" dirty="0"/>
              <a:t> </a:t>
            </a:r>
            <a:endParaRPr lang="sr-Cyrl-RS" dirty="0" smtClean="0"/>
          </a:p>
          <a:p>
            <a:pPr marL="0" indent="0" algn="just"/>
            <a:r>
              <a:rPr lang="sr-Cyrl-RS" dirty="0" smtClean="0"/>
              <a:t>Комуникација лидера представља уравнотежену, хармонизовану комуникацију прво са самим собом, са сопственим емоцијама, а затим и са другим људима. Није могуће градити добру комуникацију са другим људима уколико ниси пре тога сам са собом разјаснио, препознао и утврдио сопствене ди</a:t>
            </a:r>
            <a:r>
              <a:rPr lang="sr-Cyrl-RS" dirty="0"/>
              <a:t>л</a:t>
            </a:r>
            <a:r>
              <a:rPr lang="sr-Cyrl-RS" dirty="0" smtClean="0"/>
              <a:t>еме, као и ако ниси спреман да их пред  другима признаш и непрестано трагаш за решењима.</a:t>
            </a:r>
          </a:p>
        </p:txBody>
      </p:sp>
    </p:spTree>
    <p:extLst>
      <p:ext uri="{BB962C8B-B14F-4D97-AF65-F5344CB8AC3E}">
        <p14:creationId xmlns:p14="http://schemas.microsoft.com/office/powerpoint/2010/main" val="256359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097280"/>
            <a:ext cx="3672408" cy="4491960"/>
          </a:xfrm>
        </p:spPr>
        <p:txBody>
          <a:bodyPr>
            <a:normAutofit fontScale="85000" lnSpcReduction="10000"/>
          </a:bodyPr>
          <a:lstStyle/>
          <a:p>
            <a:r>
              <a:rPr lang="sr-Cyrl-RS" sz="1900" dirty="0" smtClean="0">
                <a:solidFill>
                  <a:srgbClr val="00B050"/>
                </a:solidFill>
              </a:rPr>
              <a:t>Мотивишућа</a:t>
            </a:r>
          </a:p>
          <a:p>
            <a:r>
              <a:rPr lang="sr-Cyrl-RS" sz="1900" dirty="0" smtClean="0"/>
              <a:t>-искрена брига о сарадницима у</a:t>
            </a:r>
          </a:p>
          <a:p>
            <a:r>
              <a:rPr lang="sr-Cyrl-RS" sz="1900" dirty="0" smtClean="0"/>
              <a:t>-уважавајућа </a:t>
            </a:r>
          </a:p>
          <a:p>
            <a:r>
              <a:rPr lang="sr-Cyrl-RS" sz="1900" dirty="0" smtClean="0"/>
              <a:t>-равноправна у односу на све људе</a:t>
            </a:r>
          </a:p>
          <a:p>
            <a:r>
              <a:rPr lang="sr-Cyrl-RS" sz="1900" dirty="0" smtClean="0"/>
              <a:t>-позитиван став без обзира на проблеме</a:t>
            </a:r>
          </a:p>
          <a:p>
            <a:r>
              <a:rPr lang="sr-Cyrl-RS" sz="1900" dirty="0" smtClean="0"/>
              <a:t>-подразумева поверење у односима</a:t>
            </a:r>
          </a:p>
          <a:p>
            <a:r>
              <a:rPr lang="sr-Cyrl-RS" sz="1900" dirty="0" smtClean="0"/>
              <a:t>-понашање које није амбивалентно</a:t>
            </a:r>
          </a:p>
          <a:p>
            <a:r>
              <a:rPr lang="sr-Cyrl-RS" sz="1900" dirty="0" smtClean="0"/>
              <a:t>-сарадницима се пружа подједнака шанса за промену и развој</a:t>
            </a:r>
          </a:p>
          <a:p>
            <a:r>
              <a:rPr lang="sr-Cyrl-RS" sz="1900" dirty="0" smtClean="0"/>
              <a:t>-развојно понашање се награђује</a:t>
            </a:r>
          </a:p>
          <a:p>
            <a:r>
              <a:rPr lang="sr-Cyrl-RS" sz="1900" dirty="0" smtClean="0"/>
              <a:t>-грешке не бивају кажњене</a:t>
            </a:r>
          </a:p>
          <a:p>
            <a:r>
              <a:rPr lang="sr-Cyrl-RS" sz="1900" dirty="0" smtClean="0"/>
              <a:t>--дељење одговорности за успех и неуспех</a:t>
            </a:r>
          </a:p>
          <a:p>
            <a:endParaRPr lang="sr-Latn-R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904432" cy="4419952"/>
          </a:xfrm>
        </p:spPr>
        <p:txBody>
          <a:bodyPr>
            <a:normAutofit fontScale="85000" lnSpcReduction="10000"/>
          </a:bodyPr>
          <a:lstStyle/>
          <a:p>
            <a:r>
              <a:rPr lang="sr-Cyrl-RS" sz="1900" dirty="0" smtClean="0">
                <a:solidFill>
                  <a:srgbClr val="FF0000"/>
                </a:solidFill>
              </a:rPr>
              <a:t>Немотивишућа</a:t>
            </a:r>
          </a:p>
          <a:p>
            <a:r>
              <a:rPr lang="sr-Cyrl-RS" dirty="0" smtClean="0"/>
              <a:t>-</a:t>
            </a:r>
            <a:r>
              <a:rPr lang="sr-Cyrl-RS" sz="1900" dirty="0" smtClean="0"/>
              <a:t>критиковање</a:t>
            </a:r>
          </a:p>
          <a:p>
            <a:r>
              <a:rPr lang="sr-Cyrl-RS" sz="1900" dirty="0" smtClean="0"/>
              <a:t>-окривљавање</a:t>
            </a:r>
          </a:p>
          <a:p>
            <a:r>
              <a:rPr lang="sr-Cyrl-RS" sz="1900" dirty="0" smtClean="0"/>
              <a:t>-осуђивање</a:t>
            </a:r>
          </a:p>
          <a:p>
            <a:r>
              <a:rPr lang="sr-Cyrl-RS" sz="1900" dirty="0" smtClean="0"/>
              <a:t>-иронија</a:t>
            </a:r>
          </a:p>
          <a:p>
            <a:r>
              <a:rPr lang="sr-Cyrl-RS" sz="1900" dirty="0" smtClean="0"/>
              <a:t>-понижавање</a:t>
            </a:r>
          </a:p>
          <a:p>
            <a:r>
              <a:rPr lang="sr-Cyrl-RS" sz="1900" dirty="0" smtClean="0"/>
              <a:t>-разликовање</a:t>
            </a:r>
          </a:p>
          <a:p>
            <a:pPr marL="0" indent="0"/>
            <a:r>
              <a:rPr lang="sr-Cyrl-RS" sz="1900" dirty="0" smtClean="0"/>
              <a:t>-подметање</a:t>
            </a:r>
          </a:p>
          <a:p>
            <a:pPr marL="0" indent="0"/>
            <a:r>
              <a:rPr lang="sr-Cyrl-RS" sz="1900" dirty="0" smtClean="0"/>
              <a:t>-изазивање осећања кривице</a:t>
            </a:r>
          </a:p>
          <a:p>
            <a:pPr marL="0" indent="0"/>
            <a:r>
              <a:rPr lang="sr-Cyrl-RS" sz="1900" dirty="0" smtClean="0"/>
              <a:t>-игнорисање</a:t>
            </a:r>
          </a:p>
          <a:p>
            <a:pPr marL="0" indent="0"/>
            <a:r>
              <a:rPr lang="sr-Cyrl-RS" sz="1900" dirty="0" smtClean="0"/>
              <a:t>-тражење</a:t>
            </a:r>
            <a:r>
              <a:rPr lang="en-US" sz="1900" smtClean="0"/>
              <a:t> </a:t>
            </a:r>
            <a:r>
              <a:rPr lang="sr-Cyrl-RS" sz="1900" smtClean="0"/>
              <a:t>скривеног </a:t>
            </a:r>
            <a:r>
              <a:rPr lang="sr-Cyrl-RS" sz="1900" dirty="0" smtClean="0"/>
              <a:t>значења у свему</a:t>
            </a:r>
          </a:p>
          <a:p>
            <a:pPr marL="0" indent="0"/>
            <a:r>
              <a:rPr lang="sr-Cyrl-RS" sz="1900" dirty="0" smtClean="0"/>
              <a:t>-афективност и нереалистичност у проценама</a:t>
            </a:r>
          </a:p>
          <a:p>
            <a:pPr marL="0" indent="0"/>
            <a:endParaRPr lang="sr-Latn-RS" sz="19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1800" dirty="0" smtClean="0"/>
              <a:t/>
            </a:r>
            <a:br>
              <a:rPr lang="sr-Cyrl-RS" sz="1800" dirty="0" smtClean="0"/>
            </a:br>
            <a:r>
              <a:rPr lang="sr-Cyrl-RS" sz="1800" dirty="0" smtClean="0"/>
              <a:t>Комуникација </a:t>
            </a:r>
            <a:r>
              <a:rPr lang="sr-Cyrl-RS" sz="1800" dirty="0"/>
              <a:t>лидера је претежно </a:t>
            </a:r>
            <a:r>
              <a:rPr lang="sr-Cyrl-RS" sz="1800" dirty="0" smtClean="0"/>
              <a:t>мотивишућа</a:t>
            </a:r>
            <a:r>
              <a:rPr lang="sr-Cyrl-RS" dirty="0"/>
              <a:t/>
            </a:r>
            <a:br>
              <a:rPr lang="sr-Cyrl-RS" dirty="0"/>
            </a:b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0135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Невербална комуникација лидера</a:t>
            </a:r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99266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Подразумева низ свесних и несвесних активности којим појединац ступа у контакт са другом особом или особама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Обухвата: </a:t>
            </a:r>
            <a:r>
              <a:rPr lang="sr-Cyrl-RS" dirty="0" smtClean="0">
                <a:solidFill>
                  <a:srgbClr val="FF0000"/>
                </a:solidFill>
              </a:rPr>
              <a:t>израз лица, контакт очима, гестове, боју и висину гласа, покрете тела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Обухвата око </a:t>
            </a:r>
            <a:r>
              <a:rPr lang="sr-Cyrl-RS" dirty="0" smtClean="0">
                <a:solidFill>
                  <a:srgbClr val="FF0000"/>
                </a:solidFill>
              </a:rPr>
              <a:t>60%</a:t>
            </a:r>
            <a:r>
              <a:rPr lang="sr-Latn-RS" dirty="0" smtClean="0">
                <a:solidFill>
                  <a:srgbClr val="FF0000"/>
                </a:solidFill>
              </a:rPr>
              <a:t> </a:t>
            </a:r>
            <a:r>
              <a:rPr lang="sr-Cyrl-RS" dirty="0" smtClean="0"/>
              <a:t>укупне комуникације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Осмех је један од најважнијих сегмената невербалне комуникације, јер утиче на стварање пријатне емоције у контакту са другом особом, а најважнији је у првим тренуцима сусрета.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Гестови у комуникацији могу бити показатељи наших несвесних потреба, које могу неповољно да утичу на утисак (чешкање, клаћење, глађење и сл....)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i="1" dirty="0" smtClean="0"/>
              <a:t>Примери</a:t>
            </a:r>
            <a:r>
              <a:rPr lang="sr-Cyrl-RS" dirty="0" smtClean="0"/>
              <a:t>: </a:t>
            </a:r>
          </a:p>
          <a:p>
            <a:pPr marL="0" indent="0"/>
            <a:r>
              <a:rPr lang="sr-Cyrl-RS" dirty="0"/>
              <a:t>-</a:t>
            </a:r>
            <a:r>
              <a:rPr lang="sr-Cyrl-RS" dirty="0" smtClean="0"/>
              <a:t>причање са држањем издвојеног кажипрста утиче на ауторитарност</a:t>
            </a:r>
          </a:p>
          <a:p>
            <a:pPr marL="0" indent="0"/>
            <a:r>
              <a:rPr lang="sr-Cyrl-RS" dirty="0" smtClean="0"/>
              <a:t>-прекрштене руке указују на затвореност у комуникацији и промену</a:t>
            </a:r>
          </a:p>
          <a:p>
            <a:pPr marL="0" indent="0"/>
            <a:r>
              <a:rPr lang="sr-Cyrl-RS" dirty="0" smtClean="0"/>
              <a:t>-руке на боковима могу да значе љутњу</a:t>
            </a:r>
          </a:p>
          <a:p>
            <a:pPr marL="0" indent="0"/>
            <a:r>
              <a:rPr lang="sr-Cyrl-RS" dirty="0" smtClean="0"/>
              <a:t>-играње неким предметом указује на нервозу</a:t>
            </a:r>
          </a:p>
          <a:p>
            <a:pPr marL="0" indent="0"/>
            <a:endParaRPr lang="sr-Cyrl-RS" dirty="0" smtClean="0"/>
          </a:p>
          <a:p>
            <a:pPr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9866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Невербална комуникација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не постоје универзални знаци невербалне комуникације, јер она зависи од културе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боја и висина гласа је веома важна у комуникацији и утичу на слушање од стране других особа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i="1" dirty="0" smtClean="0"/>
              <a:t>пример</a:t>
            </a:r>
            <a:r>
              <a:rPr lang="sr-Cyrl-RS" dirty="0" smtClean="0"/>
              <a:t>:</a:t>
            </a:r>
          </a:p>
          <a:p>
            <a:pPr marL="0" indent="0"/>
            <a:r>
              <a:rPr lang="sr-Cyrl-RS" dirty="0" smtClean="0"/>
              <a:t>-дрхтав глас – нервоза и несигурност</a:t>
            </a:r>
          </a:p>
          <a:p>
            <a:pPr marL="0" indent="0"/>
            <a:r>
              <a:rPr lang="sr-Cyrl-RS" dirty="0" smtClean="0"/>
              <a:t>-испрекидан говор – неприпремљеност</a:t>
            </a:r>
          </a:p>
          <a:p>
            <a:pPr marL="0" indent="0"/>
            <a:r>
              <a:rPr lang="sr-Cyrl-RS" dirty="0" smtClean="0"/>
              <a:t>-гласан и јасан говор – самопоузданост и сигурност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2607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Невербална комуникација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Тумачење невербалне комуникације: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/>
              <a:t>н</a:t>
            </a:r>
            <a:r>
              <a:rPr lang="sr-Cyrl-RS" dirty="0" smtClean="0"/>
              <a:t>емир, врпољење –досада и нервоза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/>
              <a:t>с</a:t>
            </a:r>
            <a:r>
              <a:rPr lang="sr-Cyrl-RS" dirty="0" smtClean="0"/>
              <a:t>лагање раменима –индиферентност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/>
              <a:t>с</a:t>
            </a:r>
            <a:r>
              <a:rPr lang="sr-Cyrl-RS" dirty="0" smtClean="0"/>
              <a:t>едење на ивици столице – приближавање говорнику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/>
              <a:t>к</a:t>
            </a:r>
            <a:r>
              <a:rPr lang="sr-Cyrl-RS" dirty="0" smtClean="0"/>
              <a:t>лаћење и померање –нервоза и емотивна нестабилност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/>
              <a:t>о</a:t>
            </a:r>
            <a:r>
              <a:rPr lang="sr-Cyrl-RS" dirty="0" smtClean="0"/>
              <a:t>барање главе – мањак интересовања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контакт очима: уколико поглед није усмерен на саговорника, него на нешто са стране, такво понашање изазива неповерење  и нервозу саговорника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Cyrl-RS" dirty="0" smtClean="0"/>
              <a:t>начин одевања: вид естетске поруке</a:t>
            </a:r>
          </a:p>
          <a:p>
            <a:pPr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4365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Вербална комуникација лидера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Покреће људе на активност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Садржи слике, идеје или изразе који утичу на емоције и мотивацију слушалаца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За слушаоца је најважније да може да се нађе у презентованој причи, а која би опет морала да буде једноставна и за све јасна</a:t>
            </a:r>
          </a:p>
          <a:p>
            <a:pPr>
              <a:buFont typeface="Arial" panose="020B0604020202020204" pitchFamily="34" charset="0"/>
              <a:buChar char="•"/>
            </a:pPr>
            <a:endParaRPr lang="sr-Cyrl-RS" dirty="0" smtClean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Cyrl-RS" sz="2000" dirty="0" smtClean="0">
                <a:solidFill>
                  <a:srgbClr val="FF0000"/>
                </a:solidFill>
              </a:rPr>
              <a:t>Слушаоцима се одваја једна или две целине, обавезно се убацује нека прича или анегдота, ако је могуће и сопствено искуство и развија се јасна порука од почетка!</a:t>
            </a:r>
          </a:p>
          <a:p>
            <a:pPr>
              <a:buFont typeface="Arial" panose="020B0604020202020204" pitchFamily="34" charset="0"/>
              <a:buChar char="•"/>
            </a:pPr>
            <a:endParaRPr lang="sr-Cyrl-RS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sr-Latn-R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7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Како се бирају речи у комуникацији?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776644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Користити оне термине који ће бити у потпуности јасни онима којима су намењени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Предухитрити неспоразуме у комуникацији тако што је неопходно антиципирати шта други могу схватити и разумети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Дозволити себи да будеш спонтан и отворен, изражавајући своја осећања, говорити о ономе што осећаш без страха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Обраћати пажњу на невербалне поруке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Обраћати пажњу на фацијалну експресију, говор тела, боју гласа, на оно што је још провучено у комуникацији осим речи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Обраћати пажњу на сопствене манире, да ли су у складу речи, изрази, покрети и да ли потврђују изречено или одударају и скрећу пажњу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Будно пратити понашања других особа и покушати сазнати шта је то што је неизречено и како би могло најлакше да се установи шта је довело до дисхармоније у понашању следбеника- сарадника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/>
              <a:t>У комуникацији је важно препознати тренутак за потезање тешких питања, ако постоји било какав сигнал да сарадник није спреман да иде даље у комуникацији, важно је то препознати, а не наставити са сопственим сценаријем</a:t>
            </a:r>
          </a:p>
          <a:p>
            <a:pPr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7263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Вербална комуникација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sz="1800" dirty="0" smtClean="0"/>
          </a:p>
          <a:p>
            <a:r>
              <a:rPr lang="sr-Cyrl-RS" sz="1800" dirty="0" smtClean="0"/>
              <a:t>Успешна вербална комуникација није  само добро осмишљен и презентован текст. То је више могућност да својом комуникацијом анимираш саговорнике </a:t>
            </a:r>
            <a:r>
              <a:rPr lang="sr-Cyrl-RS" sz="1800" smtClean="0"/>
              <a:t>да искрено </a:t>
            </a:r>
            <a:r>
              <a:rPr lang="sr-Cyrl-RS" sz="1800" dirty="0" smtClean="0"/>
              <a:t>учествују у њој.</a:t>
            </a:r>
          </a:p>
          <a:p>
            <a:endParaRPr lang="sr-Cyrl-RS" sz="1800" dirty="0" smtClean="0"/>
          </a:p>
          <a:p>
            <a:r>
              <a:rPr lang="sr-Cyrl-RS" sz="1800" dirty="0" smtClean="0"/>
              <a:t>Циљ комуникације лидера је да утиче на појаву позитивних емоција код следбеника.</a:t>
            </a:r>
          </a:p>
          <a:p>
            <a:endParaRPr lang="sr-Cyrl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1948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212</TotalTime>
  <Words>941</Words>
  <Application>Microsoft Office PowerPoint</Application>
  <PresentationFormat>On-screen Show (4:3)</PresentationFormat>
  <Paragraphs>99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Angles</vt:lpstr>
      <vt:lpstr>КОМУНИКАЦИЈА ЛИДЕРА</vt:lpstr>
      <vt:lpstr>PowerPoint Presentation</vt:lpstr>
      <vt:lpstr> Комуникација лидера је претежно мотивишућа </vt:lpstr>
      <vt:lpstr>Невербална комуникација лидера</vt:lpstr>
      <vt:lpstr>Невербална комуникација</vt:lpstr>
      <vt:lpstr>Невербална комуникација</vt:lpstr>
      <vt:lpstr>Вербална комуникација лидера</vt:lpstr>
      <vt:lpstr>Како се бирају речи у комуникацији?</vt:lpstr>
      <vt:lpstr>Вербална комуникација</vt:lpstr>
      <vt:lpstr>Грешке у вербалном комуницирању лидера</vt:lpstr>
      <vt:lpstr>Понашање лидера у односу према својим сарадницима-следбеницима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КОМУНИКАЦИЈА ЛИДЕРА</dc:title>
  <dc:creator>NatasaB</dc:creator>
  <cp:lastModifiedBy>NatasaB</cp:lastModifiedBy>
  <cp:revision>11</cp:revision>
  <dcterms:created xsi:type="dcterms:W3CDTF">2017-04-27T17:36:18Z</dcterms:created>
  <dcterms:modified xsi:type="dcterms:W3CDTF">2020-03-09T08:30:14Z</dcterms:modified>
</cp:coreProperties>
</file>