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0CB7C-7DE1-4E70-A8C1-E10219E12C01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4B9ED-4F3E-439E-880E-A828CCB9C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12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4B9ED-4F3E-439E-880E-A828CCB9C8F0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4511C58-5D5E-4F68-B7F3-9376651CD643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97D2FC8-06B8-4A37-A981-8682BC9BFD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548680"/>
            <a:ext cx="5904656" cy="1728192"/>
          </a:xfrm>
        </p:spPr>
        <p:txBody>
          <a:bodyPr>
            <a:normAutofit/>
          </a:bodyPr>
          <a:lstStyle/>
          <a:p>
            <a:r>
              <a:rPr lang="sr-Cyrl-RS" sz="4000" dirty="0" smtClean="0"/>
              <a:t>Ментално здравље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365104"/>
            <a:ext cx="6102424" cy="2009818"/>
          </a:xfrm>
        </p:spPr>
        <p:txBody>
          <a:bodyPr>
            <a:normAutofit/>
          </a:bodyPr>
          <a:lstStyle/>
          <a:p>
            <a:r>
              <a:rPr lang="sr-Cyrl-RS" sz="2800" dirty="0" smtClean="0"/>
              <a:t>проф. др Миа </a:t>
            </a:r>
            <a:r>
              <a:rPr lang="sr-Cyrl-RS" sz="2800" dirty="0" smtClean="0"/>
              <a:t>Марић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000" dirty="0"/>
              <a:t>m</a:t>
            </a:r>
            <a:r>
              <a:rPr lang="en-US" sz="2000" dirty="0" smtClean="0"/>
              <a:t>ia.maric@pef.uns.ac.rs</a:t>
            </a:r>
          </a:p>
          <a:p>
            <a:r>
              <a:rPr lang="en-US" sz="2000" dirty="0"/>
              <a:t>m</a:t>
            </a:r>
            <a:r>
              <a:rPr lang="en-US" sz="2000" dirty="0" smtClean="0"/>
              <a:t>ia.maric@yahoo.com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Циљ предмета: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2132856"/>
            <a:ext cx="7457256" cy="4341096"/>
          </a:xfrm>
        </p:spPr>
        <p:txBody>
          <a:bodyPr/>
          <a:lstStyle/>
          <a:p>
            <a:r>
              <a:rPr lang="sr-Cyrl-RS" dirty="0" smtClean="0"/>
              <a:t>Упознавање студената са појмом и значајем очувања и унапређења сопственог и дечјег менталног здравља, факторима који унапређују и угрожавају ментално здравље деце и одраслих, као и начинима превенције и ефикасног суочавања са различитим тешкоћама, са сврхом заштите менталног здравља</a:t>
            </a:r>
            <a:r>
              <a:rPr lang="sr-Latn-RS" dirty="0" smtClean="0"/>
              <a:t>,</a:t>
            </a:r>
            <a:r>
              <a:rPr lang="sr-Cyrl-RS" dirty="0" smtClean="0"/>
              <a:t> како деце, тако и одраслих који раде са дечјом популацијом.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Исход предмета: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7488832" cy="4557120"/>
          </a:xfrm>
        </p:spPr>
        <p:txBody>
          <a:bodyPr/>
          <a:lstStyle/>
          <a:p>
            <a:r>
              <a:rPr lang="sr-Cyrl-RS" dirty="0" smtClean="0"/>
              <a:t>Студенти разумеју значај менталног здравља у контексту свакодневног функционисања, схватају начин на који различити фактори делују на ментално здравље деце и одраслих, развили су вештине препознавања деце под специфичним ризиком од појаве проблема из домена менталног здравља, и успешно овладали начинима на које могу допринети подизању квалитета сопственог менталног здравља, а посебно менталног здравља деце.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88832" cy="1080120"/>
          </a:xfrm>
        </p:spPr>
        <p:txBody>
          <a:bodyPr>
            <a:normAutofit fontScale="90000"/>
          </a:bodyPr>
          <a:lstStyle/>
          <a:p>
            <a:r>
              <a:rPr lang="sr-Cyrl-CS" b="1" dirty="0" smtClean="0"/>
              <a:t>Садржај предмета - </a:t>
            </a:r>
            <a:r>
              <a:rPr lang="sr-Cyrl-CS" i="1" dirty="0" smtClean="0"/>
              <a:t>Теоријска настава</a:t>
            </a:r>
            <a:r>
              <a:rPr lang="sr-Cyrl-CS" dirty="0" smtClean="0"/>
              <a:t>: </a:t>
            </a:r>
            <a:br>
              <a:rPr lang="sr-Cyrl-C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476672"/>
            <a:ext cx="8424936" cy="6381328"/>
          </a:xfrm>
        </p:spPr>
        <p:txBody>
          <a:bodyPr>
            <a:normAutofit fontScale="85000" lnSpcReduction="10000"/>
          </a:bodyPr>
          <a:lstStyle/>
          <a:p>
            <a:r>
              <a:rPr lang="sr-Cyrl-CS" dirty="0" smtClean="0"/>
              <a:t>1.Појам и улога менталног здравља; </a:t>
            </a:r>
          </a:p>
          <a:p>
            <a:r>
              <a:rPr lang="sr-Cyrl-CS" dirty="0" smtClean="0"/>
              <a:t>2. Ментално здравље и васпитно-образовни рад; </a:t>
            </a:r>
          </a:p>
          <a:p>
            <a:r>
              <a:rPr lang="sr-Cyrl-CS" dirty="0" smtClean="0"/>
              <a:t>3. Ментално здравље у контексту општег развоја деце; </a:t>
            </a:r>
          </a:p>
          <a:p>
            <a:r>
              <a:rPr lang="sr-Cyrl-CS" dirty="0" smtClean="0"/>
              <a:t>4. Ментално здравље  одраслих у васпитно-образовном процесу; </a:t>
            </a:r>
          </a:p>
          <a:p>
            <a:r>
              <a:rPr lang="sr-Cyrl-CS" dirty="0" smtClean="0"/>
              <a:t>5. Чиниоци менталног здравља деце и одраслих; </a:t>
            </a:r>
          </a:p>
          <a:p>
            <a:r>
              <a:rPr lang="sr-Cyrl-CS" dirty="0" smtClean="0"/>
              <a:t>6. Стрес, криза, траума, губитак; </a:t>
            </a:r>
          </a:p>
          <a:p>
            <a:r>
              <a:rPr lang="sr-Cyrl-CS" dirty="0" smtClean="0"/>
              <a:t>7. Деца под специфичним ризиком; </a:t>
            </a:r>
          </a:p>
          <a:p>
            <a:r>
              <a:rPr lang="sr-Cyrl-CS" dirty="0" smtClean="0"/>
              <a:t>8. Проблеми савременог одрастања; </a:t>
            </a:r>
          </a:p>
          <a:p>
            <a:r>
              <a:rPr lang="sr-Cyrl-CS" dirty="0" smtClean="0"/>
              <a:t>9. Изазови и стрес у васпитно-образовним професијама; </a:t>
            </a:r>
          </a:p>
          <a:p>
            <a:r>
              <a:rPr lang="sr-Cyrl-CS" dirty="0" smtClean="0"/>
              <a:t>10. Однос емоција и менталног здравља; </a:t>
            </a:r>
          </a:p>
          <a:p>
            <a:r>
              <a:rPr lang="sr-Cyrl-CS" dirty="0" smtClean="0"/>
              <a:t>11.Однос менталног и телесног здравља;</a:t>
            </a:r>
          </a:p>
          <a:p>
            <a:r>
              <a:rPr lang="sr-Cyrl-CS" dirty="0" smtClean="0"/>
              <a:t>12. Позитивна психологија и психичко благостање;</a:t>
            </a:r>
          </a:p>
          <a:p>
            <a:r>
              <a:rPr lang="sr-Cyrl-CS" dirty="0" smtClean="0"/>
              <a:t>13. Комуникација и медији у служби менталног здравља; </a:t>
            </a:r>
          </a:p>
          <a:p>
            <a:r>
              <a:rPr lang="sr-Cyrl-CS" dirty="0" smtClean="0"/>
              <a:t>14. Превенција поремећаја и унапређење менталног здравља деце и одраслих; </a:t>
            </a:r>
          </a:p>
          <a:p>
            <a:r>
              <a:rPr lang="sr-Cyrl-CS" dirty="0" smtClean="0"/>
              <a:t>15. Модели и начини промене понашања; </a:t>
            </a:r>
          </a:p>
          <a:p>
            <a:r>
              <a:rPr lang="sr-Cyrl-CS" dirty="0" smtClean="0"/>
              <a:t>16. Кризне интервенције у школи и вртићу; </a:t>
            </a:r>
          </a:p>
          <a:p>
            <a:r>
              <a:rPr lang="sr-Cyrl-CS" dirty="0" smtClean="0"/>
              <a:t>17. Ментално здравље и друштвена заједница.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Практична настава, вежбе: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2492896"/>
            <a:ext cx="7457256" cy="3981056"/>
          </a:xfrm>
        </p:spPr>
        <p:txBody>
          <a:bodyPr/>
          <a:lstStyle/>
          <a:p>
            <a:r>
              <a:rPr lang="ru-RU" dirty="0" smtClean="0"/>
              <a:t>Спровођење истраживања, анализа случајева, писање семинарског рада, радионоце и групне дискусије о различитим темама из области менталног здравља, посете школама и институцијама које се баве менталним здрављем.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27168" cy="778098"/>
          </a:xfrm>
        </p:spPr>
        <p:txBody>
          <a:bodyPr/>
          <a:lstStyle/>
          <a:p>
            <a:r>
              <a:rPr lang="sr-Cyrl-RS" dirty="0" smtClean="0"/>
              <a:t>Литература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b="1" dirty="0" smtClean="0"/>
              <a:t>Основна литература:</a:t>
            </a:r>
            <a:endParaRPr lang="en-US" dirty="0" smtClean="0"/>
          </a:p>
          <a:p>
            <a:r>
              <a:rPr lang="sr-Cyrl-CS" dirty="0" smtClean="0"/>
              <a:t>1.Марић, М. (2013)</a:t>
            </a:r>
            <a:r>
              <a:rPr lang="sr-Latn-RS" dirty="0" smtClean="0"/>
              <a:t>. </a:t>
            </a:r>
            <a:r>
              <a:rPr lang="sr-Latn-RS" i="1" dirty="0" smtClean="0"/>
              <a:t>M</a:t>
            </a:r>
            <a:r>
              <a:rPr lang="sr-Cyrl-CS" i="1" dirty="0" smtClean="0"/>
              <a:t>ентално здравље</a:t>
            </a:r>
            <a:r>
              <a:rPr lang="sr-Cyrl-CS" dirty="0" smtClean="0"/>
              <a:t>. Сомбор: Педагошки факултет.</a:t>
            </a:r>
            <a:endParaRPr lang="en-US" dirty="0" smtClean="0"/>
          </a:p>
          <a:p>
            <a:r>
              <a:rPr lang="sr-Cyrl-CS" dirty="0" smtClean="0"/>
              <a:t>2.</a:t>
            </a:r>
            <a:r>
              <a:rPr lang="sr-Cyrl-RS" dirty="0" smtClean="0"/>
              <a:t>Ријавец, М., Миљковић., Д. (2010). </a:t>
            </a:r>
            <a:r>
              <a:rPr lang="sr-Cyrl-RS" i="1" dirty="0" smtClean="0"/>
              <a:t>Како бити бољи – приручник из позитивне психологије</a:t>
            </a:r>
            <a:r>
              <a:rPr lang="sr-Cyrl-RS" dirty="0" smtClean="0"/>
              <a:t>. Чачак: Легенда.  </a:t>
            </a:r>
          </a:p>
          <a:p>
            <a:endParaRPr lang="en-US" dirty="0" smtClean="0"/>
          </a:p>
          <a:p>
            <a:r>
              <a:rPr lang="sr-Cyrl-CS" b="1" dirty="0" smtClean="0"/>
              <a:t>Допунска литература:</a:t>
            </a:r>
            <a:endParaRPr lang="en-US" dirty="0" smtClean="0"/>
          </a:p>
          <a:p>
            <a:r>
              <a:rPr lang="sr-Cyrl-CS" dirty="0" smtClean="0"/>
              <a:t>1.Видановић, И., Колар, Д. (2003). </a:t>
            </a:r>
            <a:r>
              <a:rPr lang="sr-Cyrl-CS" i="1" dirty="0" smtClean="0"/>
              <a:t>Ментална хигијена</a:t>
            </a:r>
            <a:r>
              <a:rPr lang="sr-Cyrl-CS" dirty="0" smtClean="0"/>
              <a:t>. Сремчица: Дом за децу и омладину –  штампарија „Линеа“.   </a:t>
            </a:r>
            <a:endParaRPr lang="en-US" dirty="0" smtClean="0"/>
          </a:p>
          <a:p>
            <a:r>
              <a:rPr lang="sr-Cyrl-CS" dirty="0" smtClean="0"/>
              <a:t>2.Капор-Стануловић, Н. (1999). </a:t>
            </a:r>
            <a:r>
              <a:rPr lang="sr-Cyrl-CS" i="1" dirty="0" smtClean="0"/>
              <a:t>Како помоћи деци у кризи?</a:t>
            </a:r>
            <a:r>
              <a:rPr lang="sr-Cyrl-CS" dirty="0" smtClean="0"/>
              <a:t> Београд: </a:t>
            </a:r>
            <a:r>
              <a:rPr lang="sr-Latn-RS" dirty="0" smtClean="0"/>
              <a:t>UNICEF</a:t>
            </a:r>
            <a:r>
              <a:rPr lang="sr-Cyrl-CS" dirty="0" smtClean="0"/>
              <a:t>.</a:t>
            </a:r>
            <a:endParaRPr lang="en-US" dirty="0" smtClean="0"/>
          </a:p>
          <a:p>
            <a:r>
              <a:rPr lang="sr-Cyrl-CS" dirty="0" smtClean="0"/>
              <a:t>3.Игњатовић-Савић, Н. (1993). </a:t>
            </a:r>
            <a:r>
              <a:rPr lang="sr-Cyrl-CS" i="1" dirty="0" smtClean="0"/>
              <a:t>Чувари осмеха- психолошке радионице за подстицање развоја деце (и одраслих)</a:t>
            </a:r>
            <a:r>
              <a:rPr lang="sr-Cyrl-CS" dirty="0" smtClean="0"/>
              <a:t>. Београд: Институт за психологију</a:t>
            </a:r>
            <a:r>
              <a:rPr lang="sr-Latn-R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Оцена  знања </a:t>
            </a:r>
            <a:br>
              <a:rPr lang="sr-Cyrl-CS" b="1" dirty="0" smtClean="0"/>
            </a:br>
            <a:r>
              <a:rPr lang="sr-Cyrl-CS" b="1" dirty="0" smtClean="0"/>
              <a:t>(максимални број поена 100)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2132856"/>
            <a:ext cx="7457256" cy="4341096"/>
          </a:xfrm>
        </p:spPr>
        <p:txBody>
          <a:bodyPr/>
          <a:lstStyle/>
          <a:p>
            <a:r>
              <a:rPr lang="sr-Cyrl-CS" b="1" dirty="0" smtClean="0"/>
              <a:t>Предиспитне обавезе:</a:t>
            </a:r>
          </a:p>
          <a:p>
            <a:r>
              <a:rPr lang="sr-Cyrl-CS" dirty="0" smtClean="0"/>
              <a:t>активност у току предавања и вежби  30</a:t>
            </a:r>
          </a:p>
          <a:p>
            <a:r>
              <a:rPr lang="sr-Cyrl-CS" dirty="0" smtClean="0"/>
              <a:t>семинарски рад   20</a:t>
            </a:r>
          </a:p>
          <a:p>
            <a:endParaRPr lang="sr-Cyrl-CS" dirty="0" smtClean="0"/>
          </a:p>
          <a:p>
            <a:r>
              <a:rPr lang="sr-Cyrl-CS" b="1" dirty="0" smtClean="0"/>
              <a:t>Испит:</a:t>
            </a:r>
          </a:p>
          <a:p>
            <a:r>
              <a:rPr lang="sr-Cyrl-CS" dirty="0" smtClean="0"/>
              <a:t>писмени   50</a:t>
            </a:r>
          </a:p>
          <a:p>
            <a:r>
              <a:rPr lang="sr-Cyrl-CS" dirty="0" smtClean="0"/>
              <a:t>усмени - по договору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</TotalTime>
  <Words>457</Words>
  <Application>Microsoft Office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Ментално здравље</vt:lpstr>
      <vt:lpstr>Циљ предмета:</vt:lpstr>
      <vt:lpstr>Исход предмета: </vt:lpstr>
      <vt:lpstr>Садржај предмета - Теоријска настава:   </vt:lpstr>
      <vt:lpstr>Практична настава, вежбе: </vt:lpstr>
      <vt:lpstr>Литература</vt:lpstr>
      <vt:lpstr>Оцена  знања  (максимални број поена 100)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Ментално здравље</dc:title>
  <dc:creator>PEF</dc:creator>
  <cp:lastModifiedBy>Mia M</cp:lastModifiedBy>
  <cp:revision>5</cp:revision>
  <dcterms:created xsi:type="dcterms:W3CDTF">2016-02-08T16:48:39Z</dcterms:created>
  <dcterms:modified xsi:type="dcterms:W3CDTF">2020-03-16T16:38:37Z</dcterms:modified>
</cp:coreProperties>
</file>