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  <p:sldId id="277" r:id="rId3"/>
    <p:sldId id="278" r:id="rId4"/>
    <p:sldId id="279" r:id="rId5"/>
    <p:sldId id="314" r:id="rId6"/>
    <p:sldId id="257" r:id="rId7"/>
    <p:sldId id="258" r:id="rId8"/>
    <p:sldId id="259" r:id="rId9"/>
    <p:sldId id="260" r:id="rId10"/>
    <p:sldId id="262" r:id="rId11"/>
    <p:sldId id="263" r:id="rId12"/>
    <p:sldId id="264" r:id="rId13"/>
    <p:sldId id="305" r:id="rId14"/>
    <p:sldId id="265" r:id="rId15"/>
    <p:sldId id="266" r:id="rId16"/>
    <p:sldId id="267" r:id="rId17"/>
    <p:sldId id="268" r:id="rId18"/>
    <p:sldId id="270" r:id="rId19"/>
    <p:sldId id="273" r:id="rId20"/>
    <p:sldId id="271" r:id="rId21"/>
    <p:sldId id="272" r:id="rId22"/>
    <p:sldId id="274" r:id="rId23"/>
    <p:sldId id="275" r:id="rId24"/>
    <p:sldId id="276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30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8" r:id="rId52"/>
    <p:sldId id="307" r:id="rId53"/>
    <p:sldId id="309" r:id="rId54"/>
    <p:sldId id="311" r:id="rId55"/>
    <p:sldId id="310" r:id="rId56"/>
    <p:sldId id="312" r:id="rId57"/>
    <p:sldId id="313" r:id="rId5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FDE307-5CE7-4721-945F-DD817FAF28A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F3CDFB-8407-4B37-88B5-A538733E3590}">
      <dgm:prSet phldrT="[Text]"/>
      <dgm:spPr/>
      <dgm:t>
        <a:bodyPr/>
        <a:lstStyle/>
        <a:p>
          <a:r>
            <a:rPr lang="sr-Cyrl-RS" dirty="0" smtClean="0"/>
            <a:t>Елементи стваралачког процеса</a:t>
          </a:r>
          <a:endParaRPr lang="en-US" dirty="0"/>
        </a:p>
      </dgm:t>
    </dgm:pt>
    <dgm:pt modelId="{773C5583-8158-4125-8F42-148223C67102}" type="parTrans" cxnId="{2678D2CF-F2F8-4467-BBEF-D6FC42D8EA7E}">
      <dgm:prSet/>
      <dgm:spPr/>
      <dgm:t>
        <a:bodyPr/>
        <a:lstStyle/>
        <a:p>
          <a:endParaRPr lang="en-US"/>
        </a:p>
      </dgm:t>
    </dgm:pt>
    <dgm:pt modelId="{A14EF002-7DFF-46F6-BB62-CDE4C07260AE}" type="sibTrans" cxnId="{2678D2CF-F2F8-4467-BBEF-D6FC42D8EA7E}">
      <dgm:prSet/>
      <dgm:spPr/>
      <dgm:t>
        <a:bodyPr/>
        <a:lstStyle/>
        <a:p>
          <a:endParaRPr lang="en-US"/>
        </a:p>
      </dgm:t>
    </dgm:pt>
    <dgm:pt modelId="{75BE4BE4-B171-4D2D-BF50-7A1A30FD7101}">
      <dgm:prSet phldrT="[Text]"/>
      <dgm:spPr/>
      <dgm:t>
        <a:bodyPr/>
        <a:lstStyle/>
        <a:p>
          <a:r>
            <a:rPr lang="sr-Cyrl-RS" dirty="0" smtClean="0"/>
            <a:t>1. отвореност</a:t>
          </a:r>
          <a:endParaRPr lang="en-US" dirty="0"/>
        </a:p>
      </dgm:t>
    </dgm:pt>
    <dgm:pt modelId="{8930AA66-4B5B-44B9-98FB-B0B29177A0B4}" type="parTrans" cxnId="{CCA61C2B-4B6B-4E87-943E-5648B757D8B4}">
      <dgm:prSet/>
      <dgm:spPr/>
      <dgm:t>
        <a:bodyPr/>
        <a:lstStyle/>
        <a:p>
          <a:endParaRPr lang="en-US"/>
        </a:p>
      </dgm:t>
    </dgm:pt>
    <dgm:pt modelId="{EC8AD1AD-6A4B-4DD4-9B00-08136BE0718A}" type="sibTrans" cxnId="{CCA61C2B-4B6B-4E87-943E-5648B757D8B4}">
      <dgm:prSet/>
      <dgm:spPr/>
      <dgm:t>
        <a:bodyPr/>
        <a:lstStyle/>
        <a:p>
          <a:endParaRPr lang="en-US"/>
        </a:p>
      </dgm:t>
    </dgm:pt>
    <dgm:pt modelId="{13E12C8B-2223-4F24-B2D9-33D7DED8BD15}">
      <dgm:prSet phldrT="[Text]"/>
      <dgm:spPr/>
      <dgm:t>
        <a:bodyPr/>
        <a:lstStyle/>
        <a:p>
          <a:r>
            <a:rPr lang="sr-Cyrl-RS" dirty="0" smtClean="0"/>
            <a:t>2. фокус</a:t>
          </a:r>
          <a:endParaRPr lang="en-US" dirty="0"/>
        </a:p>
      </dgm:t>
    </dgm:pt>
    <dgm:pt modelId="{619D6AF3-39BA-4646-85E9-66076ED36B59}" type="parTrans" cxnId="{68C609EC-C7D7-4928-B0A6-0D378A3C3C03}">
      <dgm:prSet/>
      <dgm:spPr/>
      <dgm:t>
        <a:bodyPr/>
        <a:lstStyle/>
        <a:p>
          <a:endParaRPr lang="en-US"/>
        </a:p>
      </dgm:t>
    </dgm:pt>
    <dgm:pt modelId="{70D399F2-A152-47CD-BE72-6688F460B0D2}" type="sibTrans" cxnId="{68C609EC-C7D7-4928-B0A6-0D378A3C3C03}">
      <dgm:prSet/>
      <dgm:spPr/>
      <dgm:t>
        <a:bodyPr/>
        <a:lstStyle/>
        <a:p>
          <a:endParaRPr lang="en-US"/>
        </a:p>
      </dgm:t>
    </dgm:pt>
    <dgm:pt modelId="{35330DB8-6B17-4B37-B8F0-7EE5054EF175}">
      <dgm:prSet phldrT="[Text]"/>
      <dgm:spPr/>
      <dgm:t>
        <a:bodyPr/>
        <a:lstStyle/>
        <a:p>
          <a:r>
            <a:rPr lang="sr-Cyrl-RS" dirty="0" smtClean="0"/>
            <a:t>3. дисциплина</a:t>
          </a:r>
          <a:endParaRPr lang="en-US" dirty="0"/>
        </a:p>
      </dgm:t>
    </dgm:pt>
    <dgm:pt modelId="{E2832D0B-291D-471E-8C7A-7F4CC7FD1F3F}" type="parTrans" cxnId="{554EFDD9-11F5-49FE-A339-00706B5EA2DF}">
      <dgm:prSet/>
      <dgm:spPr/>
      <dgm:t>
        <a:bodyPr/>
        <a:lstStyle/>
        <a:p>
          <a:endParaRPr lang="en-US"/>
        </a:p>
      </dgm:t>
    </dgm:pt>
    <dgm:pt modelId="{A235E68D-119F-49F0-8CD4-F809B13170CF}" type="sibTrans" cxnId="{554EFDD9-11F5-49FE-A339-00706B5EA2DF}">
      <dgm:prSet/>
      <dgm:spPr/>
      <dgm:t>
        <a:bodyPr/>
        <a:lstStyle/>
        <a:p>
          <a:endParaRPr lang="en-US"/>
        </a:p>
      </dgm:t>
    </dgm:pt>
    <dgm:pt modelId="{2063F6BA-B279-4C85-8BB7-C7FDF66204EB}">
      <dgm:prSet phldrT="[Text]"/>
      <dgm:spPr/>
      <dgm:t>
        <a:bodyPr/>
        <a:lstStyle/>
        <a:p>
          <a:r>
            <a:rPr lang="sr-Cyrl-RS" dirty="0" smtClean="0"/>
            <a:t>4. завршетак</a:t>
          </a:r>
          <a:endParaRPr lang="en-US" dirty="0"/>
        </a:p>
      </dgm:t>
    </dgm:pt>
    <dgm:pt modelId="{8F626DF7-1D81-4653-A4DA-83C0A12589A0}" type="parTrans" cxnId="{843EB06D-15DF-42AC-B90F-82AC3AF92286}">
      <dgm:prSet/>
      <dgm:spPr/>
      <dgm:t>
        <a:bodyPr/>
        <a:lstStyle/>
        <a:p>
          <a:endParaRPr lang="en-US"/>
        </a:p>
      </dgm:t>
    </dgm:pt>
    <dgm:pt modelId="{3E453B8D-947C-4C24-BF8E-2A0E64590BA5}" type="sibTrans" cxnId="{843EB06D-15DF-42AC-B90F-82AC3AF92286}">
      <dgm:prSet/>
      <dgm:spPr/>
      <dgm:t>
        <a:bodyPr/>
        <a:lstStyle/>
        <a:p>
          <a:endParaRPr lang="en-US"/>
        </a:p>
      </dgm:t>
    </dgm:pt>
    <dgm:pt modelId="{5AA62AAF-5006-4E56-9D9E-6ACDBCC7C46B}" type="pres">
      <dgm:prSet presAssocID="{5AFDE307-5CE7-4721-945F-DD817FAF28A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D85977-00D1-4415-ABD4-9E03FE0C9460}" type="pres">
      <dgm:prSet presAssocID="{99F3CDFB-8407-4B37-88B5-A538733E3590}" presName="centerShape" presStyleLbl="node0" presStyleIdx="0" presStyleCnt="1"/>
      <dgm:spPr/>
      <dgm:t>
        <a:bodyPr/>
        <a:lstStyle/>
        <a:p>
          <a:endParaRPr lang="en-US"/>
        </a:p>
      </dgm:t>
    </dgm:pt>
    <dgm:pt modelId="{89243223-5A95-4333-B262-FA9BF803EA66}" type="pres">
      <dgm:prSet presAssocID="{8930AA66-4B5B-44B9-98FB-B0B29177A0B4}" presName="parTrans" presStyleLbl="sibTrans2D1" presStyleIdx="0" presStyleCnt="4"/>
      <dgm:spPr/>
      <dgm:t>
        <a:bodyPr/>
        <a:lstStyle/>
        <a:p>
          <a:endParaRPr lang="en-US"/>
        </a:p>
      </dgm:t>
    </dgm:pt>
    <dgm:pt modelId="{C42AD325-BB8B-410C-9609-9573925B5F77}" type="pres">
      <dgm:prSet presAssocID="{8930AA66-4B5B-44B9-98FB-B0B29177A0B4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EF303D41-405A-497D-AEA9-70AA41D70943}" type="pres">
      <dgm:prSet presAssocID="{75BE4BE4-B171-4D2D-BF50-7A1A30FD710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DB34A-AF33-4F1A-9FD9-10138273E902}" type="pres">
      <dgm:prSet presAssocID="{619D6AF3-39BA-4646-85E9-66076ED36B59}" presName="parTrans" presStyleLbl="sibTrans2D1" presStyleIdx="1" presStyleCnt="4"/>
      <dgm:spPr/>
      <dgm:t>
        <a:bodyPr/>
        <a:lstStyle/>
        <a:p>
          <a:endParaRPr lang="en-US"/>
        </a:p>
      </dgm:t>
    </dgm:pt>
    <dgm:pt modelId="{BC0E0D18-425F-4553-9620-2D9FD927CA30}" type="pres">
      <dgm:prSet presAssocID="{619D6AF3-39BA-4646-85E9-66076ED36B59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D56E0970-81E1-4A45-961C-7CC9D0077EC4}" type="pres">
      <dgm:prSet presAssocID="{13E12C8B-2223-4F24-B2D9-33D7DED8BD1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68E402-B3B7-4B50-983A-B5DCE2FDAD43}" type="pres">
      <dgm:prSet presAssocID="{E2832D0B-291D-471E-8C7A-7F4CC7FD1F3F}" presName="parTrans" presStyleLbl="sibTrans2D1" presStyleIdx="2" presStyleCnt="4"/>
      <dgm:spPr/>
      <dgm:t>
        <a:bodyPr/>
        <a:lstStyle/>
        <a:p>
          <a:endParaRPr lang="en-US"/>
        </a:p>
      </dgm:t>
    </dgm:pt>
    <dgm:pt modelId="{C265B73E-FA03-4970-9F6D-59AD20A23B38}" type="pres">
      <dgm:prSet presAssocID="{E2832D0B-291D-471E-8C7A-7F4CC7FD1F3F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320A78C-8FCB-49CE-815E-7253F12A2545}" type="pres">
      <dgm:prSet presAssocID="{35330DB8-6B17-4B37-B8F0-7EE5054EF17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266934-F789-41B1-BBFA-1E703B3BC3C6}" type="pres">
      <dgm:prSet presAssocID="{8F626DF7-1D81-4653-A4DA-83C0A12589A0}" presName="parTrans" presStyleLbl="sibTrans2D1" presStyleIdx="3" presStyleCnt="4"/>
      <dgm:spPr/>
      <dgm:t>
        <a:bodyPr/>
        <a:lstStyle/>
        <a:p>
          <a:endParaRPr lang="en-US"/>
        </a:p>
      </dgm:t>
    </dgm:pt>
    <dgm:pt modelId="{3996D93D-54ED-4540-8D04-7459E6D65FF6}" type="pres">
      <dgm:prSet presAssocID="{8F626DF7-1D81-4653-A4DA-83C0A12589A0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A54F3586-DDE2-4A9F-A70B-A232ED6631CC}" type="pres">
      <dgm:prSet presAssocID="{2063F6BA-B279-4C85-8BB7-C7FDF66204E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A9AA01-EE76-424C-B814-B79C0919AC01}" type="presOf" srcId="{75BE4BE4-B171-4D2D-BF50-7A1A30FD7101}" destId="{EF303D41-405A-497D-AEA9-70AA41D70943}" srcOrd="0" destOrd="0" presId="urn:microsoft.com/office/officeart/2005/8/layout/radial5"/>
    <dgm:cxn modelId="{57EC4C02-B914-4D32-849F-E4F7A2757AE4}" type="presOf" srcId="{5AFDE307-5CE7-4721-945F-DD817FAF28AA}" destId="{5AA62AAF-5006-4E56-9D9E-6ACDBCC7C46B}" srcOrd="0" destOrd="0" presId="urn:microsoft.com/office/officeart/2005/8/layout/radial5"/>
    <dgm:cxn modelId="{2E0103CF-E064-4008-AB6E-A0D40E3A13DB}" type="presOf" srcId="{E2832D0B-291D-471E-8C7A-7F4CC7FD1F3F}" destId="{E268E402-B3B7-4B50-983A-B5DCE2FDAD43}" srcOrd="0" destOrd="0" presId="urn:microsoft.com/office/officeart/2005/8/layout/radial5"/>
    <dgm:cxn modelId="{9DFDB856-473B-4D77-82EE-3C4AB5ED9941}" type="presOf" srcId="{619D6AF3-39BA-4646-85E9-66076ED36B59}" destId="{BC0E0D18-425F-4553-9620-2D9FD927CA30}" srcOrd="1" destOrd="0" presId="urn:microsoft.com/office/officeart/2005/8/layout/radial5"/>
    <dgm:cxn modelId="{843EB06D-15DF-42AC-B90F-82AC3AF92286}" srcId="{99F3CDFB-8407-4B37-88B5-A538733E3590}" destId="{2063F6BA-B279-4C85-8BB7-C7FDF66204EB}" srcOrd="3" destOrd="0" parTransId="{8F626DF7-1D81-4653-A4DA-83C0A12589A0}" sibTransId="{3E453B8D-947C-4C24-BF8E-2A0E64590BA5}"/>
    <dgm:cxn modelId="{95D10413-AD15-4348-B52D-979ACC679943}" type="presOf" srcId="{2063F6BA-B279-4C85-8BB7-C7FDF66204EB}" destId="{A54F3586-DDE2-4A9F-A70B-A232ED6631CC}" srcOrd="0" destOrd="0" presId="urn:microsoft.com/office/officeart/2005/8/layout/radial5"/>
    <dgm:cxn modelId="{CCA61C2B-4B6B-4E87-943E-5648B757D8B4}" srcId="{99F3CDFB-8407-4B37-88B5-A538733E3590}" destId="{75BE4BE4-B171-4D2D-BF50-7A1A30FD7101}" srcOrd="0" destOrd="0" parTransId="{8930AA66-4B5B-44B9-98FB-B0B29177A0B4}" sibTransId="{EC8AD1AD-6A4B-4DD4-9B00-08136BE0718A}"/>
    <dgm:cxn modelId="{5EA5799B-4FAA-4838-B182-4DEFA9F8BA42}" type="presOf" srcId="{13E12C8B-2223-4F24-B2D9-33D7DED8BD15}" destId="{D56E0970-81E1-4A45-961C-7CC9D0077EC4}" srcOrd="0" destOrd="0" presId="urn:microsoft.com/office/officeart/2005/8/layout/radial5"/>
    <dgm:cxn modelId="{554EFDD9-11F5-49FE-A339-00706B5EA2DF}" srcId="{99F3CDFB-8407-4B37-88B5-A538733E3590}" destId="{35330DB8-6B17-4B37-B8F0-7EE5054EF175}" srcOrd="2" destOrd="0" parTransId="{E2832D0B-291D-471E-8C7A-7F4CC7FD1F3F}" sibTransId="{A235E68D-119F-49F0-8CD4-F809B13170CF}"/>
    <dgm:cxn modelId="{68C609EC-C7D7-4928-B0A6-0D378A3C3C03}" srcId="{99F3CDFB-8407-4B37-88B5-A538733E3590}" destId="{13E12C8B-2223-4F24-B2D9-33D7DED8BD15}" srcOrd="1" destOrd="0" parTransId="{619D6AF3-39BA-4646-85E9-66076ED36B59}" sibTransId="{70D399F2-A152-47CD-BE72-6688F460B0D2}"/>
    <dgm:cxn modelId="{8E76C370-B095-4205-8782-E160F98B1A12}" type="presOf" srcId="{8930AA66-4B5B-44B9-98FB-B0B29177A0B4}" destId="{89243223-5A95-4333-B262-FA9BF803EA66}" srcOrd="0" destOrd="0" presId="urn:microsoft.com/office/officeart/2005/8/layout/radial5"/>
    <dgm:cxn modelId="{4444AA23-8EFD-4238-8BCE-2B883F97AD31}" type="presOf" srcId="{8930AA66-4B5B-44B9-98FB-B0B29177A0B4}" destId="{C42AD325-BB8B-410C-9609-9573925B5F77}" srcOrd="1" destOrd="0" presId="urn:microsoft.com/office/officeart/2005/8/layout/radial5"/>
    <dgm:cxn modelId="{6B284DE6-612F-4E79-ABAD-B3F3C7A730C3}" type="presOf" srcId="{619D6AF3-39BA-4646-85E9-66076ED36B59}" destId="{EF9DB34A-AF33-4F1A-9FD9-10138273E902}" srcOrd="0" destOrd="0" presId="urn:microsoft.com/office/officeart/2005/8/layout/radial5"/>
    <dgm:cxn modelId="{930E656A-1442-4694-BBDB-0B59C55AA3AD}" type="presOf" srcId="{99F3CDFB-8407-4B37-88B5-A538733E3590}" destId="{0AD85977-00D1-4415-ABD4-9E03FE0C9460}" srcOrd="0" destOrd="0" presId="urn:microsoft.com/office/officeart/2005/8/layout/radial5"/>
    <dgm:cxn modelId="{BB39669F-A907-4C2A-A5C0-6878199E86CD}" type="presOf" srcId="{8F626DF7-1D81-4653-A4DA-83C0A12589A0}" destId="{3996D93D-54ED-4540-8D04-7459E6D65FF6}" srcOrd="1" destOrd="0" presId="urn:microsoft.com/office/officeart/2005/8/layout/radial5"/>
    <dgm:cxn modelId="{749482C6-1837-45CA-AA4C-CD6E96CE2D7D}" type="presOf" srcId="{8F626DF7-1D81-4653-A4DA-83C0A12589A0}" destId="{07266934-F789-41B1-BBFA-1E703B3BC3C6}" srcOrd="0" destOrd="0" presId="urn:microsoft.com/office/officeart/2005/8/layout/radial5"/>
    <dgm:cxn modelId="{2678D2CF-F2F8-4467-BBEF-D6FC42D8EA7E}" srcId="{5AFDE307-5CE7-4721-945F-DD817FAF28AA}" destId="{99F3CDFB-8407-4B37-88B5-A538733E3590}" srcOrd="0" destOrd="0" parTransId="{773C5583-8158-4125-8F42-148223C67102}" sibTransId="{A14EF002-7DFF-46F6-BB62-CDE4C07260AE}"/>
    <dgm:cxn modelId="{2C1F280E-1099-481D-82D4-0F2F9EEA3570}" type="presOf" srcId="{35330DB8-6B17-4B37-B8F0-7EE5054EF175}" destId="{4320A78C-8FCB-49CE-815E-7253F12A2545}" srcOrd="0" destOrd="0" presId="urn:microsoft.com/office/officeart/2005/8/layout/radial5"/>
    <dgm:cxn modelId="{CCAEA330-E450-41EA-8990-7E8BCAE1C8BE}" type="presOf" srcId="{E2832D0B-291D-471E-8C7A-7F4CC7FD1F3F}" destId="{C265B73E-FA03-4970-9F6D-59AD20A23B38}" srcOrd="1" destOrd="0" presId="urn:microsoft.com/office/officeart/2005/8/layout/radial5"/>
    <dgm:cxn modelId="{C17A124C-4C7C-49CC-A331-6182A8A4E416}" type="presParOf" srcId="{5AA62AAF-5006-4E56-9D9E-6ACDBCC7C46B}" destId="{0AD85977-00D1-4415-ABD4-9E03FE0C9460}" srcOrd="0" destOrd="0" presId="urn:microsoft.com/office/officeart/2005/8/layout/radial5"/>
    <dgm:cxn modelId="{1FA722A3-A39E-4E51-8CE5-8EAA45B07267}" type="presParOf" srcId="{5AA62AAF-5006-4E56-9D9E-6ACDBCC7C46B}" destId="{89243223-5A95-4333-B262-FA9BF803EA66}" srcOrd="1" destOrd="0" presId="urn:microsoft.com/office/officeart/2005/8/layout/radial5"/>
    <dgm:cxn modelId="{1073170A-141C-413B-93DE-E486CF42916D}" type="presParOf" srcId="{89243223-5A95-4333-B262-FA9BF803EA66}" destId="{C42AD325-BB8B-410C-9609-9573925B5F77}" srcOrd="0" destOrd="0" presId="urn:microsoft.com/office/officeart/2005/8/layout/radial5"/>
    <dgm:cxn modelId="{8D875C04-E353-44B4-B912-B32DB8356D9F}" type="presParOf" srcId="{5AA62AAF-5006-4E56-9D9E-6ACDBCC7C46B}" destId="{EF303D41-405A-497D-AEA9-70AA41D70943}" srcOrd="2" destOrd="0" presId="urn:microsoft.com/office/officeart/2005/8/layout/radial5"/>
    <dgm:cxn modelId="{2522AEEE-3FA3-4E7F-8312-FD5156EED88E}" type="presParOf" srcId="{5AA62AAF-5006-4E56-9D9E-6ACDBCC7C46B}" destId="{EF9DB34A-AF33-4F1A-9FD9-10138273E902}" srcOrd="3" destOrd="0" presId="urn:microsoft.com/office/officeart/2005/8/layout/radial5"/>
    <dgm:cxn modelId="{EDD91AE4-839A-4CA5-8567-387052FD6519}" type="presParOf" srcId="{EF9DB34A-AF33-4F1A-9FD9-10138273E902}" destId="{BC0E0D18-425F-4553-9620-2D9FD927CA30}" srcOrd="0" destOrd="0" presId="urn:microsoft.com/office/officeart/2005/8/layout/radial5"/>
    <dgm:cxn modelId="{2CC1BAA0-92C1-4732-BD7C-02D0AEF3F5CE}" type="presParOf" srcId="{5AA62AAF-5006-4E56-9D9E-6ACDBCC7C46B}" destId="{D56E0970-81E1-4A45-961C-7CC9D0077EC4}" srcOrd="4" destOrd="0" presId="urn:microsoft.com/office/officeart/2005/8/layout/radial5"/>
    <dgm:cxn modelId="{7E9F4717-7AD8-4591-B3BA-D1DA296CBBD9}" type="presParOf" srcId="{5AA62AAF-5006-4E56-9D9E-6ACDBCC7C46B}" destId="{E268E402-B3B7-4B50-983A-B5DCE2FDAD43}" srcOrd="5" destOrd="0" presId="urn:microsoft.com/office/officeart/2005/8/layout/radial5"/>
    <dgm:cxn modelId="{6F2EDB9A-0681-4BF3-958A-B9AB48BA2662}" type="presParOf" srcId="{E268E402-B3B7-4B50-983A-B5DCE2FDAD43}" destId="{C265B73E-FA03-4970-9F6D-59AD20A23B38}" srcOrd="0" destOrd="0" presId="urn:microsoft.com/office/officeart/2005/8/layout/radial5"/>
    <dgm:cxn modelId="{44C8E8BF-8C06-444E-98CD-1581A2013B26}" type="presParOf" srcId="{5AA62AAF-5006-4E56-9D9E-6ACDBCC7C46B}" destId="{4320A78C-8FCB-49CE-815E-7253F12A2545}" srcOrd="6" destOrd="0" presId="urn:microsoft.com/office/officeart/2005/8/layout/radial5"/>
    <dgm:cxn modelId="{8944747E-2186-4EA9-B33E-141C3F62B5E7}" type="presParOf" srcId="{5AA62AAF-5006-4E56-9D9E-6ACDBCC7C46B}" destId="{07266934-F789-41B1-BBFA-1E703B3BC3C6}" srcOrd="7" destOrd="0" presId="urn:microsoft.com/office/officeart/2005/8/layout/radial5"/>
    <dgm:cxn modelId="{8E461EBE-67D5-416F-8D21-63DC7B473181}" type="presParOf" srcId="{07266934-F789-41B1-BBFA-1E703B3BC3C6}" destId="{3996D93D-54ED-4540-8D04-7459E6D65FF6}" srcOrd="0" destOrd="0" presId="urn:microsoft.com/office/officeart/2005/8/layout/radial5"/>
    <dgm:cxn modelId="{362D79D8-87C3-47FB-B57D-193BA1C554EB}" type="presParOf" srcId="{5AA62AAF-5006-4E56-9D9E-6ACDBCC7C46B}" destId="{A54F3586-DDE2-4A9F-A70B-A232ED6631C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D85977-00D1-4415-ABD4-9E03FE0C9460}">
      <dsp:nvSpPr>
        <dsp:cNvPr id="0" name=""/>
        <dsp:cNvSpPr/>
      </dsp:nvSpPr>
      <dsp:spPr>
        <a:xfrm>
          <a:off x="3520082" y="1668263"/>
          <a:ext cx="1189434" cy="11894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Елементи стваралачког процеса</a:t>
          </a:r>
          <a:endParaRPr lang="en-US" sz="900" kern="1200" dirty="0"/>
        </a:p>
      </dsp:txBody>
      <dsp:txXfrm>
        <a:off x="3520082" y="1668263"/>
        <a:ext cx="1189434" cy="1189434"/>
      </dsp:txXfrm>
    </dsp:sp>
    <dsp:sp modelId="{89243223-5A95-4333-B262-FA9BF803EA66}">
      <dsp:nvSpPr>
        <dsp:cNvPr id="0" name=""/>
        <dsp:cNvSpPr/>
      </dsp:nvSpPr>
      <dsp:spPr>
        <a:xfrm rot="16200000">
          <a:off x="3988740" y="1235347"/>
          <a:ext cx="252118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6200000">
        <a:off x="3988740" y="1235347"/>
        <a:ext cx="252118" cy="404407"/>
      </dsp:txXfrm>
    </dsp:sp>
    <dsp:sp modelId="{EF303D41-405A-497D-AEA9-70AA41D70943}">
      <dsp:nvSpPr>
        <dsp:cNvPr id="0" name=""/>
        <dsp:cNvSpPr/>
      </dsp:nvSpPr>
      <dsp:spPr>
        <a:xfrm>
          <a:off x="3520082" y="3134"/>
          <a:ext cx="1189434" cy="11894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1. отвореност</a:t>
          </a:r>
          <a:endParaRPr lang="en-US" sz="900" kern="1200" dirty="0"/>
        </a:p>
      </dsp:txBody>
      <dsp:txXfrm>
        <a:off x="3520082" y="3134"/>
        <a:ext cx="1189434" cy="1189434"/>
      </dsp:txXfrm>
    </dsp:sp>
    <dsp:sp modelId="{EF9DB34A-AF33-4F1A-9FD9-10138273E902}">
      <dsp:nvSpPr>
        <dsp:cNvPr id="0" name=""/>
        <dsp:cNvSpPr/>
      </dsp:nvSpPr>
      <dsp:spPr>
        <a:xfrm>
          <a:off x="4814170" y="2060777"/>
          <a:ext cx="252118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4814170" y="2060777"/>
        <a:ext cx="252118" cy="404407"/>
      </dsp:txXfrm>
    </dsp:sp>
    <dsp:sp modelId="{D56E0970-81E1-4A45-961C-7CC9D0077EC4}">
      <dsp:nvSpPr>
        <dsp:cNvPr id="0" name=""/>
        <dsp:cNvSpPr/>
      </dsp:nvSpPr>
      <dsp:spPr>
        <a:xfrm>
          <a:off x="5185212" y="1668263"/>
          <a:ext cx="1189434" cy="11894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2. фокус</a:t>
          </a:r>
          <a:endParaRPr lang="en-US" sz="900" kern="1200" dirty="0"/>
        </a:p>
      </dsp:txBody>
      <dsp:txXfrm>
        <a:off x="5185212" y="1668263"/>
        <a:ext cx="1189434" cy="1189434"/>
      </dsp:txXfrm>
    </dsp:sp>
    <dsp:sp modelId="{E268E402-B3B7-4B50-983A-B5DCE2FDAD43}">
      <dsp:nvSpPr>
        <dsp:cNvPr id="0" name=""/>
        <dsp:cNvSpPr/>
      </dsp:nvSpPr>
      <dsp:spPr>
        <a:xfrm rot="5400000">
          <a:off x="3988740" y="2886206"/>
          <a:ext cx="252118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5400000">
        <a:off x="3988740" y="2886206"/>
        <a:ext cx="252118" cy="404407"/>
      </dsp:txXfrm>
    </dsp:sp>
    <dsp:sp modelId="{4320A78C-8FCB-49CE-815E-7253F12A2545}">
      <dsp:nvSpPr>
        <dsp:cNvPr id="0" name=""/>
        <dsp:cNvSpPr/>
      </dsp:nvSpPr>
      <dsp:spPr>
        <a:xfrm>
          <a:off x="3520082" y="3333393"/>
          <a:ext cx="1189434" cy="11894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3. дисциплина</a:t>
          </a:r>
          <a:endParaRPr lang="en-US" sz="900" kern="1200" dirty="0"/>
        </a:p>
      </dsp:txBody>
      <dsp:txXfrm>
        <a:off x="3520082" y="3333393"/>
        <a:ext cx="1189434" cy="1189434"/>
      </dsp:txXfrm>
    </dsp:sp>
    <dsp:sp modelId="{07266934-F789-41B1-BBFA-1E703B3BC3C6}">
      <dsp:nvSpPr>
        <dsp:cNvPr id="0" name=""/>
        <dsp:cNvSpPr/>
      </dsp:nvSpPr>
      <dsp:spPr>
        <a:xfrm rot="10800000">
          <a:off x="3163311" y="2060777"/>
          <a:ext cx="252118" cy="4044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0800000">
        <a:off x="3163311" y="2060777"/>
        <a:ext cx="252118" cy="404407"/>
      </dsp:txXfrm>
    </dsp:sp>
    <dsp:sp modelId="{A54F3586-DDE2-4A9F-A70B-A232ED6631CC}">
      <dsp:nvSpPr>
        <dsp:cNvPr id="0" name=""/>
        <dsp:cNvSpPr/>
      </dsp:nvSpPr>
      <dsp:spPr>
        <a:xfrm>
          <a:off x="1854953" y="1668263"/>
          <a:ext cx="1189434" cy="11894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4. завршетак</a:t>
          </a:r>
          <a:endParaRPr lang="en-US" sz="900" kern="1200" dirty="0"/>
        </a:p>
      </dsp:txBody>
      <dsp:txXfrm>
        <a:off x="1854953" y="1668263"/>
        <a:ext cx="1189434" cy="1189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D87A9B9-5F97-4EC0-898A-841D46DB4967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A4B4BA3-2477-4F04-8C7E-7539D190B2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DBECB50-C152-4252-A5BA-7563D3D134DF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F3D249-A441-4511-9A06-3FBD1D26A6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B32734C-84C2-48DC-AFA8-BA4D53BF5A86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59913C-99DA-41B6-BDFE-9C02AFE3CD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B91E31A-C0BB-4EDB-BA7C-30A066757D64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EF24403-881E-4E99-BDB8-9FA8741A74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801368D-7C06-4EB9-913F-087A5B76F7D8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A814F14-4D13-4CA6-AD68-CF59392354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4FACB4-0A6C-41F6-B2A0-882143EB4864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2B85B12-A439-4238-9961-5714D0E614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EAC0805-5BA2-4756-B64E-9FF1AA27712E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5E5A63-5ACB-4B96-992D-329816D130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FAB2EB0-27F1-4884-86FF-3E05295AFE19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EC7EB4-2E40-4D1A-87F3-D4ABA9296C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1FEDE12-3821-45C6-BAB4-B65953E7BEDD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F525F5C-F8DA-4BC0-9761-BC69EF48E1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90E0FB2B-551B-4938-BAC8-735CB1199FDB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F56B2D9-36FF-4951-9658-120A8754D5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A46CECB-3296-409A-A639-1EEA29D530C0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661170C-C992-40BF-9AFE-B51C782B24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F2A949F-67EA-4E3B-BC4B-D94EB03C6030}" type="datetimeFigureOut">
              <a:rPr lang="en-US" smtClean="0"/>
              <a:pPr>
                <a:defRPr/>
              </a:pPr>
              <a:t>3/24/2020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8E7A4EF-9C1C-48D4-AA7B-B0BE40D54F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Методика наставе српског језика и књижевности 2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sr-Cyrl-CS" dirty="0" smtClean="0"/>
              <a:t>Интертекстуалност као начин постојања текстова и начин њиховог сазнавања, апелативна структура текста, феноменолошка очигледност, херменеутика – вештина и теорија </a:t>
            </a:r>
            <a:r>
              <a:rPr lang="sr-Cyrl-CS" dirty="0" smtClean="0"/>
              <a:t>интерпретације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sr-Cyrl-CS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sr-Cyrl-CS" dirty="0" smtClean="0"/>
              <a:t>Стевановић, М. (2000). Модели стваралачке наставе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sr-Cyrl-CS" dirty="0" smtClean="0"/>
              <a:t>Голијанин елез, С. (2014). Српски језик и књижевност у савременој стратегији развоја образовања, Сомбор: Педагошки факултет.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когнитивни</a:t>
            </a:r>
            <a:r>
              <a:rPr lang="en-US" b="1" dirty="0" smtClean="0"/>
              <a:t> </a:t>
            </a:r>
            <a:r>
              <a:rPr lang="en-US" b="1" dirty="0" err="1" smtClean="0"/>
              <a:t>стил</a:t>
            </a:r>
            <a:r>
              <a:rPr lang="en-US" b="1" dirty="0" smtClean="0"/>
              <a:t> </a:t>
            </a:r>
            <a:r>
              <a:rPr lang="en-US" b="1" dirty="0" err="1" smtClean="0"/>
              <a:t>учења</a:t>
            </a:r>
            <a:r>
              <a:rPr lang="en-US" b="1" dirty="0" smtClean="0"/>
              <a:t> и </a:t>
            </a:r>
            <a:r>
              <a:rPr lang="en-US" b="1" dirty="0" err="1" smtClean="0"/>
              <a:t>рецепција</a:t>
            </a:r>
            <a:r>
              <a:rPr lang="sr-Cyrl-RS" b="1" dirty="0" smtClean="0"/>
              <a:t>,</a:t>
            </a:r>
            <a:endParaRPr lang="en-US" dirty="0" smtClean="0"/>
          </a:p>
          <a:p>
            <a:r>
              <a:rPr lang="en-US" dirty="0" err="1" smtClean="0"/>
              <a:t>зависност</a:t>
            </a:r>
            <a:r>
              <a:rPr lang="en-US" dirty="0" smtClean="0"/>
              <a:t> и </a:t>
            </a:r>
            <a:r>
              <a:rPr lang="en-US" dirty="0" err="1" smtClean="0"/>
              <a:t>независност</a:t>
            </a:r>
            <a:r>
              <a:rPr lang="en-US" dirty="0" smtClean="0"/>
              <a:t> </a:t>
            </a:r>
            <a:r>
              <a:rPr lang="en-US" dirty="0" err="1" smtClean="0"/>
              <a:t>перцепције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поља</a:t>
            </a:r>
            <a:r>
              <a:rPr lang="en-US" dirty="0" smtClean="0"/>
              <a:t> (</a:t>
            </a:r>
            <a:r>
              <a:rPr lang="en-US" dirty="0" err="1" smtClean="0"/>
              <a:t>Виткин</a:t>
            </a:r>
            <a:r>
              <a:rPr lang="en-US" dirty="0" smtClean="0"/>
              <a:t> 1969</a:t>
            </a:r>
            <a:r>
              <a:rPr lang="en-US" dirty="0" smtClean="0"/>
              <a:t>)</a:t>
            </a:r>
            <a:r>
              <a:rPr lang="sr-Cyrl-RS" dirty="0" smtClean="0"/>
              <a:t>,</a:t>
            </a:r>
            <a:endParaRPr lang="en-US" dirty="0" smtClean="0"/>
          </a:p>
          <a:p>
            <a:r>
              <a:rPr lang="en-US" dirty="0" err="1" smtClean="0"/>
              <a:t>аналитички</a:t>
            </a:r>
            <a:r>
              <a:rPr lang="en-US" dirty="0" smtClean="0"/>
              <a:t> и </a:t>
            </a:r>
            <a:r>
              <a:rPr lang="en-US" dirty="0" err="1" smtClean="0"/>
              <a:t>неаналитички</a:t>
            </a:r>
            <a:r>
              <a:rPr lang="en-US" dirty="0" smtClean="0"/>
              <a:t> </a:t>
            </a:r>
            <a:r>
              <a:rPr lang="en-US" dirty="0" err="1" smtClean="0"/>
              <a:t>когнитивни</a:t>
            </a:r>
            <a:r>
              <a:rPr lang="en-US" dirty="0" smtClean="0"/>
              <a:t> </a:t>
            </a:r>
            <a:r>
              <a:rPr lang="en-US" dirty="0" err="1" smtClean="0"/>
              <a:t>стил</a:t>
            </a:r>
            <a:r>
              <a:rPr lang="sr-Cyrl-RS" dirty="0" smtClean="0"/>
              <a:t>,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dirty="0" err="1" smtClean="0"/>
              <a:t>дивергентни</a:t>
            </a:r>
            <a:r>
              <a:rPr lang="en-US" dirty="0" smtClean="0"/>
              <a:t> </a:t>
            </a:r>
            <a:r>
              <a:rPr lang="en-US" dirty="0" err="1" smtClean="0"/>
              <a:t>спознајни</a:t>
            </a:r>
            <a:r>
              <a:rPr lang="en-US" dirty="0" smtClean="0"/>
              <a:t> </a:t>
            </a:r>
            <a:r>
              <a:rPr lang="en-US" dirty="0" err="1" smtClean="0"/>
              <a:t>стил</a:t>
            </a:r>
            <a:r>
              <a:rPr lang="sr-Cyrl-RS" dirty="0" smtClean="0"/>
              <a:t>,</a:t>
            </a:r>
            <a:endParaRPr lang="en-US" dirty="0" smtClean="0"/>
          </a:p>
          <a:p>
            <a:r>
              <a:rPr lang="en-US" dirty="0" err="1" smtClean="0"/>
              <a:t>конвергентни</a:t>
            </a:r>
            <a:r>
              <a:rPr lang="en-US" dirty="0" smtClean="0"/>
              <a:t> </a:t>
            </a:r>
            <a:r>
              <a:rPr lang="en-US" dirty="0" err="1" smtClean="0"/>
              <a:t>спознајни</a:t>
            </a:r>
            <a:r>
              <a:rPr lang="en-US" dirty="0" smtClean="0"/>
              <a:t> </a:t>
            </a:r>
            <a:r>
              <a:rPr lang="en-US" dirty="0" err="1" smtClean="0"/>
              <a:t>стил</a:t>
            </a:r>
            <a:r>
              <a:rPr lang="sr-Cyrl-RS" dirty="0" smtClean="0"/>
              <a:t>,</a:t>
            </a:r>
            <a:endParaRPr lang="en-US" dirty="0" smtClean="0"/>
          </a:p>
          <a:p>
            <a:r>
              <a:rPr lang="en-US" dirty="0" err="1" smtClean="0"/>
              <a:t>нетолеранција</a:t>
            </a:r>
            <a:r>
              <a:rPr lang="en-US" dirty="0" smtClean="0"/>
              <a:t> </a:t>
            </a:r>
            <a:r>
              <a:rPr lang="en-US" dirty="0" err="1" smtClean="0"/>
              <a:t>према</a:t>
            </a:r>
            <a:r>
              <a:rPr lang="en-US" dirty="0" smtClean="0"/>
              <a:t> </a:t>
            </a:r>
            <a:r>
              <a:rPr lang="en-US" dirty="0" err="1" smtClean="0"/>
              <a:t>несагласности</a:t>
            </a:r>
            <a:r>
              <a:rPr lang="sr-Cyrl-RS" dirty="0" smtClean="0"/>
              <a:t>,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dirty="0" smtClean="0"/>
              <a:t>Стилови </a:t>
            </a:r>
            <a:r>
              <a:rPr lang="sr-Cyrl-RS" dirty="0" smtClean="0"/>
              <a:t>учења </a:t>
            </a:r>
            <a:r>
              <a:rPr lang="sr-Cyrl-RS" dirty="0" smtClean="0"/>
              <a:t>као премиса креативности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рефлексивни</a:t>
            </a:r>
            <a:r>
              <a:rPr lang="en-US" dirty="0" smtClean="0"/>
              <a:t> </a:t>
            </a:r>
            <a:r>
              <a:rPr lang="en-US" dirty="0" err="1" smtClean="0"/>
              <a:t>сазнајни</a:t>
            </a:r>
            <a:r>
              <a:rPr lang="en-US" dirty="0" smtClean="0"/>
              <a:t> </a:t>
            </a:r>
            <a:r>
              <a:rPr lang="en-US" dirty="0" err="1" smtClean="0"/>
              <a:t>стил</a:t>
            </a:r>
            <a:r>
              <a:rPr lang="en-US" dirty="0" smtClean="0"/>
              <a:t> (</a:t>
            </a:r>
            <a:r>
              <a:rPr lang="en-US" dirty="0" err="1" smtClean="0"/>
              <a:t>учење</a:t>
            </a:r>
            <a:r>
              <a:rPr lang="en-US" dirty="0" smtClean="0"/>
              <a:t> </a:t>
            </a:r>
            <a:r>
              <a:rPr lang="en-US" dirty="0" err="1" smtClean="0"/>
              <a:t>путем</a:t>
            </a:r>
            <a:r>
              <a:rPr lang="en-US" dirty="0" smtClean="0"/>
              <a:t> </a:t>
            </a:r>
            <a:r>
              <a:rPr lang="en-US" dirty="0" err="1" smtClean="0"/>
              <a:t>покушаја</a:t>
            </a:r>
            <a:r>
              <a:rPr lang="en-US" dirty="0" smtClean="0"/>
              <a:t> и </a:t>
            </a:r>
            <a:r>
              <a:rPr lang="en-US" dirty="0" err="1" smtClean="0"/>
              <a:t>погрешака</a:t>
            </a:r>
            <a:r>
              <a:rPr lang="en-US" dirty="0" smtClean="0"/>
              <a:t>)</a:t>
            </a:r>
            <a:r>
              <a:rPr lang="sr-Cyrl-RS" dirty="0" smtClean="0"/>
              <a:t>,</a:t>
            </a:r>
            <a:endParaRPr lang="en-US" dirty="0" smtClean="0"/>
          </a:p>
          <a:p>
            <a:r>
              <a:rPr lang="en-US" dirty="0" err="1" smtClean="0"/>
              <a:t>имагинативни</a:t>
            </a:r>
            <a:r>
              <a:rPr lang="en-US" dirty="0" smtClean="0"/>
              <a:t> </a:t>
            </a:r>
            <a:r>
              <a:rPr lang="en-US" dirty="0" err="1" smtClean="0"/>
              <a:t>сазнајни</a:t>
            </a:r>
            <a:r>
              <a:rPr lang="en-US" dirty="0" smtClean="0"/>
              <a:t> </a:t>
            </a:r>
            <a:r>
              <a:rPr lang="en-US" dirty="0" err="1" smtClean="0"/>
              <a:t>стил</a:t>
            </a:r>
            <a:r>
              <a:rPr lang="sr-Cyrl-RS" dirty="0" smtClean="0"/>
              <a:t>,</a:t>
            </a:r>
            <a:endParaRPr lang="en-US" dirty="0" smtClean="0"/>
          </a:p>
          <a:p>
            <a:r>
              <a:rPr lang="en-US" dirty="0" err="1" smtClean="0"/>
              <a:t>когнитивна</a:t>
            </a:r>
            <a:r>
              <a:rPr lang="en-US" dirty="0" smtClean="0"/>
              <a:t> </a:t>
            </a:r>
            <a:r>
              <a:rPr lang="en-US" dirty="0" err="1" smtClean="0"/>
              <a:t>контрола</a:t>
            </a:r>
            <a:r>
              <a:rPr lang="en-US" dirty="0" smtClean="0"/>
              <a:t> (</a:t>
            </a:r>
            <a:r>
              <a:rPr lang="en-US" dirty="0" err="1" smtClean="0"/>
              <a:t>флексибилна</a:t>
            </a:r>
            <a:r>
              <a:rPr lang="en-US" dirty="0" smtClean="0"/>
              <a:t> </a:t>
            </a:r>
            <a:r>
              <a:rPr lang="en-US" dirty="0" err="1" smtClean="0"/>
              <a:t>контрола</a:t>
            </a:r>
            <a:r>
              <a:rPr lang="en-US" dirty="0" smtClean="0"/>
              <a:t> и </a:t>
            </a:r>
            <a:r>
              <a:rPr lang="en-US" dirty="0" err="1" smtClean="0"/>
              <a:t>стереотипно</a:t>
            </a:r>
            <a:r>
              <a:rPr lang="en-US" dirty="0" smtClean="0"/>
              <a:t> </a:t>
            </a:r>
            <a:r>
              <a:rPr lang="en-US" dirty="0" err="1" smtClean="0"/>
              <a:t>мишљење</a:t>
            </a:r>
            <a:r>
              <a:rPr lang="en-US" dirty="0" smtClean="0"/>
              <a:t>)</a:t>
            </a:r>
            <a:r>
              <a:rPr lang="sr-Cyrl-RS" smtClean="0"/>
              <a:t>,</a:t>
            </a:r>
            <a:endParaRPr lang="en-US" dirty="0" smtClean="0"/>
          </a:p>
          <a:p>
            <a:r>
              <a:rPr lang="en-US" dirty="0" err="1" smtClean="0"/>
              <a:t>неконвенционалност</a:t>
            </a:r>
            <a:r>
              <a:rPr lang="en-US" dirty="0" smtClean="0"/>
              <a:t>, </a:t>
            </a:r>
            <a:r>
              <a:rPr lang="en-US" dirty="0" err="1" smtClean="0"/>
              <a:t>самосталност</a:t>
            </a:r>
            <a:r>
              <a:rPr lang="en-US" dirty="0" smtClean="0"/>
              <a:t> и </a:t>
            </a:r>
            <a:r>
              <a:rPr lang="en-US" dirty="0" err="1" smtClean="0"/>
              <a:t>отпорност</a:t>
            </a:r>
            <a:r>
              <a:rPr lang="en-US" dirty="0" smtClean="0"/>
              <a:t> </a:t>
            </a:r>
            <a:r>
              <a:rPr lang="en-US" dirty="0" err="1" smtClean="0"/>
              <a:t>према</a:t>
            </a:r>
            <a:r>
              <a:rPr lang="en-US" dirty="0" smtClean="0"/>
              <a:t> </a:t>
            </a:r>
            <a:r>
              <a:rPr lang="en-US" dirty="0" err="1" smtClean="0"/>
              <a:t>конформизму</a:t>
            </a:r>
            <a:r>
              <a:rPr lang="sr-Cyrl-RS" dirty="0" smtClean="0"/>
              <a:t> (Стевановић 2000: 199).</a:t>
            </a:r>
            <a:endParaRPr lang="en-US" dirty="0" smtClean="0"/>
          </a:p>
        </p:txBody>
      </p:sp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Стилови  </a:t>
            </a:r>
            <a:r>
              <a:rPr lang="sr-Cyrl-RS" dirty="0" smtClean="0"/>
              <a:t>учења као </a:t>
            </a:r>
            <a:r>
              <a:rPr lang="sr-Cyrl-RS" dirty="0" smtClean="0"/>
              <a:t>премиса </a:t>
            </a:r>
            <a:r>
              <a:rPr lang="sr-Cyrl-RS" dirty="0" smtClean="0"/>
              <a:t>креативности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Афективни</a:t>
            </a:r>
            <a:r>
              <a:rPr lang="en-US" dirty="0" smtClean="0"/>
              <a:t> </a:t>
            </a:r>
            <a:r>
              <a:rPr lang="en-US" dirty="0" err="1" smtClean="0"/>
              <a:t>стилови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dirty="0" err="1" smtClean="0"/>
              <a:t>пажња</a:t>
            </a:r>
            <a:r>
              <a:rPr lang="en-US" dirty="0" smtClean="0"/>
              <a:t>, </a:t>
            </a:r>
            <a:r>
              <a:rPr lang="en-US" dirty="0" err="1" smtClean="0"/>
              <a:t>емоција</a:t>
            </a:r>
            <a:r>
              <a:rPr lang="en-US" dirty="0" smtClean="0"/>
              <a:t> и </a:t>
            </a:r>
            <a:r>
              <a:rPr lang="en-US" dirty="0" err="1" smtClean="0"/>
              <a:t>вредност</a:t>
            </a:r>
            <a:endParaRPr lang="en-US" dirty="0" smtClean="0"/>
          </a:p>
          <a:p>
            <a:r>
              <a:rPr lang="en-US" dirty="0" err="1" smtClean="0"/>
              <a:t>пажња</a:t>
            </a:r>
            <a:r>
              <a:rPr lang="en-US" dirty="0" smtClean="0"/>
              <a:t> (</a:t>
            </a:r>
            <a:r>
              <a:rPr lang="en-US" dirty="0" err="1" smtClean="0"/>
              <a:t>радозналост</a:t>
            </a:r>
            <a:r>
              <a:rPr lang="en-US" dirty="0" smtClean="0"/>
              <a:t>, </a:t>
            </a:r>
            <a:r>
              <a:rPr lang="en-US" dirty="0" err="1" smtClean="0"/>
              <a:t>жеља,анксиозност</a:t>
            </a:r>
            <a:r>
              <a:rPr lang="en-US" dirty="0" smtClean="0"/>
              <a:t>, </a:t>
            </a:r>
            <a:r>
              <a:rPr lang="en-US" dirty="0" err="1" smtClean="0"/>
              <a:t>фрустрација</a:t>
            </a:r>
            <a:r>
              <a:rPr lang="en-US" dirty="0" smtClean="0"/>
              <a:t>, </a:t>
            </a:r>
            <a:r>
              <a:rPr lang="en-US" dirty="0" err="1" smtClean="0"/>
              <a:t>толеранција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фрустрацију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вредност</a:t>
            </a:r>
            <a:r>
              <a:rPr lang="en-US" dirty="0" smtClean="0"/>
              <a:t> (</a:t>
            </a:r>
            <a:r>
              <a:rPr lang="en-US" dirty="0" err="1" smtClean="0"/>
              <a:t>награда</a:t>
            </a:r>
            <a:r>
              <a:rPr lang="en-US" dirty="0" smtClean="0"/>
              <a:t>, </a:t>
            </a:r>
            <a:r>
              <a:rPr lang="en-US" dirty="0" err="1" smtClean="0"/>
              <a:t>успех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оспособљавање</a:t>
            </a:r>
            <a:r>
              <a:rPr lang="en-US" dirty="0" smtClean="0"/>
              <a:t> </a:t>
            </a:r>
            <a:r>
              <a:rPr lang="en-US" dirty="0" err="1" smtClean="0"/>
              <a:t>ученика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самосталну</a:t>
            </a:r>
            <a:r>
              <a:rPr lang="en-US" dirty="0" smtClean="0"/>
              <a:t> </a:t>
            </a:r>
            <a:r>
              <a:rPr lang="en-US" dirty="0" err="1" smtClean="0"/>
              <a:t>рецепцију</a:t>
            </a:r>
            <a:endParaRPr lang="en-US" dirty="0" smtClean="0"/>
          </a:p>
          <a:p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успешну</a:t>
            </a:r>
            <a:r>
              <a:rPr lang="en-US" dirty="0" smtClean="0"/>
              <a:t> </a:t>
            </a:r>
            <a:r>
              <a:rPr lang="en-US" dirty="0" err="1" smtClean="0"/>
              <a:t>примену</a:t>
            </a:r>
            <a:r>
              <a:rPr lang="en-US" dirty="0" smtClean="0"/>
              <a:t> </a:t>
            </a:r>
            <a:r>
              <a:rPr lang="en-US" dirty="0" err="1" smtClean="0"/>
              <a:t>модела</a:t>
            </a:r>
            <a:r>
              <a:rPr lang="en-US" dirty="0" smtClean="0"/>
              <a:t> </a:t>
            </a:r>
            <a:r>
              <a:rPr lang="en-US" dirty="0" err="1" smtClean="0"/>
              <a:t>рецепције</a:t>
            </a:r>
            <a:r>
              <a:rPr lang="en-US" dirty="0" smtClean="0"/>
              <a:t> </a:t>
            </a:r>
            <a:r>
              <a:rPr lang="en-US" dirty="0" err="1" smtClean="0"/>
              <a:t>важно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познавање</a:t>
            </a:r>
            <a:r>
              <a:rPr lang="en-US" dirty="0" smtClean="0"/>
              <a:t> </a:t>
            </a:r>
            <a:r>
              <a:rPr lang="en-US" dirty="0" err="1" smtClean="0"/>
              <a:t>физиолошких</a:t>
            </a:r>
            <a:r>
              <a:rPr lang="en-US" dirty="0" smtClean="0"/>
              <a:t> </a:t>
            </a:r>
            <a:r>
              <a:rPr lang="en-US" dirty="0" err="1" smtClean="0"/>
              <a:t>стилова</a:t>
            </a:r>
            <a:endParaRPr lang="en-US" dirty="0" smtClean="0"/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Стилови </a:t>
            </a:r>
            <a:r>
              <a:rPr lang="sr-Cyrl-RS" dirty="0" smtClean="0"/>
              <a:t>учења </a:t>
            </a:r>
            <a:r>
              <a:rPr lang="sr-Cyrl-RS" dirty="0" smtClean="0"/>
              <a:t>као премиса креативности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sz="1600" dirty="0" smtClean="0"/>
              <a:t>Особине личности које су битне за стваралаштво: </a:t>
            </a:r>
          </a:p>
          <a:p>
            <a:r>
              <a:rPr lang="sr-Cyrl-RS" sz="1600" dirty="0" smtClean="0"/>
              <a:t>способност концентрације,</a:t>
            </a:r>
          </a:p>
          <a:p>
            <a:r>
              <a:rPr lang="sr-Cyrl-RS" sz="1600" dirty="0" smtClean="0"/>
              <a:t>отвореност искуства,</a:t>
            </a:r>
          </a:p>
          <a:p>
            <a:r>
              <a:rPr lang="sr-Cyrl-RS" sz="1600" dirty="0" smtClean="0"/>
              <a:t>самопоуздање,</a:t>
            </a:r>
          </a:p>
          <a:p>
            <a:r>
              <a:rPr lang="sr-Cyrl-RS" sz="1600" dirty="0" smtClean="0"/>
              <a:t>толеранција двосмислености,</a:t>
            </a:r>
          </a:p>
          <a:p>
            <a:r>
              <a:rPr lang="sr-Cyrl-RS" sz="1600" dirty="0" smtClean="0"/>
              <a:t>потреба за новинама,</a:t>
            </a:r>
          </a:p>
          <a:p>
            <a:r>
              <a:rPr lang="sr-Cyrl-RS" sz="1600" dirty="0" smtClean="0"/>
              <a:t>самодисциплина,</a:t>
            </a:r>
          </a:p>
          <a:p>
            <a:r>
              <a:rPr lang="sr-Cyrl-RS" sz="1600" dirty="0" smtClean="0"/>
              <a:t>независност и флексибилност,</a:t>
            </a:r>
          </a:p>
          <a:p>
            <a:r>
              <a:rPr lang="sr-Cyrl-RS" sz="1600" dirty="0" smtClean="0"/>
              <a:t>вербана флуентност,</a:t>
            </a:r>
          </a:p>
          <a:p>
            <a:r>
              <a:rPr lang="sr-Cyrl-RS" sz="1600" dirty="0" smtClean="0"/>
              <a:t>увиђање и откривање идеја.</a:t>
            </a:r>
          </a:p>
          <a:p>
            <a:r>
              <a:rPr lang="sr-Cyrl-RS" sz="1600" dirty="0" smtClean="0"/>
              <a:t>Неколико особина које утичу на креативност ученика: диспозиције, навике вештине и знања;</a:t>
            </a:r>
          </a:p>
          <a:p>
            <a:r>
              <a:rPr lang="sr-Cyrl-RS" sz="1600" dirty="0" smtClean="0"/>
              <a:t>склоност, интереси и ставови;</a:t>
            </a:r>
          </a:p>
          <a:p>
            <a:r>
              <a:rPr lang="sr-Cyrl-RS" sz="1600" dirty="0" smtClean="0"/>
              <a:t>Способности:</a:t>
            </a:r>
          </a:p>
          <a:p>
            <a:r>
              <a:rPr lang="sr-Cyrl-RS" sz="1600" dirty="0" smtClean="0"/>
              <a:t> когнитивне, конативне и афективне</a:t>
            </a:r>
          </a:p>
          <a:p>
            <a:r>
              <a:rPr lang="sr-Cyrl-RS" sz="1600" dirty="0" smtClean="0"/>
              <a:t>психомоторичке.    (Стевановић 2000: 58)</a:t>
            </a:r>
          </a:p>
          <a:p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Типови </a:t>
            </a:r>
            <a:r>
              <a:rPr lang="sr-Cyrl-RS" dirty="0" smtClean="0"/>
              <a:t>подмодела (Стевановић 2000: 189-201)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рецепцијско-естетички </a:t>
            </a:r>
            <a:r>
              <a:rPr lang="sr-Cyrl-RS" dirty="0" smtClean="0"/>
              <a:t>модел има најефикаснију улогу у наставно процесу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овим се моделима стварају услови да се градиво сагледа на нов начин, да се реформулишу проблеми или редефинишу предмети; реч и реченица имају денотативно (значење дотичне речи) и конотативно значење (шири распон идеја)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реципијент је у директном односу са извором информације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тежиште проучавања помера се са писца и дела на публику у најширем смислу значења те речи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реципијент је у директном односу с извором информација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овај моде садржи више креативних подмодела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читање продуктивно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читање флексибино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читање ради решавања проблема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читање с коментаром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истраживачки задаци </a:t>
            </a:r>
            <a:r>
              <a:rPr lang="sr-Cyrl-RS" dirty="0" smtClean="0"/>
              <a:t> као интегрални </a:t>
            </a:r>
            <a:r>
              <a:rPr lang="sr-Cyrl-RS" dirty="0" smtClean="0"/>
              <a:t>део овог модела.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обично </a:t>
            </a:r>
            <a:r>
              <a:rPr lang="sr-Cyrl-RS" dirty="0" smtClean="0"/>
              <a:t>се дају унапред, пре упознавања нових садржаја, али и током наставе, као и након обраде нових садржаја.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њихова је функција разноврсна: ученици се оспособљавају за истраживање и </a:t>
            </a:r>
            <a:r>
              <a:rPr lang="sr-Cyrl-RS" dirty="0" smtClean="0"/>
              <a:t>самоучење;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формуалација задатака може бити различита, што зависи од природе градива, узраста ученика, оспособљености ученика за рад по моделу.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за читање се може рећи да је темељ самоподучавања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наравно, није довољно да се само овлада том вештином, већ треба читати заиста добро, што чине ове способности </a:t>
            </a:r>
            <a:r>
              <a:rPr lang="sr-Cyrl-RS" dirty="0" smtClean="0"/>
              <a:t>читача да </a:t>
            </a:r>
            <a:r>
              <a:rPr lang="sr-Cyrl-RS" dirty="0" smtClean="0"/>
              <a:t>читају са високим степеном разумевања, а кад у том погеду </a:t>
            </a:r>
            <a:r>
              <a:rPr lang="sr-Cyrl-RS" dirty="0" smtClean="0"/>
              <a:t>имају </a:t>
            </a:r>
            <a:r>
              <a:rPr lang="sr-Cyrl-RS" dirty="0" smtClean="0"/>
              <a:t>тешкоће, да знају како их превладати (служећи се, на пример, </a:t>
            </a:r>
            <a:r>
              <a:rPr lang="sr-Cyrl-RS" dirty="0" smtClean="0"/>
              <a:t>референтном литературом);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да читају довољно брзо, три до четири пута брже од </a:t>
            </a:r>
            <a:r>
              <a:rPr lang="sr-Cyrl-RS" dirty="0" smtClean="0"/>
              <a:t>гласног </a:t>
            </a:r>
            <a:r>
              <a:rPr lang="sr-Cyrl-RS" dirty="0" smtClean="0"/>
              <a:t>читања којег је брзина око 100 речи у </a:t>
            </a:r>
            <a:r>
              <a:rPr lang="sr-Cyrl-RS" dirty="0" smtClean="0"/>
              <a:t>минути; 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да су се ослободили субвокализације и регресије (враћање на већ прочитане делове текста) као типичних недостатака у читању; </a:t>
            </a:r>
            <a:endParaRPr lang="en-US" dirty="0"/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За успешно самоподучавање важне су још неке вештине у читању, тј. одређене врсте читања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ту је најпре тзв. </a:t>
            </a:r>
            <a:r>
              <a:rPr lang="sr-Cyrl-RS" dirty="0" smtClean="0"/>
              <a:t>летеће читање које се може звати још и </a:t>
            </a:r>
            <a:r>
              <a:rPr lang="sr-Cyrl-RS" dirty="0" smtClean="0"/>
              <a:t>прегледним;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у </a:t>
            </a:r>
            <a:r>
              <a:rPr lang="sr-Cyrl-RS" dirty="0" smtClean="0"/>
              <a:t>таквом </a:t>
            </a:r>
            <a:r>
              <a:rPr lang="sr-Cyrl-RS" dirty="0" smtClean="0"/>
              <a:t>се читању не чита све,  већ се летимично прелази преко текста да би се добио преглед задатог </a:t>
            </a:r>
            <a:r>
              <a:rPr lang="sr-Cyrl-RS" dirty="0" smtClean="0"/>
              <a:t>штива;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следи селективно читање у којем се у тексту читају само битни, најважнији делови, </a:t>
            </a:r>
            <a:r>
              <a:rPr lang="sr-Cyrl-RS" dirty="0" smtClean="0"/>
              <a:t>односно  делови с информацијама </a:t>
            </a:r>
            <a:r>
              <a:rPr lang="sr-Cyrl-RS" dirty="0" smtClean="0"/>
              <a:t>које треба </a:t>
            </a:r>
            <a:r>
              <a:rPr lang="sr-Cyrl-RS" dirty="0" smtClean="0"/>
              <a:t>усвојити.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 </a:t>
            </a:r>
            <a:endParaRPr lang="en-US" dirty="0"/>
          </a:p>
        </p:txBody>
      </p:sp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неки сматрају да постоји и тзв. </a:t>
            </a:r>
            <a:r>
              <a:rPr lang="sr-Cyrl-RS" dirty="0" smtClean="0"/>
              <a:t>испитно читање којим самоподучавани испитују сами себе, то је, заправо, читање почетних делова одломака, а затим главнину тих одломака читач самостално препричава да би након тога летећим читањем установио је ли његово препричавање било </a:t>
            </a:r>
            <a:r>
              <a:rPr lang="sr-Cyrl-RS" dirty="0" smtClean="0"/>
              <a:t>добро;</a:t>
            </a: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укратко, добар читач своје читање прилагођава захтевима самоподучавања, другим речима, својом се читалачком вештином служи </a:t>
            </a:r>
            <a:r>
              <a:rPr lang="sr-Cyrl-RS" dirty="0" smtClean="0"/>
              <a:t>еластично;</a:t>
            </a: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вештине доброг слушања и успешног читања развијају се одговарајућим вежбама.</a:t>
            </a: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(Фурлан 1990:142)</a:t>
            </a:r>
            <a:endParaRPr lang="en-US" dirty="0"/>
          </a:p>
        </p:txBody>
      </p:sp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r-Cyrl-RS" dirty="0" smtClean="0"/>
              <a:t>Есејистичко-синтетички </a:t>
            </a:r>
            <a:r>
              <a:rPr lang="sr-Cyrl-RS" dirty="0" smtClean="0"/>
              <a:t>модел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Елементи стваралачког процеса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Стваралачка личност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Стваралачки процес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Стваралачки производ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Есејистичко-синтетички модел има карактеристике хеуристике (откривања), али је посебно значајно што се заснива на начину стицања знања заснованог на </a:t>
            </a:r>
            <a:r>
              <a:rPr lang="sr-Cyrl-RS" dirty="0" smtClean="0"/>
              <a:t> </a:t>
            </a:r>
            <a:r>
              <a:rPr lang="sr-Cyrl-RS" dirty="0" smtClean="0"/>
              <a:t>начелу </a:t>
            </a:r>
            <a:r>
              <a:rPr lang="sr-Cyrl-RS" dirty="0" smtClean="0"/>
              <a:t>„укључи </a:t>
            </a:r>
            <a:r>
              <a:rPr lang="sr-Cyrl-RS" dirty="0" smtClean="0"/>
              <a:t>ме”, (когнитивна, афективна и конативна перцепција, отворене самосталне стваралачко-истраживачке активности, 90% самосталне и стваралачке активности),  за разлику од начела </a:t>
            </a:r>
            <a:r>
              <a:rPr lang="sr-Cyrl-RS" dirty="0" smtClean="0"/>
              <a:t>„реци </a:t>
            </a:r>
            <a:r>
              <a:rPr lang="sr-Cyrl-RS" dirty="0" smtClean="0"/>
              <a:t>ми”, карактеристичним за предавачку наставу (вербална или визуелна перцепција, 15% </a:t>
            </a:r>
            <a:r>
              <a:rPr lang="sr-Cyrl-RS" dirty="0" smtClean="0"/>
              <a:t>самосталне </a:t>
            </a:r>
            <a:r>
              <a:rPr lang="sr-Cyrl-RS" dirty="0" smtClean="0"/>
              <a:t>активности) или </a:t>
            </a:r>
            <a:r>
              <a:rPr lang="sr-Cyrl-RS" dirty="0" smtClean="0"/>
              <a:t>„покажи </a:t>
            </a:r>
            <a:r>
              <a:rPr lang="sr-Cyrl-RS" dirty="0" smtClean="0"/>
              <a:t>ми” (визуелна и аудитивна, модел праксе, демонстрирање, покуси, 30% самосталне активности).</a:t>
            </a:r>
            <a:endParaRPr lang="en-US" dirty="0"/>
          </a:p>
        </p:txBody>
      </p:sp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CBA523"/>
                </a:solidFill>
              </a:rPr>
              <a:t>Есејистичко-синтетички</a:t>
            </a:r>
            <a:r>
              <a:rPr lang="en-US" dirty="0" smtClean="0">
                <a:solidFill>
                  <a:srgbClr val="CBA523"/>
                </a:solidFill>
              </a:rPr>
              <a:t> </a:t>
            </a:r>
            <a:r>
              <a:rPr lang="en-US" dirty="0" err="1" smtClean="0">
                <a:solidFill>
                  <a:srgbClr val="CBA523"/>
                </a:solidFill>
              </a:rPr>
              <a:t>модел</a:t>
            </a:r>
            <a:r>
              <a:rPr lang="en-US" dirty="0" smtClean="0">
                <a:solidFill>
                  <a:srgbClr val="CBA523"/>
                </a:solidFill>
              </a:rPr>
              <a:t> </a:t>
            </a:r>
            <a:r>
              <a:rPr lang="en-US" dirty="0" smtClean="0">
                <a:solidFill>
                  <a:srgbClr val="CBA523"/>
                </a:solidFill>
              </a:rPr>
              <a:t>(</a:t>
            </a:r>
            <a:r>
              <a:rPr lang="sr-Cyrl-RS" dirty="0" smtClean="0">
                <a:solidFill>
                  <a:srgbClr val="CBA523"/>
                </a:solidFill>
              </a:rPr>
              <a:t>Стевановић 2000: 205-210</a:t>
            </a:r>
            <a:r>
              <a:rPr lang="en-US" dirty="0" smtClean="0">
                <a:solidFill>
                  <a:srgbClr val="CBA523"/>
                </a:solidFill>
              </a:rPr>
              <a:t>)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Могућности</a:t>
            </a:r>
            <a:r>
              <a:rPr lang="en-US" dirty="0" smtClean="0"/>
              <a:t> </a:t>
            </a:r>
            <a:r>
              <a:rPr lang="en-US" dirty="0" err="1" smtClean="0"/>
              <a:t>примене</a:t>
            </a:r>
            <a:r>
              <a:rPr lang="en-US" dirty="0" smtClean="0"/>
              <a:t> </a:t>
            </a:r>
            <a:r>
              <a:rPr lang="en-US" dirty="0" err="1" smtClean="0"/>
              <a:t>савремених</a:t>
            </a:r>
            <a:r>
              <a:rPr lang="en-US" dirty="0" smtClean="0"/>
              <a:t> </a:t>
            </a:r>
            <a:r>
              <a:rPr lang="en-US" dirty="0" err="1" smtClean="0"/>
              <a:t>стручних</a:t>
            </a:r>
            <a:r>
              <a:rPr lang="en-US" dirty="0" smtClean="0"/>
              <a:t> </a:t>
            </a:r>
            <a:r>
              <a:rPr lang="en-US" dirty="0" err="1" smtClean="0"/>
              <a:t>метода</a:t>
            </a:r>
            <a:r>
              <a:rPr lang="en-US" dirty="0" smtClean="0"/>
              <a:t> у </a:t>
            </a:r>
            <a:r>
              <a:rPr lang="en-US" dirty="0" err="1" smtClean="0"/>
              <a:t>оквиру</a:t>
            </a:r>
            <a:r>
              <a:rPr lang="en-US" dirty="0" smtClean="0"/>
              <a:t> </a:t>
            </a:r>
            <a:r>
              <a:rPr lang="en-US" dirty="0" err="1" smtClean="0"/>
              <a:t>доживљајне</a:t>
            </a:r>
            <a:r>
              <a:rPr lang="en-US" dirty="0" smtClean="0"/>
              <a:t>, </a:t>
            </a:r>
            <a:r>
              <a:rPr lang="en-US" dirty="0" err="1" smtClean="0"/>
              <a:t>истраживачке</a:t>
            </a:r>
            <a:r>
              <a:rPr lang="en-US" dirty="0" smtClean="0"/>
              <a:t>, </a:t>
            </a:r>
            <a:r>
              <a:rPr lang="en-US" dirty="0" err="1" smtClean="0"/>
              <a:t>проблемске</a:t>
            </a:r>
            <a:r>
              <a:rPr lang="en-US" dirty="0" smtClean="0"/>
              <a:t> и </a:t>
            </a:r>
            <a:r>
              <a:rPr lang="en-US" dirty="0" err="1" smtClean="0"/>
              <a:t>стваралачке</a:t>
            </a:r>
            <a:r>
              <a:rPr lang="en-US" dirty="0" smtClean="0"/>
              <a:t> </a:t>
            </a:r>
            <a:r>
              <a:rPr lang="en-US" dirty="0" err="1" smtClean="0"/>
              <a:t>интерпретације</a:t>
            </a:r>
            <a:r>
              <a:rPr lang="en-US" dirty="0" smtClean="0"/>
              <a:t> </a:t>
            </a:r>
            <a:r>
              <a:rPr lang="en-US" dirty="0" err="1" smtClean="0"/>
              <a:t>генер</a:t>
            </a:r>
            <a:r>
              <a:rPr lang="sr-Cyrl-RS" dirty="0" smtClean="0"/>
              <a:t>ишу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савремених</a:t>
            </a:r>
            <a:r>
              <a:rPr lang="en-US" dirty="0" smtClean="0"/>
              <a:t> </a:t>
            </a:r>
            <a:r>
              <a:rPr lang="en-US" dirty="0" err="1" smtClean="0"/>
              <a:t>типолошких</a:t>
            </a:r>
            <a:r>
              <a:rPr lang="en-US" dirty="0" smtClean="0"/>
              <a:t> </a:t>
            </a:r>
            <a:r>
              <a:rPr lang="en-US" dirty="0" err="1" smtClean="0"/>
              <a:t>одредница</a:t>
            </a:r>
            <a:r>
              <a:rPr lang="en-US" dirty="0" smtClean="0"/>
              <a:t> </a:t>
            </a:r>
            <a:r>
              <a:rPr lang="en-US" dirty="0" err="1" smtClean="0"/>
              <a:t>наратива</a:t>
            </a:r>
            <a:r>
              <a:rPr lang="en-US" dirty="0" smtClean="0"/>
              <a:t> (</a:t>
            </a:r>
            <a:r>
              <a:rPr lang="en-US" i="1" dirty="0" err="1" smtClean="0"/>
              <a:t>интенционална</a:t>
            </a:r>
            <a:r>
              <a:rPr lang="en-US" i="1" dirty="0" smtClean="0"/>
              <a:t>, </a:t>
            </a:r>
            <a:r>
              <a:rPr lang="en-US" i="1" dirty="0" err="1" smtClean="0"/>
              <a:t>симптоматичка</a:t>
            </a:r>
            <a:r>
              <a:rPr lang="en-US" i="1" dirty="0" smtClean="0"/>
              <a:t> и </a:t>
            </a:r>
            <a:r>
              <a:rPr lang="en-US" i="1" dirty="0" err="1" smtClean="0"/>
              <a:t>адаптивна</a:t>
            </a:r>
            <a:r>
              <a:rPr lang="en-US" i="1" dirty="0" smtClean="0"/>
              <a:t> </a:t>
            </a:r>
            <a:r>
              <a:rPr lang="en-US" i="1" dirty="0" err="1" smtClean="0"/>
              <a:t>интерпретација</a:t>
            </a:r>
            <a:r>
              <a:rPr lang="en-US" dirty="0" smtClean="0"/>
              <a:t>) и </a:t>
            </a:r>
            <a:r>
              <a:rPr lang="en-US" dirty="0" err="1" smtClean="0"/>
              <a:t>типова</a:t>
            </a:r>
            <a:r>
              <a:rPr lang="en-US" dirty="0" smtClean="0"/>
              <a:t> </a:t>
            </a:r>
            <a:r>
              <a:rPr lang="en-US" dirty="0" err="1" smtClean="0"/>
              <a:t>читања</a:t>
            </a:r>
            <a:r>
              <a:rPr lang="en-US" dirty="0" smtClean="0"/>
              <a:t> </a:t>
            </a:r>
            <a:r>
              <a:rPr lang="en-US" dirty="0" err="1" smtClean="0"/>
              <a:t>књижевног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r>
              <a:rPr lang="en-US" dirty="0" smtClean="0"/>
              <a:t> (</a:t>
            </a:r>
            <a:r>
              <a:rPr lang="en-US" dirty="0" err="1" smtClean="0"/>
              <a:t>естетско</a:t>
            </a:r>
            <a:r>
              <a:rPr lang="en-US" dirty="0" smtClean="0"/>
              <a:t> и </a:t>
            </a:r>
            <a:r>
              <a:rPr lang="en-US" dirty="0" err="1" smtClean="0"/>
              <a:t>истраживачко</a:t>
            </a:r>
            <a:r>
              <a:rPr lang="en-US" dirty="0" smtClean="0"/>
              <a:t>) у </a:t>
            </a:r>
            <a:r>
              <a:rPr lang="en-US" dirty="0" err="1" smtClean="0"/>
              <a:t>аспектуализацији</a:t>
            </a:r>
            <a:r>
              <a:rPr lang="en-US" dirty="0" smtClean="0"/>
              <a:t> </a:t>
            </a:r>
            <a:r>
              <a:rPr lang="en-US" dirty="0" err="1" smtClean="0"/>
              <a:t>затворене</a:t>
            </a:r>
            <a:r>
              <a:rPr lang="en-US" dirty="0" smtClean="0"/>
              <a:t> и </a:t>
            </a:r>
            <a:r>
              <a:rPr lang="en-US" dirty="0" err="1" smtClean="0"/>
              <a:t>отворене</a:t>
            </a:r>
            <a:r>
              <a:rPr lang="en-US" dirty="0" smtClean="0"/>
              <a:t> </a:t>
            </a:r>
            <a:r>
              <a:rPr lang="en-US" dirty="0" err="1" smtClean="0"/>
              <a:t>интерпретације</a:t>
            </a:r>
            <a:r>
              <a:rPr lang="en-US" dirty="0" smtClean="0"/>
              <a:t>.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Теоријска</a:t>
            </a:r>
            <a:r>
              <a:rPr lang="en-US" dirty="0" smtClean="0"/>
              <a:t> </a:t>
            </a:r>
            <a:r>
              <a:rPr lang="en-US" dirty="0" err="1" smtClean="0"/>
              <a:t>основа</a:t>
            </a:r>
            <a:r>
              <a:rPr lang="en-US" dirty="0" smtClean="0"/>
              <a:t> </a:t>
            </a:r>
            <a:r>
              <a:rPr lang="en-US" dirty="0" err="1" smtClean="0"/>
              <a:t>школске</a:t>
            </a:r>
            <a:r>
              <a:rPr lang="en-US" dirty="0" smtClean="0"/>
              <a:t> </a:t>
            </a:r>
            <a:r>
              <a:rPr lang="en-US" dirty="0" err="1" smtClean="0"/>
              <a:t>интерпретације</a:t>
            </a:r>
            <a:r>
              <a:rPr lang="en-US" dirty="0" smtClean="0"/>
              <a:t> </a:t>
            </a:r>
            <a:r>
              <a:rPr lang="en-US" dirty="0" err="1" smtClean="0"/>
              <a:t>садржана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у </a:t>
            </a:r>
            <a:r>
              <a:rPr lang="en-US" dirty="0" err="1" smtClean="0"/>
              <a:t>истраживачким</a:t>
            </a:r>
            <a:r>
              <a:rPr lang="en-US" dirty="0" smtClean="0"/>
              <a:t> </a:t>
            </a:r>
            <a:r>
              <a:rPr lang="en-US" dirty="0" err="1" smtClean="0"/>
              <a:t>дометима</a:t>
            </a:r>
            <a:r>
              <a:rPr lang="en-US" dirty="0" smtClean="0"/>
              <a:t> </a:t>
            </a:r>
            <a:r>
              <a:rPr lang="en-US" dirty="0" err="1" smtClean="0"/>
              <a:t>савремених</a:t>
            </a:r>
            <a:r>
              <a:rPr lang="en-US" dirty="0" smtClean="0"/>
              <a:t> </a:t>
            </a:r>
            <a:r>
              <a:rPr lang="en-US" dirty="0" err="1" smtClean="0"/>
              <a:t>теорија</a:t>
            </a:r>
            <a:r>
              <a:rPr lang="en-US" dirty="0" smtClean="0"/>
              <a:t> (</a:t>
            </a:r>
            <a:r>
              <a:rPr lang="en-US" dirty="0" err="1" smtClean="0"/>
              <a:t>теорија</a:t>
            </a:r>
            <a:r>
              <a:rPr lang="en-US" dirty="0" smtClean="0"/>
              <a:t> </a:t>
            </a:r>
            <a:r>
              <a:rPr lang="en-US" dirty="0" err="1" smtClean="0"/>
              <a:t>рецепције</a:t>
            </a:r>
            <a:r>
              <a:rPr lang="en-US" dirty="0" smtClean="0"/>
              <a:t>, </a:t>
            </a:r>
            <a:r>
              <a:rPr lang="en-US" dirty="0" err="1" smtClean="0"/>
              <a:t>феноменологија</a:t>
            </a:r>
            <a:r>
              <a:rPr lang="en-US" dirty="0" smtClean="0"/>
              <a:t> – </a:t>
            </a:r>
            <a:r>
              <a:rPr lang="en-US" dirty="0" err="1" smtClean="0"/>
              <a:t>апелативна</a:t>
            </a:r>
            <a:r>
              <a:rPr lang="en-US" dirty="0" smtClean="0"/>
              <a:t> </a:t>
            </a:r>
            <a:r>
              <a:rPr lang="en-US" dirty="0" err="1" smtClean="0"/>
              <a:t>структура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r>
              <a:rPr lang="en-US" dirty="0" smtClean="0"/>
              <a:t>, </a:t>
            </a:r>
            <a:r>
              <a:rPr lang="en-US" dirty="0" err="1" smtClean="0"/>
              <a:t>нове</a:t>
            </a:r>
            <a:r>
              <a:rPr lang="en-US" dirty="0" smtClean="0"/>
              <a:t> </a:t>
            </a:r>
            <a:r>
              <a:rPr lang="en-US" dirty="0" err="1" smtClean="0"/>
              <a:t>критике</a:t>
            </a:r>
            <a:r>
              <a:rPr lang="en-US" dirty="0" smtClean="0"/>
              <a:t>  </a:t>
            </a:r>
            <a:r>
              <a:rPr lang="en-US" dirty="0" smtClean="0"/>
              <a:t>–</a:t>
            </a:r>
            <a:r>
              <a:rPr lang="sr-Latn-CS" dirty="0" smtClean="0"/>
              <a:t> close reading</a:t>
            </a:r>
            <a:r>
              <a:rPr lang="en-US" dirty="0" smtClean="0"/>
              <a:t>, </a:t>
            </a:r>
            <a:r>
              <a:rPr lang="en-US" dirty="0" err="1" smtClean="0"/>
              <a:t>структурно-семиотичког</a:t>
            </a:r>
            <a:r>
              <a:rPr lang="en-US" dirty="0" smtClean="0"/>
              <a:t>, </a:t>
            </a:r>
            <a:r>
              <a:rPr lang="en-US" dirty="0" err="1" smtClean="0"/>
              <a:t>деконструвистичког</a:t>
            </a:r>
            <a:r>
              <a:rPr lang="en-US" dirty="0" smtClean="0"/>
              <a:t> и </a:t>
            </a:r>
            <a:r>
              <a:rPr lang="en-US" dirty="0" err="1" smtClean="0"/>
              <a:t>неореторичког</a:t>
            </a:r>
            <a:r>
              <a:rPr lang="en-US" dirty="0" smtClean="0"/>
              <a:t> </a:t>
            </a:r>
            <a:r>
              <a:rPr lang="en-US" dirty="0" err="1" smtClean="0"/>
              <a:t>приступа</a:t>
            </a:r>
            <a:r>
              <a:rPr lang="en-US" dirty="0" smtClean="0"/>
              <a:t>) и </a:t>
            </a:r>
            <a:r>
              <a:rPr lang="en-US" dirty="0" err="1" smtClean="0"/>
              <a:t>функционалној</a:t>
            </a:r>
            <a:r>
              <a:rPr lang="en-US" dirty="0" smtClean="0"/>
              <a:t> </a:t>
            </a:r>
            <a:r>
              <a:rPr lang="en-US" dirty="0" err="1" smtClean="0"/>
              <a:t>методичкој</a:t>
            </a:r>
            <a:r>
              <a:rPr lang="en-US" dirty="0" smtClean="0"/>
              <a:t> </a:t>
            </a:r>
            <a:r>
              <a:rPr lang="en-US" dirty="0" err="1" smtClean="0"/>
              <a:t>апликацији</a:t>
            </a:r>
            <a:r>
              <a:rPr lang="en-US" dirty="0" smtClean="0"/>
              <a:t> </a:t>
            </a:r>
            <a:r>
              <a:rPr lang="en-US" dirty="0" err="1" smtClean="0"/>
              <a:t>иманентне</a:t>
            </a:r>
            <a:r>
              <a:rPr lang="en-US" dirty="0" smtClean="0"/>
              <a:t> </a:t>
            </a:r>
            <a:r>
              <a:rPr lang="en-US" dirty="0" err="1" smtClean="0"/>
              <a:t>индивидуализације</a:t>
            </a:r>
            <a:r>
              <a:rPr lang="en-US" dirty="0" smtClean="0"/>
              <a:t> и </a:t>
            </a:r>
            <a:r>
              <a:rPr lang="en-US" dirty="0" err="1" smtClean="0"/>
              <a:t>диференцијације</a:t>
            </a:r>
            <a:r>
              <a:rPr lang="en-US" dirty="0" smtClean="0"/>
              <a:t> </a:t>
            </a:r>
            <a:r>
              <a:rPr lang="en-US" dirty="0" err="1" smtClean="0"/>
              <a:t>читалачког</a:t>
            </a:r>
            <a:r>
              <a:rPr lang="en-US" dirty="0" smtClean="0"/>
              <a:t> </a:t>
            </a:r>
            <a:r>
              <a:rPr lang="en-US" dirty="0" err="1" smtClean="0"/>
              <a:t>чина</a:t>
            </a:r>
            <a:r>
              <a:rPr lang="en-US" dirty="0" smtClean="0"/>
              <a:t>, </a:t>
            </a:r>
            <a:r>
              <a:rPr lang="en-US" dirty="0" err="1" smtClean="0"/>
              <a:t>којом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 </a:t>
            </a:r>
            <a:r>
              <a:rPr lang="en-US" dirty="0" err="1" smtClean="0"/>
              <a:t>актуализује</a:t>
            </a:r>
            <a:r>
              <a:rPr lang="en-US" dirty="0" smtClean="0"/>
              <a:t> </a:t>
            </a:r>
            <a:r>
              <a:rPr lang="en-US" dirty="0" err="1" smtClean="0"/>
              <a:t>духовни</a:t>
            </a:r>
            <a:r>
              <a:rPr lang="en-US" dirty="0" smtClean="0"/>
              <a:t> </a:t>
            </a:r>
            <a:r>
              <a:rPr lang="en-US" dirty="0" err="1" smtClean="0"/>
              <a:t>потенцијал</a:t>
            </a:r>
            <a:r>
              <a:rPr lang="en-US" dirty="0" smtClean="0"/>
              <a:t> </a:t>
            </a:r>
            <a:r>
              <a:rPr lang="en-US" dirty="0" err="1" smtClean="0"/>
              <a:t>творачке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недељиве</a:t>
            </a:r>
            <a:r>
              <a:rPr lang="en-US" dirty="0" smtClean="0"/>
              <a:t> </a:t>
            </a:r>
            <a:r>
              <a:rPr lang="en-US" dirty="0" err="1" smtClean="0"/>
              <a:t>процесуалне</a:t>
            </a:r>
            <a:r>
              <a:rPr lang="en-US" dirty="0" smtClean="0"/>
              <a:t> </a:t>
            </a:r>
            <a:r>
              <a:rPr lang="en-US" dirty="0" err="1" smtClean="0"/>
              <a:t>форме</a:t>
            </a:r>
            <a:r>
              <a:rPr lang="en-US" dirty="0" smtClean="0"/>
              <a:t> </a:t>
            </a:r>
            <a:r>
              <a:rPr lang="en-US" dirty="0" err="1" smtClean="0"/>
              <a:t>лирског</a:t>
            </a:r>
            <a:r>
              <a:rPr lang="en-US" dirty="0" smtClean="0"/>
              <a:t>, </a:t>
            </a:r>
            <a:r>
              <a:rPr lang="en-US" dirty="0" err="1" smtClean="0"/>
              <a:t>епског</a:t>
            </a:r>
            <a:r>
              <a:rPr lang="en-US" dirty="0" smtClean="0"/>
              <a:t> и </a:t>
            </a:r>
            <a:r>
              <a:rPr lang="en-US" dirty="0" err="1" smtClean="0"/>
              <a:t>драмског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 – </a:t>
            </a:r>
            <a:r>
              <a:rPr lang="en-US" dirty="0" err="1" smtClean="0"/>
              <a:t>као</a:t>
            </a:r>
            <a:r>
              <a:rPr lang="en-US" dirty="0" smtClean="0"/>
              <a:t> и у </a:t>
            </a:r>
            <a:r>
              <a:rPr lang="en-US" dirty="0" err="1" smtClean="0"/>
              <a:t>новијим</a:t>
            </a:r>
            <a:r>
              <a:rPr lang="en-US" dirty="0" smtClean="0"/>
              <a:t> </a:t>
            </a:r>
            <a:r>
              <a:rPr lang="en-US" dirty="0" err="1" smtClean="0"/>
              <a:t>истраживањима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кризу</a:t>
            </a:r>
            <a:r>
              <a:rPr lang="en-US" dirty="0" smtClean="0"/>
              <a:t> </a:t>
            </a:r>
            <a:r>
              <a:rPr lang="en-US" dirty="0" err="1" smtClean="0"/>
              <a:t>читања</a:t>
            </a:r>
            <a:r>
              <a:rPr lang="en-US" dirty="0" smtClean="0"/>
              <a:t> </a:t>
            </a:r>
            <a:r>
              <a:rPr lang="en-US" dirty="0" err="1" smtClean="0"/>
              <a:t>истражују</a:t>
            </a:r>
            <a:r>
              <a:rPr lang="en-US" dirty="0" smtClean="0"/>
              <a:t> и </a:t>
            </a:r>
            <a:r>
              <a:rPr lang="en-US" dirty="0" err="1" smtClean="0"/>
              <a:t>сагледавају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сложен</a:t>
            </a:r>
            <a:r>
              <a:rPr lang="en-US" dirty="0" smtClean="0"/>
              <a:t> „</a:t>
            </a:r>
            <a:r>
              <a:rPr lang="en-US" dirty="0" err="1" smtClean="0"/>
              <a:t>педагошки</a:t>
            </a:r>
            <a:r>
              <a:rPr lang="en-US" dirty="0" smtClean="0"/>
              <a:t>, </a:t>
            </a:r>
            <a:r>
              <a:rPr lang="en-US" dirty="0" err="1" smtClean="0"/>
              <a:t>културолошки</a:t>
            </a:r>
            <a:r>
              <a:rPr lang="en-US" dirty="0" smtClean="0"/>
              <a:t> и </a:t>
            </a:r>
            <a:r>
              <a:rPr lang="en-US" dirty="0" err="1" smtClean="0"/>
              <a:t>општи</a:t>
            </a:r>
            <a:r>
              <a:rPr lang="en-US" dirty="0" smtClean="0"/>
              <a:t> </a:t>
            </a:r>
            <a:r>
              <a:rPr lang="en-US" dirty="0" err="1" smtClean="0"/>
              <a:t>друштвени</a:t>
            </a:r>
            <a:r>
              <a:rPr lang="en-US" dirty="0" smtClean="0"/>
              <a:t> </a:t>
            </a:r>
            <a:r>
              <a:rPr lang="en-US" dirty="0" err="1" smtClean="0"/>
              <a:t>проблем</a:t>
            </a:r>
            <a:r>
              <a:rPr lang="en-US" dirty="0" smtClean="0"/>
              <a:t>“ (</a:t>
            </a:r>
            <a:r>
              <a:rPr lang="en-US" dirty="0" err="1" smtClean="0"/>
              <a:t>Илић</a:t>
            </a:r>
            <a:r>
              <a:rPr lang="en-US" dirty="0" smtClean="0"/>
              <a:t> 2013, 7) </a:t>
            </a:r>
            <a:r>
              <a:rPr lang="en-US" dirty="0" err="1" smtClean="0"/>
              <a:t>са</a:t>
            </a:r>
            <a:r>
              <a:rPr lang="en-US" dirty="0" smtClean="0"/>
              <a:t>  </a:t>
            </a:r>
            <a:r>
              <a:rPr lang="en-US" dirty="0" err="1" smtClean="0"/>
              <a:t>негативним</a:t>
            </a:r>
            <a:r>
              <a:rPr lang="en-US" dirty="0" smtClean="0"/>
              <a:t> </a:t>
            </a:r>
            <a:r>
              <a:rPr lang="en-US" dirty="0" err="1" smtClean="0"/>
              <a:t>сугестијама</a:t>
            </a:r>
            <a:r>
              <a:rPr lang="en-US" dirty="0" smtClean="0"/>
              <a:t> и </a:t>
            </a:r>
            <a:r>
              <a:rPr lang="en-US" dirty="0" err="1" smtClean="0"/>
              <a:t>дејством</a:t>
            </a:r>
            <a:r>
              <a:rPr lang="en-US" dirty="0" smtClean="0"/>
              <a:t> </a:t>
            </a:r>
            <a:r>
              <a:rPr lang="en-US" dirty="0" err="1" smtClean="0"/>
              <a:t>последица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укупну</a:t>
            </a:r>
            <a:r>
              <a:rPr lang="en-US" dirty="0" smtClean="0"/>
              <a:t> </a:t>
            </a:r>
            <a:r>
              <a:rPr lang="en-US" dirty="0" err="1" smtClean="0"/>
              <a:t>наставу</a:t>
            </a:r>
            <a:r>
              <a:rPr lang="en-US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Стваралачка  активност ученика</a:t>
            </a: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васпитање треба остварити да свако </a:t>
            </a:r>
            <a:r>
              <a:rPr lang="sr-Cyrl-RS" i="1" dirty="0" smtClean="0"/>
              <a:t>ја</a:t>
            </a:r>
            <a:r>
              <a:rPr lang="sr-Cyrl-RS" dirty="0" smtClean="0"/>
              <a:t> буде једна врста </a:t>
            </a:r>
            <a:r>
              <a:rPr lang="sr-Cyrl-RS" dirty="0" smtClean="0"/>
              <a:t>стваралаштва</a:t>
            </a: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ЕРР (евокација – разумевање – рефлексија)</a:t>
            </a: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b="1" dirty="0" smtClean="0"/>
              <a:t>Евокација </a:t>
            </a:r>
            <a:r>
              <a:rPr lang="sr-Cyrl-RS" dirty="0" smtClean="0"/>
              <a:t>означава поступак асоцирања идеја о задатим питањима; то је у ствари препознавање проблема</a:t>
            </a: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b="1" dirty="0" smtClean="0"/>
              <a:t>Фаза разумевања значења</a:t>
            </a:r>
            <a:r>
              <a:rPr lang="sr-Cyrl-RS" dirty="0" smtClean="0"/>
              <a:t> (Р) подразумевапродубљену ученикову самосталну истраживачку активност (реч је о проналажењу алтернативних одговора, која су све могућа решења)</a:t>
            </a: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b="1" dirty="0" smtClean="0"/>
              <a:t>Рефлексија</a:t>
            </a:r>
            <a:r>
              <a:rPr lang="sr-Cyrl-RS" dirty="0" smtClean="0"/>
              <a:t> је интерпретација нових спознаја, синтетизирање искуства (старог с новим) и трансфер  на нова подручја истраживања. Ова фаза се односи и на вредновање решења и доношење одговарајућих закључака и одлуку у циљу проведбе нових активности.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Активност</a:t>
            </a:r>
            <a:r>
              <a:rPr lang="en-US" dirty="0" smtClean="0"/>
              <a:t>  </a:t>
            </a:r>
            <a:r>
              <a:rPr lang="en-US" dirty="0" err="1" smtClean="0"/>
              <a:t>ученика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препознавање</a:t>
            </a:r>
            <a:r>
              <a:rPr lang="en-US" dirty="0" smtClean="0"/>
              <a:t> </a:t>
            </a:r>
            <a:r>
              <a:rPr lang="en-US" dirty="0" err="1" smtClean="0"/>
              <a:t>проблема</a:t>
            </a:r>
            <a:endParaRPr lang="en-US" dirty="0" smtClean="0"/>
          </a:p>
          <a:p>
            <a:r>
              <a:rPr lang="en-US" dirty="0" err="1" smtClean="0"/>
              <a:t>проналажење</a:t>
            </a:r>
            <a:r>
              <a:rPr lang="en-US" dirty="0" smtClean="0"/>
              <a:t> </a:t>
            </a:r>
            <a:r>
              <a:rPr lang="en-US" dirty="0" err="1" smtClean="0"/>
              <a:t>алтернитивних</a:t>
            </a:r>
            <a:r>
              <a:rPr lang="en-US" dirty="0" smtClean="0"/>
              <a:t> </a:t>
            </a:r>
            <a:r>
              <a:rPr lang="en-US" dirty="0" err="1" smtClean="0"/>
              <a:t>решења</a:t>
            </a:r>
            <a:r>
              <a:rPr lang="en-US" dirty="0" smtClean="0"/>
              <a:t> / </a:t>
            </a:r>
            <a:r>
              <a:rPr lang="en-US" dirty="0" err="1" smtClean="0"/>
              <a:t>одговора</a:t>
            </a:r>
            <a:endParaRPr lang="en-US" dirty="0" smtClean="0"/>
          </a:p>
          <a:p>
            <a:r>
              <a:rPr lang="en-US" dirty="0" err="1" smtClean="0"/>
              <a:t>вредновање</a:t>
            </a:r>
            <a:r>
              <a:rPr lang="en-US" dirty="0" smtClean="0"/>
              <a:t> </a:t>
            </a:r>
            <a:r>
              <a:rPr lang="en-US" dirty="0" err="1" smtClean="0"/>
              <a:t>решења</a:t>
            </a:r>
            <a:r>
              <a:rPr lang="en-US" dirty="0" smtClean="0"/>
              <a:t> и </a:t>
            </a:r>
            <a:r>
              <a:rPr lang="en-US" dirty="0" err="1" smtClean="0"/>
              <a:t>доношење</a:t>
            </a:r>
            <a:r>
              <a:rPr lang="en-US" dirty="0" smtClean="0"/>
              <a:t> </a:t>
            </a:r>
            <a:r>
              <a:rPr lang="en-US" dirty="0" err="1" smtClean="0"/>
              <a:t>одлуке</a:t>
            </a:r>
            <a:endParaRPr lang="en-US" dirty="0" smtClean="0"/>
          </a:p>
          <a:p>
            <a:r>
              <a:rPr lang="sr-Cyrl-RS" dirty="0" smtClean="0"/>
              <a:t>провођење (реализација).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endParaRPr lang="en-US" dirty="0" smtClean="0"/>
          </a:p>
        </p:txBody>
      </p:sp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CBA523"/>
                </a:solidFill>
              </a:rPr>
              <a:t>Рецепцијско-естетички модели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Когницијска фаза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Асоцијацијска фаза (емпирија, интерполација, хипотезе, креативна имагинација, модел трагања, индивидуални печат)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1. </a:t>
            </a:r>
            <a:r>
              <a:rPr lang="sr-Cyrl-RS" dirty="0" smtClean="0"/>
              <a:t>исходишна идеја  (идентификација градива/проблема</a:t>
            </a:r>
            <a:r>
              <a:rPr lang="sr-Cyrl-RS" dirty="0" smtClean="0"/>
              <a:t>),</a:t>
            </a:r>
            <a:endParaRPr lang="sr-Cyrl-R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2.  </a:t>
            </a:r>
            <a:r>
              <a:rPr lang="sr-Cyrl-RS" dirty="0" smtClean="0"/>
              <a:t>анализа и опис </a:t>
            </a:r>
            <a:r>
              <a:rPr lang="sr-Cyrl-RS" dirty="0" smtClean="0"/>
              <a:t>података,</a:t>
            </a:r>
            <a:endParaRPr lang="sr-Cyrl-R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3. </a:t>
            </a:r>
            <a:r>
              <a:rPr lang="sr-Cyrl-RS" dirty="0" smtClean="0"/>
              <a:t>формулисање </a:t>
            </a:r>
            <a:r>
              <a:rPr lang="sr-Cyrl-RS" dirty="0" smtClean="0"/>
              <a:t>питања,</a:t>
            </a:r>
            <a:endParaRPr lang="sr-Cyrl-R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4. </a:t>
            </a:r>
            <a:r>
              <a:rPr lang="sr-Cyrl-RS" dirty="0" smtClean="0"/>
              <a:t>увођење у </a:t>
            </a:r>
            <a:r>
              <a:rPr lang="sr-Cyrl-RS" dirty="0" smtClean="0"/>
              <a:t>проблем,</a:t>
            </a:r>
            <a:endParaRPr lang="sr-Cyrl-R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5. </a:t>
            </a:r>
            <a:r>
              <a:rPr lang="sr-Cyrl-RS" dirty="0" smtClean="0"/>
              <a:t>асоцијативно-моторичка активност </a:t>
            </a:r>
            <a:r>
              <a:rPr lang="sr-Cyrl-RS" dirty="0" smtClean="0"/>
              <a:t>ученика,</a:t>
            </a:r>
            <a:endParaRPr lang="sr-Cyrl-R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6. </a:t>
            </a:r>
            <a:r>
              <a:rPr lang="sr-Cyrl-RS" dirty="0" smtClean="0"/>
              <a:t>анализа </a:t>
            </a:r>
            <a:r>
              <a:rPr lang="sr-Cyrl-RS" dirty="0" smtClean="0"/>
              <a:t>ученика.</a:t>
            </a:r>
            <a:endParaRPr lang="sr-Cyrl-R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Повратна информација (одговор на проблем)</a:t>
            </a:r>
            <a:endParaRPr lang="en-US" dirty="0"/>
          </a:p>
        </p:txBody>
      </p:sp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CBA523"/>
                </a:solidFill>
              </a:rPr>
              <a:t>Есејистичко-синтетички модел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Есејска</a:t>
            </a:r>
            <a:r>
              <a:rPr lang="en-US" dirty="0" smtClean="0"/>
              <a:t> </a:t>
            </a:r>
            <a:r>
              <a:rPr lang="en-US" dirty="0" err="1" smtClean="0"/>
              <a:t>питања</a:t>
            </a:r>
            <a:r>
              <a:rPr lang="en-US" dirty="0" smtClean="0"/>
              <a:t> и </a:t>
            </a:r>
            <a:r>
              <a:rPr lang="en-US" dirty="0" err="1" smtClean="0"/>
              <a:t>упутство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рад</a:t>
            </a:r>
            <a:r>
              <a:rPr lang="en-US" dirty="0" smtClean="0"/>
              <a:t>, </a:t>
            </a:r>
            <a:r>
              <a:rPr lang="en-US" dirty="0" err="1" smtClean="0"/>
              <a:t>упознавање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проблемом</a:t>
            </a:r>
            <a:endParaRPr lang="en-US" dirty="0" smtClean="0"/>
          </a:p>
          <a:p>
            <a:r>
              <a:rPr lang="en-US" dirty="0" err="1" smtClean="0"/>
              <a:t>Самоста</a:t>
            </a:r>
            <a:r>
              <a:rPr lang="sr-Cyrl-RS" dirty="0" smtClean="0"/>
              <a:t>л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ученичке</a:t>
            </a:r>
            <a:r>
              <a:rPr lang="en-US" dirty="0" smtClean="0"/>
              <a:t> </a:t>
            </a:r>
            <a:r>
              <a:rPr lang="en-US" dirty="0" err="1" smtClean="0"/>
              <a:t>активности</a:t>
            </a:r>
            <a:endParaRPr lang="en-US" dirty="0" smtClean="0"/>
          </a:p>
          <a:p>
            <a:r>
              <a:rPr lang="en-US" dirty="0" err="1" smtClean="0"/>
              <a:t>Презентација</a:t>
            </a:r>
            <a:r>
              <a:rPr lang="en-US" dirty="0" smtClean="0"/>
              <a:t> </a:t>
            </a:r>
            <a:r>
              <a:rPr lang="en-US" dirty="0" err="1" smtClean="0"/>
              <a:t>резултата</a:t>
            </a:r>
            <a:endParaRPr lang="en-US" dirty="0" smtClean="0"/>
          </a:p>
          <a:p>
            <a:r>
              <a:rPr lang="en-US" dirty="0" err="1" smtClean="0"/>
              <a:t>Есејистичко-синтетички</a:t>
            </a:r>
            <a:r>
              <a:rPr lang="en-US" dirty="0" smtClean="0"/>
              <a:t> </a:t>
            </a:r>
            <a:r>
              <a:rPr lang="en-US" dirty="0" err="1" smtClean="0"/>
              <a:t>модел</a:t>
            </a:r>
            <a:r>
              <a:rPr lang="en-US" dirty="0" smtClean="0"/>
              <a:t> </a:t>
            </a:r>
            <a:r>
              <a:rPr lang="en-US" dirty="0" err="1" smtClean="0"/>
              <a:t>пружа</a:t>
            </a:r>
            <a:r>
              <a:rPr lang="en-US" dirty="0" smtClean="0"/>
              <a:t> </a:t>
            </a:r>
            <a:r>
              <a:rPr lang="en-US" dirty="0" err="1" smtClean="0"/>
              <a:t>могућност</a:t>
            </a:r>
            <a:r>
              <a:rPr lang="en-US" dirty="0" smtClean="0"/>
              <a:t> </a:t>
            </a:r>
            <a:r>
              <a:rPr lang="en-US" dirty="0" err="1" smtClean="0"/>
              <a:t>повезивања</a:t>
            </a:r>
            <a:r>
              <a:rPr lang="en-US" dirty="0" smtClean="0"/>
              <a:t> </a:t>
            </a:r>
            <a:r>
              <a:rPr lang="en-US" dirty="0" err="1" smtClean="0"/>
              <a:t>различитих</a:t>
            </a:r>
            <a:r>
              <a:rPr lang="en-US" dirty="0" smtClean="0"/>
              <a:t> (</a:t>
            </a:r>
            <a:r>
              <a:rPr lang="en-US" dirty="0" err="1" smtClean="0"/>
              <a:t>често</a:t>
            </a:r>
            <a:r>
              <a:rPr lang="en-US" dirty="0" smtClean="0"/>
              <a:t> и </a:t>
            </a:r>
            <a:r>
              <a:rPr lang="en-US" dirty="0" err="1" smtClean="0"/>
              <a:t>хетерогених</a:t>
            </a:r>
            <a:r>
              <a:rPr lang="en-US" dirty="0" smtClean="0"/>
              <a:t>) </a:t>
            </a:r>
            <a:r>
              <a:rPr lang="en-US" dirty="0" err="1" smtClean="0"/>
              <a:t>података</a:t>
            </a:r>
            <a:r>
              <a:rPr lang="en-US" dirty="0" smtClean="0"/>
              <a:t> у </a:t>
            </a:r>
            <a:r>
              <a:rPr lang="en-US" dirty="0" err="1" smtClean="0"/>
              <a:t>кохерентну</a:t>
            </a:r>
            <a:r>
              <a:rPr lang="en-US" dirty="0" smtClean="0"/>
              <a:t> </a:t>
            </a:r>
            <a:r>
              <a:rPr lang="en-US" dirty="0" err="1" smtClean="0"/>
              <a:t>целину</a:t>
            </a:r>
            <a:r>
              <a:rPr lang="en-US" dirty="0" smtClean="0"/>
              <a:t>; </a:t>
            </a:r>
            <a:r>
              <a:rPr lang="en-US" dirty="0" err="1" smtClean="0"/>
              <a:t>појединости</a:t>
            </a:r>
            <a:r>
              <a:rPr lang="en-US" dirty="0" smtClean="0"/>
              <a:t> </a:t>
            </a:r>
            <a:r>
              <a:rPr lang="en-US" dirty="0" err="1" smtClean="0"/>
              <a:t>омогућавају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конструише</a:t>
            </a:r>
            <a:r>
              <a:rPr lang="en-US" dirty="0" smtClean="0"/>
              <a:t> </a:t>
            </a:r>
            <a:r>
              <a:rPr lang="en-US" dirty="0" err="1" smtClean="0"/>
              <a:t>целина</a:t>
            </a:r>
            <a:r>
              <a:rPr lang="en-US" dirty="0" smtClean="0"/>
              <a:t> у </a:t>
            </a:r>
            <a:r>
              <a:rPr lang="en-US" dirty="0" err="1" smtClean="0"/>
              <a:t>стваралачком</a:t>
            </a:r>
            <a:r>
              <a:rPr lang="en-US" dirty="0" smtClean="0"/>
              <a:t> </a:t>
            </a:r>
            <a:r>
              <a:rPr lang="en-US" dirty="0" err="1" smtClean="0"/>
              <a:t>повезивању</a:t>
            </a:r>
            <a:r>
              <a:rPr lang="en-US" dirty="0" smtClean="0"/>
              <a:t> </a:t>
            </a:r>
            <a:r>
              <a:rPr lang="en-US" dirty="0" err="1" smtClean="0"/>
              <a:t>тезе</a:t>
            </a:r>
            <a:r>
              <a:rPr lang="en-US" dirty="0" smtClean="0"/>
              <a:t> и </a:t>
            </a:r>
            <a:r>
              <a:rPr lang="en-US" dirty="0" err="1" smtClean="0"/>
              <a:t>антитезе</a:t>
            </a:r>
            <a:r>
              <a:rPr lang="en-US" dirty="0" smtClean="0"/>
              <a:t>.</a:t>
            </a:r>
          </a:p>
        </p:txBody>
      </p:sp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CBA523"/>
                </a:solidFill>
              </a:rPr>
              <a:t>Есејистичко-синтетички модел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Живот</a:t>
            </a:r>
            <a:r>
              <a:rPr lang="en-US" i="1" dirty="0" smtClean="0"/>
              <a:t> </a:t>
            </a:r>
            <a:r>
              <a:rPr lang="en-US" i="1" dirty="0" err="1" smtClean="0"/>
              <a:t>је</a:t>
            </a:r>
            <a:r>
              <a:rPr lang="en-US" i="1" dirty="0" smtClean="0"/>
              <a:t> </a:t>
            </a:r>
            <a:r>
              <a:rPr lang="en-US" i="1" dirty="0" err="1" smtClean="0"/>
              <a:t>сачињен</a:t>
            </a:r>
            <a:r>
              <a:rPr lang="en-US" i="1" dirty="0" smtClean="0"/>
              <a:t> </a:t>
            </a:r>
            <a:r>
              <a:rPr lang="en-US" i="1" dirty="0" err="1" smtClean="0"/>
              <a:t>од</a:t>
            </a:r>
            <a:r>
              <a:rPr lang="en-US" i="1" dirty="0" smtClean="0"/>
              <a:t> </a:t>
            </a:r>
            <a:r>
              <a:rPr lang="en-US" i="1" dirty="0" err="1" smtClean="0"/>
              <a:t>најразличитијих</a:t>
            </a:r>
            <a:r>
              <a:rPr lang="en-US" i="1" dirty="0" smtClean="0"/>
              <a:t>, </a:t>
            </a:r>
            <a:r>
              <a:rPr lang="en-US" i="1" dirty="0" err="1" smtClean="0"/>
              <a:t>најнеочекованијих</a:t>
            </a:r>
            <a:r>
              <a:rPr lang="en-US" i="1" dirty="0" smtClean="0"/>
              <a:t>, </a:t>
            </a:r>
            <a:r>
              <a:rPr lang="en-US" i="1" dirty="0" err="1" smtClean="0"/>
              <a:t>најсупротнијих</a:t>
            </a:r>
            <a:r>
              <a:rPr lang="en-US" i="1" dirty="0" smtClean="0"/>
              <a:t>, </a:t>
            </a:r>
            <a:r>
              <a:rPr lang="en-US" i="1" dirty="0" err="1" smtClean="0"/>
              <a:t>најопречнијих</a:t>
            </a:r>
            <a:r>
              <a:rPr lang="en-US" i="1" dirty="0" smtClean="0"/>
              <a:t> </a:t>
            </a:r>
            <a:r>
              <a:rPr lang="en-US" i="1" dirty="0" err="1" smtClean="0"/>
              <a:t>ствари</a:t>
            </a:r>
            <a:r>
              <a:rPr lang="en-US" i="1" dirty="0" smtClean="0"/>
              <a:t>; </a:t>
            </a:r>
            <a:r>
              <a:rPr lang="en-US" i="1" dirty="0" err="1" smtClean="0"/>
              <a:t>он</a:t>
            </a:r>
            <a:r>
              <a:rPr lang="en-US" i="1" dirty="0" smtClean="0"/>
              <a:t> </a:t>
            </a:r>
            <a:r>
              <a:rPr lang="en-US" i="1" dirty="0" err="1" smtClean="0"/>
              <a:t>је</a:t>
            </a:r>
            <a:r>
              <a:rPr lang="en-US" i="1" dirty="0" smtClean="0"/>
              <a:t> </a:t>
            </a:r>
            <a:r>
              <a:rPr lang="en-US" i="1" dirty="0" err="1" smtClean="0"/>
              <a:t>груб</a:t>
            </a:r>
            <a:r>
              <a:rPr lang="en-US" i="1" dirty="0" smtClean="0"/>
              <a:t>, </a:t>
            </a:r>
            <a:r>
              <a:rPr lang="en-US" i="1" dirty="0" err="1" smtClean="0"/>
              <a:t>несувисан</a:t>
            </a:r>
            <a:r>
              <a:rPr lang="en-US" i="1" dirty="0" smtClean="0"/>
              <a:t>, </a:t>
            </a:r>
            <a:r>
              <a:rPr lang="en-US" i="1" dirty="0" err="1" smtClean="0"/>
              <a:t>неповезан</a:t>
            </a:r>
            <a:r>
              <a:rPr lang="en-US" i="1" dirty="0" smtClean="0"/>
              <a:t>, </a:t>
            </a:r>
            <a:r>
              <a:rPr lang="en-US" i="1" dirty="0" err="1" smtClean="0"/>
              <a:t>пун</a:t>
            </a:r>
            <a:r>
              <a:rPr lang="en-US" i="1" dirty="0" smtClean="0"/>
              <a:t> </a:t>
            </a:r>
            <a:r>
              <a:rPr lang="en-US" i="1" dirty="0" err="1" smtClean="0"/>
              <a:t>необјашњивих</a:t>
            </a:r>
            <a:r>
              <a:rPr lang="en-US" i="1" dirty="0" smtClean="0"/>
              <a:t>, </a:t>
            </a:r>
            <a:r>
              <a:rPr lang="en-US" i="1" dirty="0" err="1" smtClean="0"/>
              <a:t>нелогичних</a:t>
            </a:r>
            <a:r>
              <a:rPr lang="en-US" i="1" dirty="0" smtClean="0"/>
              <a:t> </a:t>
            </a:r>
            <a:r>
              <a:rPr lang="en-US" i="1" dirty="0" err="1" smtClean="0"/>
              <a:t>катастрофа</a:t>
            </a:r>
            <a:r>
              <a:rPr lang="en-US" i="1" dirty="0" smtClean="0"/>
              <a:t>, </a:t>
            </a:r>
            <a:r>
              <a:rPr lang="en-US" i="1" dirty="0" err="1" smtClean="0"/>
              <a:t>чије</a:t>
            </a:r>
            <a:r>
              <a:rPr lang="en-US" i="1" dirty="0" smtClean="0"/>
              <a:t> </a:t>
            </a:r>
            <a:r>
              <a:rPr lang="en-US" i="1" dirty="0" err="1" smtClean="0"/>
              <a:t>је</a:t>
            </a:r>
            <a:r>
              <a:rPr lang="en-US" i="1" dirty="0" smtClean="0"/>
              <a:t> </a:t>
            </a:r>
            <a:r>
              <a:rPr lang="en-US" i="1" dirty="0" err="1" smtClean="0"/>
              <a:t>место</a:t>
            </a:r>
            <a:r>
              <a:rPr lang="en-US" i="1" dirty="0" smtClean="0"/>
              <a:t> </a:t>
            </a:r>
            <a:r>
              <a:rPr lang="en-US" i="1" dirty="0" err="1" smtClean="0"/>
              <a:t>једино</a:t>
            </a:r>
            <a:r>
              <a:rPr lang="en-US" i="1" dirty="0" smtClean="0"/>
              <a:t> у </a:t>
            </a:r>
            <a:r>
              <a:rPr lang="en-US" i="1" dirty="0" err="1" smtClean="0"/>
              <a:t>поглављу</a:t>
            </a:r>
            <a:r>
              <a:rPr lang="en-US" i="1" dirty="0" smtClean="0"/>
              <a:t> </a:t>
            </a:r>
            <a:r>
              <a:rPr lang="en-US" i="1" dirty="0" err="1" smtClean="0"/>
              <a:t>разно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                                           </a:t>
            </a:r>
            <a:r>
              <a:rPr lang="en-US" dirty="0" smtClean="0"/>
              <a:t> </a:t>
            </a:r>
            <a:r>
              <a:rPr lang="en-US" dirty="0" err="1" smtClean="0"/>
              <a:t>Ги</a:t>
            </a:r>
            <a:r>
              <a:rPr lang="en-US" dirty="0" smtClean="0"/>
              <a:t> </a:t>
            </a:r>
            <a:r>
              <a:rPr lang="en-US" dirty="0" err="1" smtClean="0"/>
              <a:t>де</a:t>
            </a:r>
            <a:r>
              <a:rPr lang="en-US" dirty="0" smtClean="0"/>
              <a:t> </a:t>
            </a:r>
            <a:r>
              <a:rPr lang="en-US" dirty="0" err="1" smtClean="0"/>
              <a:t>Мопасан</a:t>
            </a:r>
            <a:endParaRPr lang="en-US" dirty="0" smtClean="0"/>
          </a:p>
        </p:txBody>
      </p:sp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плану</a:t>
            </a:r>
            <a:r>
              <a:rPr lang="en-US" dirty="0" smtClean="0"/>
              <a:t> </a:t>
            </a:r>
            <a:r>
              <a:rPr lang="en-US" dirty="0" err="1" smtClean="0"/>
              <a:t>развоја</a:t>
            </a:r>
            <a:r>
              <a:rPr lang="en-US" dirty="0" smtClean="0"/>
              <a:t> </a:t>
            </a:r>
            <a:r>
              <a:rPr lang="en-US" dirty="0" err="1" smtClean="0"/>
              <a:t>естетског</a:t>
            </a:r>
            <a:r>
              <a:rPr lang="en-US" dirty="0" smtClean="0"/>
              <a:t> </a:t>
            </a:r>
            <a:r>
              <a:rPr lang="en-US" dirty="0" err="1" smtClean="0"/>
              <a:t>укуса</a:t>
            </a:r>
            <a:r>
              <a:rPr lang="en-US" dirty="0" smtClean="0"/>
              <a:t> и с </a:t>
            </a:r>
            <a:r>
              <a:rPr lang="en-US" dirty="0" err="1" smtClean="0"/>
              <a:t>њим</a:t>
            </a:r>
            <a:r>
              <a:rPr lang="en-US" dirty="0" smtClean="0"/>
              <a:t> </a:t>
            </a:r>
            <a:r>
              <a:rPr lang="en-US" dirty="0" err="1" smtClean="0"/>
              <a:t>повезане</a:t>
            </a:r>
            <a:r>
              <a:rPr lang="en-US" dirty="0" smtClean="0"/>
              <a:t> </a:t>
            </a:r>
            <a:r>
              <a:rPr lang="en-US" dirty="0" err="1" smtClean="0"/>
              <a:t>језичке</a:t>
            </a:r>
            <a:r>
              <a:rPr lang="en-US" dirty="0" smtClean="0"/>
              <a:t> и </a:t>
            </a:r>
            <a:r>
              <a:rPr lang="en-US" dirty="0" err="1" smtClean="0"/>
              <a:t>литерарне</a:t>
            </a:r>
            <a:r>
              <a:rPr lang="en-US" dirty="0" smtClean="0"/>
              <a:t> </a:t>
            </a:r>
            <a:r>
              <a:rPr lang="en-US" dirty="0" err="1" smtClean="0"/>
              <a:t>способности</a:t>
            </a:r>
            <a:r>
              <a:rPr lang="en-US" dirty="0" smtClean="0"/>
              <a:t> (</a:t>
            </a:r>
            <a:r>
              <a:rPr lang="en-US" dirty="0" err="1" smtClean="0"/>
              <a:t>вербално-лингвистичке</a:t>
            </a:r>
            <a:r>
              <a:rPr lang="en-US" dirty="0" smtClean="0"/>
              <a:t> </a:t>
            </a:r>
            <a:r>
              <a:rPr lang="en-US" dirty="0" err="1" smtClean="0"/>
              <a:t>интелигенција</a:t>
            </a:r>
            <a:r>
              <a:rPr lang="en-US" dirty="0" smtClean="0"/>
              <a:t>, </a:t>
            </a:r>
            <a:r>
              <a:rPr lang="en-US" dirty="0" err="1" smtClean="0"/>
              <a:t>стилови</a:t>
            </a:r>
            <a:r>
              <a:rPr lang="en-US" dirty="0" smtClean="0"/>
              <a:t> </a:t>
            </a:r>
            <a:r>
              <a:rPr lang="en-US" dirty="0" err="1" smtClean="0"/>
              <a:t>мишљења</a:t>
            </a:r>
            <a:r>
              <a:rPr lang="en-US" dirty="0" smtClean="0"/>
              <a:t> и </a:t>
            </a:r>
            <a:r>
              <a:rPr lang="en-US" dirty="0" err="1" smtClean="0"/>
              <a:t>форме</a:t>
            </a:r>
            <a:r>
              <a:rPr lang="en-US" dirty="0" smtClean="0"/>
              <a:t>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манифестације</a:t>
            </a:r>
            <a:r>
              <a:rPr lang="en-US" dirty="0" smtClean="0"/>
              <a:t> </a:t>
            </a:r>
            <a:r>
              <a:rPr lang="en-US" dirty="0" err="1" smtClean="0"/>
              <a:t>креативности</a:t>
            </a:r>
            <a:r>
              <a:rPr lang="en-US" dirty="0" smtClean="0"/>
              <a:t> и </a:t>
            </a:r>
            <a:r>
              <a:rPr lang="en-US" dirty="0" err="1" smtClean="0"/>
              <a:t>способности</a:t>
            </a:r>
            <a:r>
              <a:rPr lang="en-US" dirty="0" smtClean="0"/>
              <a:t> у </a:t>
            </a:r>
            <a:r>
              <a:rPr lang="en-US" dirty="0" err="1" smtClean="0"/>
              <a:t>најширем</a:t>
            </a:r>
            <a:r>
              <a:rPr lang="en-US" dirty="0" smtClean="0"/>
              <a:t> </a:t>
            </a:r>
            <a:r>
              <a:rPr lang="en-US" dirty="0" err="1" smtClean="0"/>
              <a:t>контексту</a:t>
            </a:r>
            <a:r>
              <a:rPr lang="en-US" dirty="0" smtClean="0"/>
              <a:t>), </a:t>
            </a: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даровита</a:t>
            </a:r>
            <a:r>
              <a:rPr lang="en-US" dirty="0" smtClean="0"/>
              <a:t> </a:t>
            </a:r>
            <a:r>
              <a:rPr lang="en-US" dirty="0" err="1" smtClean="0"/>
              <a:t>личност</a:t>
            </a:r>
            <a:r>
              <a:rPr lang="en-US" dirty="0" smtClean="0"/>
              <a:t>,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изузетно</a:t>
            </a:r>
            <a:r>
              <a:rPr lang="en-US" dirty="0" smtClean="0"/>
              <a:t> </a:t>
            </a:r>
            <a:r>
              <a:rPr lang="en-US" dirty="0" err="1" smtClean="0"/>
              <a:t>успева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створи</a:t>
            </a:r>
            <a:r>
              <a:rPr lang="en-US" dirty="0" smtClean="0"/>
              <a:t> </a:t>
            </a:r>
            <a:r>
              <a:rPr lang="en-US" dirty="0" err="1" smtClean="0"/>
              <a:t>структуралне</a:t>
            </a:r>
            <a:r>
              <a:rPr lang="en-US" dirty="0" smtClean="0"/>
              <a:t> </a:t>
            </a:r>
            <a:r>
              <a:rPr lang="en-US" dirty="0" err="1" smtClean="0"/>
              <a:t>односе</a:t>
            </a:r>
            <a:r>
              <a:rPr lang="en-US" dirty="0" smtClean="0"/>
              <a:t> и </a:t>
            </a:r>
            <a:r>
              <a:rPr lang="en-US" dirty="0" err="1" smtClean="0"/>
              <a:t>процесуалну</a:t>
            </a:r>
            <a:r>
              <a:rPr lang="en-US" dirty="0" smtClean="0"/>
              <a:t> </a:t>
            </a:r>
            <a:r>
              <a:rPr lang="en-US" dirty="0" err="1" smtClean="0"/>
              <a:t>форму</a:t>
            </a:r>
            <a:r>
              <a:rPr lang="en-US" dirty="0" smtClean="0"/>
              <a:t>,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нам</a:t>
            </a:r>
            <a:r>
              <a:rPr lang="en-US" dirty="0" smtClean="0"/>
              <a:t> </a:t>
            </a:r>
            <a:r>
              <a:rPr lang="en-US" dirty="0" err="1" smtClean="0"/>
              <a:t>подари</a:t>
            </a:r>
            <a:r>
              <a:rPr lang="en-US" dirty="0" smtClean="0"/>
              <a:t> </a:t>
            </a:r>
            <a:r>
              <a:rPr lang="en-US" dirty="0" err="1" smtClean="0"/>
              <a:t>поетску</a:t>
            </a:r>
            <a:r>
              <a:rPr lang="en-US" dirty="0" smtClean="0"/>
              <a:t> </a:t>
            </a:r>
            <a:r>
              <a:rPr lang="en-US" dirty="0" err="1" smtClean="0"/>
              <a:t>духовност</a:t>
            </a:r>
            <a:r>
              <a:rPr lang="en-US" dirty="0" smtClean="0"/>
              <a:t> –  </a:t>
            </a:r>
            <a:r>
              <a:rPr lang="en-US" dirty="0" err="1" smtClean="0"/>
              <a:t>њен</a:t>
            </a:r>
            <a:r>
              <a:rPr lang="en-US" dirty="0" smtClean="0"/>
              <a:t> </a:t>
            </a:r>
            <a:r>
              <a:rPr lang="en-US" dirty="0" err="1" smtClean="0"/>
              <a:t>смисао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и у </a:t>
            </a:r>
            <a:r>
              <a:rPr lang="en-US" dirty="0" err="1" smtClean="0"/>
              <a:t>томе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утиче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друге</a:t>
            </a:r>
            <a:r>
              <a:rPr lang="en-US" dirty="0" smtClean="0"/>
              <a:t>, </a:t>
            </a:r>
            <a:r>
              <a:rPr lang="en-US" dirty="0" err="1" smtClean="0"/>
              <a:t>подстичући</a:t>
            </a:r>
            <a:r>
              <a:rPr lang="en-US" dirty="0" smtClean="0"/>
              <a:t> </a:t>
            </a:r>
            <a:r>
              <a:rPr lang="en-US" dirty="0" err="1" smtClean="0"/>
              <a:t>нове</a:t>
            </a:r>
            <a:r>
              <a:rPr lang="en-US" dirty="0" smtClean="0"/>
              <a:t> </a:t>
            </a:r>
            <a:r>
              <a:rPr lang="en-US" dirty="0" err="1" smtClean="0"/>
              <a:t>стваралачке</a:t>
            </a:r>
            <a:r>
              <a:rPr lang="en-US" dirty="0" smtClean="0"/>
              <a:t> </a:t>
            </a:r>
            <a:r>
              <a:rPr lang="en-US" dirty="0" err="1" smtClean="0"/>
              <a:t>путеве</a:t>
            </a:r>
            <a:r>
              <a:rPr lang="en-US" dirty="0" smtClean="0"/>
              <a:t>. </a:t>
            </a:r>
            <a:r>
              <a:rPr lang="en-US" dirty="0" err="1" smtClean="0"/>
              <a:t>Процесуална</a:t>
            </a:r>
            <a:r>
              <a:rPr lang="en-US" dirty="0" smtClean="0"/>
              <a:t> </a:t>
            </a:r>
            <a:r>
              <a:rPr lang="en-US" dirty="0" err="1" smtClean="0"/>
              <a:t>форма</a:t>
            </a:r>
            <a:r>
              <a:rPr lang="en-US" dirty="0" smtClean="0"/>
              <a:t> </a:t>
            </a:r>
            <a:r>
              <a:rPr lang="en-US" dirty="0" err="1" smtClean="0"/>
              <a:t>нам</a:t>
            </a:r>
            <a:r>
              <a:rPr lang="en-US" dirty="0" smtClean="0"/>
              <a:t> </a:t>
            </a:r>
            <a:r>
              <a:rPr lang="en-US" dirty="0" err="1" smtClean="0"/>
              <a:t>дарива</a:t>
            </a:r>
            <a:r>
              <a:rPr lang="en-US" dirty="0" smtClean="0"/>
              <a:t> </a:t>
            </a:r>
            <a:r>
              <a:rPr lang="en-US" dirty="0" err="1" smtClean="0"/>
              <a:t>поетску</a:t>
            </a:r>
            <a:r>
              <a:rPr lang="en-US" dirty="0" smtClean="0"/>
              <a:t> </a:t>
            </a:r>
            <a:r>
              <a:rPr lang="en-US" dirty="0" err="1" smtClean="0"/>
              <a:t>духовност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, а </a:t>
            </a:r>
            <a:r>
              <a:rPr lang="en-US" dirty="0" err="1" smtClean="0"/>
              <a:t>ова</a:t>
            </a:r>
            <a:r>
              <a:rPr lang="en-US" dirty="0" smtClean="0"/>
              <a:t> </a:t>
            </a:r>
            <a:r>
              <a:rPr lang="en-US" dirty="0" err="1" smtClean="0"/>
              <a:t>духовност</a:t>
            </a:r>
            <a:r>
              <a:rPr lang="en-US" dirty="0" smtClean="0"/>
              <a:t> </a:t>
            </a:r>
            <a:r>
              <a:rPr lang="en-US" dirty="0" err="1" smtClean="0"/>
              <a:t>заокружује</a:t>
            </a:r>
            <a:r>
              <a:rPr lang="en-US" dirty="0" smtClean="0"/>
              <a:t> и </a:t>
            </a:r>
            <a:r>
              <a:rPr lang="en-US" dirty="0" err="1" smtClean="0"/>
              <a:t>имагинативно</a:t>
            </a:r>
            <a:r>
              <a:rPr lang="en-US" dirty="0" smtClean="0"/>
              <a:t> </a:t>
            </a:r>
            <a:r>
              <a:rPr lang="en-US" dirty="0" err="1" smtClean="0"/>
              <a:t>осмишљава</a:t>
            </a:r>
            <a:r>
              <a:rPr lang="en-US" dirty="0" smtClean="0"/>
              <a:t> </a:t>
            </a:r>
            <a:r>
              <a:rPr lang="en-US" dirty="0" err="1" smtClean="0"/>
              <a:t>дело</a:t>
            </a:r>
            <a:r>
              <a:rPr lang="en-US" dirty="0" smtClean="0"/>
              <a:t> и </a:t>
            </a:r>
            <a:r>
              <a:rPr lang="en-US" dirty="0" err="1" smtClean="0"/>
              <a:t>отвара</a:t>
            </a:r>
            <a:r>
              <a:rPr lang="en-US" dirty="0" smtClean="0"/>
              <a:t> </a:t>
            </a:r>
            <a:r>
              <a:rPr lang="en-US" dirty="0" err="1" smtClean="0"/>
              <a:t>многобројне</a:t>
            </a:r>
            <a:r>
              <a:rPr lang="en-US" dirty="0" smtClean="0"/>
              <a:t> </a:t>
            </a:r>
            <a:r>
              <a:rPr lang="en-US" dirty="0" err="1" smtClean="0"/>
              <a:t>видове</a:t>
            </a:r>
            <a:r>
              <a:rPr lang="en-US" dirty="0" smtClean="0"/>
              <a:t> </a:t>
            </a:r>
            <a:r>
              <a:rPr lang="en-US" dirty="0" err="1" smtClean="0"/>
              <a:t>његовог</a:t>
            </a:r>
            <a:r>
              <a:rPr lang="en-US" dirty="0" smtClean="0"/>
              <a:t> </a:t>
            </a:r>
            <a:r>
              <a:rPr lang="en-US" dirty="0" err="1" smtClean="0"/>
              <a:t>вредновања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Могуће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разне</a:t>
            </a:r>
            <a:r>
              <a:rPr lang="en-US" dirty="0" smtClean="0"/>
              <a:t> </a:t>
            </a:r>
            <a:r>
              <a:rPr lang="en-US" dirty="0" err="1" smtClean="0"/>
              <a:t>интерпретације</a:t>
            </a:r>
            <a:r>
              <a:rPr lang="en-US" dirty="0" smtClean="0"/>
              <a:t>, </a:t>
            </a:r>
            <a:r>
              <a:rPr lang="en-US" dirty="0" err="1" smtClean="0"/>
              <a:t>али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оне</a:t>
            </a:r>
            <a:r>
              <a:rPr lang="en-US" dirty="0" smtClean="0"/>
              <a:t> </a:t>
            </a:r>
            <a:r>
              <a:rPr lang="en-US" dirty="0" err="1" smtClean="0"/>
              <a:t>зависне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глобалног</a:t>
            </a:r>
            <a:r>
              <a:rPr lang="en-US" dirty="0" smtClean="0"/>
              <a:t> </a:t>
            </a:r>
            <a:r>
              <a:rPr lang="en-US" dirty="0" err="1" smtClean="0"/>
              <a:t>интуирања</a:t>
            </a:r>
            <a:r>
              <a:rPr lang="en-US" dirty="0" smtClean="0"/>
              <a:t> и </a:t>
            </a:r>
            <a:r>
              <a:rPr lang="en-US" dirty="0" err="1" smtClean="0"/>
              <a:t>аналитичког</a:t>
            </a:r>
            <a:r>
              <a:rPr lang="en-US" dirty="0" smtClean="0"/>
              <a:t> </a:t>
            </a:r>
            <a:r>
              <a:rPr lang="en-US" dirty="0" err="1" smtClean="0"/>
              <a:t>сагледавања</a:t>
            </a:r>
            <a:r>
              <a:rPr lang="en-US" dirty="0" smtClean="0"/>
              <a:t> </a:t>
            </a:r>
            <a:r>
              <a:rPr lang="en-US" dirty="0" err="1" smtClean="0"/>
              <a:t>интенционалних</a:t>
            </a:r>
            <a:r>
              <a:rPr lang="en-US" dirty="0" smtClean="0"/>
              <a:t>, </a:t>
            </a:r>
            <a:r>
              <a:rPr lang="en-US" dirty="0" err="1" smtClean="0"/>
              <a:t>симптоматичких</a:t>
            </a:r>
            <a:r>
              <a:rPr lang="en-US" dirty="0" smtClean="0"/>
              <a:t> и </a:t>
            </a:r>
            <a:r>
              <a:rPr lang="en-US" dirty="0" err="1" smtClean="0"/>
              <a:t>адаптивних</a:t>
            </a:r>
            <a:r>
              <a:rPr lang="en-US" dirty="0" smtClean="0"/>
              <a:t> </a:t>
            </a:r>
            <a:r>
              <a:rPr lang="en-US" dirty="0" err="1" smtClean="0"/>
              <a:t>матрица</a:t>
            </a:r>
            <a:r>
              <a:rPr lang="en-US" dirty="0" smtClean="0"/>
              <a:t> </a:t>
            </a:r>
            <a:r>
              <a:rPr lang="en-US" dirty="0" err="1" smtClean="0"/>
              <a:t>поетске</a:t>
            </a:r>
            <a:r>
              <a:rPr lang="en-US" dirty="0" smtClean="0"/>
              <a:t> </a:t>
            </a:r>
            <a:r>
              <a:rPr lang="en-US" dirty="0" err="1" smtClean="0"/>
              <a:t>духовности</a:t>
            </a:r>
            <a:r>
              <a:rPr lang="en-US" dirty="0" smtClean="0"/>
              <a:t>. </a:t>
            </a:r>
            <a:r>
              <a:rPr lang="en-US" dirty="0" err="1" smtClean="0"/>
              <a:t>Парадигме</a:t>
            </a:r>
            <a:r>
              <a:rPr lang="en-US" dirty="0" smtClean="0"/>
              <a:t>, </a:t>
            </a:r>
            <a:r>
              <a:rPr lang="en-US" dirty="0" err="1" smtClean="0"/>
              <a:t>узоре</a:t>
            </a:r>
            <a:r>
              <a:rPr lang="en-US" dirty="0" smtClean="0"/>
              <a:t> и  </a:t>
            </a:r>
            <a:r>
              <a:rPr lang="en-US" dirty="0" err="1" smtClean="0"/>
              <a:t>начин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писац</a:t>
            </a:r>
            <a:r>
              <a:rPr lang="en-US" dirty="0" smtClean="0"/>
              <a:t> </a:t>
            </a:r>
            <a:r>
              <a:rPr lang="en-US" dirty="0" err="1" smtClean="0"/>
              <a:t>организује</a:t>
            </a:r>
            <a:r>
              <a:rPr lang="en-US" dirty="0" smtClean="0"/>
              <a:t> </a:t>
            </a:r>
            <a:r>
              <a:rPr lang="en-US" dirty="0" err="1" smtClean="0"/>
              <a:t>песму</a:t>
            </a:r>
            <a:r>
              <a:rPr lang="en-US" dirty="0" smtClean="0"/>
              <a:t>, </a:t>
            </a:r>
            <a:r>
              <a:rPr lang="en-US" dirty="0" err="1" smtClean="0"/>
              <a:t>причу</a:t>
            </a:r>
            <a:r>
              <a:rPr lang="en-US" dirty="0" smtClean="0"/>
              <a:t> (</a:t>
            </a:r>
            <a:r>
              <a:rPr lang="en-US" dirty="0" err="1" smtClean="0"/>
              <a:t>циклус</a:t>
            </a:r>
            <a:r>
              <a:rPr lang="en-US" dirty="0" smtClean="0"/>
              <a:t>, </a:t>
            </a:r>
            <a:r>
              <a:rPr lang="en-US" dirty="0" err="1" smtClean="0"/>
              <a:t>књигу</a:t>
            </a:r>
            <a:r>
              <a:rPr lang="en-US" dirty="0" smtClean="0"/>
              <a:t>, </a:t>
            </a:r>
            <a:r>
              <a:rPr lang="en-US" dirty="0" err="1" smtClean="0"/>
              <a:t>па</a:t>
            </a:r>
            <a:r>
              <a:rPr lang="en-US" dirty="0" smtClean="0"/>
              <a:t> </a:t>
            </a:r>
            <a:r>
              <a:rPr lang="en-US" dirty="0" err="1" smtClean="0"/>
              <a:t>чак</a:t>
            </a:r>
            <a:r>
              <a:rPr lang="en-US" dirty="0" smtClean="0"/>
              <a:t> и </a:t>
            </a:r>
            <a:r>
              <a:rPr lang="en-US" dirty="0" err="1" smtClean="0"/>
              <a:t>целокупни</a:t>
            </a:r>
            <a:r>
              <a:rPr lang="en-US" dirty="0" smtClean="0"/>
              <a:t> </a:t>
            </a:r>
            <a:r>
              <a:rPr lang="en-US" dirty="0" err="1" smtClean="0"/>
              <a:t>опус</a:t>
            </a:r>
            <a:r>
              <a:rPr lang="en-US" dirty="0" smtClean="0"/>
              <a:t>) – </a:t>
            </a:r>
            <a:r>
              <a:rPr lang="en-US" dirty="0" err="1" smtClean="0"/>
              <a:t>изабрани</a:t>
            </a:r>
            <a:r>
              <a:rPr lang="en-US" dirty="0" smtClean="0"/>
              <a:t> </a:t>
            </a:r>
            <a:r>
              <a:rPr lang="en-US" dirty="0" err="1" smtClean="0"/>
              <a:t>уметнички</a:t>
            </a:r>
            <a:r>
              <a:rPr lang="en-US" dirty="0" smtClean="0"/>
              <a:t>  </a:t>
            </a:r>
            <a:r>
              <a:rPr lang="en-US" dirty="0" err="1" smtClean="0"/>
              <a:t>поступак</a:t>
            </a:r>
            <a:r>
              <a:rPr lang="en-US" dirty="0" smtClean="0"/>
              <a:t>, </a:t>
            </a:r>
            <a:r>
              <a:rPr lang="en-US" dirty="0" err="1" smtClean="0"/>
              <a:t>коришћена</a:t>
            </a:r>
            <a:r>
              <a:rPr lang="en-US" dirty="0" smtClean="0"/>
              <a:t> </a:t>
            </a:r>
            <a:r>
              <a:rPr lang="en-US" dirty="0" err="1" smtClean="0"/>
              <a:t>лексика</a:t>
            </a:r>
            <a:r>
              <a:rPr lang="en-US" dirty="0" smtClean="0"/>
              <a:t>, </a:t>
            </a:r>
            <a:r>
              <a:rPr lang="en-US" dirty="0" err="1" smtClean="0"/>
              <a:t>врсте</a:t>
            </a:r>
            <a:r>
              <a:rPr lang="en-US" dirty="0" smtClean="0"/>
              <a:t> </a:t>
            </a:r>
            <a:r>
              <a:rPr lang="en-US" dirty="0" err="1" smtClean="0"/>
              <a:t>стихова</a:t>
            </a:r>
            <a:r>
              <a:rPr lang="en-US" dirty="0" smtClean="0"/>
              <a:t>, </a:t>
            </a:r>
            <a:r>
              <a:rPr lang="en-US" dirty="0" err="1" smtClean="0"/>
              <a:t>ритмичко-мелодијска</a:t>
            </a:r>
            <a:r>
              <a:rPr lang="en-US" dirty="0" smtClean="0"/>
              <a:t> </a:t>
            </a:r>
            <a:r>
              <a:rPr lang="en-US" dirty="0" err="1" smtClean="0"/>
              <a:t>интонација</a:t>
            </a:r>
            <a:r>
              <a:rPr lang="en-US" dirty="0" smtClean="0"/>
              <a:t>, </a:t>
            </a:r>
            <a:r>
              <a:rPr lang="en-US" dirty="0" err="1" smtClean="0"/>
              <a:t>основни</a:t>
            </a:r>
            <a:r>
              <a:rPr lang="en-US" dirty="0" smtClean="0"/>
              <a:t> </a:t>
            </a:r>
            <a:r>
              <a:rPr lang="en-US" dirty="0" err="1" smtClean="0"/>
              <a:t>мисаоно-емотивни</a:t>
            </a:r>
            <a:r>
              <a:rPr lang="en-US" dirty="0" smtClean="0"/>
              <a:t> </a:t>
            </a:r>
            <a:r>
              <a:rPr lang="en-US" dirty="0" err="1" smtClean="0"/>
              <a:t>тон</a:t>
            </a:r>
            <a:r>
              <a:rPr lang="en-US" dirty="0" smtClean="0"/>
              <a:t>, </a:t>
            </a:r>
            <a:r>
              <a:rPr lang="en-US" dirty="0" err="1" smtClean="0"/>
              <a:t>типологија</a:t>
            </a:r>
            <a:r>
              <a:rPr lang="en-US" dirty="0" smtClean="0"/>
              <a:t> </a:t>
            </a:r>
            <a:r>
              <a:rPr lang="en-US" dirty="0" err="1" smtClean="0"/>
              <a:t>наратива</a:t>
            </a:r>
            <a:r>
              <a:rPr lang="en-US" dirty="0" smtClean="0"/>
              <a:t>, </a:t>
            </a:r>
            <a:r>
              <a:rPr lang="en-US" dirty="0" err="1" smtClean="0"/>
              <a:t>симболика</a:t>
            </a:r>
            <a:r>
              <a:rPr lang="en-US" dirty="0" smtClean="0"/>
              <a:t> </a:t>
            </a:r>
            <a:r>
              <a:rPr lang="en-US" dirty="0" err="1" smtClean="0"/>
              <a:t>хронотопа</a:t>
            </a:r>
            <a:r>
              <a:rPr lang="en-US" dirty="0" smtClean="0"/>
              <a:t> у </a:t>
            </a:r>
            <a:r>
              <a:rPr lang="en-US" dirty="0" err="1" smtClean="0"/>
              <a:t>психолошкој</a:t>
            </a:r>
            <a:r>
              <a:rPr lang="en-US" dirty="0" smtClean="0"/>
              <a:t> </a:t>
            </a:r>
            <a:r>
              <a:rPr lang="en-US" dirty="0" err="1" smtClean="0"/>
              <a:t>карактеризацији</a:t>
            </a:r>
            <a:r>
              <a:rPr lang="en-US" dirty="0" smtClean="0"/>
              <a:t> </a:t>
            </a:r>
            <a:r>
              <a:rPr lang="en-US" dirty="0" err="1" smtClean="0"/>
              <a:t>књижевног</a:t>
            </a:r>
            <a:r>
              <a:rPr lang="en-US" dirty="0" smtClean="0"/>
              <a:t> </a:t>
            </a:r>
            <a:r>
              <a:rPr lang="en-US" dirty="0" err="1" smtClean="0"/>
              <a:t>лика</a:t>
            </a:r>
            <a:r>
              <a:rPr lang="en-US" dirty="0" smtClean="0"/>
              <a:t> – </a:t>
            </a:r>
            <a:r>
              <a:rPr lang="en-US" dirty="0" err="1" smtClean="0"/>
              <a:t>саставни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делови</a:t>
            </a:r>
            <a:r>
              <a:rPr lang="en-US" dirty="0" smtClean="0"/>
              <a:t> </a:t>
            </a:r>
            <a:r>
              <a:rPr lang="en-US" dirty="0" err="1" smtClean="0"/>
              <a:t>процесуалне</a:t>
            </a:r>
            <a:r>
              <a:rPr lang="en-US" dirty="0" smtClean="0"/>
              <a:t> </a:t>
            </a:r>
            <a:r>
              <a:rPr lang="en-US" dirty="0" err="1" smtClean="0"/>
              <a:t>форме</a:t>
            </a:r>
            <a:r>
              <a:rPr lang="en-US" dirty="0" smtClean="0"/>
              <a:t> и </a:t>
            </a:r>
            <a:r>
              <a:rPr lang="en-US" dirty="0" err="1" smtClean="0"/>
              <a:t>највишег</a:t>
            </a:r>
            <a:r>
              <a:rPr lang="en-US" dirty="0" smtClean="0"/>
              <a:t> </a:t>
            </a:r>
            <a:r>
              <a:rPr lang="en-US" dirty="0" err="1" smtClean="0"/>
              <a:t>духовног</a:t>
            </a:r>
            <a:r>
              <a:rPr lang="en-US" dirty="0" smtClean="0"/>
              <a:t>  </a:t>
            </a:r>
            <a:r>
              <a:rPr lang="en-US" dirty="0" err="1" smtClean="0"/>
              <a:t>значења</a:t>
            </a:r>
            <a:r>
              <a:rPr lang="en-US" dirty="0" smtClean="0"/>
              <a:t>. </a:t>
            </a:r>
            <a:r>
              <a:rPr lang="en-US" dirty="0" err="1" smtClean="0"/>
              <a:t>Тзв</a:t>
            </a:r>
            <a:r>
              <a:rPr lang="en-US" dirty="0" smtClean="0"/>
              <a:t>. </a:t>
            </a:r>
            <a:r>
              <a:rPr lang="en-US" dirty="0" err="1" smtClean="0"/>
              <a:t>формални</a:t>
            </a:r>
            <a:r>
              <a:rPr lang="en-US" dirty="0" smtClean="0"/>
              <a:t> </a:t>
            </a:r>
            <a:r>
              <a:rPr lang="en-US" dirty="0" err="1" smtClean="0"/>
              <a:t>елементи</a:t>
            </a:r>
            <a:r>
              <a:rPr lang="en-US" dirty="0" smtClean="0"/>
              <a:t>,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једва</a:t>
            </a:r>
            <a:r>
              <a:rPr lang="en-US" dirty="0" smtClean="0"/>
              <a:t> </a:t>
            </a:r>
            <a:r>
              <a:rPr lang="en-US" dirty="0" err="1" smtClean="0"/>
              <a:t>приметних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најуочљивијих</a:t>
            </a:r>
            <a:r>
              <a:rPr lang="en-US" dirty="0" smtClean="0"/>
              <a:t>, </a:t>
            </a:r>
            <a:r>
              <a:rPr lang="en-US" dirty="0" err="1" smtClean="0"/>
              <a:t>морају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посматрати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садржајни</a:t>
            </a:r>
            <a:r>
              <a:rPr lang="en-US" dirty="0" smtClean="0"/>
              <a:t>, </a:t>
            </a:r>
            <a:r>
              <a:rPr lang="en-US" dirty="0" err="1" smtClean="0"/>
              <a:t>јер</a:t>
            </a:r>
            <a:r>
              <a:rPr lang="en-US" dirty="0" smtClean="0"/>
              <a:t> </a:t>
            </a:r>
            <a:r>
              <a:rPr lang="en-US" dirty="0" err="1" smtClean="0"/>
              <a:t>они</a:t>
            </a:r>
            <a:r>
              <a:rPr lang="en-US" dirty="0" smtClean="0"/>
              <a:t> </a:t>
            </a:r>
            <a:r>
              <a:rPr lang="en-US" dirty="0" err="1" smtClean="0"/>
              <a:t>то</a:t>
            </a:r>
            <a:r>
              <a:rPr lang="en-US" dirty="0" smtClean="0"/>
              <a:t>,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особен</a:t>
            </a:r>
            <a:r>
              <a:rPr lang="en-US" dirty="0" smtClean="0"/>
              <a:t> </a:t>
            </a:r>
            <a:r>
              <a:rPr lang="en-US" dirty="0" err="1" smtClean="0"/>
              <a:t>начин</a:t>
            </a:r>
            <a:r>
              <a:rPr lang="en-US" dirty="0" smtClean="0"/>
              <a:t>, и </a:t>
            </a:r>
            <a:r>
              <a:rPr lang="en-US" dirty="0" err="1" smtClean="0"/>
              <a:t>јесу</a:t>
            </a:r>
            <a:r>
              <a:rPr lang="en-US" dirty="0" smtClean="0"/>
              <a:t>. </a:t>
            </a:r>
          </a:p>
        </p:txBody>
      </p:sp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Међусобни</a:t>
            </a:r>
            <a:r>
              <a:rPr lang="en-US" dirty="0" smtClean="0"/>
              <a:t> </a:t>
            </a:r>
            <a:r>
              <a:rPr lang="en-US" dirty="0" err="1" smtClean="0"/>
              <a:t>однос</a:t>
            </a:r>
            <a:r>
              <a:rPr lang="en-US" dirty="0" smtClean="0"/>
              <a:t> </a:t>
            </a:r>
            <a:r>
              <a:rPr lang="en-US" dirty="0" err="1" smtClean="0"/>
              <a:t>научних</a:t>
            </a:r>
            <a:r>
              <a:rPr lang="en-US" dirty="0" smtClean="0"/>
              <a:t> </a:t>
            </a:r>
            <a:r>
              <a:rPr lang="en-US" dirty="0" err="1" smtClean="0"/>
              <a:t>гледишта</a:t>
            </a:r>
            <a:r>
              <a:rPr lang="en-US" dirty="0" smtClean="0"/>
              <a:t> </a:t>
            </a:r>
            <a:r>
              <a:rPr lang="en-US" dirty="0" err="1" smtClean="0"/>
              <a:t>сагледан</a:t>
            </a:r>
            <a:r>
              <a:rPr lang="en-US" dirty="0" smtClean="0"/>
              <a:t> у </a:t>
            </a:r>
            <a:r>
              <a:rPr lang="en-US" dirty="0" err="1" smtClean="0"/>
              <a:t>правцу</a:t>
            </a:r>
            <a:r>
              <a:rPr lang="en-US" dirty="0" smtClean="0"/>
              <a:t> </a:t>
            </a:r>
            <a:r>
              <a:rPr lang="en-US" dirty="0" err="1" smtClean="0"/>
              <a:t>ваљане</a:t>
            </a:r>
            <a:r>
              <a:rPr lang="en-US" dirty="0" smtClean="0"/>
              <a:t> </a:t>
            </a:r>
            <a:r>
              <a:rPr lang="en-US" dirty="0" err="1" smtClean="0"/>
              <a:t>динамике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остварити</a:t>
            </a:r>
            <a:r>
              <a:rPr lang="en-US" dirty="0" smtClean="0"/>
              <a:t> </a:t>
            </a:r>
            <a:r>
              <a:rPr lang="en-US" dirty="0" err="1" smtClean="0"/>
              <a:t>применом</a:t>
            </a:r>
            <a:r>
              <a:rPr lang="en-US" dirty="0" smtClean="0"/>
              <a:t> </a:t>
            </a:r>
            <a:r>
              <a:rPr lang="en-US" dirty="0" err="1" smtClean="0"/>
              <a:t>више</a:t>
            </a:r>
            <a:r>
              <a:rPr lang="en-US" dirty="0" smtClean="0"/>
              <a:t> </a:t>
            </a:r>
            <a:r>
              <a:rPr lang="en-US" dirty="0" err="1" smtClean="0"/>
              <a:t>унутрашњих</a:t>
            </a:r>
            <a:r>
              <a:rPr lang="en-US" dirty="0" smtClean="0"/>
              <a:t> и </a:t>
            </a:r>
            <a:r>
              <a:rPr lang="en-US" dirty="0" err="1" smtClean="0"/>
              <a:t>спољашњих</a:t>
            </a:r>
            <a:r>
              <a:rPr lang="en-US" dirty="0" smtClean="0"/>
              <a:t> </a:t>
            </a:r>
            <a:r>
              <a:rPr lang="en-US" dirty="0" err="1" smtClean="0"/>
              <a:t>гледишта</a:t>
            </a:r>
            <a:r>
              <a:rPr lang="en-US" dirty="0" smtClean="0"/>
              <a:t> и </a:t>
            </a:r>
            <a:r>
              <a:rPr lang="en-US" dirty="0" err="1" smtClean="0"/>
              <a:t>перспектива</a:t>
            </a:r>
            <a:r>
              <a:rPr lang="en-US" dirty="0" smtClean="0"/>
              <a:t> </a:t>
            </a:r>
            <a:r>
              <a:rPr lang="en-US" dirty="0" err="1" smtClean="0"/>
              <a:t>обједињавања</a:t>
            </a:r>
            <a:r>
              <a:rPr lang="en-US" dirty="0" smtClean="0"/>
              <a:t>, </a:t>
            </a:r>
            <a:r>
              <a:rPr lang="en-US" b="1" dirty="0" err="1" smtClean="0"/>
              <a:t>побуђивањем</a:t>
            </a:r>
            <a:r>
              <a:rPr lang="en-US" b="1" dirty="0" smtClean="0"/>
              <a:t> </a:t>
            </a:r>
            <a:r>
              <a:rPr lang="en-US" b="1" dirty="0" err="1" smtClean="0"/>
              <a:t>асоцијативних</a:t>
            </a:r>
            <a:r>
              <a:rPr lang="en-US" b="1" dirty="0" smtClean="0"/>
              <a:t> </a:t>
            </a:r>
            <a:r>
              <a:rPr lang="en-US" b="1" dirty="0" err="1" smtClean="0"/>
              <a:t>веза</a:t>
            </a:r>
            <a:r>
              <a:rPr lang="en-US" b="1" dirty="0" smtClean="0"/>
              <a:t> и </a:t>
            </a:r>
            <a:r>
              <a:rPr lang="en-US" b="1" dirty="0" err="1" smtClean="0"/>
              <a:t>стимулисањем</a:t>
            </a:r>
            <a:r>
              <a:rPr lang="en-US" b="1" dirty="0" smtClean="0"/>
              <a:t> </a:t>
            </a:r>
            <a:r>
              <a:rPr lang="en-US" b="1" dirty="0" err="1" smtClean="0"/>
              <a:t>пажње</a:t>
            </a:r>
            <a:r>
              <a:rPr lang="en-US" b="1" dirty="0" smtClean="0"/>
              <a:t> </a:t>
            </a:r>
            <a:r>
              <a:rPr lang="en-US" b="1" dirty="0" err="1" smtClean="0"/>
              <a:t>да</a:t>
            </a:r>
            <a:r>
              <a:rPr lang="en-US" b="1" dirty="0" smtClean="0"/>
              <a:t> </a:t>
            </a:r>
            <a:r>
              <a:rPr lang="en-US" b="1" dirty="0" err="1" smtClean="0"/>
              <a:t>се</a:t>
            </a:r>
            <a:r>
              <a:rPr lang="en-US" b="1" dirty="0" smtClean="0"/>
              <a:t> </a:t>
            </a:r>
            <a:r>
              <a:rPr lang="en-US" b="1" dirty="0" err="1" smtClean="0"/>
              <a:t>ужа</a:t>
            </a:r>
            <a:r>
              <a:rPr lang="en-US" b="1" dirty="0" smtClean="0"/>
              <a:t> </a:t>
            </a:r>
            <a:r>
              <a:rPr lang="en-US" b="1" dirty="0" err="1" smtClean="0"/>
              <a:t>предметност</a:t>
            </a:r>
            <a:r>
              <a:rPr lang="en-US" b="1" dirty="0" smtClean="0"/>
              <a:t> </a:t>
            </a:r>
            <a:r>
              <a:rPr lang="en-US" b="1" dirty="0" err="1" smtClean="0"/>
              <a:t>посматра</a:t>
            </a:r>
            <a:r>
              <a:rPr lang="en-US" b="1" dirty="0" smtClean="0"/>
              <a:t> у </a:t>
            </a:r>
            <a:r>
              <a:rPr lang="en-US" b="1" dirty="0" err="1" smtClean="0"/>
              <a:t>ширем</a:t>
            </a:r>
            <a:r>
              <a:rPr lang="en-US" b="1" dirty="0" smtClean="0"/>
              <a:t> </a:t>
            </a:r>
            <a:r>
              <a:rPr lang="en-US" b="1" dirty="0" err="1" smtClean="0"/>
              <a:t>контексту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Поједина</a:t>
            </a:r>
            <a:r>
              <a:rPr lang="en-US" dirty="0" smtClean="0"/>
              <a:t> </a:t>
            </a:r>
            <a:r>
              <a:rPr lang="en-US" dirty="0" err="1" smtClean="0"/>
              <a:t>гледишта</a:t>
            </a:r>
            <a:r>
              <a:rPr lang="en-US" dirty="0" smtClean="0"/>
              <a:t> </a:t>
            </a:r>
            <a:r>
              <a:rPr lang="en-US" dirty="0" err="1" smtClean="0"/>
              <a:t>треба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примењују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адекватним</a:t>
            </a:r>
            <a:r>
              <a:rPr lang="en-US" dirty="0" smtClean="0"/>
              <a:t> </a:t>
            </a:r>
            <a:r>
              <a:rPr lang="en-US" dirty="0" err="1" smtClean="0"/>
              <a:t>местима</a:t>
            </a:r>
            <a:r>
              <a:rPr lang="en-US" dirty="0" smtClean="0"/>
              <a:t>, </a:t>
            </a:r>
            <a:r>
              <a:rPr lang="en-US" dirty="0" err="1" smtClean="0"/>
              <a:t>онда</a:t>
            </a:r>
            <a:r>
              <a:rPr lang="en-US" dirty="0" smtClean="0"/>
              <a:t> </a:t>
            </a:r>
            <a:r>
              <a:rPr lang="en-US" dirty="0" err="1" smtClean="0"/>
              <a:t>када</a:t>
            </a:r>
            <a:r>
              <a:rPr lang="en-US" dirty="0" smtClean="0"/>
              <a:t> </a:t>
            </a:r>
            <a:r>
              <a:rPr lang="en-US" dirty="0" err="1" smtClean="0"/>
              <a:t>их</a:t>
            </a:r>
            <a:r>
              <a:rPr lang="en-US" dirty="0" smtClean="0"/>
              <a:t> </a:t>
            </a:r>
            <a:r>
              <a:rPr lang="en-US" dirty="0" err="1" smtClean="0"/>
              <a:t>сам</a:t>
            </a:r>
            <a:r>
              <a:rPr lang="en-US" dirty="0" smtClean="0"/>
              <a:t> </a:t>
            </a:r>
            <a:r>
              <a:rPr lang="en-US" dirty="0" err="1" smtClean="0"/>
              <a:t>текст</a:t>
            </a:r>
            <a:r>
              <a:rPr lang="en-US" dirty="0" smtClean="0"/>
              <a:t> </a:t>
            </a:r>
            <a:r>
              <a:rPr lang="en-US" dirty="0" err="1" smtClean="0"/>
              <a:t>призива</a:t>
            </a:r>
            <a:r>
              <a:rPr lang="en-US" dirty="0" smtClean="0"/>
              <a:t>. </a:t>
            </a:r>
            <a:r>
              <a:rPr lang="en-US" dirty="0" err="1" smtClean="0"/>
              <a:t>Само</a:t>
            </a:r>
            <a:r>
              <a:rPr lang="en-US" dirty="0" smtClean="0"/>
              <a:t> у </a:t>
            </a:r>
            <a:r>
              <a:rPr lang="en-US" dirty="0" err="1" smtClean="0"/>
              <a:t>таквим</a:t>
            </a:r>
            <a:r>
              <a:rPr lang="en-US" dirty="0" smtClean="0"/>
              <a:t> </a:t>
            </a:r>
            <a:r>
              <a:rPr lang="en-US" dirty="0" err="1" smtClean="0"/>
              <a:t>околностима</a:t>
            </a:r>
            <a:r>
              <a:rPr lang="en-US" dirty="0" smtClean="0"/>
              <a:t> </a:t>
            </a:r>
            <a:r>
              <a:rPr lang="en-US" dirty="0" err="1" smtClean="0"/>
              <a:t>свака</a:t>
            </a:r>
            <a:r>
              <a:rPr lang="en-US" dirty="0" smtClean="0"/>
              <a:t> </a:t>
            </a:r>
            <a:r>
              <a:rPr lang="en-US" dirty="0" err="1" smtClean="0"/>
              <a:t>битнија</a:t>
            </a:r>
            <a:r>
              <a:rPr lang="en-US" dirty="0" smtClean="0"/>
              <a:t> </a:t>
            </a:r>
            <a:r>
              <a:rPr lang="en-US" dirty="0" err="1" smtClean="0"/>
              <a:t>уметничка</a:t>
            </a:r>
            <a:r>
              <a:rPr lang="en-US" dirty="0" smtClean="0"/>
              <a:t> </a:t>
            </a:r>
            <a:r>
              <a:rPr lang="en-US" dirty="0" err="1" smtClean="0"/>
              <a:t>појединост</a:t>
            </a:r>
            <a:r>
              <a:rPr lang="en-US" dirty="0" smtClean="0"/>
              <a:t> </a:t>
            </a:r>
            <a:r>
              <a:rPr lang="en-US" dirty="0" err="1" smtClean="0"/>
              <a:t>добија</a:t>
            </a:r>
            <a:r>
              <a:rPr lang="en-US" dirty="0" smtClean="0"/>
              <a:t> у </a:t>
            </a:r>
            <a:r>
              <a:rPr lang="en-US" dirty="0" err="1" smtClean="0"/>
              <a:t>ученичкој</a:t>
            </a:r>
            <a:r>
              <a:rPr lang="en-US" dirty="0" smtClean="0"/>
              <a:t> </a:t>
            </a:r>
            <a:r>
              <a:rPr lang="en-US" dirty="0" err="1" smtClean="0"/>
              <a:t>свести</a:t>
            </a:r>
            <a:r>
              <a:rPr lang="en-US" dirty="0" smtClean="0"/>
              <a:t> и </a:t>
            </a:r>
            <a:r>
              <a:rPr lang="en-US" dirty="0" err="1" smtClean="0"/>
              <a:t>машти</a:t>
            </a:r>
            <a:r>
              <a:rPr lang="en-US" dirty="0" smtClean="0"/>
              <a:t> </a:t>
            </a:r>
            <a:r>
              <a:rPr lang="en-US" dirty="0" err="1" smtClean="0"/>
              <a:t>природну</a:t>
            </a:r>
            <a:r>
              <a:rPr lang="en-US" dirty="0" smtClean="0"/>
              <a:t> </a:t>
            </a:r>
            <a:r>
              <a:rPr lang="en-US" dirty="0" err="1" smtClean="0"/>
              <a:t>гравитациону</a:t>
            </a:r>
            <a:r>
              <a:rPr lang="en-US" dirty="0" smtClean="0"/>
              <a:t> </a:t>
            </a:r>
            <a:r>
              <a:rPr lang="en-US" dirty="0" err="1" smtClean="0"/>
              <a:t>снагу</a:t>
            </a:r>
            <a:r>
              <a:rPr lang="en-US" dirty="0" smtClean="0"/>
              <a:t> и </a:t>
            </a:r>
            <a:r>
              <a:rPr lang="en-US" dirty="0" err="1" smtClean="0"/>
              <a:t>способност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око</a:t>
            </a:r>
            <a:r>
              <a:rPr lang="en-US" dirty="0" smtClean="0"/>
              <a:t> </a:t>
            </a:r>
            <a:r>
              <a:rPr lang="en-US" dirty="0" err="1" smtClean="0"/>
              <a:t>себе</a:t>
            </a:r>
            <a:r>
              <a:rPr lang="en-US" dirty="0" smtClean="0"/>
              <a:t> </a:t>
            </a:r>
            <a:r>
              <a:rPr lang="en-US" dirty="0" err="1" smtClean="0"/>
              <a:t>окупи</a:t>
            </a:r>
            <a:r>
              <a:rPr lang="en-US" dirty="0" smtClean="0"/>
              <a:t> </a:t>
            </a:r>
            <a:r>
              <a:rPr lang="en-US" dirty="0" err="1" smtClean="0"/>
              <a:t>сродне</a:t>
            </a:r>
            <a:r>
              <a:rPr lang="en-US" dirty="0" smtClean="0"/>
              <a:t> </a:t>
            </a:r>
            <a:r>
              <a:rPr lang="en-US" dirty="0" err="1" smtClean="0"/>
              <a:t>вредносне</a:t>
            </a:r>
            <a:r>
              <a:rPr lang="en-US" dirty="0" smtClean="0"/>
              <a:t> </a:t>
            </a:r>
            <a:r>
              <a:rPr lang="en-US" dirty="0" err="1" smtClean="0"/>
              <a:t>чиниоце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свих</a:t>
            </a:r>
            <a:r>
              <a:rPr lang="en-US" dirty="0" smtClean="0"/>
              <a:t> </a:t>
            </a:r>
            <a:r>
              <a:rPr lang="en-US" dirty="0" err="1" smtClean="0"/>
              <a:t>делова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r>
              <a:rPr lang="en-US" dirty="0" smtClean="0"/>
              <a:t>.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тај</a:t>
            </a:r>
            <a:r>
              <a:rPr lang="en-US" dirty="0" smtClean="0"/>
              <a:t> </a:t>
            </a:r>
            <a:r>
              <a:rPr lang="en-US" dirty="0" err="1" smtClean="0"/>
              <a:t>начин</a:t>
            </a:r>
            <a:r>
              <a:rPr lang="en-US" dirty="0" smtClean="0"/>
              <a:t> </a:t>
            </a:r>
            <a:r>
              <a:rPr lang="en-US" dirty="0" err="1" smtClean="0"/>
              <a:t>омогућава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текстовне</a:t>
            </a:r>
            <a:r>
              <a:rPr lang="en-US" dirty="0" smtClean="0"/>
              <a:t> </a:t>
            </a:r>
            <a:r>
              <a:rPr lang="en-US" dirty="0" err="1" smtClean="0"/>
              <a:t>целине</a:t>
            </a:r>
            <a:r>
              <a:rPr lang="en-US" dirty="0" smtClean="0"/>
              <a:t> (у </a:t>
            </a:r>
            <a:r>
              <a:rPr lang="en-US" dirty="0" err="1" smtClean="0"/>
              <a:t>виду</a:t>
            </a:r>
            <a:r>
              <a:rPr lang="en-US" dirty="0" smtClean="0"/>
              <a:t> </a:t>
            </a:r>
            <a:r>
              <a:rPr lang="en-US" dirty="0" err="1" smtClean="0"/>
              <a:t>елементарних</a:t>
            </a:r>
            <a:r>
              <a:rPr lang="en-US" dirty="0" smtClean="0"/>
              <a:t> </a:t>
            </a:r>
            <a:r>
              <a:rPr lang="en-US" dirty="0" err="1" smtClean="0"/>
              <a:t>слика</a:t>
            </a:r>
            <a:r>
              <a:rPr lang="en-US" dirty="0" smtClean="0"/>
              <a:t>, </a:t>
            </a:r>
            <a:r>
              <a:rPr lang="en-US" dirty="0" err="1" smtClean="0"/>
              <a:t>стихова</a:t>
            </a:r>
            <a:r>
              <a:rPr lang="en-US" dirty="0" smtClean="0"/>
              <a:t>, </a:t>
            </a:r>
            <a:r>
              <a:rPr lang="en-US" dirty="0" err="1" smtClean="0"/>
              <a:t>строфа</a:t>
            </a:r>
            <a:r>
              <a:rPr lang="en-US" dirty="0" smtClean="0"/>
              <a:t>, </a:t>
            </a:r>
            <a:r>
              <a:rPr lang="en-US" dirty="0" err="1" smtClean="0"/>
              <a:t>песама</a:t>
            </a:r>
            <a:r>
              <a:rPr lang="en-US" dirty="0" smtClean="0"/>
              <a:t>, </a:t>
            </a:r>
            <a:r>
              <a:rPr lang="en-US" dirty="0" err="1" smtClean="0"/>
              <a:t>циклуса</a:t>
            </a:r>
            <a:r>
              <a:rPr lang="en-US" dirty="0" smtClean="0"/>
              <a:t> и </a:t>
            </a:r>
            <a:r>
              <a:rPr lang="en-US" dirty="0" err="1" smtClean="0"/>
              <a:t>збирки</a:t>
            </a:r>
            <a:r>
              <a:rPr lang="en-US" dirty="0" smtClean="0"/>
              <a:t>) </a:t>
            </a:r>
            <a:r>
              <a:rPr lang="en-US" dirty="0" err="1" smtClean="0"/>
              <a:t>посматрају</a:t>
            </a:r>
            <a:r>
              <a:rPr lang="en-US" dirty="0" smtClean="0"/>
              <a:t> у </a:t>
            </a:r>
            <a:r>
              <a:rPr lang="en-US" dirty="0" err="1" smtClean="0"/>
              <a:t>функционалном</a:t>
            </a:r>
            <a:r>
              <a:rPr lang="en-US" dirty="0" smtClean="0"/>
              <a:t> </a:t>
            </a:r>
            <a:r>
              <a:rPr lang="en-US" dirty="0" err="1" smtClean="0"/>
              <a:t>складу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другим</a:t>
            </a:r>
            <a:r>
              <a:rPr lang="en-US" dirty="0" smtClean="0"/>
              <a:t> </a:t>
            </a:r>
            <a:r>
              <a:rPr lang="en-US" dirty="0" err="1" smtClean="0"/>
              <a:t>приређеним</a:t>
            </a:r>
            <a:r>
              <a:rPr lang="en-US" dirty="0" smtClean="0"/>
              <a:t>, </a:t>
            </a:r>
            <a:r>
              <a:rPr lang="en-US" dirty="0" err="1" smtClean="0"/>
              <a:t>подређеним</a:t>
            </a:r>
            <a:r>
              <a:rPr lang="en-US" dirty="0" smtClean="0"/>
              <a:t> и </a:t>
            </a:r>
            <a:r>
              <a:rPr lang="en-US" dirty="0" err="1" smtClean="0"/>
              <a:t>надређеним</a:t>
            </a:r>
            <a:r>
              <a:rPr lang="en-US" dirty="0" smtClean="0"/>
              <a:t> </a:t>
            </a:r>
            <a:r>
              <a:rPr lang="en-US" dirty="0" err="1" smtClean="0"/>
              <a:t>уметничким</a:t>
            </a:r>
            <a:r>
              <a:rPr lang="en-US" dirty="0" smtClean="0"/>
              <a:t> </a:t>
            </a:r>
            <a:r>
              <a:rPr lang="en-US" dirty="0" err="1" smtClean="0"/>
              <a:t>чиниоцима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њих</a:t>
            </a:r>
            <a:r>
              <a:rPr lang="en-US" dirty="0" smtClean="0"/>
              <a:t>, и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увек</a:t>
            </a:r>
            <a:r>
              <a:rPr lang="en-US" dirty="0" smtClean="0"/>
              <a:t> у </a:t>
            </a:r>
            <a:r>
              <a:rPr lang="en-US" dirty="0" err="1" smtClean="0"/>
              <a:t>комплементарном</a:t>
            </a:r>
            <a:r>
              <a:rPr lang="en-US" dirty="0" smtClean="0"/>
              <a:t> </a:t>
            </a:r>
            <a:r>
              <a:rPr lang="en-US" dirty="0" err="1" smtClean="0"/>
              <a:t>смеру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обезбеђује</a:t>
            </a:r>
            <a:r>
              <a:rPr lang="en-US" dirty="0" smtClean="0"/>
              <a:t> </a:t>
            </a:r>
            <a:r>
              <a:rPr lang="en-US" dirty="0" err="1" smtClean="0"/>
              <a:t>увид</a:t>
            </a:r>
            <a:r>
              <a:rPr lang="en-US" dirty="0" smtClean="0"/>
              <a:t> у </a:t>
            </a:r>
            <a:r>
              <a:rPr lang="en-US" dirty="0" err="1" smtClean="0"/>
              <a:t>пораст</a:t>
            </a:r>
            <a:r>
              <a:rPr lang="en-US" dirty="0" smtClean="0"/>
              <a:t> и </a:t>
            </a:r>
            <a:r>
              <a:rPr lang="en-US" dirty="0" err="1" smtClean="0"/>
              <a:t>снажење</a:t>
            </a:r>
            <a:r>
              <a:rPr lang="en-US" dirty="0" smtClean="0"/>
              <a:t> </a:t>
            </a:r>
            <a:r>
              <a:rPr lang="en-US" dirty="0" err="1" smtClean="0"/>
              <a:t>естетске</a:t>
            </a:r>
            <a:r>
              <a:rPr lang="en-US" dirty="0" smtClean="0"/>
              <a:t> </a:t>
            </a:r>
            <a:r>
              <a:rPr lang="en-US" dirty="0" err="1" smtClean="0"/>
              <a:t>сугестије</a:t>
            </a:r>
            <a:r>
              <a:rPr lang="en-US" dirty="0" smtClean="0"/>
              <a:t> у </a:t>
            </a:r>
            <a:r>
              <a:rPr lang="en-US" dirty="0" err="1" smtClean="0"/>
              <a:t>програмском</a:t>
            </a:r>
            <a:r>
              <a:rPr lang="en-US" dirty="0" smtClean="0"/>
              <a:t> и </a:t>
            </a:r>
            <a:r>
              <a:rPr lang="en-US" dirty="0" err="1" smtClean="0"/>
              <a:t>натпрограмском</a:t>
            </a:r>
            <a:r>
              <a:rPr lang="en-US" dirty="0" smtClean="0"/>
              <a:t> (</a:t>
            </a:r>
            <a:r>
              <a:rPr lang="en-US" dirty="0" err="1" smtClean="0"/>
              <a:t>слободном</a:t>
            </a:r>
            <a:r>
              <a:rPr lang="en-US" dirty="0" smtClean="0"/>
              <a:t> </a:t>
            </a:r>
            <a:r>
              <a:rPr lang="en-US" dirty="0" err="1" smtClean="0"/>
              <a:t>наставниковом</a:t>
            </a:r>
            <a:r>
              <a:rPr lang="en-US" dirty="0" smtClean="0"/>
              <a:t> и </a:t>
            </a:r>
            <a:r>
              <a:rPr lang="en-US" dirty="0" err="1" smtClean="0"/>
              <a:t>учениковом</a:t>
            </a:r>
            <a:r>
              <a:rPr lang="en-US" dirty="0" smtClean="0"/>
              <a:t>) </a:t>
            </a:r>
            <a:r>
              <a:rPr lang="en-US" dirty="0" err="1" smtClean="0"/>
              <a:t>избору</a:t>
            </a:r>
            <a:r>
              <a:rPr lang="en-US" dirty="0" smtClean="0"/>
              <a:t>: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>
                <a:latin typeface="Calibri" pitchFamily="34" charset="0"/>
              </a:rPr>
              <a:t>Као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опредмећени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слој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лирске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песме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који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најинтензивније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активира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нашу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чулну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перцепцију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песнички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мотиви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често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постају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основни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покретачи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наше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емоције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имагинације</a:t>
            </a:r>
            <a:r>
              <a:rPr lang="en-US" dirty="0" smtClean="0">
                <a:latin typeface="Calibri" pitchFamily="34" charset="0"/>
              </a:rPr>
              <a:t> у </a:t>
            </a:r>
            <a:r>
              <a:rPr lang="en-US" dirty="0" err="1" smtClean="0">
                <a:latin typeface="Calibri" pitchFamily="34" charset="0"/>
              </a:rPr>
              <a:t>доживљавању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поетског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света</a:t>
            </a:r>
            <a:r>
              <a:rPr lang="en-US" dirty="0" smtClean="0">
                <a:latin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</a:rPr>
              <a:t>Они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важни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синтетички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елементи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тумачења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јер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анализа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мотива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која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обухвата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њихов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распоред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повезаност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функцију</a:t>
            </a:r>
            <a:r>
              <a:rPr lang="en-US" dirty="0" smtClean="0">
                <a:latin typeface="Calibri" pitchFamily="34" charset="0"/>
              </a:rPr>
              <a:t> у </a:t>
            </a:r>
            <a:r>
              <a:rPr lang="en-US" dirty="0" err="1" smtClean="0">
                <a:latin typeface="Calibri" pitchFamily="34" charset="0"/>
              </a:rPr>
              <a:t>песми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води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до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читавог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мноштва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других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структурних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чинилаца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стваралачких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поступака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највишег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смисла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дела</a:t>
            </a:r>
            <a:r>
              <a:rPr lang="en-US" dirty="0" smtClean="0">
                <a:latin typeface="Calibri" pitchFamily="34" charset="0"/>
              </a:rPr>
              <a:t>.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Calibri" pitchFamily="34" charset="0"/>
              </a:rPr>
              <a:t> 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>
                <a:latin typeface="Calibri" pitchFamily="34" charset="0"/>
              </a:rPr>
              <a:t>Трагом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имплицитне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поетике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односа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мелодијског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ритмичког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семантичког</a:t>
            </a:r>
            <a:r>
              <a:rPr lang="en-US" dirty="0" smtClean="0">
                <a:latin typeface="Calibri" pitchFamily="34" charset="0"/>
              </a:rPr>
              <a:t>)  </a:t>
            </a:r>
            <a:r>
              <a:rPr lang="en-US" dirty="0" err="1" smtClean="0">
                <a:latin typeface="Calibri" pitchFamily="34" charset="0"/>
              </a:rPr>
              <a:t>истраживачки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подстицаји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за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песму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Десанке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Максимовић</a:t>
            </a:r>
            <a:r>
              <a:rPr lang="en-US" dirty="0" smtClean="0">
                <a:latin typeface="Calibri" pitchFamily="34" charset="0"/>
              </a:rPr>
              <a:t>  </a:t>
            </a:r>
            <a:r>
              <a:rPr lang="en-US" i="1" dirty="0" err="1" smtClean="0">
                <a:latin typeface="Calibri" pitchFamily="34" charset="0"/>
              </a:rPr>
              <a:t>Вожња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могу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организовати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тако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да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усмеравају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пажњу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ученика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узајамност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атмосфере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ритма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мелодије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мотивске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структуре</a:t>
            </a:r>
            <a:r>
              <a:rPr lang="en-US" dirty="0" smtClean="0">
                <a:latin typeface="Calibri" pitchFamily="34" charset="0"/>
              </a:rPr>
              <a:t> у </a:t>
            </a:r>
            <a:r>
              <a:rPr lang="en-US" dirty="0" err="1" smtClean="0">
                <a:latin typeface="Calibri" pitchFamily="34" charset="0"/>
              </a:rPr>
              <a:t>грађењу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естетске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остварености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песме</a:t>
            </a:r>
            <a:r>
              <a:rPr lang="en-US" dirty="0" smtClean="0">
                <a:latin typeface="Calibri" pitchFamily="34" charset="0"/>
              </a:rPr>
              <a:t>.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>
                <a:latin typeface="Calibri" pitchFamily="34" charset="0"/>
              </a:rPr>
              <a:t>Узбудљива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живописна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пријатна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летња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вожња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чаролија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необичност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покретне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песничке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слике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остварена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је</a:t>
            </a:r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синонимиком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понављањем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градацијом</a:t>
            </a:r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глагола</a:t>
            </a:r>
            <a:r>
              <a:rPr lang="en-US" dirty="0" smtClean="0">
                <a:latin typeface="Calibri" pitchFamily="34" charset="0"/>
              </a:rPr>
              <a:t>. 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>
                <a:latin typeface="Calibri" pitchFamily="34" charset="0"/>
              </a:rPr>
              <a:t>Предметну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стварност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песме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мноштво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појавности</a:t>
            </a:r>
            <a:r>
              <a:rPr lang="en-US" dirty="0" smtClean="0">
                <a:latin typeface="Calibri" pitchFamily="34" charset="0"/>
              </a:rPr>
              <a:t>) </a:t>
            </a:r>
            <a:r>
              <a:rPr lang="en-US" dirty="0" err="1" smtClean="0">
                <a:latin typeface="Calibri" pitchFamily="34" charset="0"/>
              </a:rPr>
              <a:t>динамизирају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глаголи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укупно</a:t>
            </a:r>
            <a:r>
              <a:rPr lang="en-US" dirty="0" smtClean="0">
                <a:latin typeface="Calibri" pitchFamily="34" charset="0"/>
              </a:rPr>
              <a:t> 22 </a:t>
            </a:r>
            <a:r>
              <a:rPr lang="en-US" dirty="0" err="1" smtClean="0">
                <a:latin typeface="Calibri" pitchFamily="34" charset="0"/>
              </a:rPr>
              <a:t>глагола</a:t>
            </a:r>
            <a:r>
              <a:rPr lang="en-US" dirty="0" smtClean="0">
                <a:latin typeface="Calibri" pitchFamily="34" charset="0"/>
              </a:rPr>
              <a:t>) и </a:t>
            </a:r>
            <a:r>
              <a:rPr lang="en-US" dirty="0" err="1" smtClean="0">
                <a:latin typeface="Calibri" pitchFamily="34" charset="0"/>
              </a:rPr>
              <a:t>то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осамнаест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глагола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кретања</a:t>
            </a:r>
            <a:r>
              <a:rPr lang="en-US" dirty="0" smtClean="0">
                <a:latin typeface="Calibri" pitchFamily="34" charset="0"/>
              </a:rPr>
              <a:t>; </a:t>
            </a:r>
            <a:r>
              <a:rPr lang="en-US" dirty="0" err="1" smtClean="0">
                <a:latin typeface="Calibri" pitchFamily="34" charset="0"/>
              </a:rPr>
              <a:t>најчешће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употребљени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глаголи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су</a:t>
            </a:r>
            <a:r>
              <a:rPr lang="en-US" dirty="0" smtClean="0">
                <a:latin typeface="Calibri" pitchFamily="34" charset="0"/>
              </a:rPr>
              <a:t>: </a:t>
            </a:r>
            <a:r>
              <a:rPr lang="en-US" dirty="0" err="1" smtClean="0">
                <a:latin typeface="Calibri" pitchFamily="34" charset="0"/>
              </a:rPr>
              <a:t>возити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се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бежати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прелетети</a:t>
            </a:r>
            <a:r>
              <a:rPr lang="en-US" dirty="0" smtClean="0">
                <a:latin typeface="Calibri" pitchFamily="34" charset="0"/>
              </a:rPr>
              <a:t> – </a:t>
            </a:r>
            <a:r>
              <a:rPr lang="en-US" dirty="0" err="1" smtClean="0">
                <a:latin typeface="Calibri" pitchFamily="34" charset="0"/>
              </a:rPr>
              <a:t>синонимика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глагола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интензивира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представу</a:t>
            </a:r>
            <a:r>
              <a:rPr lang="en-US" dirty="0" smtClean="0">
                <a:latin typeface="Calibri" pitchFamily="34" charset="0"/>
              </a:rPr>
              <a:t> о </a:t>
            </a:r>
            <a:r>
              <a:rPr lang="en-US" dirty="0" err="1" smtClean="0">
                <a:latin typeface="Calibri" pitchFamily="34" charset="0"/>
              </a:rPr>
              <a:t>кретању</a:t>
            </a:r>
            <a:r>
              <a:rPr lang="en-US" dirty="0" smtClean="0">
                <a:latin typeface="Calibri" pitchFamily="34" charset="0"/>
              </a:rPr>
              <a:t>.  </a:t>
            </a:r>
            <a:r>
              <a:rPr lang="en-US" dirty="0" err="1" smtClean="0">
                <a:latin typeface="Calibri" pitchFamily="34" charset="0"/>
              </a:rPr>
              <a:t>Живописне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песничке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слике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обликоване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начелу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персонификовања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што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као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последицу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има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очаравајући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поступак</a:t>
            </a:r>
            <a:r>
              <a:rPr lang="en-US" dirty="0" smtClean="0">
                <a:latin typeface="Calibri" pitchFamily="34" charset="0"/>
              </a:rPr>
              <a:t> – </a:t>
            </a:r>
            <a:r>
              <a:rPr lang="en-US" dirty="0" err="1" smtClean="0">
                <a:latin typeface="Calibri" pitchFamily="34" charset="0"/>
              </a:rPr>
              <a:t>неживим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појавама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даје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чудо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покрета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осећања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живота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села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лете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сања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цвеће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мирис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слеће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ливада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куће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беле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као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стреле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тек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пролете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бескрајно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нежно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меко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небо</a:t>
            </a:r>
            <a:r>
              <a:rPr lang="en-US" dirty="0" smtClean="0">
                <a:latin typeface="Calibri" pitchFamily="34" charset="0"/>
              </a:rPr>
              <a:t>). </a:t>
            </a:r>
            <a:r>
              <a:rPr lang="en-US" dirty="0" err="1" smtClean="0">
                <a:latin typeface="Calibri" pitchFamily="34" charset="0"/>
              </a:rPr>
              <a:t>Читалац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је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даље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усмерен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повезивање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персонификацији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блиске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опште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везе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сличности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супротности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на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пример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сугестивно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поређење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брзини</a:t>
            </a:r>
            <a:r>
              <a:rPr lang="en-US" dirty="0" smtClean="0">
                <a:latin typeface="Calibri" pitchFamily="34" charset="0"/>
              </a:rPr>
              <a:t>: </a:t>
            </a:r>
            <a:r>
              <a:rPr lang="en-US" i="1" dirty="0" err="1" smtClean="0">
                <a:latin typeface="Calibri" pitchFamily="34" charset="0"/>
              </a:rPr>
              <a:t>Ко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i="1" dirty="0" err="1" smtClean="0">
                <a:latin typeface="Calibri" pitchFamily="34" charset="0"/>
              </a:rPr>
              <a:t>потоци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i="1" dirty="0" err="1" smtClean="0">
                <a:latin typeface="Calibri" pitchFamily="34" charset="0"/>
              </a:rPr>
              <a:t>после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i="1" dirty="0" err="1" smtClean="0">
                <a:latin typeface="Calibri" pitchFamily="34" charset="0"/>
              </a:rPr>
              <a:t>буре</a:t>
            </a:r>
            <a:r>
              <a:rPr lang="en-US" i="1" dirty="0" smtClean="0">
                <a:latin typeface="Calibri" pitchFamily="34" charset="0"/>
              </a:rPr>
              <a:t>/</a:t>
            </a:r>
            <a:r>
              <a:rPr lang="en-US" i="1" dirty="0" err="1" smtClean="0">
                <a:latin typeface="Calibri" pitchFamily="34" charset="0"/>
              </a:rPr>
              <a:t>коњи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i="1" dirty="0" err="1" smtClean="0">
                <a:latin typeface="Calibri" pitchFamily="34" charset="0"/>
              </a:rPr>
              <a:t>јуре</a:t>
            </a:r>
            <a:r>
              <a:rPr lang="en-US" i="1" dirty="0" smtClean="0">
                <a:latin typeface="Calibri" pitchFamily="34" charset="0"/>
              </a:rPr>
              <a:t>/</a:t>
            </a:r>
            <a:r>
              <a:rPr lang="en-US" i="1" dirty="0" err="1" smtClean="0">
                <a:latin typeface="Calibri" pitchFamily="34" charset="0"/>
              </a:rPr>
              <a:t>лете</a:t>
            </a:r>
            <a:r>
              <a:rPr lang="en-US" i="1" dirty="0" smtClean="0">
                <a:latin typeface="Calibri" pitchFamily="34" charset="0"/>
              </a:rPr>
              <a:t>, </a:t>
            </a:r>
            <a:r>
              <a:rPr lang="en-US" i="1" dirty="0" err="1" smtClean="0">
                <a:latin typeface="Calibri" pitchFamily="34" charset="0"/>
              </a:rPr>
              <a:t>беже</a:t>
            </a:r>
            <a:r>
              <a:rPr lang="en-US" i="1" dirty="0" smtClean="0">
                <a:latin typeface="Calibri" pitchFamily="34" charset="0"/>
              </a:rPr>
              <a:t>; </a:t>
            </a:r>
            <a:r>
              <a:rPr lang="en-US" i="1" dirty="0" err="1" smtClean="0">
                <a:latin typeface="Calibri" pitchFamily="34" charset="0"/>
              </a:rPr>
              <a:t>контраст</a:t>
            </a:r>
            <a:r>
              <a:rPr lang="en-US" i="1" dirty="0" smtClean="0">
                <a:latin typeface="Calibri" pitchFamily="34" charset="0"/>
              </a:rPr>
              <a:t> –  </a:t>
            </a:r>
            <a:r>
              <a:rPr lang="en-US" i="1" dirty="0" err="1" smtClean="0">
                <a:latin typeface="Calibri" pitchFamily="34" charset="0"/>
              </a:rPr>
              <a:t>однос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i="1" dirty="0" err="1" smtClean="0">
                <a:latin typeface="Calibri" pitchFamily="34" charset="0"/>
              </a:rPr>
              <a:t>покретног</a:t>
            </a:r>
            <a:r>
              <a:rPr lang="en-US" i="1" dirty="0" smtClean="0">
                <a:latin typeface="Calibri" pitchFamily="34" charset="0"/>
              </a:rPr>
              <a:t> и </a:t>
            </a:r>
            <a:r>
              <a:rPr lang="en-US" i="1" dirty="0" err="1" smtClean="0">
                <a:latin typeface="Calibri" pitchFamily="34" charset="0"/>
              </a:rPr>
              <a:t>непомичног</a:t>
            </a:r>
            <a:r>
              <a:rPr lang="en-US" i="1" dirty="0" smtClean="0">
                <a:latin typeface="Calibri" pitchFamily="34" charset="0"/>
              </a:rPr>
              <a:t>: </a:t>
            </a:r>
            <a:r>
              <a:rPr lang="en-US" i="1" dirty="0" err="1" smtClean="0">
                <a:latin typeface="Calibri" pitchFamily="34" charset="0"/>
              </a:rPr>
              <a:t>Возимо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i="1" dirty="0" err="1" smtClean="0">
                <a:latin typeface="Calibri" pitchFamily="34" charset="0"/>
              </a:rPr>
              <a:t>се</a:t>
            </a:r>
            <a:r>
              <a:rPr lang="en-US" i="1" dirty="0" smtClean="0">
                <a:latin typeface="Calibri" pitchFamily="34" charset="0"/>
              </a:rPr>
              <a:t>. </a:t>
            </a:r>
            <a:r>
              <a:rPr lang="en-US" i="1" dirty="0" err="1" smtClean="0">
                <a:latin typeface="Calibri" pitchFamily="34" charset="0"/>
              </a:rPr>
              <a:t>Покрај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i="1" dirty="0" err="1" smtClean="0">
                <a:latin typeface="Calibri" pitchFamily="34" charset="0"/>
              </a:rPr>
              <a:t>пута</a:t>
            </a:r>
            <a:r>
              <a:rPr lang="en-US" i="1" dirty="0" smtClean="0">
                <a:latin typeface="Calibri" pitchFamily="34" charset="0"/>
              </a:rPr>
              <a:t>/</a:t>
            </a:r>
            <a:r>
              <a:rPr lang="en-US" i="1" dirty="0" err="1" smtClean="0">
                <a:latin typeface="Calibri" pitchFamily="34" charset="0"/>
              </a:rPr>
              <a:t>разасута</a:t>
            </a:r>
            <a:r>
              <a:rPr lang="en-US" i="1" dirty="0" smtClean="0">
                <a:latin typeface="Calibri" pitchFamily="34" charset="0"/>
              </a:rPr>
              <a:t>/ </a:t>
            </a:r>
            <a:r>
              <a:rPr lang="en-US" i="1" dirty="0" err="1" smtClean="0">
                <a:latin typeface="Calibri" pitchFamily="34" charset="0"/>
              </a:rPr>
              <a:t>села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i="1" dirty="0" err="1" smtClean="0">
                <a:latin typeface="Calibri" pitchFamily="34" charset="0"/>
              </a:rPr>
              <a:t>леже</a:t>
            </a:r>
            <a:r>
              <a:rPr lang="en-US" dirty="0" smtClean="0">
                <a:latin typeface="Calibri" pitchFamily="34" charset="0"/>
              </a:rPr>
              <a:t>),  а </a:t>
            </a:r>
            <a:r>
              <a:rPr lang="en-US" dirty="0" err="1" smtClean="0">
                <a:latin typeface="Calibri" pitchFamily="34" charset="0"/>
              </a:rPr>
              <a:t>такође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веза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додиру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са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изузетним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ритмичко-мелодијским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ефектом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неодређеног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придевског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вида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завршна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слике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космичког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пространства</a:t>
            </a:r>
            <a:r>
              <a:rPr lang="en-US" dirty="0" smtClean="0">
                <a:latin typeface="Calibri" pitchFamily="34" charset="0"/>
              </a:rPr>
              <a:t>: </a:t>
            </a:r>
            <a:r>
              <a:rPr lang="en-US" i="1" dirty="0" err="1" smtClean="0">
                <a:latin typeface="Calibri" pitchFamily="34" charset="0"/>
              </a:rPr>
              <a:t>По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i="1" dirty="0" err="1" smtClean="0">
                <a:latin typeface="Calibri" pitchFamily="34" charset="0"/>
              </a:rPr>
              <a:t>бескрајно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i="1" dirty="0" err="1" smtClean="0">
                <a:latin typeface="Calibri" pitchFamily="34" charset="0"/>
              </a:rPr>
              <a:t>нежном</a:t>
            </a:r>
            <a:r>
              <a:rPr lang="en-US" i="1" dirty="0" smtClean="0">
                <a:latin typeface="Calibri" pitchFamily="34" charset="0"/>
              </a:rPr>
              <a:t>, </a:t>
            </a:r>
            <a:r>
              <a:rPr lang="en-US" i="1" dirty="0" err="1" smtClean="0">
                <a:latin typeface="Calibri" pitchFamily="34" charset="0"/>
              </a:rPr>
              <a:t>меком</a:t>
            </a:r>
            <a:r>
              <a:rPr lang="en-US" i="1" dirty="0" smtClean="0">
                <a:latin typeface="Calibri" pitchFamily="34" charset="0"/>
              </a:rPr>
              <a:t>/ и </a:t>
            </a:r>
            <a:r>
              <a:rPr lang="en-US" i="1" dirty="0" err="1" smtClean="0">
                <a:latin typeface="Calibri" pitchFamily="34" charset="0"/>
              </a:rPr>
              <a:t>далеком</a:t>
            </a:r>
            <a:r>
              <a:rPr lang="en-US" i="1" dirty="0" smtClean="0">
                <a:latin typeface="Calibri" pitchFamily="34" charset="0"/>
              </a:rPr>
              <a:t>/ </a:t>
            </a:r>
            <a:r>
              <a:rPr lang="en-US" i="1" dirty="0" err="1" smtClean="0">
                <a:latin typeface="Calibri" pitchFamily="34" charset="0"/>
              </a:rPr>
              <a:t>небу</a:t>
            </a:r>
            <a:r>
              <a:rPr lang="en-US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плаву</a:t>
            </a:r>
            <a:r>
              <a:rPr lang="en-US" b="1" dirty="0" smtClean="0">
                <a:latin typeface="Calibri" pitchFamily="34" charset="0"/>
              </a:rPr>
              <a:t>)</a:t>
            </a:r>
            <a:r>
              <a:rPr lang="en-US" dirty="0" smtClean="0">
                <a:latin typeface="Calibri" pitchFamily="34" charset="0"/>
              </a:rPr>
              <a:t>.   </a:t>
            </a:r>
            <a:r>
              <a:rPr lang="en-US" dirty="0" err="1" smtClean="0">
                <a:latin typeface="Calibri" pitchFamily="34" charset="0"/>
              </a:rPr>
              <a:t>Улазећи</a:t>
            </a:r>
            <a:r>
              <a:rPr lang="en-US" dirty="0" smtClean="0">
                <a:latin typeface="Calibri" pitchFamily="34" charset="0"/>
              </a:rPr>
              <a:t> у </a:t>
            </a:r>
            <a:r>
              <a:rPr lang="en-US" dirty="0" err="1" smtClean="0">
                <a:latin typeface="Calibri" pitchFamily="34" charset="0"/>
              </a:rPr>
              <a:t>свет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песме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преко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феноменолошког</a:t>
            </a:r>
            <a:r>
              <a:rPr lang="en-US" dirty="0" smtClean="0">
                <a:latin typeface="Calibri" pitchFamily="34" charset="0"/>
              </a:rPr>
              <a:t> и  </a:t>
            </a:r>
            <a:r>
              <a:rPr lang="en-US" dirty="0" err="1" smtClean="0">
                <a:latin typeface="Calibri" pitchFamily="34" charset="0"/>
              </a:rPr>
              <a:t>структурног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мотивског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тематског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плана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до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лингвистичког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стилистичког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смисла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прати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како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је</a:t>
            </a:r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учесталост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ових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речи</a:t>
            </a:r>
            <a:r>
              <a:rPr lang="en-US" dirty="0" smtClean="0">
                <a:latin typeface="Calibri" pitchFamily="34" charset="0"/>
              </a:rPr>
              <a:t> у </a:t>
            </a:r>
            <a:r>
              <a:rPr lang="en-US" dirty="0" err="1" smtClean="0">
                <a:latin typeface="Calibri" pitchFamily="34" charset="0"/>
              </a:rPr>
              <a:t>функцији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дочаравања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кретања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као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путовања</a:t>
            </a:r>
            <a:r>
              <a:rPr lang="en-US" dirty="0" smtClean="0">
                <a:latin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</a:rPr>
              <a:t>Постепено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ученичка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пажња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преко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динамичног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смењивања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мотивске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грађе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усмерава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ритму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као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главном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чиниоцу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преко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којег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остварује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естетичка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норма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љупкости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поетског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света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инвентиван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ниво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обухвата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текста</a:t>
            </a:r>
            <a:r>
              <a:rPr lang="en-US" dirty="0" smtClean="0">
                <a:latin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</a:rPr>
              <a:t>Помнијим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праћењем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смењивања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слика</a:t>
            </a:r>
            <a:r>
              <a:rPr lang="en-US" dirty="0" smtClean="0">
                <a:latin typeface="Calibri" pitchFamily="34" charset="0"/>
              </a:rPr>
              <a:t> „у </a:t>
            </a:r>
            <a:r>
              <a:rPr lang="en-US" dirty="0" err="1" smtClean="0">
                <a:latin typeface="Calibri" pitchFamily="34" charset="0"/>
              </a:rPr>
              <a:t>покрету</a:t>
            </a:r>
            <a:r>
              <a:rPr lang="en-US" dirty="0" smtClean="0">
                <a:latin typeface="Calibri" pitchFamily="34" charset="0"/>
              </a:rPr>
              <a:t>“, </a:t>
            </a:r>
            <a:r>
              <a:rPr lang="en-US" dirty="0" err="1" smtClean="0">
                <a:latin typeface="Calibri" pitchFamily="34" charset="0"/>
              </a:rPr>
              <a:t>уочава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се</a:t>
            </a:r>
            <a:r>
              <a:rPr lang="en-US" dirty="0" smtClean="0">
                <a:latin typeface="Calibri" pitchFamily="34" charset="0"/>
              </a:rPr>
              <a:t>  </a:t>
            </a:r>
            <a:r>
              <a:rPr lang="en-US" dirty="0" err="1" smtClean="0">
                <a:latin typeface="Calibri" pitchFamily="34" charset="0"/>
              </a:rPr>
              <a:t>да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песма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садржи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инспирацију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занос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радост</a:t>
            </a:r>
            <a:r>
              <a:rPr lang="en-US" dirty="0" smtClean="0">
                <a:latin typeface="Calibri" pitchFamily="34" charset="0"/>
              </a:rPr>
              <a:t> у </a:t>
            </a:r>
            <a:r>
              <a:rPr lang="en-US" dirty="0" err="1" smtClean="0">
                <a:latin typeface="Calibri" pitchFamily="34" charset="0"/>
              </a:rPr>
              <a:t>ослобођеним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смисаоним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мелодијским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ритмичким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везама</a:t>
            </a:r>
            <a:r>
              <a:rPr lang="en-US" dirty="0" smtClean="0">
                <a:latin typeface="Calibri" pitchFamily="34" charset="0"/>
              </a:rPr>
              <a:t>.  </a:t>
            </a:r>
            <a:r>
              <a:rPr lang="en-US" dirty="0" err="1" smtClean="0">
                <a:latin typeface="Calibri" pitchFamily="34" charset="0"/>
              </a:rPr>
              <a:t>Преко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доживљајне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непосредности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динамике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смењивања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пуноће</a:t>
            </a:r>
            <a:r>
              <a:rPr lang="en-US" dirty="0" smtClean="0">
                <a:latin typeface="Calibri" pitchFamily="34" charset="0"/>
              </a:rPr>
              <a:t> и </a:t>
            </a:r>
            <a:r>
              <a:rPr lang="en-US" dirty="0" err="1" smtClean="0">
                <a:latin typeface="Calibri" pitchFamily="34" charset="0"/>
              </a:rPr>
              <a:t>опалесцентности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песничких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слика</a:t>
            </a:r>
            <a:r>
              <a:rPr lang="en-US" dirty="0" smtClean="0">
                <a:latin typeface="Calibri" pitchFamily="34" charset="0"/>
              </a:rPr>
              <a:t>,  </a:t>
            </a:r>
            <a:r>
              <a:rPr lang="en-US" dirty="0" err="1" smtClean="0">
                <a:latin typeface="Calibri" pitchFamily="34" charset="0"/>
              </a:rPr>
              <a:t>ученици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уводе</a:t>
            </a:r>
            <a:r>
              <a:rPr lang="en-US" dirty="0" smtClean="0">
                <a:latin typeface="Calibri" pitchFamily="34" charset="0"/>
              </a:rPr>
              <a:t> у </a:t>
            </a:r>
            <a:r>
              <a:rPr lang="en-US" dirty="0" err="1" smtClean="0">
                <a:latin typeface="Calibri" pitchFamily="34" charset="0"/>
              </a:rPr>
              <a:t>ритам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песме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</a:rPr>
              <a:t>где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је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творачко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начело</a:t>
            </a:r>
            <a:r>
              <a:rPr lang="en-US" dirty="0" smtClean="0">
                <a:latin typeface="Calibri" pitchFamily="34" charset="0"/>
              </a:rPr>
              <a:t> у </a:t>
            </a:r>
            <a:r>
              <a:rPr lang="en-US" dirty="0" err="1" smtClean="0">
                <a:latin typeface="Calibri" pitchFamily="34" charset="0"/>
              </a:rPr>
              <a:t>понављању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језичких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целина</a:t>
            </a:r>
            <a:r>
              <a:rPr lang="en-US" dirty="0" smtClean="0">
                <a:latin typeface="Calibri" pitchFamily="34" charset="0"/>
              </a:rPr>
              <a:t>. </a:t>
            </a:r>
            <a:r>
              <a:rPr lang="en-US" dirty="0" err="1" smtClean="0">
                <a:latin typeface="Calibri" pitchFamily="34" charset="0"/>
              </a:rPr>
              <a:t>Прати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како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се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просторни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распоред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стиха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претвара</a:t>
            </a:r>
            <a:r>
              <a:rPr lang="en-US" dirty="0" smtClean="0">
                <a:latin typeface="Calibri" pitchFamily="34" charset="0"/>
              </a:rPr>
              <a:t> у </a:t>
            </a:r>
            <a:r>
              <a:rPr lang="en-US" dirty="0" err="1" smtClean="0">
                <a:latin typeface="Calibri" pitchFamily="34" charset="0"/>
              </a:rPr>
              <a:t>временски</a:t>
            </a:r>
            <a:r>
              <a:rPr lang="en-US" dirty="0" smtClean="0">
                <a:latin typeface="Calibri" pitchFamily="34" charset="0"/>
              </a:rPr>
              <a:t>.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2400" dirty="0" smtClean="0">
                <a:solidFill>
                  <a:srgbClr val="CBA523"/>
                </a:solidFill>
              </a:rPr>
              <a:t>Модели креативне наставе</a:t>
            </a:r>
            <a:br>
              <a:rPr lang="sr-Cyrl-RS" sz="2400" dirty="0" smtClean="0">
                <a:solidFill>
                  <a:srgbClr val="CBA523"/>
                </a:solidFill>
              </a:rPr>
            </a:br>
            <a:r>
              <a:rPr lang="sr-Cyrl-RS" sz="2400" dirty="0" smtClean="0">
                <a:solidFill>
                  <a:srgbClr val="CBA523"/>
                </a:solidFill>
              </a:rPr>
              <a:t>(лирика Десанке Максимовић)</a:t>
            </a:r>
            <a:endParaRPr lang="en-US" sz="2400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74320" indent="-274320" algn="just">
              <a:buFont typeface="Wingdings 2"/>
              <a:buChar char=""/>
              <a:defRPr/>
            </a:pPr>
            <a:r>
              <a:rPr lang="en-US" dirty="0" err="1" smtClean="0"/>
              <a:t>Утемељеност</a:t>
            </a:r>
            <a:r>
              <a:rPr lang="en-US" dirty="0" smtClean="0"/>
              <a:t> </a:t>
            </a:r>
            <a:r>
              <a:rPr lang="en-US" dirty="0" err="1" smtClean="0"/>
              <a:t>основних</a:t>
            </a:r>
            <a:r>
              <a:rPr lang="en-US" dirty="0" smtClean="0"/>
              <a:t> </a:t>
            </a:r>
            <a:r>
              <a:rPr lang="en-US" dirty="0" err="1" smtClean="0"/>
              <a:t>постулата</a:t>
            </a:r>
            <a:r>
              <a:rPr lang="en-US" dirty="0" smtClean="0"/>
              <a:t> </a:t>
            </a:r>
            <a:r>
              <a:rPr lang="en-US" dirty="0" err="1" smtClean="0"/>
              <a:t>литерарне</a:t>
            </a:r>
            <a:r>
              <a:rPr lang="en-US" dirty="0" smtClean="0"/>
              <a:t> </a:t>
            </a:r>
            <a:r>
              <a:rPr lang="en-US" dirty="0" err="1" smtClean="0"/>
              <a:t>даровитости</a:t>
            </a:r>
            <a:r>
              <a:rPr lang="en-US" dirty="0" smtClean="0"/>
              <a:t> </a:t>
            </a:r>
            <a:r>
              <a:rPr lang="en-US" dirty="0" err="1" smtClean="0"/>
              <a:t>дубоко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прожета</a:t>
            </a:r>
            <a:r>
              <a:rPr lang="en-US" dirty="0" smtClean="0"/>
              <a:t> </a:t>
            </a:r>
            <a:r>
              <a:rPr lang="en-US" dirty="0" err="1" smtClean="0"/>
              <a:t>иманенцијом</a:t>
            </a:r>
            <a:r>
              <a:rPr lang="en-US" dirty="0" smtClean="0"/>
              <a:t> </a:t>
            </a:r>
            <a:r>
              <a:rPr lang="en-US" dirty="0" err="1" smtClean="0"/>
              <a:t>творачког</a:t>
            </a:r>
            <a:r>
              <a:rPr lang="en-US" dirty="0" smtClean="0"/>
              <a:t> </a:t>
            </a:r>
            <a:r>
              <a:rPr lang="en-US" dirty="0" err="1" smtClean="0"/>
              <a:t>чина</a:t>
            </a:r>
            <a:r>
              <a:rPr lang="en-US" dirty="0" smtClean="0"/>
              <a:t>, </a:t>
            </a:r>
            <a:r>
              <a:rPr lang="en-US" dirty="0" err="1" smtClean="0"/>
              <a:t>особене</a:t>
            </a:r>
            <a:r>
              <a:rPr lang="en-US" dirty="0" smtClean="0"/>
              <a:t> </a:t>
            </a:r>
            <a:r>
              <a:rPr lang="en-US" dirty="0" err="1" smtClean="0"/>
              <a:t>процесуалности</a:t>
            </a:r>
            <a:r>
              <a:rPr lang="en-US" dirty="0" smtClean="0"/>
              <a:t> и </a:t>
            </a:r>
            <a:r>
              <a:rPr lang="en-US" dirty="0" err="1" smtClean="0"/>
              <a:t>поетске</a:t>
            </a:r>
            <a:r>
              <a:rPr lang="en-US" dirty="0" smtClean="0"/>
              <a:t> </a:t>
            </a:r>
            <a:r>
              <a:rPr lang="en-US" dirty="0" err="1" smtClean="0"/>
              <a:t>духовности</a:t>
            </a:r>
            <a:r>
              <a:rPr lang="en-US" dirty="0" smtClean="0"/>
              <a:t>. </a:t>
            </a:r>
            <a:r>
              <a:rPr lang="en-US" dirty="0" err="1" smtClean="0"/>
              <a:t>Док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старији</a:t>
            </a:r>
            <a:r>
              <a:rPr lang="en-US" dirty="0" smtClean="0"/>
              <a:t> </a:t>
            </a:r>
            <a:r>
              <a:rPr lang="en-US" dirty="0" err="1" smtClean="0"/>
              <a:t>приступи</a:t>
            </a:r>
            <a:r>
              <a:rPr lang="en-US" dirty="0" smtClean="0"/>
              <a:t> </a:t>
            </a:r>
            <a:r>
              <a:rPr lang="en-US" dirty="0" err="1" smtClean="0"/>
              <a:t>овим</a:t>
            </a:r>
            <a:r>
              <a:rPr lang="en-US" dirty="0" smtClean="0"/>
              <a:t> </a:t>
            </a:r>
            <a:r>
              <a:rPr lang="en-US" dirty="0" err="1" smtClean="0"/>
              <a:t>темама</a:t>
            </a:r>
            <a:r>
              <a:rPr lang="en-US" dirty="0" smtClean="0"/>
              <a:t> </a:t>
            </a:r>
            <a:r>
              <a:rPr lang="en-US" dirty="0" err="1" smtClean="0"/>
              <a:t>усмеравали</a:t>
            </a:r>
            <a:r>
              <a:rPr lang="en-US" dirty="0" smtClean="0"/>
              <a:t> </a:t>
            </a:r>
            <a:r>
              <a:rPr lang="en-US" dirty="0" err="1" smtClean="0"/>
              <a:t>пажњу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 </a:t>
            </a:r>
            <a:r>
              <a:rPr lang="en-US" dirty="0" err="1" smtClean="0"/>
              <a:t>способност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кључни</a:t>
            </a:r>
            <a:r>
              <a:rPr lang="en-US" dirty="0" smtClean="0"/>
              <a:t> </a:t>
            </a:r>
            <a:r>
              <a:rPr lang="en-US" dirty="0" err="1" smtClean="0"/>
              <a:t>генератор</a:t>
            </a:r>
            <a:r>
              <a:rPr lang="en-US" dirty="0" smtClean="0"/>
              <a:t> </a:t>
            </a:r>
            <a:r>
              <a:rPr lang="en-US" dirty="0" err="1" smtClean="0"/>
              <a:t>даровитости</a:t>
            </a:r>
            <a:r>
              <a:rPr lang="en-US" dirty="0" smtClean="0"/>
              <a:t>, </a:t>
            </a:r>
            <a:r>
              <a:rPr lang="en-US" dirty="0" err="1" smtClean="0"/>
              <a:t>савремене</a:t>
            </a:r>
            <a:r>
              <a:rPr lang="en-US" dirty="0" smtClean="0"/>
              <a:t> </a:t>
            </a:r>
            <a:r>
              <a:rPr lang="en-US" dirty="0" err="1" smtClean="0"/>
              <a:t>концепције</a:t>
            </a:r>
            <a:r>
              <a:rPr lang="en-US" dirty="0" smtClean="0"/>
              <a:t> (</a:t>
            </a:r>
            <a:r>
              <a:rPr lang="en-US" dirty="0" err="1" smtClean="0"/>
              <a:t>Гарднерова</a:t>
            </a:r>
            <a:r>
              <a:rPr lang="en-US" dirty="0" smtClean="0"/>
              <a:t> </a:t>
            </a:r>
            <a:r>
              <a:rPr lang="en-US" dirty="0" err="1" smtClean="0"/>
              <a:t>теорија</a:t>
            </a:r>
            <a:r>
              <a:rPr lang="en-US" dirty="0" smtClean="0"/>
              <a:t> </a:t>
            </a:r>
            <a:r>
              <a:rPr lang="en-US" dirty="0" err="1" smtClean="0"/>
              <a:t>вишеструких</a:t>
            </a:r>
            <a:r>
              <a:rPr lang="en-US" dirty="0" smtClean="0"/>
              <a:t>  </a:t>
            </a:r>
            <a:r>
              <a:rPr lang="en-US" dirty="0" err="1" smtClean="0"/>
              <a:t>интелигенција</a:t>
            </a:r>
            <a:r>
              <a:rPr lang="en-US" dirty="0" smtClean="0"/>
              <a:t>, </a:t>
            </a:r>
            <a:r>
              <a:rPr lang="en-US" dirty="0" err="1" smtClean="0"/>
              <a:t>Рензулијева</a:t>
            </a:r>
            <a:r>
              <a:rPr lang="en-US" dirty="0" smtClean="0"/>
              <a:t>  </a:t>
            </a:r>
            <a:r>
              <a:rPr lang="en-US" dirty="0" err="1" smtClean="0"/>
              <a:t>прстенаста</a:t>
            </a:r>
            <a:r>
              <a:rPr lang="en-US" dirty="0" smtClean="0"/>
              <a:t> </a:t>
            </a:r>
            <a:r>
              <a:rPr lang="en-US" dirty="0" err="1" smtClean="0"/>
              <a:t>теорија</a:t>
            </a:r>
            <a:r>
              <a:rPr lang="en-US" dirty="0" smtClean="0"/>
              <a:t> </a:t>
            </a:r>
            <a:r>
              <a:rPr lang="en-US" dirty="0" err="1" smtClean="0"/>
              <a:t>даровитости</a:t>
            </a:r>
            <a:r>
              <a:rPr lang="en-US" dirty="0" smtClean="0"/>
              <a:t>: </a:t>
            </a:r>
            <a:r>
              <a:rPr lang="en-US" dirty="0" err="1" smtClean="0"/>
              <a:t>натпросечна</a:t>
            </a:r>
            <a:r>
              <a:rPr lang="en-US" dirty="0" smtClean="0"/>
              <a:t> </a:t>
            </a:r>
            <a:r>
              <a:rPr lang="en-US" dirty="0" err="1" smtClean="0"/>
              <a:t>способност</a:t>
            </a:r>
            <a:r>
              <a:rPr lang="en-US" dirty="0" smtClean="0"/>
              <a:t>, </a:t>
            </a:r>
            <a:r>
              <a:rPr lang="en-US" dirty="0" err="1" smtClean="0"/>
              <a:t>преданост</a:t>
            </a:r>
            <a:r>
              <a:rPr lang="en-US" dirty="0" smtClean="0"/>
              <a:t> </a:t>
            </a:r>
            <a:r>
              <a:rPr lang="en-US" dirty="0" err="1" smtClean="0"/>
              <a:t>задатку</a:t>
            </a:r>
            <a:r>
              <a:rPr lang="en-US" dirty="0" smtClean="0"/>
              <a:t> –  </a:t>
            </a:r>
            <a:r>
              <a:rPr lang="en-US" dirty="0" err="1" smtClean="0"/>
              <a:t>мотивација</a:t>
            </a:r>
            <a:r>
              <a:rPr lang="en-US" dirty="0" smtClean="0"/>
              <a:t> и </a:t>
            </a:r>
            <a:r>
              <a:rPr lang="en-US" dirty="0" err="1" smtClean="0"/>
              <a:t>висок</a:t>
            </a:r>
            <a:r>
              <a:rPr lang="en-US" dirty="0" smtClean="0"/>
              <a:t> </a:t>
            </a:r>
            <a:r>
              <a:rPr lang="en-US" dirty="0" err="1" smtClean="0"/>
              <a:t>степен</a:t>
            </a:r>
            <a:r>
              <a:rPr lang="en-US" dirty="0" smtClean="0"/>
              <a:t> </a:t>
            </a:r>
            <a:r>
              <a:rPr lang="en-US" dirty="0" err="1" smtClean="0"/>
              <a:t>креативности</a:t>
            </a:r>
            <a:r>
              <a:rPr lang="en-US" dirty="0" smtClean="0"/>
              <a:t>;  </a:t>
            </a:r>
            <a:r>
              <a:rPr lang="en-US" dirty="0" err="1" smtClean="0"/>
              <a:t>Стернбергова</a:t>
            </a:r>
            <a:r>
              <a:rPr lang="en-US" dirty="0" smtClean="0"/>
              <a:t> </a:t>
            </a:r>
            <a:r>
              <a:rPr lang="en-US" dirty="0" err="1" smtClean="0"/>
              <a:t>триархична</a:t>
            </a:r>
            <a:r>
              <a:rPr lang="en-US" dirty="0" smtClean="0"/>
              <a:t> </a:t>
            </a:r>
            <a:r>
              <a:rPr lang="en-US" dirty="0" err="1" smtClean="0"/>
              <a:t>теорија</a:t>
            </a:r>
            <a:r>
              <a:rPr lang="en-US" dirty="0" smtClean="0"/>
              <a:t> </a:t>
            </a:r>
            <a:r>
              <a:rPr lang="en-US" dirty="0" err="1" smtClean="0"/>
              <a:t>интелигенције</a:t>
            </a:r>
            <a:r>
              <a:rPr lang="en-US" dirty="0" smtClean="0"/>
              <a:t>)</a:t>
            </a:r>
            <a:r>
              <a:rPr lang="sr-Latn-CS" dirty="0" smtClean="0"/>
              <a:t> -</a:t>
            </a:r>
            <a:r>
              <a:rPr lang="en-US" dirty="0" smtClean="0"/>
              <a:t> </a:t>
            </a:r>
            <a:r>
              <a:rPr lang="en-US" dirty="0" err="1" smtClean="0"/>
              <a:t>овај</a:t>
            </a:r>
            <a:r>
              <a:rPr lang="en-US" dirty="0" smtClean="0"/>
              <a:t> </a:t>
            </a:r>
            <a:r>
              <a:rPr lang="en-US" dirty="0" err="1" smtClean="0"/>
              <a:t>феномен</a:t>
            </a:r>
            <a:r>
              <a:rPr lang="en-US" dirty="0" smtClean="0"/>
              <a:t> </a:t>
            </a:r>
            <a:r>
              <a:rPr lang="en-US" dirty="0" err="1" smtClean="0"/>
              <a:t>сагледавају</a:t>
            </a:r>
            <a:r>
              <a:rPr lang="en-US" dirty="0" smtClean="0"/>
              <a:t> </a:t>
            </a:r>
            <a:r>
              <a:rPr lang="en-US" dirty="0" err="1" smtClean="0"/>
              <a:t>сложеније</a:t>
            </a:r>
            <a:r>
              <a:rPr lang="en-US" dirty="0" smtClean="0"/>
              <a:t> у </a:t>
            </a:r>
            <a:r>
              <a:rPr lang="en-US" dirty="0" err="1" smtClean="0"/>
              <a:t>непосредној</a:t>
            </a:r>
            <a:r>
              <a:rPr lang="en-US" dirty="0" smtClean="0"/>
              <a:t> </a:t>
            </a:r>
            <a:r>
              <a:rPr lang="en-US" dirty="0" err="1" smtClean="0"/>
              <a:t>интеракцији</a:t>
            </a:r>
            <a:r>
              <a:rPr lang="en-US" dirty="0" smtClean="0"/>
              <a:t> </a:t>
            </a:r>
            <a:r>
              <a:rPr lang="en-US" dirty="0" err="1" smtClean="0"/>
              <a:t>више</a:t>
            </a:r>
            <a:r>
              <a:rPr lang="en-US" dirty="0" smtClean="0"/>
              <a:t> </a:t>
            </a:r>
            <a:r>
              <a:rPr lang="en-US" dirty="0" err="1" smtClean="0"/>
              <a:t>конституената</a:t>
            </a:r>
            <a:r>
              <a:rPr lang="en-US" dirty="0" smtClean="0"/>
              <a:t>,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којих</a:t>
            </a:r>
            <a:r>
              <a:rPr lang="en-US" dirty="0" smtClean="0"/>
              <a:t> </a:t>
            </a:r>
            <a:r>
              <a:rPr lang="en-US" dirty="0" err="1" smtClean="0"/>
              <a:t>изостављање</a:t>
            </a:r>
            <a:r>
              <a:rPr lang="en-US" dirty="0" smtClean="0"/>
              <a:t> </a:t>
            </a:r>
            <a:r>
              <a:rPr lang="en-US" dirty="0" err="1" smtClean="0"/>
              <a:t>мотивационих</a:t>
            </a:r>
            <a:r>
              <a:rPr lang="en-US" dirty="0" smtClean="0"/>
              <a:t>  </a:t>
            </a:r>
            <a:r>
              <a:rPr lang="en-US" dirty="0" err="1" smtClean="0"/>
              <a:t>карактеристика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доводи</a:t>
            </a:r>
            <a:r>
              <a:rPr lang="en-US" dirty="0" smtClean="0"/>
              <a:t> </a:t>
            </a:r>
            <a:r>
              <a:rPr lang="en-US" dirty="0" err="1" smtClean="0"/>
              <a:t>ни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продуктивности</a:t>
            </a:r>
            <a:r>
              <a:rPr lang="en-US" dirty="0" smtClean="0"/>
              <a:t>, </a:t>
            </a:r>
            <a:r>
              <a:rPr lang="en-US" dirty="0" err="1" smtClean="0"/>
              <a:t>ни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великих</a:t>
            </a:r>
            <a:r>
              <a:rPr lang="en-US" dirty="0" smtClean="0"/>
              <a:t> </a:t>
            </a:r>
            <a:r>
              <a:rPr lang="en-US" dirty="0" err="1" smtClean="0"/>
              <a:t>постигнућа</a:t>
            </a:r>
            <a:r>
              <a:rPr lang="en-US" dirty="0" smtClean="0"/>
              <a:t>. 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 err="1" smtClean="0"/>
              <a:t>бисмо</a:t>
            </a:r>
            <a:r>
              <a:rPr lang="en-US" dirty="0" smtClean="0"/>
              <a:t> </a:t>
            </a:r>
            <a:r>
              <a:rPr lang="en-US" dirty="0" err="1" smtClean="0"/>
              <a:t>потцртавали</a:t>
            </a:r>
            <a:r>
              <a:rPr lang="en-US" dirty="0" smtClean="0"/>
              <a:t> </a:t>
            </a:r>
            <a:r>
              <a:rPr lang="en-US" dirty="0" err="1" smtClean="0"/>
              <a:t>разлике</a:t>
            </a:r>
            <a:r>
              <a:rPr lang="en-US" dirty="0" smtClean="0"/>
              <a:t> </a:t>
            </a:r>
            <a:r>
              <a:rPr lang="en-US" dirty="0" err="1" smtClean="0"/>
              <a:t>између</a:t>
            </a:r>
            <a:r>
              <a:rPr lang="en-US" dirty="0" smtClean="0"/>
              <a:t>  </a:t>
            </a:r>
            <a:r>
              <a:rPr lang="en-US" dirty="0" err="1" smtClean="0"/>
              <a:t>даровитости</a:t>
            </a:r>
            <a:r>
              <a:rPr lang="en-US" dirty="0" smtClean="0"/>
              <a:t> и </a:t>
            </a:r>
            <a:r>
              <a:rPr lang="en-US" dirty="0" err="1" smtClean="0"/>
              <a:t>креативности</a:t>
            </a:r>
            <a:r>
              <a:rPr lang="en-US" dirty="0" smtClean="0"/>
              <a:t> у </a:t>
            </a:r>
            <a:r>
              <a:rPr lang="en-US" dirty="0" err="1" smtClean="0"/>
              <a:t>научним</a:t>
            </a:r>
            <a:r>
              <a:rPr lang="en-US" dirty="0" smtClean="0"/>
              <a:t> </a:t>
            </a:r>
            <a:r>
              <a:rPr lang="en-US" dirty="0" err="1" smtClean="0"/>
              <a:t>теоријама</a:t>
            </a:r>
            <a:r>
              <a:rPr lang="en-US" dirty="0" smtClean="0"/>
              <a:t>, </a:t>
            </a:r>
            <a:r>
              <a:rPr lang="en-US" dirty="0" err="1" smtClean="0"/>
              <a:t>уочавамо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даровитост</a:t>
            </a:r>
            <a:r>
              <a:rPr lang="en-US" dirty="0" smtClean="0"/>
              <a:t> </a:t>
            </a:r>
            <a:r>
              <a:rPr lang="en-US" dirty="0" err="1" smtClean="0"/>
              <a:t>дефинисала</a:t>
            </a:r>
            <a:r>
              <a:rPr lang="en-US" dirty="0" smtClean="0"/>
              <a:t> </a:t>
            </a:r>
            <a:r>
              <a:rPr lang="en-US" dirty="0" err="1" smtClean="0"/>
              <a:t>често</a:t>
            </a:r>
            <a:r>
              <a:rPr lang="en-US" dirty="0" smtClean="0"/>
              <a:t> </a:t>
            </a:r>
            <a:r>
              <a:rPr lang="en-US" dirty="0" err="1" smtClean="0"/>
              <a:t>дијагностичким</a:t>
            </a:r>
            <a:r>
              <a:rPr lang="en-US" dirty="0" smtClean="0"/>
              <a:t> </a:t>
            </a:r>
            <a:r>
              <a:rPr lang="en-US" dirty="0" err="1" smtClean="0"/>
              <a:t>вредностима</a:t>
            </a:r>
            <a:r>
              <a:rPr lang="en-US" dirty="0" smtClean="0"/>
              <a:t>, </a:t>
            </a:r>
            <a:r>
              <a:rPr lang="en-US" dirty="0" err="1" smtClean="0"/>
              <a:t>док</a:t>
            </a:r>
            <a:r>
              <a:rPr lang="en-US" dirty="0" smtClean="0"/>
              <a:t> 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стваралаштво</a:t>
            </a:r>
            <a:r>
              <a:rPr lang="en-US" dirty="0" smtClean="0"/>
              <a:t> </a:t>
            </a:r>
            <a:r>
              <a:rPr lang="en-US" dirty="0" err="1" smtClean="0"/>
              <a:t>објашњавало</a:t>
            </a:r>
            <a:r>
              <a:rPr lang="en-US" dirty="0" smtClean="0"/>
              <a:t>  </a:t>
            </a:r>
            <a:r>
              <a:rPr lang="en-US" dirty="0" err="1" smtClean="0"/>
              <a:t>прогностичким</a:t>
            </a:r>
            <a:r>
              <a:rPr lang="en-US" dirty="0" smtClean="0"/>
              <a:t> </a:t>
            </a:r>
            <a:r>
              <a:rPr lang="en-US" dirty="0" err="1" smtClean="0"/>
              <a:t>вредностима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„</a:t>
            </a:r>
            <a:r>
              <a:rPr lang="en-US" dirty="0" err="1" smtClean="0"/>
              <a:t>мисаона</a:t>
            </a:r>
            <a:r>
              <a:rPr lang="en-US" dirty="0" smtClean="0"/>
              <a:t> </a:t>
            </a:r>
            <a:r>
              <a:rPr lang="en-US" dirty="0" err="1" smtClean="0"/>
              <a:t>активност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усмјерена</a:t>
            </a:r>
            <a:r>
              <a:rPr lang="en-US" dirty="0" smtClean="0"/>
              <a:t> </a:t>
            </a:r>
            <a:r>
              <a:rPr lang="en-US" dirty="0" err="1" smtClean="0"/>
              <a:t>ка</a:t>
            </a:r>
            <a:r>
              <a:rPr lang="en-US" dirty="0" smtClean="0"/>
              <a:t> </a:t>
            </a:r>
            <a:r>
              <a:rPr lang="en-US" dirty="0" err="1" smtClean="0"/>
              <a:t>ономе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настане</a:t>
            </a:r>
            <a:r>
              <a:rPr lang="en-US" dirty="0" smtClean="0"/>
              <a:t>, а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ка</a:t>
            </a:r>
            <a:r>
              <a:rPr lang="en-US" dirty="0" smtClean="0"/>
              <a:t> </a:t>
            </a:r>
            <a:r>
              <a:rPr lang="en-US" dirty="0" err="1" smtClean="0"/>
              <a:t>ономе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јесте</a:t>
            </a:r>
            <a:r>
              <a:rPr lang="en-US" dirty="0" smtClean="0"/>
              <a:t>“ </a:t>
            </a:r>
            <a:r>
              <a:rPr lang="en-US" dirty="0" smtClean="0"/>
              <a:t>(</a:t>
            </a:r>
            <a:r>
              <a:rPr lang="sr-Latn-CS" dirty="0" smtClean="0"/>
              <a:t>(Getzels, J.W., Jackson, 1962)</a:t>
            </a:r>
            <a:r>
              <a:rPr lang="en-US" dirty="0" smtClean="0"/>
              <a:t>). </a:t>
            </a: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У </a:t>
            </a:r>
            <a:r>
              <a:rPr lang="en-US" dirty="0" err="1" smtClean="0"/>
              <a:t>супротстављању</a:t>
            </a:r>
            <a:r>
              <a:rPr lang="en-US" dirty="0" smtClean="0"/>
              <a:t> </a:t>
            </a:r>
            <a:r>
              <a:rPr lang="en-US" dirty="0" err="1" smtClean="0"/>
              <a:t>акустичних</a:t>
            </a:r>
            <a:r>
              <a:rPr lang="en-US" dirty="0" smtClean="0"/>
              <a:t> </a:t>
            </a:r>
            <a:r>
              <a:rPr lang="en-US" dirty="0" err="1" smtClean="0"/>
              <a:t>вредности</a:t>
            </a:r>
            <a:r>
              <a:rPr lang="en-US" dirty="0" smtClean="0"/>
              <a:t> </a:t>
            </a:r>
            <a:r>
              <a:rPr lang="en-US" dirty="0" err="1" smtClean="0"/>
              <a:t>говора</a:t>
            </a:r>
            <a:r>
              <a:rPr lang="en-US" dirty="0" smtClean="0"/>
              <a:t> </a:t>
            </a:r>
            <a:r>
              <a:rPr lang="en-US" dirty="0" err="1" smtClean="0"/>
              <a:t>смисаоним</a:t>
            </a:r>
            <a:r>
              <a:rPr lang="en-US" dirty="0" smtClean="0"/>
              <a:t>, </a:t>
            </a:r>
            <a:r>
              <a:rPr lang="en-US" dirty="0" err="1" smtClean="0"/>
              <a:t>жив</a:t>
            </a:r>
            <a:r>
              <a:rPr lang="en-US" dirty="0" smtClean="0"/>
              <a:t>, </a:t>
            </a:r>
            <a:r>
              <a:rPr lang="en-US" dirty="0" err="1" smtClean="0"/>
              <a:t>полетан</a:t>
            </a:r>
            <a:r>
              <a:rPr lang="en-US" dirty="0" smtClean="0"/>
              <a:t> и </a:t>
            </a:r>
            <a:r>
              <a:rPr lang="en-US" dirty="0" err="1" smtClean="0"/>
              <a:t>раздраган</a:t>
            </a:r>
            <a:r>
              <a:rPr lang="en-US" dirty="0" smtClean="0"/>
              <a:t> </a:t>
            </a:r>
            <a:r>
              <a:rPr lang="en-US" dirty="0" err="1" smtClean="0"/>
              <a:t>ритам</a:t>
            </a:r>
            <a:r>
              <a:rPr lang="en-US" dirty="0" smtClean="0"/>
              <a:t> </a:t>
            </a:r>
            <a:r>
              <a:rPr lang="en-US" dirty="0" err="1" smtClean="0"/>
              <a:t>остварен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путем</a:t>
            </a:r>
            <a:r>
              <a:rPr lang="en-US" dirty="0" smtClean="0"/>
              <a:t> </a:t>
            </a:r>
            <a:r>
              <a:rPr lang="en-US" dirty="0" err="1" smtClean="0"/>
              <a:t>краћих</a:t>
            </a:r>
            <a:r>
              <a:rPr lang="en-US" dirty="0" smtClean="0"/>
              <a:t> </a:t>
            </a:r>
            <a:r>
              <a:rPr lang="en-US" dirty="0" err="1" smtClean="0"/>
              <a:t>стихова</a:t>
            </a:r>
            <a:r>
              <a:rPr lang="en-US" dirty="0" smtClean="0"/>
              <a:t>, </a:t>
            </a:r>
            <a:r>
              <a:rPr lang="en-US" dirty="0" err="1" smtClean="0"/>
              <a:t>подржаних</a:t>
            </a:r>
            <a:r>
              <a:rPr lang="en-US" dirty="0" smtClean="0"/>
              <a:t> </a:t>
            </a:r>
            <a:r>
              <a:rPr lang="en-US" dirty="0" err="1" smtClean="0"/>
              <a:t>контактним</a:t>
            </a:r>
            <a:r>
              <a:rPr lang="en-US" dirty="0" smtClean="0"/>
              <a:t> </a:t>
            </a:r>
            <a:r>
              <a:rPr lang="en-US" dirty="0" err="1" smtClean="0"/>
              <a:t>понављањем</a:t>
            </a:r>
            <a:r>
              <a:rPr lang="en-US" dirty="0" smtClean="0"/>
              <a:t> </a:t>
            </a:r>
            <a:r>
              <a:rPr lang="en-US" dirty="0" err="1" smtClean="0"/>
              <a:t>глагола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 </a:t>
            </a:r>
            <a:r>
              <a:rPr lang="en-US" dirty="0" err="1" smtClean="0"/>
              <a:t>појачавају</a:t>
            </a:r>
            <a:r>
              <a:rPr lang="en-US" dirty="0" smtClean="0"/>
              <a:t> </a:t>
            </a:r>
            <a:r>
              <a:rPr lang="en-US" dirty="0" err="1" smtClean="0"/>
              <a:t>ритмичност</a:t>
            </a:r>
            <a:r>
              <a:rPr lang="en-US" dirty="0" smtClean="0"/>
              <a:t> и </a:t>
            </a:r>
            <a:r>
              <a:rPr lang="en-US" dirty="0" err="1" smtClean="0"/>
              <a:t>дочаравају</a:t>
            </a:r>
            <a:r>
              <a:rPr lang="en-US" dirty="0" smtClean="0"/>
              <a:t> </a:t>
            </a:r>
            <a:r>
              <a:rPr lang="en-US" dirty="0" err="1" smtClean="0"/>
              <a:t>трајање</a:t>
            </a:r>
            <a:r>
              <a:rPr lang="en-US" dirty="0" smtClean="0"/>
              <a:t> </a:t>
            </a:r>
            <a:r>
              <a:rPr lang="en-US" dirty="0" err="1" smtClean="0"/>
              <a:t>путовања</a:t>
            </a:r>
            <a:r>
              <a:rPr lang="en-US" dirty="0" smtClean="0"/>
              <a:t>.  </a:t>
            </a:r>
            <a:r>
              <a:rPr lang="en-US" dirty="0" err="1" smtClean="0"/>
              <a:t>Истражујући</a:t>
            </a:r>
            <a:r>
              <a:rPr lang="en-US" dirty="0" smtClean="0"/>
              <a:t>  </a:t>
            </a:r>
            <a:r>
              <a:rPr lang="en-US" dirty="0" err="1" smtClean="0"/>
              <a:t>понављања</a:t>
            </a:r>
            <a:r>
              <a:rPr lang="en-US" dirty="0" smtClean="0"/>
              <a:t> </a:t>
            </a:r>
            <a:r>
              <a:rPr lang="en-US" dirty="0" err="1" smtClean="0"/>
              <a:t>строфа</a:t>
            </a:r>
            <a:r>
              <a:rPr lang="en-US" dirty="0" smtClean="0"/>
              <a:t> и </a:t>
            </a:r>
            <a:r>
              <a:rPr lang="en-US" dirty="0" err="1" smtClean="0"/>
              <a:t>глагола</a:t>
            </a:r>
            <a:r>
              <a:rPr lang="en-US" dirty="0" smtClean="0"/>
              <a:t>,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уочити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и </a:t>
            </a:r>
            <a:r>
              <a:rPr lang="en-US" dirty="0" err="1" smtClean="0"/>
              <a:t>понављање</a:t>
            </a:r>
            <a:r>
              <a:rPr lang="en-US" dirty="0" smtClean="0"/>
              <a:t> </a:t>
            </a:r>
            <a:r>
              <a:rPr lang="en-US" dirty="0" err="1" smtClean="0"/>
              <a:t>глагола</a:t>
            </a:r>
            <a:r>
              <a:rPr lang="en-US" dirty="0" smtClean="0"/>
              <a:t> (</a:t>
            </a:r>
            <a:r>
              <a:rPr lang="en-US" dirty="0" err="1" smtClean="0"/>
              <a:t>редупликација</a:t>
            </a:r>
            <a:r>
              <a:rPr lang="en-US" dirty="0" smtClean="0"/>
              <a:t>) </a:t>
            </a:r>
            <a:r>
              <a:rPr lang="en-US" i="1" dirty="0" err="1" smtClean="0"/>
              <a:t>лете</a:t>
            </a:r>
            <a:r>
              <a:rPr lang="en-US" i="1" dirty="0" smtClean="0"/>
              <a:t>, </a:t>
            </a:r>
            <a:r>
              <a:rPr lang="en-US" i="1" dirty="0" err="1" smtClean="0"/>
              <a:t>беже</a:t>
            </a:r>
            <a:r>
              <a:rPr lang="en-US" i="1" dirty="0" smtClean="0"/>
              <a:t>....</a:t>
            </a:r>
            <a:r>
              <a:rPr lang="en-US" i="1" dirty="0" err="1" smtClean="0"/>
              <a:t>лете</a:t>
            </a:r>
            <a:r>
              <a:rPr lang="en-US" i="1" dirty="0" smtClean="0"/>
              <a:t>, </a:t>
            </a:r>
            <a:r>
              <a:rPr lang="en-US" i="1" dirty="0" err="1" smtClean="0"/>
              <a:t>лете</a:t>
            </a:r>
            <a:r>
              <a:rPr lang="en-US" i="1" dirty="0" smtClean="0"/>
              <a:t>,</a:t>
            </a:r>
            <a:r>
              <a:rPr lang="en-US" dirty="0" smtClean="0"/>
              <a:t> у </a:t>
            </a:r>
            <a:r>
              <a:rPr lang="en-US" dirty="0" err="1" smtClean="0"/>
              <a:t>улози</a:t>
            </a:r>
            <a:r>
              <a:rPr lang="en-US" dirty="0" smtClean="0"/>
              <a:t> </a:t>
            </a:r>
            <a:r>
              <a:rPr lang="en-US" dirty="0" err="1" smtClean="0"/>
              <a:t>ритмичког</a:t>
            </a:r>
            <a:r>
              <a:rPr lang="en-US" dirty="0" smtClean="0"/>
              <a:t> </a:t>
            </a:r>
            <a:r>
              <a:rPr lang="en-US" dirty="0" err="1" smtClean="0"/>
              <a:t>дочаравања</a:t>
            </a:r>
            <a:r>
              <a:rPr lang="en-US" dirty="0" smtClean="0"/>
              <a:t> </a:t>
            </a:r>
            <a:r>
              <a:rPr lang="en-US" dirty="0" err="1" smtClean="0"/>
              <a:t>смисла</a:t>
            </a:r>
            <a:r>
              <a:rPr lang="en-US" dirty="0" smtClean="0"/>
              <a:t> </a:t>
            </a:r>
            <a:r>
              <a:rPr lang="en-US" dirty="0" err="1" smtClean="0"/>
              <a:t>песме</a:t>
            </a:r>
            <a:r>
              <a:rPr lang="en-US" dirty="0" smtClean="0"/>
              <a:t> – </a:t>
            </a:r>
            <a:r>
              <a:rPr lang="en-US" u="sng" dirty="0" err="1" smtClean="0"/>
              <a:t>градација</a:t>
            </a:r>
            <a:r>
              <a:rPr lang="en-US" u="sng" dirty="0" smtClean="0"/>
              <a:t> </a:t>
            </a:r>
            <a:r>
              <a:rPr lang="en-US" u="sng" dirty="0" err="1" smtClean="0"/>
              <a:t>слика</a:t>
            </a:r>
            <a:r>
              <a:rPr lang="en-US" u="sng" dirty="0" smtClean="0"/>
              <a:t> </a:t>
            </a:r>
            <a:r>
              <a:rPr lang="en-US" u="sng" dirty="0" err="1" smtClean="0"/>
              <a:t>је</a:t>
            </a:r>
            <a:r>
              <a:rPr lang="en-US" u="sng" dirty="0" smtClean="0"/>
              <a:t> </a:t>
            </a:r>
            <a:r>
              <a:rPr lang="en-US" u="sng" dirty="0" err="1" smtClean="0"/>
              <a:t>синхронизована</a:t>
            </a:r>
            <a:r>
              <a:rPr lang="en-US" u="sng" dirty="0" smtClean="0"/>
              <a:t> </a:t>
            </a:r>
            <a:r>
              <a:rPr lang="en-US" u="sng" dirty="0" err="1" smtClean="0"/>
              <a:t>са</a:t>
            </a:r>
            <a:r>
              <a:rPr lang="en-US" u="sng" dirty="0" smtClean="0"/>
              <a:t> </a:t>
            </a:r>
            <a:r>
              <a:rPr lang="en-US" u="sng" dirty="0" err="1" smtClean="0"/>
              <a:t>ритмичком</a:t>
            </a:r>
            <a:r>
              <a:rPr lang="en-US" u="sng" dirty="0" smtClean="0"/>
              <a:t> </a:t>
            </a:r>
            <a:r>
              <a:rPr lang="en-US" u="sng" dirty="0" err="1" smtClean="0"/>
              <a:t>актуализацијом</a:t>
            </a:r>
            <a:r>
              <a:rPr lang="en-US" u="sng" dirty="0" smtClean="0"/>
              <a:t> </a:t>
            </a:r>
            <a:r>
              <a:rPr lang="en-US" u="sng" dirty="0" err="1" smtClean="0"/>
              <a:t>брзине</a:t>
            </a:r>
            <a:r>
              <a:rPr lang="en-US" u="sng" dirty="0" smtClean="0"/>
              <a:t> </a:t>
            </a:r>
            <a:r>
              <a:rPr lang="en-US" u="sng" dirty="0" err="1" smtClean="0"/>
              <a:t>вожње</a:t>
            </a:r>
            <a:r>
              <a:rPr lang="en-US" u="sng" dirty="0" smtClean="0"/>
              <a:t> </a:t>
            </a:r>
            <a:r>
              <a:rPr lang="en-US" u="sng" dirty="0" err="1" smtClean="0"/>
              <a:t>као</a:t>
            </a:r>
            <a:r>
              <a:rPr lang="en-US" u="sng" dirty="0" smtClean="0"/>
              <a:t> </a:t>
            </a:r>
            <a:r>
              <a:rPr lang="en-US" u="sng" dirty="0" err="1" smtClean="0"/>
              <a:t>врхунца</a:t>
            </a:r>
            <a:r>
              <a:rPr lang="en-US" u="sng" dirty="0" smtClean="0"/>
              <a:t> </a:t>
            </a:r>
            <a:r>
              <a:rPr lang="en-US" u="sng" dirty="0" err="1" smtClean="0"/>
              <a:t>естетског</a:t>
            </a:r>
            <a:r>
              <a:rPr lang="en-US" u="sng" dirty="0" smtClean="0"/>
              <a:t> </a:t>
            </a:r>
            <a:r>
              <a:rPr lang="en-US" u="sng" dirty="0" err="1" smtClean="0"/>
              <a:t>дејства</a:t>
            </a:r>
            <a:r>
              <a:rPr lang="en-US" u="sng" dirty="0" smtClean="0"/>
              <a:t> </a:t>
            </a:r>
            <a:r>
              <a:rPr lang="en-US" u="sng" dirty="0" err="1" smtClean="0"/>
              <a:t>песме</a:t>
            </a:r>
            <a:r>
              <a:rPr lang="en-US" dirty="0" smtClean="0"/>
              <a:t>. </a:t>
            </a:r>
            <a:r>
              <a:rPr lang="en-US" dirty="0" err="1" smtClean="0"/>
              <a:t>Сугерисана</a:t>
            </a:r>
            <a:r>
              <a:rPr lang="en-US" dirty="0" smtClean="0"/>
              <a:t> </a:t>
            </a:r>
            <a:r>
              <a:rPr lang="en-US" dirty="0" err="1" smtClean="0"/>
              <a:t>значења</a:t>
            </a:r>
            <a:r>
              <a:rPr lang="en-US" dirty="0" smtClean="0"/>
              <a:t> (</a:t>
            </a:r>
            <a:r>
              <a:rPr lang="en-US" dirty="0" err="1" smtClean="0"/>
              <a:t>семантика</a:t>
            </a:r>
            <a:r>
              <a:rPr lang="en-US" dirty="0" smtClean="0"/>
              <a:t>) </a:t>
            </a:r>
            <a:r>
              <a:rPr lang="en-US" dirty="0" err="1" smtClean="0"/>
              <a:t>поновљених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 </a:t>
            </a:r>
            <a:r>
              <a:rPr lang="en-US" dirty="0" err="1" smtClean="0"/>
              <a:t>уводе</a:t>
            </a:r>
            <a:r>
              <a:rPr lang="en-US" dirty="0" smtClean="0"/>
              <a:t>  </a:t>
            </a:r>
            <a:r>
              <a:rPr lang="en-US" dirty="0" err="1" smtClean="0"/>
              <a:t>читаоца</a:t>
            </a:r>
            <a:r>
              <a:rPr lang="en-US" dirty="0" smtClean="0"/>
              <a:t> у  </a:t>
            </a:r>
            <a:r>
              <a:rPr lang="en-US" dirty="0" err="1" smtClean="0"/>
              <a:t>узбудљиво</a:t>
            </a:r>
            <a:r>
              <a:rPr lang="en-US" dirty="0" smtClean="0"/>
              <a:t> </a:t>
            </a:r>
            <a:r>
              <a:rPr lang="en-US" dirty="0" err="1" smtClean="0"/>
              <a:t>путовање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тренутке</a:t>
            </a:r>
            <a:r>
              <a:rPr lang="en-US" dirty="0" smtClean="0"/>
              <a:t> </a:t>
            </a:r>
            <a:r>
              <a:rPr lang="en-US" dirty="0" err="1" smtClean="0"/>
              <a:t>усхићења</a:t>
            </a:r>
            <a:r>
              <a:rPr lang="en-US" dirty="0" smtClean="0"/>
              <a:t>, </a:t>
            </a:r>
            <a:r>
              <a:rPr lang="en-US" dirty="0" err="1" smtClean="0"/>
              <a:t>вртоглавих</a:t>
            </a:r>
            <a:r>
              <a:rPr lang="en-US" dirty="0" smtClean="0"/>
              <a:t> </a:t>
            </a:r>
            <a:r>
              <a:rPr lang="en-US" dirty="0" err="1" smtClean="0"/>
              <a:t>прелета</a:t>
            </a:r>
            <a:r>
              <a:rPr lang="en-US" dirty="0" smtClean="0"/>
              <a:t>, </a:t>
            </a:r>
            <a:r>
              <a:rPr lang="en-US" dirty="0" err="1" smtClean="0"/>
              <a:t>пријатности</a:t>
            </a:r>
            <a:r>
              <a:rPr lang="en-US" dirty="0" smtClean="0"/>
              <a:t> и </a:t>
            </a:r>
            <a:r>
              <a:rPr lang="en-US" dirty="0" err="1" smtClean="0"/>
              <a:t>животне</a:t>
            </a:r>
            <a:r>
              <a:rPr lang="en-US" dirty="0" smtClean="0"/>
              <a:t> </a:t>
            </a:r>
            <a:r>
              <a:rPr lang="en-US" dirty="0" err="1" smtClean="0"/>
              <a:t>радости</a:t>
            </a:r>
            <a:r>
              <a:rPr lang="en-US" dirty="0" smtClean="0"/>
              <a:t>. </a:t>
            </a:r>
          </a:p>
        </p:txBody>
      </p:sp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2000" dirty="0" smtClean="0">
                <a:solidFill>
                  <a:srgbClr val="CBA523"/>
                </a:solidFill>
              </a:rPr>
              <a:t>Модели креативне </a:t>
            </a:r>
            <a:r>
              <a:rPr lang="sr-Cyrl-RS" sz="2000" dirty="0" smtClean="0">
                <a:solidFill>
                  <a:srgbClr val="CBA523"/>
                </a:solidFill>
              </a:rPr>
              <a:t>наставе</a:t>
            </a:r>
            <a:br>
              <a:rPr lang="sr-Cyrl-RS" sz="2000" dirty="0" smtClean="0">
                <a:solidFill>
                  <a:srgbClr val="CBA523"/>
                </a:solidFill>
              </a:rPr>
            </a:br>
            <a:r>
              <a:rPr lang="sr-Cyrl-RS" sz="2000" dirty="0" smtClean="0">
                <a:solidFill>
                  <a:srgbClr val="CBA523"/>
                </a:solidFill>
              </a:rPr>
              <a:t>(лирика Десанке Максимовић)</a:t>
            </a:r>
            <a:endParaRPr lang="en-US" sz="2000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појмовне</a:t>
            </a:r>
            <a:r>
              <a:rPr lang="en-US" dirty="0" smtClean="0"/>
              <a:t>, </a:t>
            </a:r>
            <a:r>
              <a:rPr lang="en-US" dirty="0" err="1" smtClean="0"/>
              <a:t>функционалне</a:t>
            </a:r>
            <a:r>
              <a:rPr lang="en-US" dirty="0" smtClean="0"/>
              <a:t> и </a:t>
            </a:r>
            <a:r>
              <a:rPr lang="en-US" dirty="0" err="1" smtClean="0"/>
              <a:t>ритмичке</a:t>
            </a:r>
            <a:r>
              <a:rPr lang="en-US" dirty="0" smtClean="0"/>
              <a:t> </a:t>
            </a:r>
            <a:r>
              <a:rPr lang="en-US" dirty="0" err="1" smtClean="0"/>
              <a:t>целине</a:t>
            </a:r>
            <a:r>
              <a:rPr lang="en-US" dirty="0" smtClean="0"/>
              <a:t> (</a:t>
            </a:r>
            <a:r>
              <a:rPr lang="en-US" dirty="0" err="1" smtClean="0"/>
              <a:t>синтагме</a:t>
            </a:r>
            <a:r>
              <a:rPr lang="en-US" dirty="0" smtClean="0"/>
              <a:t>) </a:t>
            </a:r>
            <a:r>
              <a:rPr lang="en-US" dirty="0" err="1" smtClean="0"/>
              <a:t>овде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преломљене</a:t>
            </a:r>
            <a:r>
              <a:rPr lang="en-US" dirty="0" smtClean="0"/>
              <a:t> у </a:t>
            </a:r>
            <a:r>
              <a:rPr lang="en-US" dirty="0" err="1" smtClean="0"/>
              <a:t>два</a:t>
            </a:r>
            <a:r>
              <a:rPr lang="en-US" dirty="0" smtClean="0"/>
              <a:t> </a:t>
            </a:r>
            <a:r>
              <a:rPr lang="en-US" dirty="0" err="1" smtClean="0"/>
              <a:t>стиха</a:t>
            </a:r>
            <a:r>
              <a:rPr lang="en-US" dirty="0" smtClean="0"/>
              <a:t>,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поетски</a:t>
            </a:r>
            <a:r>
              <a:rPr lang="en-US" dirty="0" smtClean="0"/>
              <a:t> </a:t>
            </a:r>
            <a:r>
              <a:rPr lang="en-US" dirty="0" err="1" smtClean="0"/>
              <a:t>сведочи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песникињу</a:t>
            </a:r>
            <a:r>
              <a:rPr lang="en-US" dirty="0" smtClean="0"/>
              <a:t> </a:t>
            </a:r>
            <a:r>
              <a:rPr lang="en-US" dirty="0" err="1" smtClean="0"/>
              <a:t>најважнији</a:t>
            </a:r>
            <a:r>
              <a:rPr lang="en-US" dirty="0" smtClean="0"/>
              <a:t> </a:t>
            </a:r>
            <a:r>
              <a:rPr lang="en-US" dirty="0" err="1" smtClean="0"/>
              <a:t>био</a:t>
            </a:r>
            <a:r>
              <a:rPr lang="en-US" dirty="0" smtClean="0"/>
              <a:t> </a:t>
            </a:r>
            <a:r>
              <a:rPr lang="en-US" dirty="0" err="1" smtClean="0"/>
              <a:t>ритам</a:t>
            </a:r>
            <a:r>
              <a:rPr lang="en-US" dirty="0" smtClean="0"/>
              <a:t>,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због</a:t>
            </a:r>
            <a:r>
              <a:rPr lang="en-US" dirty="0" smtClean="0"/>
              <a:t> </a:t>
            </a:r>
            <a:r>
              <a:rPr lang="en-US" dirty="0" err="1" smtClean="0"/>
              <a:t>њега</a:t>
            </a:r>
            <a:r>
              <a:rPr lang="en-US" dirty="0" smtClean="0"/>
              <a:t> и </a:t>
            </a:r>
            <a:r>
              <a:rPr lang="en-US" dirty="0" err="1" smtClean="0"/>
              <a:t>синтагму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појмовну</a:t>
            </a:r>
            <a:r>
              <a:rPr lang="en-US" dirty="0" smtClean="0"/>
              <a:t> </a:t>
            </a:r>
            <a:r>
              <a:rPr lang="en-US" dirty="0" err="1" smtClean="0"/>
              <a:t>јединицу</a:t>
            </a:r>
            <a:r>
              <a:rPr lang="en-US" dirty="0" smtClean="0"/>
              <a:t> </a:t>
            </a:r>
            <a:r>
              <a:rPr lang="en-US" dirty="0" err="1" smtClean="0"/>
              <a:t>разбијала</a:t>
            </a:r>
            <a:r>
              <a:rPr lang="en-US" dirty="0" smtClean="0"/>
              <a:t>. И </a:t>
            </a:r>
            <a:r>
              <a:rPr lang="en-US" dirty="0" err="1" smtClean="0"/>
              <a:t>риме</a:t>
            </a:r>
            <a:r>
              <a:rPr lang="en-US" dirty="0" smtClean="0"/>
              <a:t> </a:t>
            </a:r>
            <a:r>
              <a:rPr lang="en-US" dirty="0" err="1" smtClean="0"/>
              <a:t>представљају</a:t>
            </a:r>
            <a:r>
              <a:rPr lang="en-US" dirty="0" smtClean="0"/>
              <a:t> </a:t>
            </a:r>
            <a:r>
              <a:rPr lang="en-US" dirty="0" err="1" smtClean="0"/>
              <a:t>елеменат</a:t>
            </a:r>
            <a:r>
              <a:rPr lang="en-US" dirty="0" smtClean="0"/>
              <a:t> </a:t>
            </a:r>
            <a:r>
              <a:rPr lang="en-US" dirty="0" err="1" smtClean="0"/>
              <a:t>јединства</a:t>
            </a:r>
            <a:r>
              <a:rPr lang="en-US" dirty="0" smtClean="0"/>
              <a:t> </a:t>
            </a:r>
            <a:r>
              <a:rPr lang="en-US" dirty="0" err="1" smtClean="0"/>
              <a:t>ритма</a:t>
            </a:r>
            <a:r>
              <a:rPr lang="en-US" dirty="0" smtClean="0"/>
              <a:t> у </a:t>
            </a:r>
            <a:r>
              <a:rPr lang="en-US" dirty="0" err="1" smtClean="0"/>
              <a:t>песми</a:t>
            </a:r>
            <a:r>
              <a:rPr lang="en-US" dirty="0" smtClean="0"/>
              <a:t>. </a:t>
            </a:r>
            <a:r>
              <a:rPr lang="en-US" dirty="0" err="1" smtClean="0"/>
              <a:t>Распоред</a:t>
            </a:r>
            <a:r>
              <a:rPr lang="en-US" dirty="0" smtClean="0"/>
              <a:t> </a:t>
            </a:r>
            <a:r>
              <a:rPr lang="en-US" dirty="0" err="1" smtClean="0"/>
              <a:t>рима</a:t>
            </a:r>
            <a:r>
              <a:rPr lang="en-US" dirty="0" smtClean="0"/>
              <a:t> у </a:t>
            </a:r>
            <a:r>
              <a:rPr lang="en-US" dirty="0" err="1" smtClean="0"/>
              <a:t>строфи</a:t>
            </a:r>
            <a:r>
              <a:rPr lang="en-US" dirty="0" smtClean="0"/>
              <a:t> </a:t>
            </a:r>
            <a:r>
              <a:rPr lang="en-US" dirty="0" err="1" smtClean="0"/>
              <a:t>има</a:t>
            </a:r>
            <a:r>
              <a:rPr lang="en-US" dirty="0" smtClean="0"/>
              <a:t> </a:t>
            </a:r>
            <a:r>
              <a:rPr lang="en-US" dirty="0" err="1" smtClean="0"/>
              <a:t>сталну</a:t>
            </a:r>
            <a:r>
              <a:rPr lang="en-US" dirty="0" smtClean="0"/>
              <a:t> </a:t>
            </a:r>
            <a:r>
              <a:rPr lang="en-US" dirty="0" err="1" smtClean="0"/>
              <a:t>схему</a:t>
            </a:r>
            <a:r>
              <a:rPr lang="en-US" dirty="0" smtClean="0"/>
              <a:t> </a:t>
            </a:r>
            <a:r>
              <a:rPr lang="en-US" i="1" dirty="0" err="1" smtClean="0"/>
              <a:t>аабццб</a:t>
            </a:r>
            <a:r>
              <a:rPr lang="en-US" dirty="0" smtClean="0"/>
              <a:t>. </a:t>
            </a:r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 smtClean="0"/>
              <a:t>квалитету</a:t>
            </a:r>
            <a:r>
              <a:rPr lang="en-US" dirty="0" smtClean="0"/>
              <a:t>, </a:t>
            </a:r>
            <a:r>
              <a:rPr lang="en-US" dirty="0" err="1" smtClean="0"/>
              <a:t>риме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углавном</a:t>
            </a:r>
            <a:r>
              <a:rPr lang="en-US" dirty="0" smtClean="0"/>
              <a:t> </a:t>
            </a:r>
            <a:r>
              <a:rPr lang="en-US" dirty="0" err="1" smtClean="0"/>
              <a:t>женске</a:t>
            </a:r>
            <a:r>
              <a:rPr lang="en-US" dirty="0" smtClean="0"/>
              <a:t> и </a:t>
            </a:r>
            <a:r>
              <a:rPr lang="en-US" dirty="0" err="1" smtClean="0"/>
              <a:t>најчешће</a:t>
            </a:r>
            <a:r>
              <a:rPr lang="en-US" dirty="0" smtClean="0"/>
              <a:t> </a:t>
            </a:r>
            <a:r>
              <a:rPr lang="en-US" dirty="0" err="1" smtClean="0"/>
              <a:t>вокализоване</a:t>
            </a:r>
            <a:r>
              <a:rPr lang="en-US" dirty="0" smtClean="0"/>
              <a:t>. </a:t>
            </a:r>
            <a:r>
              <a:rPr lang="en-US" dirty="0" err="1" smtClean="0"/>
              <a:t>Мноштво</a:t>
            </a:r>
            <a:r>
              <a:rPr lang="en-US" dirty="0" smtClean="0"/>
              <a:t> </a:t>
            </a:r>
            <a:r>
              <a:rPr lang="en-US" dirty="0" err="1" smtClean="0"/>
              <a:t>сталних</a:t>
            </a:r>
            <a:r>
              <a:rPr lang="en-US" dirty="0" smtClean="0"/>
              <a:t> </a:t>
            </a:r>
            <a:r>
              <a:rPr lang="en-US" dirty="0" err="1" smtClean="0"/>
              <a:t>пауза</a:t>
            </a:r>
            <a:r>
              <a:rPr lang="en-US" dirty="0" smtClean="0"/>
              <a:t> у </a:t>
            </a:r>
            <a:r>
              <a:rPr lang="en-US" dirty="0" err="1" smtClean="0"/>
              <a:t>интонационој</a:t>
            </a:r>
            <a:r>
              <a:rPr lang="en-US" dirty="0" smtClean="0"/>
              <a:t> </a:t>
            </a:r>
            <a:r>
              <a:rPr lang="en-US" dirty="0" err="1" smtClean="0"/>
              <a:t>равни</a:t>
            </a:r>
            <a:r>
              <a:rPr lang="en-US" dirty="0" smtClean="0"/>
              <a:t> </a:t>
            </a:r>
            <a:r>
              <a:rPr lang="en-US" dirty="0" err="1" smtClean="0"/>
              <a:t>остварује</a:t>
            </a:r>
            <a:r>
              <a:rPr lang="en-US" dirty="0" smtClean="0"/>
              <a:t>  </a:t>
            </a:r>
            <a:r>
              <a:rPr lang="en-US" dirty="0" err="1" smtClean="0"/>
              <a:t>јаче</a:t>
            </a:r>
            <a:r>
              <a:rPr lang="en-US" dirty="0" smtClean="0"/>
              <a:t> </a:t>
            </a:r>
            <a:r>
              <a:rPr lang="en-US" dirty="0" err="1" smtClean="0"/>
              <a:t>истицање</a:t>
            </a:r>
            <a:r>
              <a:rPr lang="en-US" dirty="0" smtClean="0"/>
              <a:t> </a:t>
            </a:r>
            <a:r>
              <a:rPr lang="en-US" dirty="0" err="1" smtClean="0"/>
              <a:t>звука</a:t>
            </a:r>
            <a:r>
              <a:rPr lang="en-US" dirty="0" smtClean="0"/>
              <a:t> у </a:t>
            </a:r>
            <a:r>
              <a:rPr lang="en-US" dirty="0" err="1" smtClean="0"/>
              <a:t>речима</a:t>
            </a:r>
            <a:r>
              <a:rPr lang="en-US" dirty="0" smtClean="0"/>
              <a:t>, </a:t>
            </a:r>
            <a:r>
              <a:rPr lang="en-US" dirty="0" err="1" smtClean="0"/>
              <a:t>стиху</a:t>
            </a:r>
            <a:r>
              <a:rPr lang="en-US" dirty="0" smtClean="0"/>
              <a:t>,  у </a:t>
            </a:r>
            <a:r>
              <a:rPr lang="en-US" dirty="0" err="1" smtClean="0"/>
              <a:t>целој</a:t>
            </a:r>
            <a:r>
              <a:rPr lang="en-US" dirty="0" smtClean="0"/>
              <a:t> </a:t>
            </a:r>
            <a:r>
              <a:rPr lang="en-US" dirty="0" err="1" smtClean="0"/>
              <a:t>строфи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песми</a:t>
            </a:r>
            <a:r>
              <a:rPr lang="en-US" dirty="0" smtClean="0"/>
              <a:t>. </a:t>
            </a:r>
            <a:r>
              <a:rPr lang="en-US" dirty="0" err="1" smtClean="0"/>
              <a:t>Симетричним</a:t>
            </a:r>
            <a:r>
              <a:rPr lang="en-US" dirty="0" smtClean="0"/>
              <a:t> </a:t>
            </a:r>
            <a:r>
              <a:rPr lang="en-US" dirty="0" err="1" smtClean="0"/>
              <a:t>смењивањем</a:t>
            </a:r>
            <a:r>
              <a:rPr lang="en-US" dirty="0" smtClean="0"/>
              <a:t> </a:t>
            </a:r>
            <a:r>
              <a:rPr lang="en-US" dirty="0" err="1" smtClean="0"/>
              <a:t>звука</a:t>
            </a:r>
            <a:r>
              <a:rPr lang="en-US" dirty="0" smtClean="0"/>
              <a:t> и </a:t>
            </a:r>
            <a:r>
              <a:rPr lang="en-US" dirty="0" err="1" smtClean="0"/>
              <a:t>тишине</a:t>
            </a:r>
            <a:r>
              <a:rPr lang="en-US" dirty="0" smtClean="0"/>
              <a:t> </a:t>
            </a:r>
            <a:r>
              <a:rPr lang="en-US" dirty="0" err="1" smtClean="0"/>
              <a:t>сугерисано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окретање</a:t>
            </a:r>
            <a:r>
              <a:rPr lang="en-US" dirty="0" smtClean="0"/>
              <a:t> (</a:t>
            </a:r>
            <a:r>
              <a:rPr lang="en-US" dirty="0" err="1" smtClean="0"/>
              <a:t>клопарање</a:t>
            </a:r>
            <a:r>
              <a:rPr lang="en-US" dirty="0" smtClean="0"/>
              <a:t>) </a:t>
            </a:r>
            <a:r>
              <a:rPr lang="en-US" dirty="0" err="1" smtClean="0"/>
              <a:t>точкова</a:t>
            </a:r>
            <a:r>
              <a:rPr lang="en-US" dirty="0" smtClean="0"/>
              <a:t>. </a:t>
            </a:r>
            <a:r>
              <a:rPr lang="en-US" dirty="0" err="1" smtClean="0"/>
              <a:t>Контактна</a:t>
            </a:r>
            <a:r>
              <a:rPr lang="en-US" dirty="0" smtClean="0"/>
              <a:t> </a:t>
            </a:r>
            <a:r>
              <a:rPr lang="en-US" dirty="0" err="1" smtClean="0"/>
              <a:t>понављања</a:t>
            </a:r>
            <a:r>
              <a:rPr lang="en-US" dirty="0" smtClean="0"/>
              <a:t> </a:t>
            </a:r>
            <a:r>
              <a:rPr lang="en-US" dirty="0" err="1" smtClean="0"/>
              <a:t>појачавају</a:t>
            </a:r>
            <a:r>
              <a:rPr lang="en-US" dirty="0" smtClean="0"/>
              <a:t> </a:t>
            </a:r>
            <a:r>
              <a:rPr lang="en-US" dirty="0" err="1" smtClean="0"/>
              <a:t>ритмичност</a:t>
            </a:r>
            <a:r>
              <a:rPr lang="en-US" dirty="0" smtClean="0"/>
              <a:t> и </a:t>
            </a:r>
            <a:r>
              <a:rPr lang="en-US" dirty="0" err="1" smtClean="0"/>
              <a:t>трајање</a:t>
            </a:r>
            <a:r>
              <a:rPr lang="en-US" dirty="0" smtClean="0"/>
              <a:t> </a:t>
            </a:r>
            <a:r>
              <a:rPr lang="en-US" dirty="0" err="1" smtClean="0"/>
              <a:t>путовања</a:t>
            </a:r>
            <a:r>
              <a:rPr lang="en-US" dirty="0" smtClean="0"/>
              <a:t>, </a:t>
            </a:r>
            <a:r>
              <a:rPr lang="en-US" dirty="0" err="1" smtClean="0"/>
              <a:t>понавља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читава</a:t>
            </a:r>
            <a:r>
              <a:rPr lang="en-US" dirty="0" smtClean="0"/>
              <a:t> </a:t>
            </a:r>
            <a:r>
              <a:rPr lang="en-US" dirty="0" err="1" smtClean="0"/>
              <a:t>строфа</a:t>
            </a:r>
            <a:r>
              <a:rPr lang="en-US" dirty="0" smtClean="0"/>
              <a:t> (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прва</a:t>
            </a:r>
            <a:r>
              <a:rPr lang="en-US" dirty="0" smtClean="0"/>
              <a:t> и </a:t>
            </a:r>
            <a:r>
              <a:rPr lang="en-US" dirty="0" err="1" smtClean="0"/>
              <a:t>последња</a:t>
            </a:r>
            <a:r>
              <a:rPr lang="en-US" dirty="0" smtClean="0"/>
              <a:t>): </a:t>
            </a:r>
            <a:r>
              <a:rPr lang="en-US" dirty="0" err="1" smtClean="0"/>
              <a:t>она</a:t>
            </a:r>
            <a:r>
              <a:rPr lang="en-US" dirty="0" smtClean="0"/>
              <a:t> </a:t>
            </a:r>
            <a:r>
              <a:rPr lang="en-US" dirty="0" err="1" smtClean="0"/>
              <a:t>уоквирује</a:t>
            </a:r>
            <a:r>
              <a:rPr lang="en-US" dirty="0" smtClean="0"/>
              <a:t> </a:t>
            </a:r>
            <a:r>
              <a:rPr lang="en-US" dirty="0" err="1" smtClean="0"/>
              <a:t>поетски</a:t>
            </a:r>
            <a:r>
              <a:rPr lang="en-US" dirty="0" smtClean="0"/>
              <a:t> </a:t>
            </a:r>
            <a:r>
              <a:rPr lang="en-US" dirty="0" err="1" smtClean="0"/>
              <a:t>свет</a:t>
            </a:r>
            <a:r>
              <a:rPr lang="en-US" dirty="0" smtClean="0"/>
              <a:t> </a:t>
            </a:r>
            <a:r>
              <a:rPr lang="en-US" dirty="0" err="1" smtClean="0"/>
              <a:t>песме</a:t>
            </a:r>
            <a:r>
              <a:rPr lang="en-US" dirty="0" smtClean="0"/>
              <a:t> </a:t>
            </a:r>
            <a:r>
              <a:rPr lang="en-US" dirty="0" err="1" smtClean="0"/>
              <a:t>богатећи</a:t>
            </a:r>
            <a:r>
              <a:rPr lang="en-US" dirty="0" smtClean="0"/>
              <a:t> </a:t>
            </a:r>
            <a:r>
              <a:rPr lang="en-US" dirty="0" err="1" smtClean="0"/>
              <a:t>га</a:t>
            </a:r>
            <a:r>
              <a:rPr lang="en-US" dirty="0" smtClean="0"/>
              <a:t> </a:t>
            </a:r>
            <a:r>
              <a:rPr lang="en-US" dirty="0" err="1" smtClean="0"/>
              <a:t>новим</a:t>
            </a:r>
            <a:r>
              <a:rPr lang="en-US" dirty="0" smtClean="0"/>
              <a:t> </a:t>
            </a:r>
            <a:r>
              <a:rPr lang="en-US" dirty="0" err="1" smtClean="0"/>
              <a:t>значењима</a:t>
            </a:r>
            <a:r>
              <a:rPr lang="en-US" dirty="0" smtClean="0"/>
              <a:t>. </a:t>
            </a:r>
            <a:r>
              <a:rPr lang="en-US" dirty="0" err="1" smtClean="0"/>
              <a:t>Начин</a:t>
            </a:r>
            <a:r>
              <a:rPr lang="en-US" dirty="0" smtClean="0"/>
              <a:t> </a:t>
            </a:r>
            <a:r>
              <a:rPr lang="en-US" dirty="0" err="1" smtClean="0"/>
              <a:t>структурирања</a:t>
            </a:r>
            <a:r>
              <a:rPr lang="en-US" dirty="0" smtClean="0"/>
              <a:t> </a:t>
            </a:r>
            <a:r>
              <a:rPr lang="en-US" dirty="0" err="1" smtClean="0"/>
              <a:t>строфа</a:t>
            </a:r>
            <a:r>
              <a:rPr lang="en-US" dirty="0" smtClean="0"/>
              <a:t> у </a:t>
            </a:r>
            <a:r>
              <a:rPr lang="en-US" dirty="0" err="1" smtClean="0"/>
              <a:t>уметничкој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сагласности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евокацијом</a:t>
            </a:r>
            <a:r>
              <a:rPr lang="en-US" dirty="0" smtClean="0"/>
              <a:t> </a:t>
            </a:r>
            <a:r>
              <a:rPr lang="en-US" dirty="0" err="1" smtClean="0"/>
              <a:t>предметног</a:t>
            </a:r>
            <a:r>
              <a:rPr lang="en-US" dirty="0" smtClean="0"/>
              <a:t>  </a:t>
            </a:r>
            <a:r>
              <a:rPr lang="en-US" dirty="0" err="1" smtClean="0"/>
              <a:t>света</a:t>
            </a:r>
            <a:r>
              <a:rPr lang="en-US" dirty="0" smtClean="0"/>
              <a:t>, </a:t>
            </a:r>
            <a:r>
              <a:rPr lang="en-US" dirty="0" err="1" smtClean="0"/>
              <a:t>јер</a:t>
            </a:r>
            <a:r>
              <a:rPr lang="en-US" dirty="0" smtClean="0"/>
              <a:t> и </a:t>
            </a:r>
            <a:r>
              <a:rPr lang="en-US" dirty="0" err="1" smtClean="0"/>
              <a:t>вожња</a:t>
            </a:r>
            <a:r>
              <a:rPr lang="en-US" dirty="0" smtClean="0"/>
              <a:t> </a:t>
            </a:r>
            <a:r>
              <a:rPr lang="en-US" dirty="0" err="1" smtClean="0"/>
              <a:t>претпоставља</a:t>
            </a:r>
            <a:r>
              <a:rPr lang="en-US" dirty="0" smtClean="0"/>
              <a:t> </a:t>
            </a:r>
            <a:r>
              <a:rPr lang="en-US" dirty="0" err="1" smtClean="0"/>
              <a:t>отварање</a:t>
            </a:r>
            <a:r>
              <a:rPr lang="en-US" dirty="0" smtClean="0"/>
              <a:t> </a:t>
            </a:r>
            <a:r>
              <a:rPr lang="en-US" dirty="0" err="1" smtClean="0"/>
              <a:t>нових</a:t>
            </a:r>
            <a:r>
              <a:rPr lang="en-US" dirty="0" smtClean="0"/>
              <a:t> </a:t>
            </a:r>
            <a:r>
              <a:rPr lang="en-US" dirty="0" err="1" smtClean="0"/>
              <a:t>хоризоната</a:t>
            </a:r>
            <a:r>
              <a:rPr lang="en-US" dirty="0" smtClean="0"/>
              <a:t> </a:t>
            </a:r>
            <a:r>
              <a:rPr lang="en-US" dirty="0" err="1" smtClean="0"/>
              <a:t>иза</a:t>
            </a:r>
            <a:r>
              <a:rPr lang="en-US" dirty="0" smtClean="0"/>
              <a:t> </a:t>
            </a:r>
            <a:r>
              <a:rPr lang="en-US" dirty="0" err="1" smtClean="0"/>
              <a:t>сваке</a:t>
            </a:r>
            <a:r>
              <a:rPr lang="en-US" dirty="0" smtClean="0"/>
              <a:t> </a:t>
            </a:r>
            <a:r>
              <a:rPr lang="en-US" dirty="0" err="1" smtClean="0"/>
              <a:t>линије,односно</a:t>
            </a:r>
            <a:r>
              <a:rPr lang="en-US" dirty="0" smtClean="0"/>
              <a:t> </a:t>
            </a:r>
            <a:r>
              <a:rPr lang="en-US" dirty="0" err="1" smtClean="0"/>
              <a:t>окуке</a:t>
            </a:r>
            <a:r>
              <a:rPr lang="en-US" dirty="0" smtClean="0"/>
              <a:t> (</a:t>
            </a:r>
            <a:r>
              <a:rPr lang="en-US" dirty="0" err="1" smtClean="0"/>
              <a:t>кривине</a:t>
            </a:r>
            <a:r>
              <a:rPr lang="en-US" dirty="0" smtClean="0"/>
              <a:t>) </a:t>
            </a:r>
            <a:r>
              <a:rPr lang="en-US" dirty="0" err="1" smtClean="0"/>
              <a:t>пута</a:t>
            </a:r>
            <a:r>
              <a:rPr lang="en-US" dirty="0" smtClean="0"/>
              <a:t>. </a:t>
            </a:r>
          </a:p>
        </p:txBody>
      </p:sp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2400" dirty="0" smtClean="0">
                <a:solidFill>
                  <a:srgbClr val="CBA523"/>
                </a:solidFill>
              </a:rPr>
              <a:t>Модели креативне наставе</a:t>
            </a:r>
            <a:br>
              <a:rPr lang="sr-Cyrl-RS" sz="2400" dirty="0" smtClean="0">
                <a:solidFill>
                  <a:srgbClr val="CBA523"/>
                </a:solidFill>
              </a:rPr>
            </a:br>
            <a:r>
              <a:rPr lang="sr-Cyrl-RS" sz="2400" dirty="0" smtClean="0">
                <a:solidFill>
                  <a:srgbClr val="CBA523"/>
                </a:solidFill>
              </a:rPr>
              <a:t>(лирика Десанке Максимовић)</a:t>
            </a:r>
            <a:endParaRPr lang="en-US" sz="2400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Оснажен</a:t>
            </a:r>
            <a:r>
              <a:rPr lang="en-US" dirty="0" smtClean="0"/>
              <a:t> </a:t>
            </a:r>
            <a:r>
              <a:rPr lang="en-US" dirty="0" err="1" smtClean="0"/>
              <a:t>истраживачким</a:t>
            </a:r>
            <a:r>
              <a:rPr lang="en-US" dirty="0" smtClean="0"/>
              <a:t> </a:t>
            </a:r>
            <a:r>
              <a:rPr lang="en-US" dirty="0" err="1" smtClean="0"/>
              <a:t>подстицајима</a:t>
            </a:r>
            <a:r>
              <a:rPr lang="en-US" dirty="0" smtClean="0"/>
              <a:t>, </a:t>
            </a:r>
            <a:r>
              <a:rPr lang="en-US" dirty="0" err="1" smtClean="0"/>
              <a:t>читалац</a:t>
            </a:r>
            <a:r>
              <a:rPr lang="en-US" dirty="0" smtClean="0"/>
              <a:t> </a:t>
            </a:r>
            <a:r>
              <a:rPr lang="en-US" dirty="0" err="1" smtClean="0"/>
              <a:t>уочава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  </a:t>
            </a:r>
            <a:r>
              <a:rPr lang="en-US" dirty="0" err="1" smtClean="0"/>
              <a:t>ритам</a:t>
            </a:r>
            <a:r>
              <a:rPr lang="en-US" dirty="0" smtClean="0"/>
              <a:t>, </a:t>
            </a:r>
            <a:r>
              <a:rPr lang="en-US" dirty="0" err="1" smtClean="0"/>
              <a:t>мелодија</a:t>
            </a:r>
            <a:r>
              <a:rPr lang="en-US" dirty="0" smtClean="0"/>
              <a:t>, </a:t>
            </a:r>
            <a:r>
              <a:rPr lang="en-US" dirty="0" err="1" smtClean="0"/>
              <a:t>избор</a:t>
            </a:r>
            <a:r>
              <a:rPr lang="en-US" dirty="0" smtClean="0"/>
              <a:t> </a:t>
            </a:r>
            <a:r>
              <a:rPr lang="en-US" dirty="0" err="1" smtClean="0"/>
              <a:t>мотива</a:t>
            </a:r>
            <a:r>
              <a:rPr lang="en-US" dirty="0" smtClean="0"/>
              <a:t>  и </a:t>
            </a:r>
            <a:r>
              <a:rPr lang="en-US" dirty="0" err="1" smtClean="0"/>
              <a:t>структура</a:t>
            </a:r>
            <a:r>
              <a:rPr lang="en-US" dirty="0" smtClean="0"/>
              <a:t> </a:t>
            </a:r>
            <a:r>
              <a:rPr lang="en-US" dirty="0" err="1" smtClean="0"/>
              <a:t>композиције</a:t>
            </a:r>
            <a:r>
              <a:rPr lang="en-US" dirty="0" smtClean="0"/>
              <a:t> </a:t>
            </a:r>
            <a:r>
              <a:rPr lang="en-US" dirty="0" err="1" smtClean="0"/>
              <a:t>песме</a:t>
            </a:r>
            <a:r>
              <a:rPr lang="en-US" dirty="0" smtClean="0"/>
              <a:t> </a:t>
            </a:r>
            <a:r>
              <a:rPr lang="en-US" i="1" dirty="0" err="1" smtClean="0"/>
              <a:t>Вожња</a:t>
            </a:r>
            <a:r>
              <a:rPr lang="en-US" dirty="0" smtClean="0"/>
              <a:t> у </a:t>
            </a:r>
            <a:r>
              <a:rPr lang="en-US" dirty="0" err="1" smtClean="0"/>
              <a:t>сагласности</a:t>
            </a:r>
            <a:r>
              <a:rPr lang="en-US" dirty="0" smtClean="0"/>
              <a:t> 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смислом</a:t>
            </a:r>
            <a:r>
              <a:rPr lang="en-US" dirty="0" smtClean="0"/>
              <a:t> и </a:t>
            </a:r>
            <a:r>
              <a:rPr lang="en-US" dirty="0" err="1" smtClean="0"/>
              <a:t>реализују</a:t>
            </a:r>
            <a:r>
              <a:rPr lang="en-US" dirty="0" smtClean="0"/>
              <a:t> </a:t>
            </a:r>
            <a:r>
              <a:rPr lang="en-US" dirty="0" err="1" smtClean="0"/>
              <a:t>уметнички</a:t>
            </a:r>
            <a:r>
              <a:rPr lang="en-US" dirty="0" smtClean="0"/>
              <a:t> </a:t>
            </a:r>
            <a:r>
              <a:rPr lang="en-US" dirty="0" err="1" smtClean="0"/>
              <a:t>успелу</a:t>
            </a:r>
            <a:r>
              <a:rPr lang="en-US" dirty="0" smtClean="0"/>
              <a:t> </a:t>
            </a:r>
            <a:r>
              <a:rPr lang="en-US" dirty="0" err="1" smtClean="0"/>
              <a:t>целину</a:t>
            </a:r>
            <a:r>
              <a:rPr lang="en-US" dirty="0" smtClean="0"/>
              <a:t>. </a:t>
            </a:r>
            <a:r>
              <a:rPr lang="en-US" dirty="0" err="1" smtClean="0"/>
              <a:t>Интенционалност</a:t>
            </a:r>
            <a:r>
              <a:rPr lang="en-US" dirty="0" smtClean="0"/>
              <a:t> </a:t>
            </a:r>
            <a:r>
              <a:rPr lang="en-US" dirty="0" err="1" smtClean="0"/>
              <a:t>предмета</a:t>
            </a:r>
            <a:r>
              <a:rPr lang="en-US" dirty="0" smtClean="0"/>
              <a:t> и </a:t>
            </a:r>
            <a:r>
              <a:rPr lang="en-US" dirty="0" err="1" smtClean="0"/>
              <a:t>појава</a:t>
            </a:r>
            <a:r>
              <a:rPr lang="en-US" dirty="0" smtClean="0"/>
              <a:t> </a:t>
            </a:r>
            <a:r>
              <a:rPr lang="en-US" dirty="0" err="1" smtClean="0"/>
              <a:t>језиком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(</a:t>
            </a:r>
            <a:r>
              <a:rPr lang="en-US" dirty="0" err="1" smtClean="0"/>
              <a:t>његовом</a:t>
            </a:r>
            <a:r>
              <a:rPr lang="en-US" dirty="0" smtClean="0"/>
              <a:t> </a:t>
            </a:r>
            <a:r>
              <a:rPr lang="en-US" dirty="0" err="1" smtClean="0"/>
              <a:t>изражајношћу</a:t>
            </a:r>
            <a:r>
              <a:rPr lang="en-US" dirty="0" smtClean="0"/>
              <a:t>, </a:t>
            </a:r>
            <a:r>
              <a:rPr lang="en-US" dirty="0" err="1" smtClean="0"/>
              <a:t>богатством</a:t>
            </a:r>
            <a:r>
              <a:rPr lang="en-US" dirty="0" smtClean="0"/>
              <a:t>, </a:t>
            </a:r>
            <a:r>
              <a:rPr lang="en-US" dirty="0" err="1" smtClean="0"/>
              <a:t>пуноћом</a:t>
            </a:r>
            <a:r>
              <a:rPr lang="en-US" dirty="0" smtClean="0"/>
              <a:t> и </a:t>
            </a:r>
            <a:r>
              <a:rPr lang="en-US" dirty="0" err="1" smtClean="0"/>
              <a:t>преображајем</a:t>
            </a:r>
            <a:r>
              <a:rPr lang="en-US" dirty="0" smtClean="0"/>
              <a:t> </a:t>
            </a:r>
            <a:r>
              <a:rPr lang="en-US" dirty="0" err="1" smtClean="0"/>
              <a:t>значења</a:t>
            </a:r>
            <a:r>
              <a:rPr lang="en-US" dirty="0" smtClean="0"/>
              <a:t>) </a:t>
            </a:r>
            <a:r>
              <a:rPr lang="en-US" dirty="0" err="1" smtClean="0"/>
              <a:t>конкретизована</a:t>
            </a:r>
            <a:r>
              <a:rPr lang="en-US" dirty="0" smtClean="0"/>
              <a:t> у </a:t>
            </a: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неким</a:t>
            </a:r>
            <a:r>
              <a:rPr lang="en-US" dirty="0" smtClean="0"/>
              <a:t> </a:t>
            </a:r>
            <a:r>
              <a:rPr lang="en-US" dirty="0" err="1" smtClean="0"/>
              <a:t>аспектима</a:t>
            </a:r>
            <a:r>
              <a:rPr lang="en-US" dirty="0" smtClean="0"/>
              <a:t>, </a:t>
            </a:r>
            <a:r>
              <a:rPr lang="en-US" dirty="0" err="1" smtClean="0"/>
              <a:t>док</a:t>
            </a:r>
            <a:r>
              <a:rPr lang="en-US" dirty="0" smtClean="0"/>
              <a:t> </a:t>
            </a:r>
            <a:r>
              <a:rPr lang="en-US" dirty="0" err="1" smtClean="0"/>
              <a:t>машта</a:t>
            </a:r>
            <a:r>
              <a:rPr lang="en-US" dirty="0" smtClean="0"/>
              <a:t> </a:t>
            </a:r>
            <a:r>
              <a:rPr lang="en-US" dirty="0" err="1" smtClean="0"/>
              <a:t>ученике</a:t>
            </a:r>
            <a:r>
              <a:rPr lang="en-US" dirty="0" smtClean="0"/>
              <a:t> </a:t>
            </a:r>
            <a:r>
              <a:rPr lang="en-US" dirty="0" err="1" smtClean="0"/>
              <a:t>упућује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дограђивање</a:t>
            </a:r>
            <a:r>
              <a:rPr lang="en-US" dirty="0" smtClean="0"/>
              <a:t> </a:t>
            </a:r>
            <a:r>
              <a:rPr lang="en-US" dirty="0" err="1" smtClean="0"/>
              <a:t>наговештеног</a:t>
            </a:r>
            <a:r>
              <a:rPr lang="en-US" dirty="0" smtClean="0"/>
              <a:t>: </a:t>
            </a:r>
            <a:r>
              <a:rPr lang="en-US" dirty="0" err="1" smtClean="0"/>
              <a:t>путовање</a:t>
            </a:r>
            <a:r>
              <a:rPr lang="en-US" dirty="0" smtClean="0"/>
              <a:t> </a:t>
            </a:r>
            <a:r>
              <a:rPr lang="en-US" dirty="0" err="1" smtClean="0"/>
              <a:t>изражава</a:t>
            </a:r>
            <a:r>
              <a:rPr lang="en-US" dirty="0" smtClean="0"/>
              <a:t> </a:t>
            </a:r>
            <a:r>
              <a:rPr lang="en-US" dirty="0" err="1" smtClean="0"/>
              <a:t>дубоку</a:t>
            </a:r>
            <a:r>
              <a:rPr lang="en-US" dirty="0" smtClean="0"/>
              <a:t> </a:t>
            </a:r>
            <a:r>
              <a:rPr lang="en-US" dirty="0" err="1" smtClean="0"/>
              <a:t>жељу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унутрашњом</a:t>
            </a:r>
            <a:r>
              <a:rPr lang="en-US" dirty="0" smtClean="0"/>
              <a:t> </a:t>
            </a:r>
            <a:r>
              <a:rPr lang="en-US" dirty="0" err="1" smtClean="0"/>
              <a:t>променом</a:t>
            </a:r>
            <a:r>
              <a:rPr lang="en-US" dirty="0" smtClean="0"/>
              <a:t>, </a:t>
            </a:r>
            <a:r>
              <a:rPr lang="en-US" dirty="0" err="1" smtClean="0"/>
              <a:t>потребу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новим</a:t>
            </a:r>
            <a:r>
              <a:rPr lang="en-US" dirty="0" smtClean="0"/>
              <a:t> </a:t>
            </a:r>
            <a:r>
              <a:rPr lang="en-US" dirty="0" err="1" smtClean="0"/>
              <a:t>искуством</a:t>
            </a:r>
            <a:r>
              <a:rPr lang="en-US" dirty="0" smtClean="0"/>
              <a:t> </a:t>
            </a:r>
            <a:r>
              <a:rPr lang="en-US" dirty="0" err="1" smtClean="0"/>
              <a:t>много</a:t>
            </a:r>
            <a:r>
              <a:rPr lang="en-US" dirty="0" smtClean="0"/>
              <a:t> </a:t>
            </a:r>
            <a:r>
              <a:rPr lang="en-US" dirty="0" err="1" smtClean="0"/>
              <a:t>више</a:t>
            </a:r>
            <a:r>
              <a:rPr lang="en-US" dirty="0" smtClean="0"/>
              <a:t> </a:t>
            </a:r>
            <a:r>
              <a:rPr lang="en-US" dirty="0" err="1" smtClean="0"/>
              <a:t>него</a:t>
            </a:r>
            <a:r>
              <a:rPr lang="en-US" dirty="0" smtClean="0"/>
              <a:t> </a:t>
            </a:r>
            <a:r>
              <a:rPr lang="en-US" dirty="0" err="1" smtClean="0"/>
              <a:t>потребу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променом</a:t>
            </a:r>
            <a:r>
              <a:rPr lang="en-US" dirty="0" smtClean="0"/>
              <a:t> </a:t>
            </a:r>
            <a:r>
              <a:rPr lang="en-US" dirty="0" err="1" smtClean="0"/>
              <a:t>места</a:t>
            </a:r>
            <a:r>
              <a:rPr lang="en-US" dirty="0" smtClean="0"/>
              <a:t>. </a:t>
            </a:r>
            <a:r>
              <a:rPr lang="en-US" dirty="0" err="1" smtClean="0"/>
              <a:t>Путовање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духовни</a:t>
            </a:r>
            <a:r>
              <a:rPr lang="en-US" dirty="0" smtClean="0"/>
              <a:t> </a:t>
            </a:r>
            <a:r>
              <a:rPr lang="en-US" dirty="0" err="1" smtClean="0"/>
              <a:t>напредак</a:t>
            </a:r>
            <a:r>
              <a:rPr lang="en-US" dirty="0" smtClean="0"/>
              <a:t> </a:t>
            </a:r>
            <a:r>
              <a:rPr lang="en-US" dirty="0" err="1" smtClean="0"/>
              <a:t>често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показује</a:t>
            </a:r>
            <a:r>
              <a:rPr lang="en-US" dirty="0" smtClean="0"/>
              <a:t> </a:t>
            </a:r>
            <a:r>
              <a:rPr lang="en-US" dirty="0" err="1" smtClean="0"/>
              <a:t>померањем</a:t>
            </a:r>
            <a:r>
              <a:rPr lang="en-US" dirty="0" smtClean="0"/>
              <a:t> </a:t>
            </a:r>
            <a:r>
              <a:rPr lang="en-US" dirty="0" err="1" smtClean="0"/>
              <a:t>дуж</a:t>
            </a:r>
            <a:r>
              <a:rPr lang="en-US" dirty="0" smtClean="0"/>
              <a:t> </a:t>
            </a:r>
            <a:r>
              <a:rPr lang="en-US" dirty="0" err="1" smtClean="0"/>
              <a:t>осе</a:t>
            </a:r>
            <a:r>
              <a:rPr lang="en-US" dirty="0" smtClean="0"/>
              <a:t> </a:t>
            </a:r>
            <a:r>
              <a:rPr lang="en-US" dirty="0" err="1" smtClean="0"/>
              <a:t>света</a:t>
            </a:r>
            <a:r>
              <a:rPr lang="en-US" dirty="0" smtClean="0"/>
              <a:t>. </a:t>
            </a:r>
            <a:r>
              <a:rPr lang="en-US" dirty="0" err="1" smtClean="0"/>
              <a:t>Али</a:t>
            </a:r>
            <a:r>
              <a:rPr lang="en-US" dirty="0" smtClean="0"/>
              <a:t> </a:t>
            </a: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они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због</a:t>
            </a:r>
            <a:r>
              <a:rPr lang="en-US" dirty="0" smtClean="0"/>
              <a:t> </a:t>
            </a:r>
            <a:r>
              <a:rPr lang="en-US" dirty="0" err="1" smtClean="0"/>
              <a:t>пута</a:t>
            </a:r>
            <a:r>
              <a:rPr lang="en-US" dirty="0" smtClean="0"/>
              <a:t> </a:t>
            </a:r>
            <a:r>
              <a:rPr lang="en-US" dirty="0" err="1" smtClean="0"/>
              <a:t>пут</a:t>
            </a:r>
            <a:r>
              <a:rPr lang="en-US" dirty="0" smtClean="0"/>
              <a:t> </a:t>
            </a:r>
            <a:r>
              <a:rPr lang="en-US" dirty="0" err="1" smtClean="0"/>
              <a:t>чине</a:t>
            </a:r>
            <a:r>
              <a:rPr lang="sr-Cyrl-RS" dirty="0" smtClean="0"/>
              <a:t>,</a:t>
            </a:r>
            <a:r>
              <a:rPr lang="en-US" dirty="0" smtClean="0"/>
              <a:t> </a:t>
            </a:r>
            <a:r>
              <a:rPr lang="sr-Cyrl-RS" dirty="0" err="1" smtClean="0"/>
              <a:t>п</a:t>
            </a:r>
            <a:r>
              <a:rPr lang="en-US" dirty="0" err="1" smtClean="0"/>
              <a:t>рави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путници</a:t>
            </a:r>
            <a:r>
              <a:rPr lang="en-US" dirty="0" smtClean="0"/>
              <a:t>, </a:t>
            </a:r>
            <a:r>
              <a:rPr lang="en-US" dirty="0" err="1" smtClean="0"/>
              <a:t>срце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њино</a:t>
            </a:r>
            <a:r>
              <a:rPr lang="en-US" dirty="0" smtClean="0"/>
              <a:t> </a:t>
            </a:r>
            <a:r>
              <a:rPr lang="en-US" dirty="0" err="1" smtClean="0"/>
              <a:t>големо</a:t>
            </a:r>
            <a:r>
              <a:rPr lang="en-US" dirty="0" smtClean="0"/>
              <a:t> (Ш. </a:t>
            </a:r>
            <a:r>
              <a:rPr lang="en-US" dirty="0" err="1" smtClean="0"/>
              <a:t>Бодлер</a:t>
            </a:r>
            <a:r>
              <a:rPr lang="en-US" dirty="0" smtClean="0"/>
              <a:t>, </a:t>
            </a:r>
            <a:r>
              <a:rPr lang="en-US" dirty="0" err="1" smtClean="0"/>
              <a:t>Путовање</a:t>
            </a:r>
            <a:r>
              <a:rPr lang="en-US" dirty="0" smtClean="0"/>
              <a:t>, </a:t>
            </a:r>
            <a:r>
              <a:rPr lang="en-US" dirty="0" err="1" smtClean="0"/>
              <a:t>превод</a:t>
            </a:r>
            <a:r>
              <a:rPr lang="en-US" dirty="0" smtClean="0"/>
              <a:t>: </a:t>
            </a:r>
            <a:r>
              <a:rPr lang="en-US" dirty="0" err="1" smtClean="0"/>
              <a:t>Милован</a:t>
            </a:r>
            <a:r>
              <a:rPr lang="en-US" dirty="0" smtClean="0"/>
              <a:t> </a:t>
            </a:r>
            <a:r>
              <a:rPr lang="en-US" dirty="0" err="1" smtClean="0"/>
              <a:t>Данојлић</a:t>
            </a:r>
            <a:r>
              <a:rPr lang="en-US" dirty="0" smtClean="0"/>
              <a:t>). </a:t>
            </a:r>
            <a:endParaRPr lang="sr-Cyrl-R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Тако</a:t>
            </a:r>
            <a:r>
              <a:rPr lang="en-US" dirty="0" smtClean="0"/>
              <a:t> </a:t>
            </a:r>
            <a:r>
              <a:rPr lang="en-US" dirty="0" smtClean="0"/>
              <a:t>и </a:t>
            </a:r>
            <a:r>
              <a:rPr lang="en-US" dirty="0" err="1" smtClean="0"/>
              <a:t>крајњи</a:t>
            </a:r>
            <a:r>
              <a:rPr lang="en-US" dirty="0" smtClean="0"/>
              <a:t> </a:t>
            </a:r>
            <a:r>
              <a:rPr lang="en-US" dirty="0" err="1" smtClean="0"/>
              <a:t>смисаони</a:t>
            </a:r>
            <a:r>
              <a:rPr lang="en-US" dirty="0" smtClean="0"/>
              <a:t> </a:t>
            </a:r>
            <a:r>
              <a:rPr lang="en-US" dirty="0" err="1" smtClean="0"/>
              <a:t>оквир</a:t>
            </a:r>
            <a:r>
              <a:rPr lang="en-US" dirty="0" smtClean="0"/>
              <a:t> </a:t>
            </a:r>
            <a:r>
              <a:rPr lang="en-US" dirty="0" err="1" smtClean="0"/>
              <a:t>вожње</a:t>
            </a:r>
            <a:r>
              <a:rPr lang="en-US" dirty="0" smtClean="0"/>
              <a:t>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поимају</a:t>
            </a:r>
            <a:r>
              <a:rPr lang="en-US" dirty="0" smtClean="0"/>
              <a:t>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процес</a:t>
            </a:r>
            <a:r>
              <a:rPr lang="en-US" dirty="0" smtClean="0"/>
              <a:t> </a:t>
            </a:r>
            <a:r>
              <a:rPr lang="en-US" dirty="0" err="1" smtClean="0"/>
              <a:t>иницијације</a:t>
            </a:r>
            <a:r>
              <a:rPr lang="en-US" dirty="0" smtClean="0"/>
              <a:t> и </a:t>
            </a:r>
            <a:r>
              <a:rPr lang="en-US" dirty="0" err="1" smtClean="0"/>
              <a:t>преображаја</a:t>
            </a:r>
            <a:r>
              <a:rPr lang="en-US" dirty="0" smtClean="0"/>
              <a:t> – </a:t>
            </a:r>
            <a:r>
              <a:rPr lang="en-US" dirty="0" err="1" smtClean="0"/>
              <a:t>вожња</a:t>
            </a:r>
            <a:r>
              <a:rPr lang="en-US" dirty="0" smtClean="0"/>
              <a:t> </a:t>
            </a:r>
            <a:r>
              <a:rPr lang="en-US" dirty="0" err="1" smtClean="0"/>
              <a:t>покреће</a:t>
            </a:r>
            <a:r>
              <a:rPr lang="en-US" dirty="0" smtClean="0"/>
              <a:t> </a:t>
            </a:r>
            <a:r>
              <a:rPr lang="en-US" dirty="0" err="1" smtClean="0"/>
              <a:t>доживљајну</a:t>
            </a:r>
            <a:r>
              <a:rPr lang="en-US" dirty="0" smtClean="0"/>
              <a:t>, </a:t>
            </a:r>
            <a:r>
              <a:rPr lang="en-US" dirty="0" err="1" smtClean="0"/>
              <a:t>чулну</a:t>
            </a:r>
            <a:r>
              <a:rPr lang="en-US" dirty="0" smtClean="0"/>
              <a:t>, </a:t>
            </a:r>
            <a:r>
              <a:rPr lang="en-US" dirty="0" err="1" smtClean="0"/>
              <a:t>мисаону</a:t>
            </a:r>
            <a:r>
              <a:rPr lang="en-US" dirty="0" smtClean="0"/>
              <a:t> и </a:t>
            </a:r>
            <a:r>
              <a:rPr lang="en-US" dirty="0" err="1" smtClean="0"/>
              <a:t>интелектуалну</a:t>
            </a:r>
            <a:r>
              <a:rPr lang="en-US" dirty="0" smtClean="0"/>
              <a:t> </a:t>
            </a:r>
            <a:r>
              <a:rPr lang="en-US" dirty="0" err="1" smtClean="0"/>
              <a:t>радозналост</a:t>
            </a:r>
            <a:r>
              <a:rPr lang="en-US" dirty="0" smtClean="0"/>
              <a:t> и </a:t>
            </a:r>
            <a:r>
              <a:rPr lang="en-US" dirty="0" err="1" smtClean="0"/>
              <a:t>посвећеност</a:t>
            </a:r>
            <a:r>
              <a:rPr lang="en-US" dirty="0" smtClean="0"/>
              <a:t>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брзину</a:t>
            </a:r>
            <a:r>
              <a:rPr lang="en-US" dirty="0" smtClean="0"/>
              <a:t>, </a:t>
            </a:r>
            <a:r>
              <a:rPr lang="en-US" dirty="0" err="1" smtClean="0"/>
              <a:t>прелет</a:t>
            </a:r>
            <a:r>
              <a:rPr lang="en-US" dirty="0" smtClean="0"/>
              <a:t>, </a:t>
            </a:r>
            <a:r>
              <a:rPr lang="en-US" dirty="0" err="1" smtClean="0"/>
              <a:t>изненађење</a:t>
            </a:r>
            <a:r>
              <a:rPr lang="en-US" dirty="0" smtClean="0"/>
              <a:t>, </a:t>
            </a:r>
            <a:r>
              <a:rPr lang="en-US" dirty="0" err="1" smtClean="0"/>
              <a:t>зачудност</a:t>
            </a:r>
            <a:r>
              <a:rPr lang="en-US" dirty="0" smtClean="0"/>
              <a:t>, </a:t>
            </a:r>
            <a:r>
              <a:rPr lang="en-US" dirty="0" err="1" smtClean="0"/>
              <a:t>духовну</a:t>
            </a:r>
            <a:r>
              <a:rPr lang="en-US" dirty="0" smtClean="0"/>
              <a:t> </a:t>
            </a:r>
            <a:r>
              <a:rPr lang="en-US" dirty="0" err="1" smtClean="0"/>
              <a:t>бодрину</a:t>
            </a:r>
            <a:r>
              <a:rPr lang="en-US" dirty="0" smtClean="0"/>
              <a:t> </a:t>
            </a:r>
            <a:r>
              <a:rPr lang="en-US" dirty="0" err="1" smtClean="0"/>
              <a:t>бића</a:t>
            </a:r>
            <a:r>
              <a:rPr lang="en-US" dirty="0" smtClean="0"/>
              <a:t> у </a:t>
            </a:r>
            <a:r>
              <a:rPr lang="en-US" dirty="0" err="1" smtClean="0"/>
              <a:t>стваралачком</a:t>
            </a:r>
            <a:r>
              <a:rPr lang="en-US" dirty="0" smtClean="0"/>
              <a:t> </a:t>
            </a:r>
            <a:r>
              <a:rPr lang="en-US" dirty="0" err="1" smtClean="0"/>
              <a:t>дослуху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универзумом</a:t>
            </a:r>
            <a:r>
              <a:rPr lang="en-US" dirty="0" smtClean="0"/>
              <a:t>. 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2400" dirty="0" smtClean="0">
                <a:solidFill>
                  <a:srgbClr val="CBA523"/>
                </a:solidFill>
              </a:rPr>
              <a:t>Модели креативне наставе</a:t>
            </a:r>
            <a:br>
              <a:rPr lang="sr-Cyrl-RS" sz="2400" dirty="0" smtClean="0">
                <a:solidFill>
                  <a:srgbClr val="CBA523"/>
                </a:solidFill>
              </a:rPr>
            </a:br>
            <a:r>
              <a:rPr lang="sr-Cyrl-RS" sz="2400" dirty="0" smtClean="0">
                <a:solidFill>
                  <a:srgbClr val="CBA523"/>
                </a:solidFill>
              </a:rPr>
              <a:t>(лирика Десанке Максимовић)</a:t>
            </a:r>
            <a:endParaRPr lang="en-US" sz="2400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Подстакнути</a:t>
            </a:r>
            <a:r>
              <a:rPr lang="en-US" dirty="0" smtClean="0"/>
              <a:t>  </a:t>
            </a:r>
            <a:r>
              <a:rPr lang="en-US" dirty="0" err="1" smtClean="0"/>
              <a:t>сарадничким</a:t>
            </a:r>
            <a:r>
              <a:rPr lang="en-US" dirty="0" smtClean="0"/>
              <a:t> </a:t>
            </a:r>
            <a:r>
              <a:rPr lang="en-US" dirty="0" err="1" smtClean="0"/>
              <a:t>императивима</a:t>
            </a:r>
            <a:r>
              <a:rPr lang="en-US" dirty="0" smtClean="0"/>
              <a:t> </a:t>
            </a:r>
            <a:r>
              <a:rPr lang="en-US" dirty="0" err="1" smtClean="0"/>
              <a:t>током</a:t>
            </a:r>
            <a:r>
              <a:rPr lang="en-US" dirty="0" smtClean="0"/>
              <a:t> </a:t>
            </a:r>
            <a:r>
              <a:rPr lang="en-US" dirty="0" err="1" smtClean="0"/>
              <a:t>истраживачког</a:t>
            </a:r>
            <a:r>
              <a:rPr lang="en-US" dirty="0" smtClean="0"/>
              <a:t> </a:t>
            </a:r>
            <a:r>
              <a:rPr lang="en-US" dirty="0" err="1" smtClean="0"/>
              <a:t>читања</a:t>
            </a:r>
            <a:r>
              <a:rPr lang="en-US" dirty="0" smtClean="0"/>
              <a:t>,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непосредно</a:t>
            </a:r>
            <a:r>
              <a:rPr lang="en-US" dirty="0" smtClean="0"/>
              <a:t> </a:t>
            </a:r>
            <a:r>
              <a:rPr lang="en-US" dirty="0" err="1" smtClean="0"/>
              <a:t>доживљавати</a:t>
            </a:r>
            <a:r>
              <a:rPr lang="en-US" dirty="0" smtClean="0"/>
              <a:t> </a:t>
            </a:r>
            <a:r>
              <a:rPr lang="en-US" dirty="0" err="1" smtClean="0"/>
              <a:t>свет</a:t>
            </a:r>
            <a:r>
              <a:rPr lang="en-US" dirty="0" smtClean="0"/>
              <a:t> </a:t>
            </a:r>
            <a:r>
              <a:rPr lang="en-US" dirty="0" err="1" smtClean="0"/>
              <a:t>песме</a:t>
            </a:r>
            <a:r>
              <a:rPr lang="en-US" dirty="0" smtClean="0"/>
              <a:t> </a:t>
            </a:r>
            <a:r>
              <a:rPr lang="en-US" dirty="0" err="1" smtClean="0"/>
              <a:t>вођени</a:t>
            </a:r>
            <a:r>
              <a:rPr lang="en-US" dirty="0" smtClean="0"/>
              <a:t> </a:t>
            </a:r>
            <a:r>
              <a:rPr lang="en-US" dirty="0" err="1" smtClean="0"/>
              <a:t>здруженим</a:t>
            </a:r>
            <a:r>
              <a:rPr lang="en-US" dirty="0" smtClean="0"/>
              <a:t> </a:t>
            </a:r>
            <a:r>
              <a:rPr lang="en-US" dirty="0" err="1" smtClean="0"/>
              <a:t>естетичким</a:t>
            </a:r>
            <a:r>
              <a:rPr lang="en-US" dirty="0" smtClean="0"/>
              <a:t> </a:t>
            </a:r>
            <a:r>
              <a:rPr lang="en-US" dirty="0" err="1" smtClean="0"/>
              <a:t>дејством</a:t>
            </a:r>
            <a:r>
              <a:rPr lang="en-US" dirty="0" smtClean="0"/>
              <a:t> </a:t>
            </a:r>
            <a:r>
              <a:rPr lang="en-US" dirty="0" err="1" smtClean="0"/>
              <a:t>песничких</a:t>
            </a:r>
            <a:r>
              <a:rPr lang="en-US" dirty="0" smtClean="0"/>
              <a:t> </a:t>
            </a:r>
            <a:r>
              <a:rPr lang="en-US" dirty="0" err="1" smtClean="0"/>
              <a:t>слика</a:t>
            </a:r>
            <a:r>
              <a:rPr lang="en-US" dirty="0" smtClean="0"/>
              <a:t>. </a:t>
            </a:r>
            <a:r>
              <a:rPr lang="en-US" dirty="0" err="1" smtClean="0"/>
              <a:t>Мотивско</a:t>
            </a:r>
            <a:r>
              <a:rPr lang="en-US" dirty="0" smtClean="0"/>
              <a:t> и </a:t>
            </a:r>
            <a:r>
              <a:rPr lang="en-US" dirty="0" err="1" smtClean="0"/>
              <a:t>чулно</a:t>
            </a:r>
            <a:r>
              <a:rPr lang="en-US" dirty="0" smtClean="0"/>
              <a:t> </a:t>
            </a:r>
            <a:r>
              <a:rPr lang="en-US" dirty="0" err="1" smtClean="0"/>
              <a:t>богаћење</a:t>
            </a:r>
            <a:r>
              <a:rPr lang="en-US" dirty="0" smtClean="0"/>
              <a:t> </a:t>
            </a:r>
            <a:r>
              <a:rPr lang="en-US" dirty="0" err="1" smtClean="0"/>
              <a:t>песничких</a:t>
            </a:r>
            <a:r>
              <a:rPr lang="en-US" dirty="0" smtClean="0"/>
              <a:t> </a:t>
            </a:r>
            <a:r>
              <a:rPr lang="en-US" dirty="0" err="1" smtClean="0"/>
              <a:t>слика</a:t>
            </a:r>
            <a:r>
              <a:rPr lang="en-US" dirty="0" smtClean="0"/>
              <a:t> </a:t>
            </a:r>
            <a:r>
              <a:rPr lang="en-US" dirty="0" err="1" smtClean="0"/>
              <a:t>остварено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конкретизацијом</a:t>
            </a:r>
            <a:r>
              <a:rPr lang="en-US" dirty="0" smtClean="0"/>
              <a:t> </a:t>
            </a:r>
            <a:r>
              <a:rPr lang="en-US" dirty="0" err="1" smtClean="0"/>
              <a:t>предметног</a:t>
            </a:r>
            <a:r>
              <a:rPr lang="en-US" dirty="0" smtClean="0"/>
              <a:t> </a:t>
            </a:r>
            <a:r>
              <a:rPr lang="en-US" dirty="0" err="1" smtClean="0"/>
              <a:t>света</a:t>
            </a:r>
            <a:r>
              <a:rPr lang="en-US" dirty="0" smtClean="0"/>
              <a:t> </a:t>
            </a:r>
            <a:r>
              <a:rPr lang="en-US" dirty="0" err="1" smtClean="0"/>
              <a:t>песме</a:t>
            </a:r>
            <a:r>
              <a:rPr lang="en-US" dirty="0" smtClean="0"/>
              <a:t>.  </a:t>
            </a:r>
            <a:r>
              <a:rPr lang="en-US" dirty="0" err="1" smtClean="0"/>
              <a:t>Стога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непосредно</a:t>
            </a:r>
            <a:r>
              <a:rPr lang="en-US" dirty="0" smtClean="0"/>
              <a:t> </a:t>
            </a:r>
            <a:r>
              <a:rPr lang="en-US" dirty="0" err="1" smtClean="0"/>
              <a:t>препустити</a:t>
            </a:r>
            <a:r>
              <a:rPr lang="en-US" dirty="0" smtClean="0"/>
              <a:t> </a:t>
            </a:r>
            <a:r>
              <a:rPr lang="en-US" dirty="0" err="1" smtClean="0"/>
              <a:t>примарној</a:t>
            </a:r>
            <a:r>
              <a:rPr lang="en-US" dirty="0" smtClean="0"/>
              <a:t> </a:t>
            </a:r>
            <a:r>
              <a:rPr lang="en-US" dirty="0" err="1" smtClean="0"/>
              <a:t>чулној</a:t>
            </a:r>
            <a:r>
              <a:rPr lang="en-US" dirty="0" smtClean="0"/>
              <a:t> </a:t>
            </a:r>
            <a:r>
              <a:rPr lang="en-US" dirty="0" err="1" smtClean="0"/>
              <a:t>перцепцији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фиксира</a:t>
            </a:r>
            <a:r>
              <a:rPr lang="en-US" dirty="0" smtClean="0"/>
              <a:t> </a:t>
            </a:r>
            <a:r>
              <a:rPr lang="en-US" dirty="0" err="1" smtClean="0"/>
              <a:t>конкретну</a:t>
            </a:r>
            <a:r>
              <a:rPr lang="en-US" dirty="0" smtClean="0"/>
              <a:t> </a:t>
            </a:r>
            <a:r>
              <a:rPr lang="en-US" dirty="0" err="1" smtClean="0"/>
              <a:t>појавност</a:t>
            </a:r>
            <a:r>
              <a:rPr lang="en-US" dirty="0" smtClean="0"/>
              <a:t>: </a:t>
            </a:r>
            <a:r>
              <a:rPr lang="en-US" dirty="0" err="1" smtClean="0"/>
              <a:t>пут</a:t>
            </a:r>
            <a:r>
              <a:rPr lang="en-US" dirty="0" smtClean="0"/>
              <a:t>, </a:t>
            </a:r>
            <a:r>
              <a:rPr lang="en-US" dirty="0" err="1" smtClean="0"/>
              <a:t>вожњу</a:t>
            </a:r>
            <a:r>
              <a:rPr lang="en-US" dirty="0" smtClean="0"/>
              <a:t>, </a:t>
            </a:r>
            <a:r>
              <a:rPr lang="en-US" dirty="0" err="1" smtClean="0"/>
              <a:t>виђени</a:t>
            </a:r>
            <a:r>
              <a:rPr lang="en-US" dirty="0" smtClean="0"/>
              <a:t> </a:t>
            </a:r>
            <a:r>
              <a:rPr lang="en-US" dirty="0" err="1" smtClean="0"/>
              <a:t>крајолик</a:t>
            </a:r>
            <a:r>
              <a:rPr lang="en-US" dirty="0" smtClean="0"/>
              <a:t>, </a:t>
            </a:r>
            <a:r>
              <a:rPr lang="en-US" dirty="0" err="1" smtClean="0"/>
              <a:t>наговештен</a:t>
            </a:r>
            <a:r>
              <a:rPr lang="en-US" dirty="0" smtClean="0"/>
              <a:t> </a:t>
            </a:r>
            <a:r>
              <a:rPr lang="en-US" dirty="0" err="1" smtClean="0"/>
              <a:t>само</a:t>
            </a:r>
            <a:r>
              <a:rPr lang="en-US" dirty="0" smtClean="0"/>
              <a:t> у „</a:t>
            </a:r>
            <a:r>
              <a:rPr lang="en-US" dirty="0" err="1" smtClean="0"/>
              <a:t>кроки</a:t>
            </a:r>
            <a:r>
              <a:rPr lang="en-US" dirty="0" smtClean="0"/>
              <a:t> </a:t>
            </a:r>
            <a:r>
              <a:rPr lang="en-US" dirty="0" err="1" smtClean="0"/>
              <a:t>потезима</a:t>
            </a:r>
            <a:r>
              <a:rPr lang="en-US" dirty="0" smtClean="0"/>
              <a:t>“</a:t>
            </a:r>
            <a:r>
              <a:rPr lang="sr-Cyrl-RS" dirty="0" smtClean="0"/>
              <a:t>: </a:t>
            </a:r>
            <a:r>
              <a:rPr lang="en-US" dirty="0" err="1" smtClean="0"/>
              <a:t>сеоске</a:t>
            </a:r>
            <a:r>
              <a:rPr lang="en-US" dirty="0" smtClean="0"/>
              <a:t> </a:t>
            </a:r>
            <a:r>
              <a:rPr lang="en-US" dirty="0" err="1" smtClean="0"/>
              <a:t>куће</a:t>
            </a:r>
            <a:r>
              <a:rPr lang="en-US" dirty="0" smtClean="0"/>
              <a:t>, </a:t>
            </a:r>
            <a:r>
              <a:rPr lang="en-US" dirty="0" err="1" smtClean="0"/>
              <a:t>поток</a:t>
            </a:r>
            <a:r>
              <a:rPr lang="en-US" dirty="0" smtClean="0"/>
              <a:t>, </a:t>
            </a:r>
            <a:r>
              <a:rPr lang="en-US" dirty="0" err="1" smtClean="0"/>
              <a:t>месец</a:t>
            </a:r>
            <a:r>
              <a:rPr lang="en-US" dirty="0" smtClean="0"/>
              <a:t>, </a:t>
            </a:r>
            <a:r>
              <a:rPr lang="en-US" dirty="0" err="1" smtClean="0"/>
              <a:t>цвеће</a:t>
            </a:r>
            <a:r>
              <a:rPr lang="en-US" dirty="0" smtClean="0"/>
              <a:t>, </a:t>
            </a:r>
            <a:r>
              <a:rPr lang="en-US" dirty="0" err="1" smtClean="0"/>
              <a:t>ливаде</a:t>
            </a:r>
            <a:r>
              <a:rPr lang="en-US" dirty="0" smtClean="0"/>
              <a:t>, </a:t>
            </a:r>
            <a:r>
              <a:rPr lang="en-US" dirty="0" err="1" smtClean="0"/>
              <a:t>светлаци</a:t>
            </a:r>
            <a:r>
              <a:rPr lang="en-US" dirty="0" smtClean="0"/>
              <a:t>, </a:t>
            </a:r>
            <a:r>
              <a:rPr lang="en-US" dirty="0" err="1" smtClean="0"/>
              <a:t>житна</a:t>
            </a:r>
            <a:r>
              <a:rPr lang="en-US" dirty="0" smtClean="0"/>
              <a:t> </a:t>
            </a:r>
            <a:r>
              <a:rPr lang="en-US" dirty="0" err="1" smtClean="0"/>
              <a:t>поља</a:t>
            </a:r>
            <a:r>
              <a:rPr lang="en-US" dirty="0" smtClean="0"/>
              <a:t> </a:t>
            </a:r>
            <a:r>
              <a:rPr lang="en-US" dirty="0" smtClean="0"/>
              <a:t>.  </a:t>
            </a:r>
            <a:endParaRPr lang="sr-Cyrl-R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Лајтмотивски</a:t>
            </a:r>
            <a:r>
              <a:rPr lang="en-US" dirty="0" smtClean="0"/>
              <a:t> </a:t>
            </a:r>
            <a:r>
              <a:rPr lang="en-US" dirty="0" err="1" smtClean="0"/>
              <a:t>стих</a:t>
            </a:r>
            <a:r>
              <a:rPr lang="en-US" dirty="0" smtClean="0"/>
              <a:t> </a:t>
            </a:r>
            <a:r>
              <a:rPr lang="en-US" i="1" dirty="0" err="1" smtClean="0"/>
              <a:t>возимо</a:t>
            </a:r>
            <a:r>
              <a:rPr lang="en-US" i="1" dirty="0" smtClean="0"/>
              <a:t> </a:t>
            </a:r>
            <a:r>
              <a:rPr lang="en-US" i="1" dirty="0" err="1" smtClean="0"/>
              <a:t>се</a:t>
            </a:r>
            <a:r>
              <a:rPr lang="en-US" i="1" dirty="0" smtClean="0"/>
              <a:t> </a:t>
            </a:r>
            <a:r>
              <a:rPr lang="en-US" dirty="0" err="1" smtClean="0"/>
              <a:t>уводи</a:t>
            </a:r>
            <a:r>
              <a:rPr lang="en-US" dirty="0" smtClean="0"/>
              <a:t> </a:t>
            </a:r>
            <a:r>
              <a:rPr lang="en-US" dirty="0" err="1" smtClean="0"/>
              <a:t>тему</a:t>
            </a:r>
            <a:r>
              <a:rPr lang="en-US" dirty="0" smtClean="0"/>
              <a:t> </a:t>
            </a:r>
            <a:r>
              <a:rPr lang="en-US" dirty="0" err="1" smtClean="0"/>
              <a:t>песме</a:t>
            </a:r>
            <a:r>
              <a:rPr lang="en-US" dirty="0" smtClean="0"/>
              <a:t>, а </a:t>
            </a:r>
            <a:r>
              <a:rPr lang="en-US" dirty="0" err="1" smtClean="0"/>
              <a:t>сам</a:t>
            </a:r>
            <a:r>
              <a:rPr lang="en-US" dirty="0" smtClean="0"/>
              <a:t> </a:t>
            </a:r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 smtClean="0"/>
              <a:t>себи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елеменат</a:t>
            </a:r>
            <a:r>
              <a:rPr lang="en-US" dirty="0" smtClean="0"/>
              <a:t> </a:t>
            </a:r>
            <a:r>
              <a:rPr lang="en-US" dirty="0" err="1" smtClean="0"/>
              <a:t>ритма</a:t>
            </a:r>
            <a:r>
              <a:rPr lang="en-US" dirty="0" smtClean="0"/>
              <a:t>, </a:t>
            </a:r>
            <a:r>
              <a:rPr lang="en-US" dirty="0" err="1" smtClean="0"/>
              <a:t>композиције</a:t>
            </a:r>
            <a:r>
              <a:rPr lang="en-US" dirty="0" smtClean="0"/>
              <a:t> и </a:t>
            </a:r>
            <a:r>
              <a:rPr lang="en-US" dirty="0" err="1" smtClean="0"/>
              <a:t>мелодике</a:t>
            </a:r>
            <a:r>
              <a:rPr lang="en-US" dirty="0" smtClean="0"/>
              <a:t>.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истовремено</a:t>
            </a:r>
            <a:r>
              <a:rPr lang="en-US" dirty="0" smtClean="0"/>
              <a:t> </a:t>
            </a:r>
            <a:r>
              <a:rPr lang="en-US" dirty="0" err="1" smtClean="0"/>
              <a:t>увиђају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у </a:t>
            </a:r>
            <a:r>
              <a:rPr lang="en-US" dirty="0" err="1" smtClean="0"/>
              <a:t>песми</a:t>
            </a:r>
            <a:r>
              <a:rPr lang="en-US" dirty="0" smtClean="0"/>
              <a:t> </a:t>
            </a:r>
            <a:r>
              <a:rPr lang="en-US" dirty="0" err="1" smtClean="0"/>
              <a:t>нема</a:t>
            </a:r>
            <a:r>
              <a:rPr lang="en-US" dirty="0" smtClean="0"/>
              <a:t> </a:t>
            </a:r>
            <a:r>
              <a:rPr lang="en-US" dirty="0" err="1" smtClean="0"/>
              <a:t>много</a:t>
            </a:r>
            <a:r>
              <a:rPr lang="en-US" dirty="0" smtClean="0"/>
              <a:t> </a:t>
            </a:r>
            <a:r>
              <a:rPr lang="en-US" dirty="0" err="1" smtClean="0"/>
              <a:t>придева</a:t>
            </a:r>
            <a:r>
              <a:rPr lang="en-US" dirty="0" smtClean="0"/>
              <a:t>,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значи</a:t>
            </a:r>
            <a:r>
              <a:rPr lang="en-US" dirty="0" smtClean="0"/>
              <a:t> 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песникиња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задржава</a:t>
            </a:r>
            <a:r>
              <a:rPr lang="en-US" dirty="0" smtClean="0"/>
              <a:t> </a:t>
            </a:r>
            <a:r>
              <a:rPr lang="en-US" dirty="0" err="1" smtClean="0"/>
              <a:t>пажњу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ближој</a:t>
            </a:r>
            <a:r>
              <a:rPr lang="en-US" dirty="0" smtClean="0"/>
              <a:t> </a:t>
            </a:r>
            <a:r>
              <a:rPr lang="en-US" dirty="0" err="1" smtClean="0"/>
              <a:t>конкретизацији</a:t>
            </a:r>
            <a:r>
              <a:rPr lang="en-US" dirty="0" smtClean="0"/>
              <a:t> </a:t>
            </a:r>
            <a:r>
              <a:rPr lang="en-US" dirty="0" err="1" smtClean="0"/>
              <a:t>предмета</a:t>
            </a:r>
            <a:r>
              <a:rPr lang="en-US" dirty="0" smtClean="0"/>
              <a:t> и </a:t>
            </a:r>
            <a:r>
              <a:rPr lang="en-US" dirty="0" err="1" smtClean="0"/>
              <a:t>појава</a:t>
            </a:r>
            <a:r>
              <a:rPr lang="en-US" dirty="0" smtClean="0"/>
              <a:t> и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тај</a:t>
            </a:r>
            <a:r>
              <a:rPr lang="en-US" dirty="0" smtClean="0"/>
              <a:t> </a:t>
            </a:r>
            <a:r>
              <a:rPr lang="en-US" dirty="0" err="1" smtClean="0"/>
              <a:t>начин</a:t>
            </a:r>
            <a:r>
              <a:rPr lang="en-US" dirty="0" smtClean="0"/>
              <a:t> </a:t>
            </a:r>
            <a:r>
              <a:rPr lang="en-US" dirty="0" err="1" smtClean="0"/>
              <a:t>успорава</a:t>
            </a:r>
            <a:r>
              <a:rPr lang="en-US" dirty="0" smtClean="0"/>
              <a:t> </a:t>
            </a:r>
            <a:r>
              <a:rPr lang="en-US" dirty="0" err="1" smtClean="0"/>
              <a:t>задати</a:t>
            </a:r>
            <a:r>
              <a:rPr lang="en-US" dirty="0" smtClean="0"/>
              <a:t> </a:t>
            </a:r>
            <a:r>
              <a:rPr lang="en-US" dirty="0" err="1" smtClean="0"/>
              <a:t>ритам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у </a:t>
            </a:r>
            <a:r>
              <a:rPr lang="en-US" dirty="0" err="1" smtClean="0"/>
              <a:t>функцији</a:t>
            </a:r>
            <a:r>
              <a:rPr lang="en-US" dirty="0" smtClean="0"/>
              <a:t> </a:t>
            </a:r>
            <a:r>
              <a:rPr lang="en-US" dirty="0" err="1" smtClean="0"/>
              <a:t>непосреднијег</a:t>
            </a:r>
            <a:r>
              <a:rPr lang="en-US" dirty="0" smtClean="0"/>
              <a:t> </a:t>
            </a:r>
            <a:r>
              <a:rPr lang="en-US" dirty="0" err="1" smtClean="0"/>
              <a:t>актуализовања</a:t>
            </a:r>
            <a:r>
              <a:rPr lang="en-US" dirty="0" smtClean="0"/>
              <a:t> </a:t>
            </a:r>
            <a:r>
              <a:rPr lang="en-US" dirty="0" err="1" smtClean="0"/>
              <a:t>новооткривене</a:t>
            </a:r>
            <a:r>
              <a:rPr lang="en-US" dirty="0" smtClean="0"/>
              <a:t> </a:t>
            </a:r>
            <a:r>
              <a:rPr lang="en-US" dirty="0" err="1" smtClean="0"/>
              <a:t>лепоте</a:t>
            </a:r>
            <a:r>
              <a:rPr lang="en-US" dirty="0" smtClean="0"/>
              <a:t> </a:t>
            </a:r>
            <a:r>
              <a:rPr lang="en-US" dirty="0" err="1" smtClean="0"/>
              <a:t>динамичне</a:t>
            </a:r>
            <a:r>
              <a:rPr lang="en-US" dirty="0" smtClean="0"/>
              <a:t> </a:t>
            </a:r>
            <a:r>
              <a:rPr lang="en-US" dirty="0" err="1" smtClean="0"/>
              <a:t>стварности</a:t>
            </a:r>
            <a:r>
              <a:rPr lang="en-US" dirty="0" smtClean="0"/>
              <a:t>.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Актаулизацијом</a:t>
            </a:r>
            <a:r>
              <a:rPr lang="en-US" dirty="0" smtClean="0"/>
              <a:t> </a:t>
            </a:r>
            <a:r>
              <a:rPr lang="en-US" dirty="0" err="1" smtClean="0"/>
              <a:t>поетског</a:t>
            </a:r>
            <a:r>
              <a:rPr lang="en-US" dirty="0" smtClean="0"/>
              <a:t> </a:t>
            </a:r>
            <a:r>
              <a:rPr lang="en-US" dirty="0" err="1" smtClean="0"/>
              <a:t>света</a:t>
            </a:r>
            <a:r>
              <a:rPr lang="en-US" dirty="0" smtClean="0"/>
              <a:t> и </a:t>
            </a:r>
            <a:r>
              <a:rPr lang="en-US" dirty="0" err="1" smtClean="0"/>
              <a:t>самоактуализацијом</a:t>
            </a:r>
            <a:r>
              <a:rPr lang="en-US" dirty="0" smtClean="0"/>
              <a:t>, „</a:t>
            </a:r>
            <a:r>
              <a:rPr lang="en-US" dirty="0" err="1" smtClean="0"/>
              <a:t>бивајући</a:t>
            </a:r>
            <a:r>
              <a:rPr lang="en-US" dirty="0" smtClean="0"/>
              <a:t> </a:t>
            </a:r>
            <a:r>
              <a:rPr lang="en-US" dirty="0" err="1" smtClean="0"/>
              <a:t>собом</a:t>
            </a:r>
            <a:r>
              <a:rPr lang="en-US" dirty="0" smtClean="0"/>
              <a:t> </a:t>
            </a:r>
            <a:r>
              <a:rPr lang="en-US" dirty="0" err="1" smtClean="0"/>
              <a:t>мноштво</a:t>
            </a:r>
            <a:r>
              <a:rPr lang="en-US" dirty="0" smtClean="0"/>
              <a:t>“ (</a:t>
            </a:r>
            <a:r>
              <a:rPr lang="en-US" dirty="0" err="1" smtClean="0"/>
              <a:t>доживљајним</a:t>
            </a:r>
            <a:r>
              <a:rPr lang="en-US" dirty="0" smtClean="0"/>
              <a:t> и </a:t>
            </a:r>
            <a:r>
              <a:rPr lang="en-US" dirty="0" err="1" smtClean="0"/>
              <a:t>истраживачким</a:t>
            </a:r>
            <a:r>
              <a:rPr lang="en-US" dirty="0" smtClean="0"/>
              <a:t> </a:t>
            </a:r>
            <a:r>
              <a:rPr lang="en-US" dirty="0" err="1" smtClean="0"/>
              <a:t>пројектовањем</a:t>
            </a:r>
            <a:r>
              <a:rPr lang="en-US" dirty="0" smtClean="0"/>
              <a:t> ),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откривају</a:t>
            </a:r>
            <a:r>
              <a:rPr lang="en-US" dirty="0" smtClean="0"/>
              <a:t> </a:t>
            </a:r>
            <a:r>
              <a:rPr lang="en-US" dirty="0" err="1" smtClean="0"/>
              <a:t>нове</a:t>
            </a:r>
            <a:r>
              <a:rPr lang="en-US" dirty="0" smtClean="0"/>
              <a:t> </a:t>
            </a:r>
            <a:r>
              <a:rPr lang="en-US" dirty="0" err="1" smtClean="0"/>
              <a:t>светове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прагове</a:t>
            </a:r>
            <a:r>
              <a:rPr lang="en-US" dirty="0" smtClean="0"/>
              <a:t> </a:t>
            </a:r>
            <a:r>
              <a:rPr lang="en-US" dirty="0" err="1" smtClean="0"/>
              <a:t>фантазијског</a:t>
            </a:r>
            <a:r>
              <a:rPr lang="en-US" dirty="0" smtClean="0"/>
              <a:t> </a:t>
            </a:r>
            <a:r>
              <a:rPr lang="en-US" dirty="0" err="1" smtClean="0"/>
              <a:t>мишљења</a:t>
            </a:r>
            <a:r>
              <a:rPr lang="en-US" dirty="0" smtClean="0"/>
              <a:t> и </a:t>
            </a:r>
            <a:r>
              <a:rPr lang="en-US" dirty="0" err="1" smtClean="0"/>
              <a:t>духовности</a:t>
            </a:r>
            <a:r>
              <a:rPr lang="en-US" dirty="0" smtClean="0"/>
              <a:t>, </a:t>
            </a:r>
            <a:r>
              <a:rPr lang="en-US" dirty="0" err="1" smtClean="0"/>
              <a:t>сричу</a:t>
            </a:r>
            <a:r>
              <a:rPr lang="en-US" dirty="0" smtClean="0"/>
              <a:t> </a:t>
            </a:r>
            <a:r>
              <a:rPr lang="en-US" dirty="0" err="1" smtClean="0"/>
              <a:t>словесност</a:t>
            </a:r>
            <a:r>
              <a:rPr lang="en-US" dirty="0" smtClean="0"/>
              <a:t> </a:t>
            </a:r>
            <a:r>
              <a:rPr lang="en-US" dirty="0" err="1" smtClean="0"/>
              <a:t>живота</a:t>
            </a:r>
            <a:r>
              <a:rPr lang="en-US" dirty="0" smtClean="0"/>
              <a:t>, </a:t>
            </a:r>
            <a:r>
              <a:rPr lang="en-US" dirty="0" err="1" smtClean="0"/>
              <a:t>проничу</a:t>
            </a:r>
            <a:r>
              <a:rPr lang="en-US" dirty="0" smtClean="0"/>
              <a:t> </a:t>
            </a:r>
            <a:r>
              <a:rPr lang="en-US" dirty="0" err="1" smtClean="0"/>
              <a:t>лепоту</a:t>
            </a:r>
            <a:r>
              <a:rPr lang="en-US" dirty="0" smtClean="0"/>
              <a:t>, </a:t>
            </a:r>
            <a:r>
              <a:rPr lang="en-US" dirty="0" err="1" smtClean="0"/>
              <a:t>истинољубивост</a:t>
            </a:r>
            <a:r>
              <a:rPr lang="en-US" dirty="0" smtClean="0"/>
              <a:t> и  </a:t>
            </a:r>
            <a:r>
              <a:rPr lang="en-US" dirty="0" err="1" smtClean="0"/>
              <a:t>доброту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залоге</a:t>
            </a:r>
            <a:r>
              <a:rPr lang="en-US" dirty="0" smtClean="0"/>
              <a:t> </a:t>
            </a:r>
            <a:r>
              <a:rPr lang="en-US" dirty="0" err="1" smtClean="0"/>
              <a:t>људског</a:t>
            </a:r>
            <a:r>
              <a:rPr lang="en-US" dirty="0" smtClean="0"/>
              <a:t> </a:t>
            </a:r>
            <a:r>
              <a:rPr lang="en-US" dirty="0" err="1" smtClean="0"/>
              <a:t>трајања</a:t>
            </a:r>
            <a:r>
              <a:rPr lang="en-US" dirty="0" smtClean="0"/>
              <a:t>. </a:t>
            </a:r>
            <a:r>
              <a:rPr lang="en-US" dirty="0" err="1" smtClean="0"/>
              <a:t>Естетским</a:t>
            </a:r>
            <a:r>
              <a:rPr lang="en-US" dirty="0" smtClean="0"/>
              <a:t> и </a:t>
            </a:r>
            <a:r>
              <a:rPr lang="en-US" dirty="0" err="1" smtClean="0"/>
              <a:t>истраживачким</a:t>
            </a:r>
            <a:r>
              <a:rPr lang="en-US" dirty="0" smtClean="0"/>
              <a:t> </a:t>
            </a:r>
            <a:r>
              <a:rPr lang="en-US" dirty="0" err="1" smtClean="0"/>
              <a:t>читањем</a:t>
            </a:r>
            <a:r>
              <a:rPr lang="en-US" dirty="0" smtClean="0"/>
              <a:t> и </a:t>
            </a:r>
            <a:r>
              <a:rPr lang="en-US" dirty="0" err="1" smtClean="0"/>
              <a:t>осталих</a:t>
            </a:r>
            <a:r>
              <a:rPr lang="en-US" dirty="0" smtClean="0"/>
              <a:t> </a:t>
            </a:r>
            <a:r>
              <a:rPr lang="en-US" dirty="0" err="1" smtClean="0"/>
              <a:t>песмама</a:t>
            </a:r>
            <a:r>
              <a:rPr lang="en-US" dirty="0" smtClean="0"/>
              <a:t> </a:t>
            </a:r>
            <a:r>
              <a:rPr lang="en-US" dirty="0" err="1" smtClean="0"/>
              <a:t>Десанке</a:t>
            </a:r>
            <a:r>
              <a:rPr lang="en-US" dirty="0" smtClean="0"/>
              <a:t> </a:t>
            </a:r>
            <a:r>
              <a:rPr lang="en-US" dirty="0" err="1" smtClean="0"/>
              <a:t>Максимовић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избора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трећи</a:t>
            </a:r>
            <a:r>
              <a:rPr lang="en-US" dirty="0" smtClean="0"/>
              <a:t> и </a:t>
            </a:r>
            <a:r>
              <a:rPr lang="en-US" dirty="0" err="1" smtClean="0"/>
              <a:t>четврти</a:t>
            </a:r>
            <a:r>
              <a:rPr lang="en-US" dirty="0" smtClean="0"/>
              <a:t> </a:t>
            </a:r>
            <a:r>
              <a:rPr lang="en-US" dirty="0" err="1" smtClean="0"/>
              <a:t>разред</a:t>
            </a:r>
            <a:r>
              <a:rPr lang="en-US" dirty="0" smtClean="0"/>
              <a:t> </a:t>
            </a:r>
            <a:r>
              <a:rPr lang="en-US" dirty="0" err="1" smtClean="0"/>
              <a:t>основне</a:t>
            </a:r>
            <a:r>
              <a:rPr lang="en-US" dirty="0" smtClean="0"/>
              <a:t> </a:t>
            </a:r>
            <a:r>
              <a:rPr lang="en-US" dirty="0" err="1" smtClean="0"/>
              <a:t>школе</a:t>
            </a:r>
            <a:r>
              <a:rPr lang="en-US" dirty="0" smtClean="0"/>
              <a:t> </a:t>
            </a:r>
            <a:r>
              <a:rPr lang="en-US" dirty="0" err="1" smtClean="0"/>
              <a:t>прозиру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чудесно</a:t>
            </a:r>
            <a:r>
              <a:rPr lang="en-US" dirty="0" smtClean="0"/>
              <a:t> </a:t>
            </a:r>
            <a:r>
              <a:rPr lang="en-US" dirty="0" err="1" smtClean="0"/>
              <a:t>лепршаве</a:t>
            </a:r>
            <a:r>
              <a:rPr lang="en-US" dirty="0" smtClean="0"/>
              <a:t>, </a:t>
            </a:r>
            <a:r>
              <a:rPr lang="en-US" dirty="0" err="1" smtClean="0"/>
              <a:t>мотивски</a:t>
            </a:r>
            <a:r>
              <a:rPr lang="en-US" dirty="0" smtClean="0"/>
              <a:t> </a:t>
            </a:r>
            <a:r>
              <a:rPr lang="en-US" dirty="0" err="1" smtClean="0"/>
              <a:t>богате</a:t>
            </a:r>
            <a:r>
              <a:rPr lang="en-US" dirty="0" smtClean="0"/>
              <a:t>, </a:t>
            </a:r>
            <a:r>
              <a:rPr lang="en-US" dirty="0" err="1" smtClean="0"/>
              <a:t>стилски</a:t>
            </a:r>
            <a:r>
              <a:rPr lang="en-US" dirty="0" smtClean="0"/>
              <a:t> и </a:t>
            </a:r>
            <a:r>
              <a:rPr lang="en-US" dirty="0" err="1" smtClean="0"/>
              <a:t>ритмичко-мелодијски</a:t>
            </a:r>
            <a:r>
              <a:rPr lang="en-US" dirty="0" smtClean="0"/>
              <a:t> </a:t>
            </a:r>
            <a:r>
              <a:rPr lang="en-US" dirty="0" err="1" smtClean="0"/>
              <a:t>остварене</a:t>
            </a:r>
            <a:r>
              <a:rPr lang="en-US" dirty="0" smtClean="0"/>
              <a:t> </a:t>
            </a:r>
            <a:r>
              <a:rPr lang="en-US" dirty="0" err="1" smtClean="0"/>
              <a:t>песничке</a:t>
            </a:r>
            <a:r>
              <a:rPr lang="en-US" dirty="0" smtClean="0"/>
              <a:t> </a:t>
            </a:r>
            <a:r>
              <a:rPr lang="en-US" dirty="0" err="1" smtClean="0"/>
              <a:t>слике</a:t>
            </a:r>
            <a:r>
              <a:rPr lang="en-US" dirty="0" smtClean="0"/>
              <a:t> (</a:t>
            </a:r>
            <a:r>
              <a:rPr lang="en-US" dirty="0" err="1" smtClean="0"/>
              <a:t>језичко</a:t>
            </a:r>
            <a:r>
              <a:rPr lang="en-US" dirty="0" smtClean="0"/>
              <a:t> </a:t>
            </a:r>
            <a:r>
              <a:rPr lang="en-US" dirty="0" err="1" smtClean="0"/>
              <a:t>обликовање</a:t>
            </a:r>
            <a:r>
              <a:rPr lang="en-US" dirty="0" smtClean="0"/>
              <a:t> – </a:t>
            </a:r>
            <a:r>
              <a:rPr lang="en-US" dirty="0" err="1" smtClean="0"/>
              <a:t>естетика</a:t>
            </a:r>
            <a:r>
              <a:rPr lang="en-US" dirty="0" smtClean="0"/>
              <a:t> </a:t>
            </a:r>
            <a:r>
              <a:rPr lang="en-US" dirty="0" err="1" smtClean="0"/>
              <a:t>простора</a:t>
            </a:r>
            <a:r>
              <a:rPr lang="en-US" dirty="0" smtClean="0"/>
              <a:t>– </a:t>
            </a:r>
            <a:r>
              <a:rPr lang="en-US" dirty="0" err="1" smtClean="0"/>
              <a:t>мелодијско-ритмичка</a:t>
            </a:r>
            <a:r>
              <a:rPr lang="en-US" dirty="0" smtClean="0"/>
              <a:t> </a:t>
            </a:r>
            <a:r>
              <a:rPr lang="en-US" dirty="0" err="1" smtClean="0"/>
              <a:t>задатост</a:t>
            </a:r>
            <a:r>
              <a:rPr lang="en-US" dirty="0" smtClean="0"/>
              <a:t> </a:t>
            </a:r>
            <a:r>
              <a:rPr lang="en-US" dirty="0" err="1" smtClean="0"/>
              <a:t>процесуалне</a:t>
            </a:r>
            <a:r>
              <a:rPr lang="en-US" dirty="0" smtClean="0"/>
              <a:t> </a:t>
            </a:r>
            <a:r>
              <a:rPr lang="en-US" dirty="0" err="1" smtClean="0"/>
              <a:t>форме</a:t>
            </a:r>
            <a:r>
              <a:rPr lang="en-US" dirty="0" smtClean="0"/>
              <a:t>).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2000" dirty="0" smtClean="0">
                <a:solidFill>
                  <a:srgbClr val="CBA523"/>
                </a:solidFill>
              </a:rPr>
              <a:t>Модели креативне наставе</a:t>
            </a:r>
            <a:br>
              <a:rPr lang="sr-Cyrl-RS" sz="2000" dirty="0" smtClean="0">
                <a:solidFill>
                  <a:srgbClr val="CBA523"/>
                </a:solidFill>
              </a:rPr>
            </a:br>
            <a:r>
              <a:rPr lang="sr-Cyrl-RS" sz="2000" dirty="0" smtClean="0">
                <a:solidFill>
                  <a:srgbClr val="CBA523"/>
                </a:solidFill>
              </a:rPr>
              <a:t>(лирика Десанке Максимовић)</a:t>
            </a:r>
            <a:endParaRPr lang="en-US" sz="2000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У </a:t>
            </a:r>
            <a:r>
              <a:rPr lang="en-US" dirty="0" err="1" smtClean="0"/>
              <a:t>завршници</a:t>
            </a:r>
            <a:r>
              <a:rPr lang="en-US" dirty="0" smtClean="0"/>
              <a:t> </a:t>
            </a:r>
            <a:r>
              <a:rPr lang="en-US" dirty="0" err="1" smtClean="0"/>
              <a:t>интерпретације</a:t>
            </a:r>
            <a:r>
              <a:rPr lang="en-US" dirty="0" smtClean="0"/>
              <a:t> </a:t>
            </a:r>
            <a:r>
              <a:rPr lang="en-US" dirty="0" err="1" smtClean="0"/>
              <a:t>изражајно</a:t>
            </a:r>
            <a:r>
              <a:rPr lang="en-US" dirty="0" smtClean="0"/>
              <a:t> </a:t>
            </a:r>
            <a:r>
              <a:rPr lang="en-US" dirty="0" err="1" smtClean="0"/>
              <a:t>читање</a:t>
            </a:r>
            <a:r>
              <a:rPr lang="en-US" dirty="0" smtClean="0"/>
              <a:t> и </a:t>
            </a:r>
            <a:r>
              <a:rPr lang="en-US" dirty="0" err="1" smtClean="0"/>
              <a:t>функционално</a:t>
            </a:r>
            <a:r>
              <a:rPr lang="en-US" dirty="0" smtClean="0"/>
              <a:t> </a:t>
            </a:r>
            <a:r>
              <a:rPr lang="en-US" dirty="0" err="1" smtClean="0"/>
              <a:t>коментарисање</a:t>
            </a:r>
            <a:r>
              <a:rPr lang="en-US" dirty="0" smtClean="0"/>
              <a:t> </a:t>
            </a:r>
            <a:r>
              <a:rPr lang="en-US" dirty="0" err="1" smtClean="0"/>
              <a:t>мотивске</a:t>
            </a:r>
            <a:r>
              <a:rPr lang="en-US" dirty="0" smtClean="0"/>
              <a:t> </a:t>
            </a:r>
            <a:r>
              <a:rPr lang="en-US" dirty="0" err="1" smtClean="0"/>
              <a:t>структуре</a:t>
            </a:r>
            <a:r>
              <a:rPr lang="en-US" dirty="0" smtClean="0"/>
              <a:t> </a:t>
            </a:r>
            <a:r>
              <a:rPr lang="en-US" dirty="0" err="1" smtClean="0"/>
              <a:t>увек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синтетички</a:t>
            </a:r>
            <a:r>
              <a:rPr lang="en-US" dirty="0" smtClean="0"/>
              <a:t> </a:t>
            </a:r>
            <a:r>
              <a:rPr lang="en-US" dirty="0" err="1" smtClean="0"/>
              <a:t>усмерено</a:t>
            </a:r>
            <a:r>
              <a:rPr lang="en-US" dirty="0" smtClean="0"/>
              <a:t> (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синтеза</a:t>
            </a:r>
            <a:r>
              <a:rPr lang="en-US" dirty="0" smtClean="0"/>
              <a:t> </a:t>
            </a:r>
            <a:r>
              <a:rPr lang="en-US" dirty="0" err="1" smtClean="0"/>
              <a:t>доживљеног</a:t>
            </a:r>
            <a:r>
              <a:rPr lang="en-US" dirty="0" smtClean="0"/>
              <a:t> и </a:t>
            </a:r>
            <a:r>
              <a:rPr lang="en-US" dirty="0" err="1" smtClean="0"/>
              <a:t>сазнатог</a:t>
            </a:r>
            <a:r>
              <a:rPr lang="en-US" dirty="0" smtClean="0"/>
              <a:t>). </a:t>
            </a:r>
            <a:r>
              <a:rPr lang="en-US" dirty="0" err="1" smtClean="0"/>
              <a:t>Оно</a:t>
            </a:r>
            <a:r>
              <a:rPr lang="en-US" dirty="0" smtClean="0"/>
              <a:t> </a:t>
            </a:r>
            <a:r>
              <a:rPr lang="en-US" dirty="0" err="1" smtClean="0"/>
              <a:t>указује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природно</a:t>
            </a:r>
            <a:r>
              <a:rPr lang="en-US" dirty="0" smtClean="0"/>
              <a:t> </a:t>
            </a:r>
            <a:r>
              <a:rPr lang="en-US" dirty="0" err="1" smtClean="0"/>
              <a:t>јединство</a:t>
            </a:r>
            <a:r>
              <a:rPr lang="en-US" dirty="0" smtClean="0"/>
              <a:t> </a:t>
            </a:r>
            <a:r>
              <a:rPr lang="en-US" dirty="0" err="1" smtClean="0"/>
              <a:t>форме</a:t>
            </a:r>
            <a:r>
              <a:rPr lang="en-US" dirty="0" smtClean="0"/>
              <a:t> и </a:t>
            </a:r>
            <a:r>
              <a:rPr lang="en-US" dirty="0" err="1" smtClean="0"/>
              <a:t>садржине</a:t>
            </a:r>
            <a:r>
              <a:rPr lang="en-US" dirty="0" smtClean="0"/>
              <a:t>, </a:t>
            </a:r>
            <a:r>
              <a:rPr lang="en-US" dirty="0" err="1" smtClean="0"/>
              <a:t>открива</a:t>
            </a:r>
            <a:r>
              <a:rPr lang="en-US" dirty="0" smtClean="0"/>
              <a:t> </a:t>
            </a:r>
            <a:r>
              <a:rPr lang="en-US" dirty="0" err="1" smtClean="0"/>
              <a:t>поетско</a:t>
            </a:r>
            <a:r>
              <a:rPr lang="en-US" dirty="0" smtClean="0"/>
              <a:t> </a:t>
            </a:r>
            <a:r>
              <a:rPr lang="en-US" dirty="0" err="1" smtClean="0"/>
              <a:t>сублимирање</a:t>
            </a:r>
            <a:r>
              <a:rPr lang="en-US" dirty="0" smtClean="0"/>
              <a:t> </a:t>
            </a:r>
            <a:r>
              <a:rPr lang="en-US" dirty="0" err="1" smtClean="0"/>
              <a:t>чулних</a:t>
            </a:r>
            <a:r>
              <a:rPr lang="en-US" dirty="0" smtClean="0"/>
              <a:t> </a:t>
            </a:r>
            <a:r>
              <a:rPr lang="en-US" dirty="0" err="1" smtClean="0"/>
              <a:t>дражи</a:t>
            </a:r>
            <a:r>
              <a:rPr lang="en-US" dirty="0" smtClean="0"/>
              <a:t> у </a:t>
            </a:r>
            <a:r>
              <a:rPr lang="en-US" dirty="0" err="1" smtClean="0"/>
              <a:t>више</a:t>
            </a:r>
            <a:r>
              <a:rPr lang="en-US" dirty="0" smtClean="0"/>
              <a:t> </a:t>
            </a:r>
            <a:r>
              <a:rPr lang="en-US" dirty="0" err="1" smtClean="0"/>
              <a:t>менталне</a:t>
            </a:r>
            <a:r>
              <a:rPr lang="en-US" dirty="0" smtClean="0"/>
              <a:t> </a:t>
            </a:r>
            <a:r>
              <a:rPr lang="en-US" dirty="0" err="1" smtClean="0"/>
              <a:t>побуде</a:t>
            </a:r>
            <a:r>
              <a:rPr lang="en-US" dirty="0" smtClean="0"/>
              <a:t> и </a:t>
            </a:r>
            <a:r>
              <a:rPr lang="en-US" dirty="0" err="1" smtClean="0"/>
              <a:t>спонтано</a:t>
            </a:r>
            <a:r>
              <a:rPr lang="en-US" dirty="0" smtClean="0"/>
              <a:t> </a:t>
            </a:r>
            <a:r>
              <a:rPr lang="en-US" dirty="0" err="1" smtClean="0"/>
              <a:t>уводи</a:t>
            </a:r>
            <a:r>
              <a:rPr lang="en-US" dirty="0" smtClean="0"/>
              <a:t> у </a:t>
            </a:r>
            <a:r>
              <a:rPr lang="en-US" dirty="0" err="1" smtClean="0"/>
              <a:t>идејну</a:t>
            </a:r>
            <a:r>
              <a:rPr lang="en-US" dirty="0" smtClean="0"/>
              <a:t> и </a:t>
            </a:r>
            <a:r>
              <a:rPr lang="en-US" dirty="0" err="1" smtClean="0"/>
              <a:t>етичку</a:t>
            </a:r>
            <a:r>
              <a:rPr lang="en-US" dirty="0" smtClean="0"/>
              <a:t> </a:t>
            </a:r>
            <a:r>
              <a:rPr lang="en-US" dirty="0" err="1" smtClean="0"/>
              <a:t>суштину</a:t>
            </a:r>
            <a:r>
              <a:rPr lang="en-US" dirty="0" smtClean="0"/>
              <a:t> </a:t>
            </a:r>
            <a:r>
              <a:rPr lang="en-US" dirty="0" err="1" smtClean="0"/>
              <a:t>песме</a:t>
            </a:r>
            <a:r>
              <a:rPr lang="en-US" dirty="0" smtClean="0"/>
              <a:t>. </a:t>
            </a:r>
            <a:r>
              <a:rPr lang="en-US" dirty="0" err="1" smtClean="0"/>
              <a:t>Мотивска</a:t>
            </a:r>
            <a:r>
              <a:rPr lang="en-US" dirty="0" smtClean="0"/>
              <a:t> </a:t>
            </a:r>
            <a:r>
              <a:rPr lang="en-US" dirty="0" err="1" smtClean="0"/>
              <a:t>структура</a:t>
            </a:r>
            <a:r>
              <a:rPr lang="en-US" dirty="0" smtClean="0"/>
              <a:t> </a:t>
            </a:r>
            <a:r>
              <a:rPr lang="en-US" dirty="0" err="1" smtClean="0"/>
              <a:t>ове</a:t>
            </a:r>
            <a:r>
              <a:rPr lang="en-US" dirty="0" smtClean="0"/>
              <a:t> </a:t>
            </a:r>
            <a:r>
              <a:rPr lang="en-US" dirty="0" err="1" smtClean="0"/>
              <a:t>песме</a:t>
            </a:r>
            <a:r>
              <a:rPr lang="en-US" dirty="0" smtClean="0"/>
              <a:t> </a:t>
            </a:r>
            <a:r>
              <a:rPr lang="en-US" dirty="0" err="1" smtClean="0"/>
              <a:t>побуђује</a:t>
            </a:r>
            <a:r>
              <a:rPr lang="en-US" dirty="0" smtClean="0"/>
              <a:t> </a:t>
            </a:r>
            <a:r>
              <a:rPr lang="en-US" dirty="0" err="1" smtClean="0"/>
              <a:t>богатство</a:t>
            </a:r>
            <a:r>
              <a:rPr lang="en-US" dirty="0" smtClean="0"/>
              <a:t>  </a:t>
            </a:r>
            <a:r>
              <a:rPr lang="en-US" dirty="0" err="1" smtClean="0"/>
              <a:t>асоцијација</a:t>
            </a:r>
            <a:r>
              <a:rPr lang="en-US" dirty="0" smtClean="0"/>
              <a:t> и </a:t>
            </a:r>
            <a:r>
              <a:rPr lang="en-US" dirty="0" err="1" smtClean="0"/>
              <a:t>упућује</a:t>
            </a:r>
            <a:r>
              <a:rPr lang="en-US" dirty="0" smtClean="0"/>
              <a:t> </a:t>
            </a:r>
            <a:r>
              <a:rPr lang="en-US" dirty="0" err="1" smtClean="0"/>
              <a:t>их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универзалне</a:t>
            </a:r>
            <a:r>
              <a:rPr lang="en-US" dirty="0" smtClean="0"/>
              <a:t> </a:t>
            </a:r>
            <a:r>
              <a:rPr lang="en-US" dirty="0" err="1" smtClean="0"/>
              <a:t>људске</a:t>
            </a:r>
            <a:r>
              <a:rPr lang="en-US" dirty="0" smtClean="0"/>
              <a:t> и </a:t>
            </a:r>
            <a:r>
              <a:rPr lang="en-US" dirty="0" err="1" smtClean="0"/>
              <a:t>космичке</a:t>
            </a:r>
            <a:r>
              <a:rPr lang="en-US" dirty="0" smtClean="0"/>
              <a:t> </a:t>
            </a:r>
            <a:r>
              <a:rPr lang="en-US" dirty="0" err="1" smtClean="0"/>
              <a:t>релације</a:t>
            </a:r>
            <a:r>
              <a:rPr lang="en-US" dirty="0" smtClean="0"/>
              <a:t>: </a:t>
            </a:r>
            <a:r>
              <a:rPr lang="en-US" dirty="0" err="1" smtClean="0"/>
              <a:t>лако</a:t>
            </a:r>
            <a:r>
              <a:rPr lang="en-US" dirty="0" smtClean="0"/>
              <a:t> </a:t>
            </a:r>
            <a:r>
              <a:rPr lang="en-US" dirty="0" err="1" smtClean="0"/>
              <a:t>спаја</a:t>
            </a:r>
            <a:r>
              <a:rPr lang="en-US" dirty="0" smtClean="0"/>
              <a:t> </a:t>
            </a:r>
            <a:r>
              <a:rPr lang="en-US" dirty="0" err="1" smtClean="0"/>
              <a:t>око</a:t>
            </a:r>
            <a:r>
              <a:rPr lang="en-US" dirty="0" smtClean="0"/>
              <a:t>, </a:t>
            </a:r>
            <a:r>
              <a:rPr lang="en-US" dirty="0" err="1" smtClean="0"/>
              <a:t>срце</a:t>
            </a:r>
            <a:r>
              <a:rPr lang="en-US" dirty="0" smtClean="0"/>
              <a:t>, и </a:t>
            </a:r>
            <a:r>
              <a:rPr lang="en-US" dirty="0" err="1" smtClean="0"/>
              <a:t>мисао</a:t>
            </a:r>
            <a:r>
              <a:rPr lang="en-US" dirty="0" smtClean="0"/>
              <a:t>, </a:t>
            </a:r>
            <a:r>
              <a:rPr lang="en-US" dirty="0" err="1" smtClean="0"/>
              <a:t>трепет</a:t>
            </a:r>
            <a:r>
              <a:rPr lang="en-US" dirty="0" smtClean="0"/>
              <a:t> и </a:t>
            </a:r>
            <a:r>
              <a:rPr lang="en-US" dirty="0" err="1" smtClean="0"/>
              <a:t>динамику</a:t>
            </a:r>
            <a:r>
              <a:rPr lang="en-US" dirty="0" smtClean="0"/>
              <a:t> </a:t>
            </a:r>
            <a:r>
              <a:rPr lang="en-US" dirty="0" err="1" smtClean="0"/>
              <a:t>бића</a:t>
            </a:r>
            <a:r>
              <a:rPr lang="en-US" dirty="0" smtClean="0"/>
              <a:t> и </a:t>
            </a:r>
            <a:r>
              <a:rPr lang="en-US" dirty="0" err="1" smtClean="0"/>
              <a:t>света</a:t>
            </a:r>
            <a:r>
              <a:rPr lang="en-US" dirty="0" smtClean="0"/>
              <a:t>, </a:t>
            </a:r>
            <a:r>
              <a:rPr lang="en-US" dirty="0" err="1" smtClean="0"/>
              <a:t>обнову</a:t>
            </a:r>
            <a:r>
              <a:rPr lang="en-US" dirty="0" smtClean="0"/>
              <a:t> и </a:t>
            </a:r>
            <a:r>
              <a:rPr lang="en-US" dirty="0" err="1" smtClean="0"/>
              <a:t>ускрснуће</a:t>
            </a:r>
            <a:r>
              <a:rPr lang="en-US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2000" dirty="0" smtClean="0">
                <a:solidFill>
                  <a:srgbClr val="CBA523"/>
                </a:solidFill>
              </a:rPr>
              <a:t>Модели креативне наставе</a:t>
            </a:r>
            <a:br>
              <a:rPr lang="sr-Cyrl-RS" sz="2000" dirty="0" smtClean="0">
                <a:solidFill>
                  <a:srgbClr val="CBA523"/>
                </a:solidFill>
              </a:rPr>
            </a:br>
            <a:r>
              <a:rPr lang="sr-Cyrl-RS" sz="2000" dirty="0" smtClean="0">
                <a:solidFill>
                  <a:srgbClr val="CBA523"/>
                </a:solidFill>
              </a:rPr>
              <a:t>(лирика Десанке Максимовић)</a:t>
            </a:r>
            <a:endParaRPr lang="en-US" sz="2000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Интертекстуалност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метод</a:t>
            </a:r>
            <a:r>
              <a:rPr lang="en-US" dirty="0" smtClean="0"/>
              <a:t> и </a:t>
            </a:r>
            <a:r>
              <a:rPr lang="en-US" dirty="0" err="1" smtClean="0"/>
              <a:t>цитатност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поступак</a:t>
            </a:r>
            <a:r>
              <a:rPr lang="en-US" dirty="0" smtClean="0"/>
              <a:t> </a:t>
            </a:r>
            <a:r>
              <a:rPr lang="en-US" dirty="0" err="1" smtClean="0"/>
              <a:t>доприносе</a:t>
            </a:r>
            <a:r>
              <a:rPr lang="en-US" dirty="0" smtClean="0"/>
              <a:t> </a:t>
            </a:r>
            <a:r>
              <a:rPr lang="en-US" dirty="0" err="1" smtClean="0"/>
              <a:t>осветљавању</a:t>
            </a:r>
            <a:r>
              <a:rPr lang="en-US" dirty="0" smtClean="0"/>
              <a:t> </a:t>
            </a:r>
            <a:r>
              <a:rPr lang="en-US" dirty="0" err="1" smtClean="0"/>
              <a:t>досад</a:t>
            </a:r>
            <a:r>
              <a:rPr lang="en-US" dirty="0" smtClean="0"/>
              <a:t> </a:t>
            </a:r>
            <a:r>
              <a:rPr lang="en-US" dirty="0" err="1" smtClean="0"/>
              <a:t>потпуно</a:t>
            </a:r>
            <a:r>
              <a:rPr lang="en-US" dirty="0" smtClean="0"/>
              <a:t> </a:t>
            </a:r>
            <a:r>
              <a:rPr lang="en-US" dirty="0" err="1" smtClean="0"/>
              <a:t>запостављених</a:t>
            </a:r>
            <a:r>
              <a:rPr lang="en-US" dirty="0" smtClean="0"/>
              <a:t> 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недовољно</a:t>
            </a:r>
            <a:r>
              <a:rPr lang="en-US" dirty="0" smtClean="0"/>
              <a:t> </a:t>
            </a:r>
            <a:r>
              <a:rPr lang="en-US" dirty="0" err="1" smtClean="0"/>
              <a:t>представљених</a:t>
            </a:r>
            <a:r>
              <a:rPr lang="en-US" dirty="0" smtClean="0"/>
              <a:t> </a:t>
            </a:r>
            <a:r>
              <a:rPr lang="en-US" dirty="0" err="1" smtClean="0"/>
              <a:t>веза</a:t>
            </a:r>
            <a:r>
              <a:rPr lang="en-US" dirty="0" smtClean="0"/>
              <a:t> и у </a:t>
            </a:r>
            <a:r>
              <a:rPr lang="en-US" dirty="0" err="1" smtClean="0"/>
              <a:t>књижевности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децу</a:t>
            </a:r>
            <a:r>
              <a:rPr lang="en-US" dirty="0" smtClean="0"/>
              <a:t>.  </a:t>
            </a:r>
            <a:r>
              <a:rPr lang="en-US" dirty="0" err="1" smtClean="0"/>
              <a:t>Примењена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херменеутичко</a:t>
            </a:r>
            <a:r>
              <a:rPr lang="en-US" dirty="0" smtClean="0"/>
              <a:t> </a:t>
            </a:r>
            <a:r>
              <a:rPr lang="en-US" dirty="0" err="1" smtClean="0"/>
              <a:t>средство</a:t>
            </a:r>
            <a:r>
              <a:rPr lang="en-US" dirty="0" smtClean="0"/>
              <a:t> </a:t>
            </a:r>
            <a:r>
              <a:rPr lang="en-US" dirty="0" err="1" smtClean="0"/>
              <a:t>откривања</a:t>
            </a:r>
            <a:r>
              <a:rPr lang="en-US" dirty="0" smtClean="0"/>
              <a:t> </a:t>
            </a:r>
            <a:r>
              <a:rPr lang="en-US" dirty="0" err="1" smtClean="0"/>
              <a:t>смисла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r>
              <a:rPr lang="en-US" dirty="0" smtClean="0"/>
              <a:t>, </a:t>
            </a:r>
            <a:r>
              <a:rPr lang="en-US" dirty="0" err="1" smtClean="0"/>
              <a:t>интертекстуалност</a:t>
            </a:r>
            <a:r>
              <a:rPr lang="en-US" dirty="0" smtClean="0"/>
              <a:t>  </a:t>
            </a:r>
            <a:r>
              <a:rPr lang="en-US" dirty="0" err="1" smtClean="0"/>
              <a:t>уређује</a:t>
            </a:r>
            <a:r>
              <a:rPr lang="en-US" dirty="0" smtClean="0"/>
              <a:t> </a:t>
            </a:r>
            <a:r>
              <a:rPr lang="en-US" dirty="0" err="1" smtClean="0"/>
              <a:t>начин</a:t>
            </a:r>
            <a:r>
              <a:rPr lang="en-US" dirty="0" smtClean="0"/>
              <a:t> </a:t>
            </a:r>
            <a:r>
              <a:rPr lang="en-US" dirty="0" err="1" smtClean="0"/>
              <a:t>читаочеве</a:t>
            </a:r>
            <a:r>
              <a:rPr lang="en-US" dirty="0" smtClean="0"/>
              <a:t> </a:t>
            </a:r>
            <a:r>
              <a:rPr lang="en-US" dirty="0" err="1" smtClean="0"/>
              <a:t>перцепције</a:t>
            </a:r>
            <a:r>
              <a:rPr lang="en-US" dirty="0" smtClean="0"/>
              <a:t>, </a:t>
            </a:r>
            <a:r>
              <a:rPr lang="en-US" dirty="0" err="1" smtClean="0"/>
              <a:t>препознаје</a:t>
            </a:r>
            <a:r>
              <a:rPr lang="en-US" dirty="0" smtClean="0"/>
              <a:t> </a:t>
            </a:r>
            <a:r>
              <a:rPr lang="en-US" dirty="0" err="1" smtClean="0"/>
              <a:t>структуре</a:t>
            </a:r>
            <a:r>
              <a:rPr lang="en-US" dirty="0" smtClean="0"/>
              <a:t> (</a:t>
            </a:r>
            <a:r>
              <a:rPr lang="en-US" dirty="0" err="1" smtClean="0"/>
              <a:t>поетске</a:t>
            </a:r>
            <a:r>
              <a:rPr lang="en-US" dirty="0" smtClean="0"/>
              <a:t> </a:t>
            </a:r>
            <a:r>
              <a:rPr lang="en-US" dirty="0" err="1" smtClean="0"/>
              <a:t>знаке</a:t>
            </a:r>
            <a:r>
              <a:rPr lang="en-US" dirty="0" smtClean="0"/>
              <a:t>) </a:t>
            </a:r>
            <a:r>
              <a:rPr lang="en-US" dirty="0" err="1" smtClean="0"/>
              <a:t>којима</a:t>
            </a:r>
            <a:r>
              <a:rPr lang="en-US" dirty="0" smtClean="0"/>
              <a:t> </a:t>
            </a:r>
            <a:r>
              <a:rPr lang="en-US" dirty="0" err="1" smtClean="0"/>
              <a:t>текст</a:t>
            </a:r>
            <a:r>
              <a:rPr lang="en-US" dirty="0" smtClean="0"/>
              <a:t> </a:t>
            </a:r>
            <a:r>
              <a:rPr lang="en-US" dirty="0" err="1" smtClean="0"/>
              <a:t>дугује</a:t>
            </a:r>
            <a:r>
              <a:rPr lang="en-US" dirty="0" smtClean="0"/>
              <a:t> </a:t>
            </a:r>
            <a:r>
              <a:rPr lang="en-US" dirty="0" err="1" smtClean="0"/>
              <a:t>квалитете</a:t>
            </a:r>
            <a:r>
              <a:rPr lang="en-US" dirty="0" smtClean="0"/>
              <a:t> </a:t>
            </a:r>
            <a:r>
              <a:rPr lang="en-US" dirty="0" err="1" smtClean="0"/>
              <a:t>поетичности</a:t>
            </a:r>
            <a:r>
              <a:rPr lang="en-US" dirty="0" smtClean="0"/>
              <a:t> и </a:t>
            </a:r>
            <a:r>
              <a:rPr lang="en-US" dirty="0" err="1" smtClean="0"/>
              <a:t>дијалогичности</a:t>
            </a:r>
            <a:r>
              <a:rPr lang="en-US" dirty="0" smtClean="0"/>
              <a:t>,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исходишта</a:t>
            </a:r>
            <a:r>
              <a:rPr lang="en-US" dirty="0" smtClean="0"/>
              <a:t> </a:t>
            </a:r>
            <a:r>
              <a:rPr lang="en-US" dirty="0" err="1" smtClean="0"/>
              <a:t>додира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другим</a:t>
            </a:r>
            <a:r>
              <a:rPr lang="en-US" dirty="0" smtClean="0"/>
              <a:t> </a:t>
            </a:r>
            <a:r>
              <a:rPr lang="en-US" dirty="0" err="1" smtClean="0"/>
              <a:t>текстовима</a:t>
            </a:r>
            <a:r>
              <a:rPr lang="en-US" dirty="0" smtClean="0"/>
              <a:t>, а </a:t>
            </a:r>
            <a:r>
              <a:rPr lang="en-US" dirty="0" err="1" smtClean="0"/>
              <a:t>тиме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метод</a:t>
            </a:r>
            <a:r>
              <a:rPr lang="en-US" dirty="0" smtClean="0"/>
              <a:t> </a:t>
            </a:r>
            <a:r>
              <a:rPr lang="en-US" dirty="0" err="1" smtClean="0"/>
              <a:t>омогућава</a:t>
            </a:r>
            <a:r>
              <a:rPr lang="en-US" dirty="0" smtClean="0"/>
              <a:t> </a:t>
            </a:r>
            <a:r>
              <a:rPr lang="en-US" dirty="0" err="1" smtClean="0"/>
              <a:t>читаочево</a:t>
            </a:r>
            <a:r>
              <a:rPr lang="en-US" dirty="0" smtClean="0"/>
              <a:t> </a:t>
            </a:r>
            <a:r>
              <a:rPr lang="en-US" dirty="0" err="1" smtClean="0"/>
              <a:t>досезање</a:t>
            </a:r>
            <a:r>
              <a:rPr lang="en-US" dirty="0" smtClean="0"/>
              <a:t> </a:t>
            </a:r>
            <a:r>
              <a:rPr lang="en-US" dirty="0" err="1" smtClean="0"/>
              <a:t>највиших</a:t>
            </a:r>
            <a:r>
              <a:rPr lang="en-US" dirty="0" smtClean="0"/>
              <a:t> </a:t>
            </a:r>
            <a:r>
              <a:rPr lang="en-US" dirty="0" err="1" smtClean="0"/>
              <a:t>естетских</a:t>
            </a:r>
            <a:r>
              <a:rPr lang="en-US" dirty="0" smtClean="0"/>
              <a:t> и </a:t>
            </a:r>
            <a:r>
              <a:rPr lang="en-US" dirty="0" err="1" smtClean="0"/>
              <a:t>духовних</a:t>
            </a:r>
            <a:r>
              <a:rPr lang="en-US" dirty="0" smtClean="0"/>
              <a:t> </a:t>
            </a:r>
            <a:r>
              <a:rPr lang="en-US" dirty="0" err="1" smtClean="0"/>
              <a:t>домете</a:t>
            </a:r>
            <a:r>
              <a:rPr lang="en-US" dirty="0" smtClean="0"/>
              <a:t> </a:t>
            </a:r>
            <a:r>
              <a:rPr lang="en-US" dirty="0" err="1" smtClean="0"/>
              <a:t>бића</a:t>
            </a:r>
            <a:r>
              <a:rPr lang="en-US" dirty="0" smtClean="0"/>
              <a:t> </a:t>
            </a:r>
            <a:r>
              <a:rPr lang="en-US" dirty="0" err="1" smtClean="0"/>
              <a:t>савременог</a:t>
            </a:r>
            <a:r>
              <a:rPr lang="en-US" dirty="0" smtClean="0"/>
              <a:t> </a:t>
            </a:r>
            <a:r>
              <a:rPr lang="en-US" dirty="0" err="1" smtClean="0"/>
              <a:t>књижевног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 „</a:t>
            </a:r>
            <a:r>
              <a:rPr lang="en-US" dirty="0" err="1" smtClean="0"/>
              <a:t>плетива</a:t>
            </a:r>
            <a:r>
              <a:rPr lang="en-US" dirty="0" smtClean="0"/>
              <a:t>“ </a:t>
            </a:r>
            <a:r>
              <a:rPr lang="en-US" dirty="0" err="1" smtClean="0"/>
              <a:t>кодова</a:t>
            </a:r>
            <a:r>
              <a:rPr lang="en-US" dirty="0" smtClean="0"/>
              <a:t>.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err="1" smtClean="0">
                <a:solidFill>
                  <a:srgbClr val="CBA523"/>
                </a:solidFill>
              </a:rPr>
              <a:t>Илуминација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хетерокосмике</a:t>
            </a:r>
            <a:r>
              <a:rPr lang="en-US" sz="1800" dirty="0" smtClean="0">
                <a:solidFill>
                  <a:srgbClr val="CBA523"/>
                </a:solidFill>
              </a:rPr>
              <a:t> – </a:t>
            </a:r>
            <a:r>
              <a:rPr lang="en-US" sz="1800" dirty="0" err="1" smtClean="0">
                <a:solidFill>
                  <a:srgbClr val="CBA523"/>
                </a:solidFill>
              </a:rPr>
              <a:t>савремени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наратив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за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децу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као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оглед</a:t>
            </a:r>
            <a:r>
              <a:rPr lang="en-US" sz="1800" dirty="0" smtClean="0">
                <a:solidFill>
                  <a:srgbClr val="CBA523"/>
                </a:solidFill>
              </a:rPr>
              <a:t> о </a:t>
            </a:r>
            <a:r>
              <a:rPr lang="en-US" sz="1800" dirty="0" err="1" smtClean="0">
                <a:solidFill>
                  <a:srgbClr val="CBA523"/>
                </a:solidFill>
              </a:rPr>
              <a:t>причи</a:t>
            </a:r>
            <a:r>
              <a:rPr lang="en-US" sz="1800" dirty="0" smtClean="0">
                <a:solidFill>
                  <a:srgbClr val="CBA523"/>
                </a:solidFill>
              </a:rPr>
              <a:t> и </a:t>
            </a:r>
            <a:r>
              <a:rPr lang="en-US" sz="1800" dirty="0" err="1" smtClean="0">
                <a:solidFill>
                  <a:srgbClr val="CBA523"/>
                </a:solidFill>
              </a:rPr>
              <a:t>причању</a:t>
            </a:r>
            <a:r>
              <a:rPr lang="en-US" sz="1800" dirty="0" smtClean="0">
                <a:solidFill>
                  <a:srgbClr val="CBA523"/>
                </a:solidFill>
              </a:rPr>
              <a:t/>
            </a:r>
            <a:br>
              <a:rPr lang="en-US" sz="1800" dirty="0" smtClean="0">
                <a:solidFill>
                  <a:srgbClr val="CBA523"/>
                </a:solidFill>
              </a:rPr>
            </a:br>
            <a:r>
              <a:rPr lang="en-US" sz="1800" dirty="0" smtClean="0">
                <a:solidFill>
                  <a:srgbClr val="CBA523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Нова</a:t>
            </a:r>
            <a:r>
              <a:rPr lang="en-US" dirty="0" smtClean="0"/>
              <a:t> </a:t>
            </a:r>
            <a:r>
              <a:rPr lang="en-US" dirty="0" err="1" smtClean="0"/>
              <a:t>духовност</a:t>
            </a:r>
            <a:r>
              <a:rPr lang="en-US" dirty="0" smtClean="0"/>
              <a:t> </a:t>
            </a:r>
            <a:r>
              <a:rPr lang="en-US" dirty="0" err="1" smtClean="0"/>
              <a:t>књижевности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децу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она</a:t>
            </a:r>
            <a:r>
              <a:rPr lang="en-US" dirty="0" smtClean="0"/>
              <a:t> </a:t>
            </a:r>
            <a:r>
              <a:rPr lang="en-US" dirty="0" err="1" smtClean="0"/>
              <a:t>оса</a:t>
            </a:r>
            <a:r>
              <a:rPr lang="en-US" dirty="0" smtClean="0"/>
              <a:t> </a:t>
            </a:r>
            <a:r>
              <a:rPr lang="en-US" dirty="0" err="1" smtClean="0"/>
              <a:t>поетичког</a:t>
            </a:r>
            <a:r>
              <a:rPr lang="en-US" dirty="0" smtClean="0"/>
              <a:t> </a:t>
            </a:r>
            <a:r>
              <a:rPr lang="en-US" dirty="0" err="1" smtClean="0"/>
              <a:t>промишљања</a:t>
            </a:r>
            <a:r>
              <a:rPr lang="en-US" dirty="0" smtClean="0"/>
              <a:t> у </a:t>
            </a:r>
            <a:r>
              <a:rPr lang="en-US" dirty="0" err="1" smtClean="0"/>
              <a:t>којој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сустичу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сада</a:t>
            </a:r>
            <a:r>
              <a:rPr lang="en-US" dirty="0" smtClean="0"/>
              <a:t> </a:t>
            </a:r>
            <a:r>
              <a:rPr lang="en-US" dirty="0" err="1" smtClean="0"/>
              <a:t>непомирљиви</a:t>
            </a:r>
            <a:r>
              <a:rPr lang="en-US" dirty="0" smtClean="0"/>
              <a:t> </a:t>
            </a:r>
            <a:r>
              <a:rPr lang="en-US" dirty="0" err="1" smtClean="0"/>
              <a:t>токови</a:t>
            </a:r>
            <a:r>
              <a:rPr lang="en-US" dirty="0" smtClean="0"/>
              <a:t> </a:t>
            </a:r>
            <a:r>
              <a:rPr lang="en-US" dirty="0" err="1" smtClean="0"/>
              <a:t>структурализма</a:t>
            </a:r>
            <a:r>
              <a:rPr lang="en-US" dirty="0" smtClean="0"/>
              <a:t> (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постао</a:t>
            </a:r>
            <a:r>
              <a:rPr lang="en-US" dirty="0" smtClean="0"/>
              <a:t> </a:t>
            </a:r>
            <a:r>
              <a:rPr lang="en-US" dirty="0" err="1" smtClean="0"/>
              <a:t>својеврстан</a:t>
            </a:r>
            <a:r>
              <a:rPr lang="en-US" dirty="0" smtClean="0"/>
              <a:t> </a:t>
            </a:r>
            <a:r>
              <a:rPr lang="en-US" dirty="0" err="1" smtClean="0"/>
              <a:t>симбол</a:t>
            </a:r>
            <a:r>
              <a:rPr lang="en-US" dirty="0" smtClean="0"/>
              <a:t> </a:t>
            </a:r>
            <a:r>
              <a:rPr lang="en-US" dirty="0" err="1" smtClean="0"/>
              <a:t>научног</a:t>
            </a:r>
            <a:r>
              <a:rPr lang="en-US" dirty="0" smtClean="0"/>
              <a:t> </a:t>
            </a:r>
            <a:r>
              <a:rPr lang="en-US" dirty="0" err="1" smtClean="0"/>
              <a:t>прилаза</a:t>
            </a:r>
            <a:r>
              <a:rPr lang="en-US" dirty="0" smtClean="0"/>
              <a:t> – „</a:t>
            </a:r>
            <a:r>
              <a:rPr lang="en-US" dirty="0" err="1" smtClean="0"/>
              <a:t>научне</a:t>
            </a:r>
            <a:r>
              <a:rPr lang="en-US" dirty="0" smtClean="0"/>
              <a:t> </a:t>
            </a:r>
            <a:r>
              <a:rPr lang="en-US" dirty="0" err="1" smtClean="0"/>
              <a:t>парадигме</a:t>
            </a:r>
            <a:r>
              <a:rPr lang="en-US" dirty="0" smtClean="0"/>
              <a:t>“) и </a:t>
            </a:r>
            <a:r>
              <a:rPr lang="en-US" dirty="0" err="1" smtClean="0"/>
              <a:t>деконструктивизма</a:t>
            </a:r>
            <a:r>
              <a:rPr lang="en-US" dirty="0" smtClean="0"/>
              <a:t> (</a:t>
            </a:r>
            <a:r>
              <a:rPr lang="en-US" dirty="0" err="1" smtClean="0"/>
              <a:t>ширег</a:t>
            </a:r>
            <a:r>
              <a:rPr lang="en-US" dirty="0" smtClean="0"/>
              <a:t> </a:t>
            </a:r>
            <a:r>
              <a:rPr lang="en-US" dirty="0" err="1" smtClean="0"/>
              <a:t>интертекстуалног</a:t>
            </a:r>
            <a:r>
              <a:rPr lang="en-US" dirty="0" smtClean="0"/>
              <a:t> и </a:t>
            </a:r>
            <a:r>
              <a:rPr lang="en-US" dirty="0" err="1" smtClean="0"/>
              <a:t>интерпретативног</a:t>
            </a:r>
            <a:r>
              <a:rPr lang="en-US" dirty="0" smtClean="0"/>
              <a:t> </a:t>
            </a:r>
            <a:r>
              <a:rPr lang="en-US" dirty="0" err="1" smtClean="0"/>
              <a:t>осветљавања</a:t>
            </a:r>
            <a:r>
              <a:rPr lang="en-US" dirty="0" smtClean="0"/>
              <a:t> </a:t>
            </a:r>
            <a:r>
              <a:rPr lang="en-US" dirty="0" err="1" smtClean="0"/>
              <a:t>низа</a:t>
            </a:r>
            <a:r>
              <a:rPr lang="en-US" dirty="0" smtClean="0"/>
              <a:t> </a:t>
            </a:r>
            <a:r>
              <a:rPr lang="en-US" dirty="0" err="1" smtClean="0"/>
              <a:t>текстова</a:t>
            </a:r>
            <a:r>
              <a:rPr lang="en-US" dirty="0" smtClean="0"/>
              <a:t>, </a:t>
            </a:r>
            <a:r>
              <a:rPr lang="en-US" dirty="0" err="1" smtClean="0"/>
              <a:t>уносећи</a:t>
            </a:r>
            <a:r>
              <a:rPr lang="en-US" dirty="0" smtClean="0"/>
              <a:t> у </a:t>
            </a:r>
            <a:r>
              <a:rPr lang="en-US" dirty="0" err="1" smtClean="0"/>
              <a:t>чин</a:t>
            </a:r>
            <a:r>
              <a:rPr lang="en-US" dirty="0" smtClean="0"/>
              <a:t> </a:t>
            </a:r>
            <a:r>
              <a:rPr lang="en-US" dirty="0" err="1" smtClean="0"/>
              <a:t>писања</a:t>
            </a:r>
            <a:r>
              <a:rPr lang="en-US" dirty="0" smtClean="0"/>
              <a:t> </a:t>
            </a:r>
            <a:r>
              <a:rPr lang="en-US" dirty="0" err="1" smtClean="0"/>
              <a:t>динамизам</a:t>
            </a:r>
            <a:r>
              <a:rPr lang="en-US" dirty="0" smtClean="0"/>
              <a:t> </a:t>
            </a:r>
            <a:r>
              <a:rPr lang="en-US" dirty="0" err="1" smtClean="0"/>
              <a:t>непрекинутог</a:t>
            </a:r>
            <a:r>
              <a:rPr lang="en-US" dirty="0" smtClean="0"/>
              <a:t> </a:t>
            </a:r>
            <a:r>
              <a:rPr lang="en-US" dirty="0" err="1" smtClean="0"/>
              <a:t>ланца</a:t>
            </a:r>
            <a:r>
              <a:rPr lang="en-US" dirty="0" smtClean="0"/>
              <a:t> </a:t>
            </a:r>
            <a:r>
              <a:rPr lang="en-US" dirty="0" err="1" smtClean="0"/>
              <a:t>саопштавања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писања</a:t>
            </a:r>
            <a:r>
              <a:rPr lang="en-US" dirty="0" smtClean="0"/>
              <a:t> </a:t>
            </a:r>
            <a:r>
              <a:rPr lang="en-US" dirty="0" err="1" smtClean="0"/>
              <a:t>текстова</a:t>
            </a:r>
            <a:r>
              <a:rPr lang="en-US" dirty="0" smtClean="0"/>
              <a:t>, </a:t>
            </a:r>
            <a:r>
              <a:rPr lang="en-US" dirty="0" err="1" smtClean="0"/>
              <a:t>тзв</a:t>
            </a:r>
            <a:r>
              <a:rPr lang="en-US" dirty="0" smtClean="0"/>
              <a:t>. „</a:t>
            </a:r>
            <a:r>
              <a:rPr lang="en-US" dirty="0" err="1" smtClean="0"/>
              <a:t>интерпретативна</a:t>
            </a:r>
            <a:r>
              <a:rPr lang="en-US" dirty="0" smtClean="0"/>
              <a:t> </a:t>
            </a:r>
            <a:r>
              <a:rPr lang="en-US" dirty="0" err="1" smtClean="0"/>
              <a:t>парадигма</a:t>
            </a:r>
            <a:r>
              <a:rPr lang="en-US" dirty="0" smtClean="0"/>
              <a:t>“) (</a:t>
            </a:r>
            <a:r>
              <a:rPr lang="en-US" dirty="0" err="1" smtClean="0"/>
              <a:t>Бужињска</a:t>
            </a:r>
            <a:r>
              <a:rPr lang="en-US" dirty="0" smtClean="0"/>
              <a:t> – </a:t>
            </a:r>
            <a:r>
              <a:rPr lang="en-US" dirty="0" err="1" smtClean="0"/>
              <a:t>Марковски</a:t>
            </a:r>
            <a:r>
              <a:rPr lang="en-US" dirty="0" smtClean="0"/>
              <a:t>  2009: 34). У </a:t>
            </a:r>
            <a:r>
              <a:rPr lang="en-US" dirty="0" err="1" smtClean="0"/>
              <a:t>том</a:t>
            </a:r>
            <a:r>
              <a:rPr lang="en-US" dirty="0" smtClean="0"/>
              <a:t> </a:t>
            </a:r>
            <a:r>
              <a:rPr lang="en-US" dirty="0" err="1" smtClean="0"/>
              <a:t>значењском</a:t>
            </a:r>
            <a:r>
              <a:rPr lang="en-US" dirty="0" smtClean="0"/>
              <a:t> </a:t>
            </a:r>
            <a:r>
              <a:rPr lang="en-US" dirty="0" err="1" smtClean="0"/>
              <a:t>контексту</a:t>
            </a:r>
            <a:r>
              <a:rPr lang="en-US" dirty="0" smtClean="0"/>
              <a:t> </a:t>
            </a:r>
            <a:r>
              <a:rPr lang="en-US" dirty="0" err="1" smtClean="0"/>
              <a:t>писмо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слободна</a:t>
            </a:r>
            <a:r>
              <a:rPr lang="en-US" dirty="0" smtClean="0"/>
              <a:t> </a:t>
            </a:r>
            <a:r>
              <a:rPr lang="en-US" dirty="0" err="1" smtClean="0"/>
              <a:t>игра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елемент</a:t>
            </a:r>
            <a:r>
              <a:rPr lang="en-US" dirty="0" smtClean="0"/>
              <a:t> </a:t>
            </a:r>
            <a:r>
              <a:rPr lang="en-US" dirty="0" err="1" smtClean="0"/>
              <a:t>несталности</a:t>
            </a:r>
            <a:r>
              <a:rPr lang="en-US" dirty="0" smtClean="0"/>
              <a:t> у </a:t>
            </a:r>
            <a:r>
              <a:rPr lang="en-US" dirty="0" err="1" smtClean="0"/>
              <a:t>сваком</a:t>
            </a:r>
            <a:r>
              <a:rPr lang="en-US" dirty="0" smtClean="0"/>
              <a:t> </a:t>
            </a:r>
            <a:r>
              <a:rPr lang="en-US" dirty="0" err="1" smtClean="0"/>
              <a:t>систему</a:t>
            </a:r>
            <a:r>
              <a:rPr lang="en-US" dirty="0" smtClean="0"/>
              <a:t> </a:t>
            </a:r>
            <a:r>
              <a:rPr lang="en-US" dirty="0" err="1" smtClean="0"/>
              <a:t>комуникације</a:t>
            </a:r>
            <a:r>
              <a:rPr lang="en-US" dirty="0" smtClean="0"/>
              <a:t> (</a:t>
            </a:r>
            <a:r>
              <a:rPr lang="en-US" dirty="0" err="1" smtClean="0"/>
              <a:t>Дерида</a:t>
            </a:r>
            <a:r>
              <a:rPr lang="en-US" dirty="0" smtClean="0"/>
              <a:t>). </a:t>
            </a:r>
            <a:r>
              <a:rPr lang="en-US" dirty="0" err="1" smtClean="0"/>
              <a:t>Управо</a:t>
            </a:r>
            <a:r>
              <a:rPr lang="en-US" dirty="0" smtClean="0"/>
              <a:t> </a:t>
            </a:r>
            <a:r>
              <a:rPr lang="en-US" dirty="0" err="1" smtClean="0"/>
              <a:t>његове</a:t>
            </a:r>
            <a:r>
              <a:rPr lang="en-US" dirty="0" smtClean="0"/>
              <a:t> </a:t>
            </a:r>
            <a:r>
              <a:rPr lang="en-US" dirty="0" err="1" smtClean="0"/>
              <a:t>манифестације</a:t>
            </a:r>
            <a:r>
              <a:rPr lang="en-US" dirty="0" smtClean="0"/>
              <a:t> </a:t>
            </a:r>
            <a:r>
              <a:rPr lang="en-US" dirty="0" err="1" smtClean="0"/>
              <a:t>измичу</a:t>
            </a:r>
            <a:r>
              <a:rPr lang="en-US" dirty="0" smtClean="0"/>
              <a:t> </a:t>
            </a:r>
            <a:r>
              <a:rPr lang="en-US" dirty="0" err="1" smtClean="0"/>
              <a:t>самосвести</a:t>
            </a:r>
            <a:r>
              <a:rPr lang="en-US" dirty="0" smtClean="0"/>
              <a:t> </a:t>
            </a:r>
            <a:r>
              <a:rPr lang="en-US" dirty="0" err="1" smtClean="0"/>
              <a:t>говора</a:t>
            </a:r>
            <a:r>
              <a:rPr lang="en-US" dirty="0" smtClean="0"/>
              <a:t> и </a:t>
            </a:r>
            <a:r>
              <a:rPr lang="en-US" dirty="0" err="1" smtClean="0"/>
              <a:t>варљивом</a:t>
            </a:r>
            <a:r>
              <a:rPr lang="en-US" dirty="0" smtClean="0"/>
              <a:t> </a:t>
            </a:r>
            <a:r>
              <a:rPr lang="en-US" dirty="0" err="1" smtClean="0"/>
              <a:t>осећају</a:t>
            </a:r>
            <a:r>
              <a:rPr lang="en-US" dirty="0" smtClean="0"/>
              <a:t> </a:t>
            </a:r>
            <a:r>
              <a:rPr lang="en-US" dirty="0" err="1" smtClean="0"/>
              <a:t>надмоћи</a:t>
            </a:r>
            <a:r>
              <a:rPr lang="en-US" dirty="0" smtClean="0"/>
              <a:t> </a:t>
            </a:r>
            <a:r>
              <a:rPr lang="en-US" dirty="0" err="1" smtClean="0"/>
              <a:t>појма</a:t>
            </a:r>
            <a:r>
              <a:rPr lang="en-US" dirty="0" smtClean="0"/>
              <a:t> </a:t>
            </a:r>
            <a:r>
              <a:rPr lang="en-US" dirty="0" err="1" smtClean="0"/>
              <a:t>над</a:t>
            </a:r>
            <a:r>
              <a:rPr lang="en-US" dirty="0" smtClean="0"/>
              <a:t> </a:t>
            </a:r>
            <a:r>
              <a:rPr lang="en-US" dirty="0" err="1" smtClean="0"/>
              <a:t>језиком</a:t>
            </a:r>
            <a:r>
              <a:rPr lang="en-US" dirty="0" smtClean="0"/>
              <a:t>  </a:t>
            </a:r>
            <a:r>
              <a:rPr lang="en-US" dirty="0" err="1" smtClean="0"/>
              <a:t>писањем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средишта</a:t>
            </a:r>
            <a:r>
              <a:rPr lang="en-US" dirty="0" smtClean="0"/>
              <a:t> </a:t>
            </a:r>
            <a:r>
              <a:rPr lang="en-US" dirty="0" err="1" smtClean="0"/>
              <a:t>онога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изабрано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предмет</a:t>
            </a:r>
            <a:r>
              <a:rPr lang="en-US" dirty="0" smtClean="0"/>
              <a:t> и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реципијент</a:t>
            </a:r>
            <a:r>
              <a:rPr lang="en-US" dirty="0" smtClean="0"/>
              <a:t> </a:t>
            </a:r>
            <a:r>
              <a:rPr lang="en-US" dirty="0" err="1" smtClean="0"/>
              <a:t>треба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види</a:t>
            </a:r>
            <a:r>
              <a:rPr lang="en-US" dirty="0" smtClean="0"/>
              <a:t> и </a:t>
            </a:r>
            <a:r>
              <a:rPr lang="en-US" dirty="0" err="1" smtClean="0"/>
              <a:t>доживи</a:t>
            </a:r>
            <a:r>
              <a:rPr lang="en-US" dirty="0" smtClean="0"/>
              <a:t>. </a:t>
            </a:r>
            <a:r>
              <a:rPr lang="en-US" dirty="0" err="1" smtClean="0"/>
              <a:t>Писмо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стално</a:t>
            </a:r>
            <a:r>
              <a:rPr lang="en-US" dirty="0" smtClean="0"/>
              <a:t> </a:t>
            </a:r>
            <a:r>
              <a:rPr lang="en-US" dirty="0" err="1" smtClean="0"/>
              <a:t>померање</a:t>
            </a:r>
            <a:r>
              <a:rPr lang="en-US" dirty="0" smtClean="0"/>
              <a:t> </a:t>
            </a:r>
            <a:r>
              <a:rPr lang="en-US" dirty="0" err="1" smtClean="0"/>
              <a:t>смисла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управља</a:t>
            </a:r>
            <a:r>
              <a:rPr lang="en-US" dirty="0" smtClean="0"/>
              <a:t> </a:t>
            </a:r>
            <a:r>
              <a:rPr lang="en-US" dirty="0" err="1" smtClean="0"/>
              <a:t>језиком</a:t>
            </a:r>
            <a:r>
              <a:rPr lang="en-US" dirty="0" smtClean="0"/>
              <a:t> и </a:t>
            </a:r>
            <a:r>
              <a:rPr lang="en-US" dirty="0" err="1" smtClean="0"/>
              <a:t>заувек</a:t>
            </a:r>
            <a:r>
              <a:rPr lang="en-US" dirty="0" smtClean="0"/>
              <a:t> </a:t>
            </a:r>
            <a:r>
              <a:rPr lang="en-US" dirty="0" err="1" smtClean="0"/>
              <a:t>га</a:t>
            </a:r>
            <a:r>
              <a:rPr lang="en-US" dirty="0" smtClean="0"/>
              <a:t> </a:t>
            </a:r>
            <a:r>
              <a:rPr lang="en-US" dirty="0" err="1" smtClean="0"/>
              <a:t>оставља</a:t>
            </a:r>
            <a:r>
              <a:rPr lang="en-US" dirty="0" smtClean="0"/>
              <a:t> </a:t>
            </a:r>
            <a:r>
              <a:rPr lang="en-US" dirty="0" err="1" smtClean="0"/>
              <a:t>ван</a:t>
            </a:r>
            <a:r>
              <a:rPr lang="en-US" dirty="0" smtClean="0"/>
              <a:t> </a:t>
            </a:r>
            <a:r>
              <a:rPr lang="en-US" dirty="0" err="1" smtClean="0"/>
              <a:t>домашаја</a:t>
            </a:r>
            <a:r>
              <a:rPr lang="en-US" dirty="0" smtClean="0"/>
              <a:t> </a:t>
            </a:r>
            <a:r>
              <a:rPr lang="en-US" dirty="0" err="1" smtClean="0"/>
              <a:t>постојаног</a:t>
            </a:r>
            <a:r>
              <a:rPr lang="en-US" dirty="0" smtClean="0"/>
              <a:t>, </a:t>
            </a:r>
            <a:r>
              <a:rPr lang="en-US" dirty="0" err="1" smtClean="0"/>
              <a:t>самопопотврђујућег</a:t>
            </a:r>
            <a:r>
              <a:rPr lang="en-US" dirty="0" smtClean="0"/>
              <a:t> </a:t>
            </a:r>
            <a:r>
              <a:rPr lang="en-US" dirty="0" err="1" smtClean="0"/>
              <a:t>значаја</a:t>
            </a:r>
            <a:r>
              <a:rPr lang="en-US" dirty="0" smtClean="0"/>
              <a:t>. У </a:t>
            </a:r>
            <a:r>
              <a:rPr lang="en-US" dirty="0" err="1" smtClean="0"/>
              <a:t>овом</a:t>
            </a:r>
            <a:r>
              <a:rPr lang="en-US" dirty="0" smtClean="0"/>
              <a:t> </a:t>
            </a:r>
            <a:r>
              <a:rPr lang="en-US" dirty="0" err="1" smtClean="0"/>
              <a:t>правцу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данас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непосредније</a:t>
            </a:r>
            <a:r>
              <a:rPr lang="en-US" dirty="0" smtClean="0"/>
              <a:t> </a:t>
            </a:r>
            <a:r>
              <a:rPr lang="en-US" dirty="0" err="1" smtClean="0"/>
              <a:t>испољавају</a:t>
            </a:r>
            <a:r>
              <a:rPr lang="en-US" dirty="0" smtClean="0"/>
              <a:t> </a:t>
            </a:r>
            <a:r>
              <a:rPr lang="en-US" dirty="0" err="1" smtClean="0"/>
              <a:t>слободе</a:t>
            </a:r>
            <a:r>
              <a:rPr lang="en-US" dirty="0" smtClean="0"/>
              <a:t> (и </a:t>
            </a:r>
            <a:r>
              <a:rPr lang="en-US" dirty="0" err="1" smtClean="0"/>
              <a:t>ограничења</a:t>
            </a:r>
            <a:r>
              <a:rPr lang="en-US" dirty="0" smtClean="0"/>
              <a:t>) </a:t>
            </a:r>
            <a:r>
              <a:rPr lang="en-US" dirty="0" err="1" smtClean="0"/>
              <a:t>интерпретације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err="1" smtClean="0">
                <a:solidFill>
                  <a:srgbClr val="CBA523"/>
                </a:solidFill>
              </a:rPr>
              <a:t>Илуминација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хетерокосмике</a:t>
            </a:r>
            <a:r>
              <a:rPr lang="en-US" sz="1800" dirty="0" smtClean="0">
                <a:solidFill>
                  <a:srgbClr val="CBA523"/>
                </a:solidFill>
              </a:rPr>
              <a:t> – </a:t>
            </a:r>
            <a:r>
              <a:rPr lang="en-US" sz="1800" dirty="0" err="1" smtClean="0">
                <a:solidFill>
                  <a:srgbClr val="CBA523"/>
                </a:solidFill>
              </a:rPr>
              <a:t>савремени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наратив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за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децу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као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оглед</a:t>
            </a:r>
            <a:r>
              <a:rPr lang="en-US" sz="1800" dirty="0" smtClean="0">
                <a:solidFill>
                  <a:srgbClr val="CBA523"/>
                </a:solidFill>
              </a:rPr>
              <a:t> о </a:t>
            </a:r>
            <a:r>
              <a:rPr lang="en-US" sz="1800" dirty="0" err="1" smtClean="0">
                <a:solidFill>
                  <a:srgbClr val="CBA523"/>
                </a:solidFill>
              </a:rPr>
              <a:t>причи</a:t>
            </a:r>
            <a:r>
              <a:rPr lang="en-US" sz="1800" dirty="0" smtClean="0">
                <a:solidFill>
                  <a:srgbClr val="CBA523"/>
                </a:solidFill>
              </a:rPr>
              <a:t> и </a:t>
            </a:r>
            <a:r>
              <a:rPr lang="en-US" sz="1800" dirty="0" err="1" smtClean="0">
                <a:solidFill>
                  <a:srgbClr val="CBA523"/>
                </a:solidFill>
              </a:rPr>
              <a:t>причању</a:t>
            </a:r>
            <a:r>
              <a:rPr lang="en-US" sz="1800" dirty="0" smtClean="0">
                <a:solidFill>
                  <a:srgbClr val="CBA523"/>
                </a:solidFill>
              </a:rPr>
              <a:t/>
            </a:r>
            <a:br>
              <a:rPr lang="en-US" sz="1800" dirty="0" smtClean="0">
                <a:solidFill>
                  <a:srgbClr val="CBA523"/>
                </a:solidFill>
              </a:rPr>
            </a:br>
            <a:r>
              <a:rPr lang="en-US" sz="1800" dirty="0" smtClean="0">
                <a:solidFill>
                  <a:srgbClr val="CBA523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Данас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савремени</a:t>
            </a:r>
            <a:r>
              <a:rPr lang="en-US" dirty="0" smtClean="0"/>
              <a:t> </a:t>
            </a:r>
            <a:r>
              <a:rPr lang="en-US" dirty="0" err="1" smtClean="0"/>
              <a:t>наратив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децу</a:t>
            </a:r>
            <a:r>
              <a:rPr lang="en-US" dirty="0" smtClean="0"/>
              <a:t> </a:t>
            </a:r>
            <a:r>
              <a:rPr lang="en-US" dirty="0" err="1" smtClean="0"/>
              <a:t>развија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међама</a:t>
            </a:r>
            <a:r>
              <a:rPr lang="en-US" dirty="0" smtClean="0"/>
              <a:t> </a:t>
            </a:r>
            <a:r>
              <a:rPr lang="en-US" dirty="0" err="1" smtClean="0"/>
              <a:t>свих</a:t>
            </a:r>
            <a:r>
              <a:rPr lang="en-US" dirty="0" smtClean="0"/>
              <a:t> </a:t>
            </a:r>
            <a:r>
              <a:rPr lang="en-US" dirty="0" err="1" smtClean="0"/>
              <a:t>ових</a:t>
            </a:r>
            <a:r>
              <a:rPr lang="en-US" dirty="0" smtClean="0"/>
              <a:t> </a:t>
            </a:r>
            <a:r>
              <a:rPr lang="en-US" dirty="0" err="1" smtClean="0"/>
              <a:t>идејних</a:t>
            </a:r>
            <a:r>
              <a:rPr lang="en-US" dirty="0" smtClean="0"/>
              <a:t> </a:t>
            </a:r>
            <a:r>
              <a:rPr lang="en-US" dirty="0" err="1" smtClean="0"/>
              <a:t>постулата</a:t>
            </a:r>
            <a:r>
              <a:rPr lang="en-US" dirty="0" smtClean="0"/>
              <a:t> и </a:t>
            </a:r>
            <a:r>
              <a:rPr lang="en-US" dirty="0" err="1" smtClean="0"/>
              <a:t>доктрина</a:t>
            </a:r>
            <a:r>
              <a:rPr lang="en-US" dirty="0" smtClean="0"/>
              <a:t>. </a:t>
            </a:r>
            <a:r>
              <a:rPr lang="en-US" dirty="0" err="1" smtClean="0"/>
              <a:t>Он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својом</a:t>
            </a:r>
            <a:r>
              <a:rPr lang="en-US" dirty="0" smtClean="0"/>
              <a:t> </a:t>
            </a:r>
            <a:r>
              <a:rPr lang="en-US" dirty="0" err="1" smtClean="0"/>
              <a:t>аутентичном</a:t>
            </a:r>
            <a:r>
              <a:rPr lang="en-US" dirty="0" smtClean="0"/>
              <a:t> </a:t>
            </a:r>
            <a:r>
              <a:rPr lang="en-US" dirty="0" err="1" smtClean="0"/>
              <a:t>појавом</a:t>
            </a:r>
            <a:r>
              <a:rPr lang="en-US" dirty="0" smtClean="0"/>
              <a:t> </a:t>
            </a:r>
            <a:r>
              <a:rPr lang="en-US" dirty="0" err="1" smtClean="0"/>
              <a:t>углавном</a:t>
            </a:r>
            <a:r>
              <a:rPr lang="en-US" dirty="0" smtClean="0"/>
              <a:t> </a:t>
            </a:r>
            <a:r>
              <a:rPr lang="en-US" dirty="0" err="1" smtClean="0"/>
              <a:t>исказује</a:t>
            </a:r>
            <a:r>
              <a:rPr lang="en-US" dirty="0" smtClean="0"/>
              <a:t> </a:t>
            </a:r>
            <a:r>
              <a:rPr lang="en-US" dirty="0" err="1" smtClean="0"/>
              <a:t>мером</a:t>
            </a:r>
            <a:r>
              <a:rPr lang="en-US" dirty="0" smtClean="0"/>
              <a:t> </a:t>
            </a:r>
            <a:r>
              <a:rPr lang="en-US" dirty="0" err="1" smtClean="0"/>
              <a:t>осетљивости</a:t>
            </a:r>
            <a:r>
              <a:rPr lang="en-US" dirty="0" smtClean="0"/>
              <a:t> </a:t>
            </a:r>
            <a:r>
              <a:rPr lang="en-US" dirty="0" err="1" smtClean="0"/>
              <a:t>фантазије</a:t>
            </a:r>
            <a:r>
              <a:rPr lang="en-US" dirty="0" smtClean="0"/>
              <a:t>, </a:t>
            </a:r>
            <a:r>
              <a:rPr lang="en-US" dirty="0" err="1" smtClean="0"/>
              <a:t>креативне</a:t>
            </a:r>
            <a:r>
              <a:rPr lang="en-US" dirty="0" smtClean="0"/>
              <a:t> </a:t>
            </a:r>
            <a:r>
              <a:rPr lang="en-US" dirty="0" err="1" smtClean="0"/>
              <a:t>перцепције</a:t>
            </a:r>
            <a:r>
              <a:rPr lang="en-US" dirty="0" smtClean="0"/>
              <a:t>, </a:t>
            </a:r>
            <a:r>
              <a:rPr lang="en-US" dirty="0" err="1" smtClean="0"/>
              <a:t>духовне</a:t>
            </a:r>
            <a:r>
              <a:rPr lang="en-US" dirty="0" smtClean="0"/>
              <a:t> и </a:t>
            </a:r>
            <a:r>
              <a:rPr lang="en-US" dirty="0" err="1" smtClean="0"/>
              <a:t>интелектуалне</a:t>
            </a:r>
            <a:r>
              <a:rPr lang="en-US" dirty="0" smtClean="0"/>
              <a:t> </a:t>
            </a:r>
            <a:r>
              <a:rPr lang="en-US" dirty="0" err="1" smtClean="0"/>
              <a:t>радозналости</a:t>
            </a:r>
            <a:r>
              <a:rPr lang="en-US" dirty="0" smtClean="0"/>
              <a:t>, </a:t>
            </a:r>
            <a:r>
              <a:rPr lang="en-US" dirty="0" err="1" smtClean="0"/>
              <a:t>понирања</a:t>
            </a:r>
            <a:r>
              <a:rPr lang="en-US" dirty="0" smtClean="0"/>
              <a:t> </a:t>
            </a:r>
            <a:r>
              <a:rPr lang="en-US" dirty="0" err="1" smtClean="0"/>
              <a:t>низ</a:t>
            </a:r>
            <a:r>
              <a:rPr lang="en-US" dirty="0" smtClean="0"/>
              <a:t> </a:t>
            </a:r>
            <a:r>
              <a:rPr lang="en-US" dirty="0" err="1" smtClean="0"/>
              <a:t>стубе</a:t>
            </a:r>
            <a:r>
              <a:rPr lang="en-US" dirty="0" smtClean="0"/>
              <a:t> у </a:t>
            </a:r>
            <a:r>
              <a:rPr lang="en-US" dirty="0" err="1" smtClean="0"/>
              <a:t>поља</a:t>
            </a:r>
            <a:r>
              <a:rPr lang="en-US" dirty="0" smtClean="0"/>
              <a:t> </a:t>
            </a:r>
            <a:r>
              <a:rPr lang="en-US" dirty="0" err="1" smtClean="0"/>
              <a:t>дословности</a:t>
            </a:r>
            <a:r>
              <a:rPr lang="en-US" dirty="0" smtClean="0"/>
              <a:t> и </a:t>
            </a:r>
            <a:r>
              <a:rPr lang="en-US" dirty="0" err="1" smtClean="0"/>
              <a:t>слојевитости</a:t>
            </a:r>
            <a:r>
              <a:rPr lang="en-US" dirty="0" smtClean="0"/>
              <a:t> </a:t>
            </a:r>
            <a:r>
              <a:rPr lang="en-US" dirty="0" err="1" smtClean="0"/>
              <a:t>књижевне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 и </a:t>
            </a:r>
            <a:r>
              <a:rPr lang="en-US" dirty="0" err="1" smtClean="0"/>
              <a:t>стваралачког</a:t>
            </a:r>
            <a:r>
              <a:rPr lang="en-US" dirty="0" smtClean="0"/>
              <a:t> </a:t>
            </a:r>
            <a:r>
              <a:rPr lang="en-US" dirty="0" err="1" smtClean="0"/>
              <a:t>дијалога</a:t>
            </a:r>
            <a:r>
              <a:rPr lang="en-US" dirty="0" smtClean="0"/>
              <a:t> </a:t>
            </a:r>
            <a:r>
              <a:rPr lang="en-US" dirty="0" err="1" smtClean="0"/>
              <a:t>модерног</a:t>
            </a:r>
            <a:r>
              <a:rPr lang="en-US" dirty="0" smtClean="0"/>
              <a:t> </a:t>
            </a:r>
            <a:r>
              <a:rPr lang="en-US" dirty="0" err="1" smtClean="0"/>
              <a:t>времена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вибрантним</a:t>
            </a:r>
            <a:r>
              <a:rPr lang="en-US" dirty="0" smtClean="0"/>
              <a:t> </a:t>
            </a:r>
            <a:r>
              <a:rPr lang="en-US" dirty="0" err="1" smtClean="0"/>
              <a:t>тоновима</a:t>
            </a:r>
            <a:r>
              <a:rPr lang="en-US" dirty="0" smtClean="0"/>
              <a:t> </a:t>
            </a:r>
            <a:r>
              <a:rPr lang="en-US" dirty="0" err="1" smtClean="0"/>
              <a:t>духовне</a:t>
            </a:r>
            <a:r>
              <a:rPr lang="en-US" dirty="0" smtClean="0"/>
              <a:t> </a:t>
            </a:r>
            <a:r>
              <a:rPr lang="en-US" dirty="0" err="1" smtClean="0"/>
              <a:t>прошлости</a:t>
            </a:r>
            <a:r>
              <a:rPr lang="en-US" dirty="0" smtClean="0"/>
              <a:t>, </a:t>
            </a:r>
            <a:r>
              <a:rPr lang="en-US" dirty="0" err="1" smtClean="0"/>
              <a:t>похрањене</a:t>
            </a:r>
            <a:r>
              <a:rPr lang="en-US" dirty="0" smtClean="0"/>
              <a:t> у </a:t>
            </a:r>
            <a:r>
              <a:rPr lang="en-US" dirty="0" err="1" smtClean="0"/>
              <a:t>матрици</a:t>
            </a:r>
            <a:r>
              <a:rPr lang="en-US" dirty="0" smtClean="0"/>
              <a:t> </a:t>
            </a:r>
            <a:r>
              <a:rPr lang="en-US" dirty="0" err="1" smtClean="0"/>
              <a:t>скаске</a:t>
            </a:r>
            <a:r>
              <a:rPr lang="en-US" dirty="0" smtClean="0"/>
              <a:t>, </a:t>
            </a:r>
            <a:r>
              <a:rPr lang="en-US" dirty="0" err="1" smtClean="0"/>
              <a:t>историјског</a:t>
            </a:r>
            <a:r>
              <a:rPr lang="en-US" dirty="0" smtClean="0"/>
              <a:t> </a:t>
            </a:r>
            <a:r>
              <a:rPr lang="en-US" dirty="0" err="1" smtClean="0"/>
              <a:t>записа</a:t>
            </a:r>
            <a:r>
              <a:rPr lang="en-US" dirty="0" smtClean="0"/>
              <a:t>, </a:t>
            </a:r>
            <a:r>
              <a:rPr lang="en-US" dirty="0" err="1" smtClean="0"/>
              <a:t>легенде</a:t>
            </a:r>
            <a:r>
              <a:rPr lang="en-US" dirty="0" smtClean="0"/>
              <a:t>, </a:t>
            </a:r>
            <a:r>
              <a:rPr lang="en-US" dirty="0" err="1" smtClean="0"/>
              <a:t>бајке</a:t>
            </a:r>
            <a:r>
              <a:rPr lang="en-US" dirty="0" smtClean="0"/>
              <a:t>, </a:t>
            </a:r>
            <a:r>
              <a:rPr lang="en-US" dirty="0" err="1" smtClean="0"/>
              <a:t>мита</a:t>
            </a:r>
            <a:r>
              <a:rPr lang="en-US" dirty="0" smtClean="0"/>
              <a:t>, </a:t>
            </a:r>
            <a:r>
              <a:rPr lang="en-US" dirty="0" err="1" smtClean="0"/>
              <a:t>народне</a:t>
            </a:r>
            <a:r>
              <a:rPr lang="en-US" dirty="0" smtClean="0"/>
              <a:t> </a:t>
            </a:r>
            <a:r>
              <a:rPr lang="en-US" dirty="0" err="1" smtClean="0"/>
              <a:t>успаванке</a:t>
            </a:r>
            <a:r>
              <a:rPr lang="en-US" dirty="0" smtClean="0"/>
              <a:t>, </a:t>
            </a:r>
            <a:r>
              <a:rPr lang="en-US" dirty="0" err="1" smtClean="0"/>
              <a:t>обредне</a:t>
            </a:r>
            <a:r>
              <a:rPr lang="en-US" dirty="0" smtClean="0"/>
              <a:t> </a:t>
            </a:r>
            <a:r>
              <a:rPr lang="en-US" dirty="0" err="1" smtClean="0"/>
              <a:t>песме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пак</a:t>
            </a:r>
            <a:r>
              <a:rPr lang="en-US" dirty="0" smtClean="0"/>
              <a:t> </a:t>
            </a:r>
            <a:r>
              <a:rPr lang="en-US" dirty="0" err="1" smtClean="0"/>
              <a:t>динамичној</a:t>
            </a:r>
            <a:r>
              <a:rPr lang="en-US" dirty="0" smtClean="0"/>
              <a:t> </a:t>
            </a:r>
            <a:r>
              <a:rPr lang="en-US" dirty="0" err="1" smtClean="0"/>
              <a:t>снохватици</a:t>
            </a:r>
            <a:r>
              <a:rPr lang="en-US" dirty="0" smtClean="0"/>
              <a:t> </a:t>
            </a:r>
            <a:r>
              <a:rPr lang="en-US" dirty="0" err="1" smtClean="0"/>
              <a:t>хуморног</a:t>
            </a:r>
            <a:r>
              <a:rPr lang="en-US" dirty="0" smtClean="0"/>
              <a:t>, </a:t>
            </a:r>
            <a:r>
              <a:rPr lang="en-US" dirty="0" err="1" smtClean="0"/>
              <a:t>питорескног</a:t>
            </a:r>
            <a:r>
              <a:rPr lang="en-US" dirty="0" smtClean="0"/>
              <a:t>, </a:t>
            </a:r>
            <a:r>
              <a:rPr lang="en-US" dirty="0" err="1" smtClean="0"/>
              <a:t>пустоловног</a:t>
            </a:r>
            <a:r>
              <a:rPr lang="en-US" dirty="0" smtClean="0"/>
              <a:t>, </a:t>
            </a:r>
            <a:r>
              <a:rPr lang="en-US" dirty="0" err="1" smtClean="0"/>
              <a:t>авантуристичког</a:t>
            </a:r>
            <a:r>
              <a:rPr lang="en-US" dirty="0" smtClean="0"/>
              <a:t>, </a:t>
            </a:r>
            <a:r>
              <a:rPr lang="en-US" dirty="0" err="1" smtClean="0"/>
              <a:t>хуморескног</a:t>
            </a:r>
            <a:r>
              <a:rPr lang="en-US" dirty="0" smtClean="0"/>
              <a:t> и </a:t>
            </a:r>
            <a:r>
              <a:rPr lang="en-US" dirty="0" err="1" smtClean="0"/>
              <a:t>мисленог</a:t>
            </a:r>
            <a:r>
              <a:rPr lang="en-US" dirty="0" smtClean="0"/>
              <a:t> у </a:t>
            </a:r>
            <a:r>
              <a:rPr lang="en-US" dirty="0" err="1" smtClean="0"/>
              <a:t>исти</a:t>
            </a:r>
            <a:r>
              <a:rPr lang="en-US" dirty="0" smtClean="0"/>
              <a:t> </a:t>
            </a:r>
            <a:r>
              <a:rPr lang="en-US" dirty="0" err="1" smtClean="0"/>
              <a:t>мах</a:t>
            </a:r>
            <a:r>
              <a:rPr lang="en-US" dirty="0" smtClean="0"/>
              <a:t> – </a:t>
            </a:r>
            <a:r>
              <a:rPr lang="en-US" dirty="0" err="1" smtClean="0"/>
              <a:t>преточеног</a:t>
            </a:r>
            <a:r>
              <a:rPr lang="en-US" dirty="0" smtClean="0"/>
              <a:t> у </a:t>
            </a:r>
            <a:r>
              <a:rPr lang="en-US" dirty="0" err="1" smtClean="0"/>
              <a:t>динамизам</a:t>
            </a:r>
            <a:r>
              <a:rPr lang="en-US" dirty="0" smtClean="0"/>
              <a:t> </a:t>
            </a:r>
            <a:r>
              <a:rPr lang="en-US" dirty="0" err="1" smtClean="0"/>
              <a:t>преображаја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говора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писма</a:t>
            </a:r>
            <a:r>
              <a:rPr lang="en-US" dirty="0" smtClean="0"/>
              <a:t>, у </a:t>
            </a:r>
            <a:r>
              <a:rPr lang="en-US" dirty="0" err="1" smtClean="0"/>
              <a:t>најширем</a:t>
            </a:r>
            <a:r>
              <a:rPr lang="en-US" dirty="0" smtClean="0"/>
              <a:t> </a:t>
            </a:r>
            <a:r>
              <a:rPr lang="en-US" dirty="0" err="1" smtClean="0"/>
              <a:t>оквиру</a:t>
            </a:r>
            <a:r>
              <a:rPr lang="en-US" dirty="0" smtClean="0"/>
              <a:t> </a:t>
            </a:r>
            <a:r>
              <a:rPr lang="en-US" dirty="0" err="1" smtClean="0"/>
              <a:t>наратолошког</a:t>
            </a:r>
            <a:r>
              <a:rPr lang="en-US" dirty="0" smtClean="0"/>
              <a:t> и </a:t>
            </a:r>
            <a:r>
              <a:rPr lang="en-US" dirty="0" err="1" smtClean="0"/>
              <a:t>епистолошког</a:t>
            </a:r>
            <a:r>
              <a:rPr lang="en-US" dirty="0" smtClean="0"/>
              <a:t> </a:t>
            </a:r>
            <a:r>
              <a:rPr lang="en-US" dirty="0" err="1" smtClean="0"/>
              <a:t>узуса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dirty="0" err="1" smtClean="0">
                <a:solidFill>
                  <a:srgbClr val="CBA523"/>
                </a:solidFill>
              </a:rPr>
              <a:t>Илуминација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хетерокосмике</a:t>
            </a:r>
            <a:r>
              <a:rPr lang="en-US" sz="2000" dirty="0" smtClean="0">
                <a:solidFill>
                  <a:srgbClr val="CBA523"/>
                </a:solidFill>
              </a:rPr>
              <a:t> – </a:t>
            </a:r>
            <a:r>
              <a:rPr lang="en-US" sz="2000" dirty="0" err="1" smtClean="0">
                <a:solidFill>
                  <a:srgbClr val="CBA523"/>
                </a:solidFill>
              </a:rPr>
              <a:t>савремени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наратив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за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децу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као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оглед</a:t>
            </a:r>
            <a:r>
              <a:rPr lang="en-US" sz="2000" dirty="0" smtClean="0">
                <a:solidFill>
                  <a:srgbClr val="CBA523"/>
                </a:solidFill>
              </a:rPr>
              <a:t> о </a:t>
            </a:r>
            <a:r>
              <a:rPr lang="en-US" sz="2000" dirty="0" err="1" smtClean="0">
                <a:solidFill>
                  <a:srgbClr val="CBA523"/>
                </a:solidFill>
              </a:rPr>
              <a:t>причи</a:t>
            </a:r>
            <a:r>
              <a:rPr lang="en-US" sz="2000" dirty="0" smtClean="0">
                <a:solidFill>
                  <a:srgbClr val="CBA523"/>
                </a:solidFill>
              </a:rPr>
              <a:t> и </a:t>
            </a:r>
            <a:r>
              <a:rPr lang="en-US" sz="2000" dirty="0" err="1" smtClean="0">
                <a:solidFill>
                  <a:srgbClr val="CBA523"/>
                </a:solidFill>
              </a:rPr>
              <a:t>причању</a:t>
            </a:r>
            <a:r>
              <a:rPr lang="en-US" sz="3600" dirty="0" smtClean="0">
                <a:solidFill>
                  <a:srgbClr val="CBA523"/>
                </a:solidFill>
              </a:rPr>
              <a:t/>
            </a:r>
            <a:br>
              <a:rPr lang="en-US" sz="3600" dirty="0" smtClean="0">
                <a:solidFill>
                  <a:srgbClr val="CBA523"/>
                </a:solidFill>
              </a:rPr>
            </a:br>
            <a:r>
              <a:rPr lang="en-US" sz="3600" dirty="0" smtClean="0">
                <a:solidFill>
                  <a:srgbClr val="CBA523"/>
                </a:solidFill>
              </a:rPr>
              <a:t> 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Развијајући</a:t>
            </a:r>
            <a:r>
              <a:rPr lang="en-US" dirty="0" smtClean="0"/>
              <a:t> у </a:t>
            </a:r>
            <a:r>
              <a:rPr lang="en-US" dirty="0" err="1" smtClean="0"/>
              <a:t>прожимању</a:t>
            </a:r>
            <a:r>
              <a:rPr lang="en-US" dirty="0" smtClean="0"/>
              <a:t> </a:t>
            </a:r>
            <a:r>
              <a:rPr lang="en-US" dirty="0" err="1" smtClean="0"/>
              <a:t>примарних</a:t>
            </a:r>
            <a:r>
              <a:rPr lang="en-US" dirty="0" smtClean="0"/>
              <a:t> и </a:t>
            </a:r>
            <a:r>
              <a:rPr lang="en-US" dirty="0" err="1" smtClean="0"/>
              <a:t>секундарних</a:t>
            </a:r>
            <a:r>
              <a:rPr lang="en-US" dirty="0" smtClean="0"/>
              <a:t> </a:t>
            </a:r>
            <a:r>
              <a:rPr lang="en-US" dirty="0" err="1" smtClean="0"/>
              <a:t>светова</a:t>
            </a:r>
            <a:r>
              <a:rPr lang="en-US" dirty="0" smtClean="0"/>
              <a:t> </a:t>
            </a:r>
            <a:r>
              <a:rPr lang="en-US" dirty="0" err="1" smtClean="0"/>
              <a:t>једноставност</a:t>
            </a:r>
            <a:r>
              <a:rPr lang="en-US" dirty="0" smtClean="0"/>
              <a:t> и </a:t>
            </a:r>
            <a:r>
              <a:rPr lang="en-US" dirty="0" err="1" smtClean="0"/>
              <a:t>сложеност</a:t>
            </a:r>
            <a:r>
              <a:rPr lang="en-US" dirty="0" smtClean="0"/>
              <a:t>, </a:t>
            </a:r>
            <a:r>
              <a:rPr lang="en-US" dirty="0" err="1" smtClean="0"/>
              <a:t>непосредност</a:t>
            </a:r>
            <a:r>
              <a:rPr lang="en-US" dirty="0" smtClean="0"/>
              <a:t> и </a:t>
            </a:r>
            <a:r>
              <a:rPr lang="en-US" dirty="0" err="1" smtClean="0"/>
              <a:t>семантичку</a:t>
            </a:r>
            <a:r>
              <a:rPr lang="en-US" dirty="0" smtClean="0"/>
              <a:t> </a:t>
            </a:r>
            <a:r>
              <a:rPr lang="en-US" dirty="0" err="1" smtClean="0"/>
              <a:t>поливалентност</a:t>
            </a:r>
            <a:r>
              <a:rPr lang="en-US" dirty="0" smtClean="0"/>
              <a:t>, </a:t>
            </a:r>
            <a:r>
              <a:rPr lang="en-US" dirty="0" err="1" smtClean="0"/>
              <a:t>прихватљивост</a:t>
            </a:r>
            <a:r>
              <a:rPr lang="en-US" dirty="0" smtClean="0"/>
              <a:t>, </a:t>
            </a:r>
            <a:r>
              <a:rPr lang="en-US" dirty="0" err="1" smtClean="0"/>
              <a:t>прозирност</a:t>
            </a:r>
            <a:r>
              <a:rPr lang="en-US" dirty="0" smtClean="0"/>
              <a:t> и </a:t>
            </a:r>
            <a:r>
              <a:rPr lang="en-US" dirty="0" err="1" smtClean="0"/>
              <a:t>калеидоскопско</a:t>
            </a:r>
            <a:r>
              <a:rPr lang="en-US" dirty="0" smtClean="0"/>
              <a:t> </a:t>
            </a:r>
            <a:r>
              <a:rPr lang="en-US" dirty="0" err="1" smtClean="0"/>
              <a:t>огледање</a:t>
            </a:r>
            <a:r>
              <a:rPr lang="en-US" dirty="0" smtClean="0"/>
              <a:t> </a:t>
            </a:r>
            <a:r>
              <a:rPr lang="en-US" dirty="0" err="1" smtClean="0"/>
              <a:t>различитих</a:t>
            </a:r>
            <a:r>
              <a:rPr lang="en-US" dirty="0" smtClean="0"/>
              <a:t> </a:t>
            </a:r>
            <a:r>
              <a:rPr lang="en-US" dirty="0" err="1" smtClean="0"/>
              <a:t>слојева</a:t>
            </a:r>
            <a:r>
              <a:rPr lang="en-US" dirty="0" smtClean="0"/>
              <a:t> </a:t>
            </a:r>
            <a:r>
              <a:rPr lang="en-US" dirty="0" err="1" smtClean="0"/>
              <a:t>збиље</a:t>
            </a:r>
            <a:r>
              <a:rPr lang="en-US" dirty="0" smtClean="0"/>
              <a:t>, </a:t>
            </a:r>
            <a:r>
              <a:rPr lang="en-US" dirty="0" err="1" smtClean="0"/>
              <a:t>искричавост</a:t>
            </a:r>
            <a:r>
              <a:rPr lang="en-US" dirty="0" smtClean="0"/>
              <a:t> </a:t>
            </a:r>
            <a:r>
              <a:rPr lang="en-US" dirty="0" err="1" smtClean="0"/>
              <a:t>духа</a:t>
            </a:r>
            <a:r>
              <a:rPr lang="en-US" dirty="0" smtClean="0"/>
              <a:t> и </a:t>
            </a:r>
            <a:r>
              <a:rPr lang="en-US" dirty="0" err="1" smtClean="0"/>
              <a:t>асоцијативну</a:t>
            </a:r>
            <a:r>
              <a:rPr lang="en-US" dirty="0" smtClean="0"/>
              <a:t> </a:t>
            </a:r>
            <a:r>
              <a:rPr lang="en-US" dirty="0" err="1" smtClean="0"/>
              <a:t>бременитост</a:t>
            </a:r>
            <a:r>
              <a:rPr lang="en-US" dirty="0" smtClean="0"/>
              <a:t>, </a:t>
            </a:r>
            <a:r>
              <a:rPr lang="en-US" dirty="0" err="1" smtClean="0"/>
              <a:t>неслућена</a:t>
            </a:r>
            <a:r>
              <a:rPr lang="en-US" dirty="0" smtClean="0"/>
              <a:t> и </a:t>
            </a:r>
            <a:r>
              <a:rPr lang="en-US" dirty="0" err="1" smtClean="0"/>
              <a:t>многострука</a:t>
            </a:r>
            <a:r>
              <a:rPr lang="en-US" dirty="0" smtClean="0"/>
              <a:t> </a:t>
            </a:r>
            <a:r>
              <a:rPr lang="en-US" dirty="0" err="1" smtClean="0"/>
              <a:t>естетска</a:t>
            </a:r>
            <a:r>
              <a:rPr lang="en-US" dirty="0" smtClean="0"/>
              <a:t> </a:t>
            </a:r>
            <a:r>
              <a:rPr lang="en-US" dirty="0" err="1" smtClean="0"/>
              <a:t>допадљивост</a:t>
            </a:r>
            <a:r>
              <a:rPr lang="en-US" dirty="0" smtClean="0"/>
              <a:t> </a:t>
            </a:r>
            <a:r>
              <a:rPr lang="en-US" dirty="0" err="1" smtClean="0"/>
              <a:t>ових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отворене</a:t>
            </a:r>
            <a:r>
              <a:rPr lang="en-US" dirty="0" smtClean="0"/>
              <a:t> </a:t>
            </a:r>
            <a:r>
              <a:rPr lang="en-US" dirty="0" err="1" smtClean="0"/>
              <a:t>комуникације</a:t>
            </a:r>
            <a:r>
              <a:rPr lang="en-US" dirty="0" smtClean="0"/>
              <a:t> („</a:t>
            </a:r>
            <a:r>
              <a:rPr lang="en-US" dirty="0" err="1" smtClean="0"/>
              <a:t>отвореног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“) </a:t>
            </a:r>
            <a:r>
              <a:rPr lang="en-US" dirty="0" err="1" smtClean="0"/>
              <a:t>изнова</a:t>
            </a:r>
            <a:r>
              <a:rPr lang="en-US" dirty="0" smtClean="0"/>
              <a:t> </a:t>
            </a:r>
            <a:r>
              <a:rPr lang="en-US" dirty="0" err="1" smtClean="0"/>
              <a:t>илуминира</a:t>
            </a:r>
            <a:r>
              <a:rPr lang="en-US" dirty="0" smtClean="0"/>
              <a:t> </a:t>
            </a:r>
            <a:r>
              <a:rPr lang="en-US" dirty="0" err="1" smtClean="0"/>
              <a:t>поетску</a:t>
            </a:r>
            <a:r>
              <a:rPr lang="en-US" dirty="0" smtClean="0"/>
              <a:t> </a:t>
            </a:r>
            <a:r>
              <a:rPr lang="en-US" dirty="0" err="1" smtClean="0"/>
              <a:t>духовност</a:t>
            </a:r>
            <a:r>
              <a:rPr lang="en-US" dirty="0" smtClean="0"/>
              <a:t> </a:t>
            </a:r>
            <a:r>
              <a:rPr lang="en-US" dirty="0" err="1" smtClean="0"/>
              <a:t>првотног</a:t>
            </a:r>
            <a:r>
              <a:rPr lang="en-US" dirty="0" smtClean="0"/>
              <a:t> </a:t>
            </a:r>
            <a:r>
              <a:rPr lang="en-US" dirty="0" err="1" smtClean="0"/>
              <a:t>виђења</a:t>
            </a:r>
            <a:r>
              <a:rPr lang="en-US" dirty="0" smtClean="0"/>
              <a:t> </a:t>
            </a:r>
            <a:r>
              <a:rPr lang="en-US" dirty="0" err="1" smtClean="0"/>
              <a:t>света</a:t>
            </a:r>
            <a:r>
              <a:rPr lang="en-US" dirty="0" smtClean="0"/>
              <a:t> </a:t>
            </a:r>
            <a:r>
              <a:rPr lang="en-US" dirty="0" err="1" smtClean="0"/>
              <a:t>похрањеног</a:t>
            </a:r>
            <a:r>
              <a:rPr lang="en-US" dirty="0" smtClean="0"/>
              <a:t> у </a:t>
            </a:r>
            <a:r>
              <a:rPr lang="en-US" dirty="0" err="1" smtClean="0"/>
              <a:t>тајновитим</a:t>
            </a:r>
            <a:r>
              <a:rPr lang="en-US" dirty="0" smtClean="0"/>
              <a:t> </a:t>
            </a:r>
            <a:r>
              <a:rPr lang="en-US" dirty="0" err="1" smtClean="0"/>
              <a:t>пределима</a:t>
            </a:r>
            <a:r>
              <a:rPr lang="en-US" dirty="0" smtClean="0"/>
              <a:t> </a:t>
            </a:r>
            <a:r>
              <a:rPr lang="en-US" dirty="0" err="1" smtClean="0"/>
              <a:t>митолошког</a:t>
            </a:r>
            <a:r>
              <a:rPr lang="en-US" dirty="0" smtClean="0"/>
              <a:t>, </a:t>
            </a:r>
            <a:r>
              <a:rPr lang="en-US" dirty="0" err="1" smtClean="0"/>
              <a:t>фолклористичког</a:t>
            </a:r>
            <a:r>
              <a:rPr lang="en-US" dirty="0" smtClean="0"/>
              <a:t> </a:t>
            </a:r>
            <a:r>
              <a:rPr lang="en-US" dirty="0" err="1" smtClean="0"/>
              <a:t>трагања</a:t>
            </a:r>
            <a:r>
              <a:rPr lang="en-US" dirty="0" smtClean="0"/>
              <a:t>, с </a:t>
            </a:r>
            <a:r>
              <a:rPr lang="en-US" dirty="0" err="1" smtClean="0"/>
              <a:t>једне</a:t>
            </a:r>
            <a:r>
              <a:rPr lang="en-US" dirty="0" smtClean="0"/>
              <a:t> </a:t>
            </a:r>
            <a:r>
              <a:rPr lang="en-US" dirty="0" err="1" smtClean="0"/>
              <a:t>стране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ауром</a:t>
            </a:r>
            <a:r>
              <a:rPr lang="en-US" dirty="0" smtClean="0"/>
              <a:t> </a:t>
            </a:r>
            <a:r>
              <a:rPr lang="en-US" dirty="0" err="1" smtClean="0"/>
              <a:t>историјске</a:t>
            </a:r>
            <a:r>
              <a:rPr lang="en-US" dirty="0" smtClean="0"/>
              <a:t> </a:t>
            </a:r>
            <a:r>
              <a:rPr lang="en-US" dirty="0" err="1" smtClean="0"/>
              <a:t>приче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трага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духовним</a:t>
            </a:r>
            <a:r>
              <a:rPr lang="en-US" dirty="0" smtClean="0"/>
              <a:t> </a:t>
            </a:r>
            <a:r>
              <a:rPr lang="en-US" dirty="0" err="1" smtClean="0"/>
              <a:t>упориштима</a:t>
            </a:r>
            <a:r>
              <a:rPr lang="en-US" dirty="0" smtClean="0"/>
              <a:t> у  </a:t>
            </a:r>
            <a:r>
              <a:rPr lang="en-US" dirty="0" err="1" smtClean="0"/>
              <a:t>урбаном</a:t>
            </a:r>
            <a:r>
              <a:rPr lang="en-US" dirty="0" smtClean="0"/>
              <a:t> </a:t>
            </a:r>
            <a:r>
              <a:rPr lang="en-US" dirty="0" err="1" smtClean="0"/>
              <a:t>читалачком</a:t>
            </a:r>
            <a:r>
              <a:rPr lang="en-US" dirty="0" smtClean="0"/>
              <a:t> </a:t>
            </a:r>
            <a:r>
              <a:rPr lang="en-US" dirty="0" err="1" smtClean="0"/>
              <a:t>коду</a:t>
            </a:r>
            <a:r>
              <a:rPr lang="en-US" dirty="0" smtClean="0"/>
              <a:t> </a:t>
            </a:r>
            <a:r>
              <a:rPr lang="en-US" dirty="0" err="1" smtClean="0"/>
              <a:t>динамиком</a:t>
            </a:r>
            <a:r>
              <a:rPr lang="en-US" dirty="0" smtClean="0"/>
              <a:t> </a:t>
            </a:r>
            <a:r>
              <a:rPr lang="en-US" dirty="0" err="1" smtClean="0"/>
              <a:t>откровења</a:t>
            </a:r>
            <a:r>
              <a:rPr lang="en-US" dirty="0" smtClean="0"/>
              <a:t>, </a:t>
            </a:r>
            <a:r>
              <a:rPr lang="en-US" dirty="0" err="1" smtClean="0"/>
              <a:t>инвенције</a:t>
            </a:r>
            <a:r>
              <a:rPr lang="en-US" dirty="0" smtClean="0"/>
              <a:t> и </a:t>
            </a:r>
            <a:r>
              <a:rPr lang="en-US" dirty="0" err="1" smtClean="0"/>
              <a:t>интуиције</a:t>
            </a:r>
            <a:r>
              <a:rPr lang="en-US" dirty="0" smtClean="0"/>
              <a:t>, </a:t>
            </a:r>
            <a:r>
              <a:rPr lang="en-US" dirty="0" err="1" smtClean="0"/>
              <a:t>обрта</a:t>
            </a:r>
            <a:r>
              <a:rPr lang="en-US" dirty="0" smtClean="0"/>
              <a:t>, </a:t>
            </a:r>
            <a:r>
              <a:rPr lang="en-US" dirty="0" err="1" smtClean="0"/>
              <a:t>ироније</a:t>
            </a:r>
            <a:r>
              <a:rPr lang="en-US" dirty="0" smtClean="0"/>
              <a:t> и </a:t>
            </a:r>
            <a:r>
              <a:rPr lang="en-US" dirty="0" err="1" smtClean="0"/>
              <a:t>хумора</a:t>
            </a:r>
            <a:r>
              <a:rPr lang="en-US" dirty="0" smtClean="0"/>
              <a:t> и </a:t>
            </a:r>
            <a:r>
              <a:rPr lang="en-US" dirty="0" err="1" smtClean="0"/>
              <a:t>доминацијом</a:t>
            </a:r>
            <a:r>
              <a:rPr lang="en-US" dirty="0" smtClean="0"/>
              <a:t> </a:t>
            </a:r>
            <a:r>
              <a:rPr lang="en-US" dirty="0" err="1" smtClean="0"/>
              <a:t>динамичне</a:t>
            </a:r>
            <a:r>
              <a:rPr lang="en-US" dirty="0" smtClean="0"/>
              <a:t> </a:t>
            </a:r>
            <a:r>
              <a:rPr lang="en-US" dirty="0" err="1" smtClean="0"/>
              <a:t>измене</a:t>
            </a:r>
            <a:r>
              <a:rPr lang="en-US" dirty="0" smtClean="0"/>
              <a:t> </a:t>
            </a:r>
            <a:r>
              <a:rPr lang="en-US" dirty="0" err="1" smtClean="0"/>
              <a:t>догађаја</a:t>
            </a:r>
            <a:r>
              <a:rPr lang="en-US" dirty="0" smtClean="0"/>
              <a:t>, </a:t>
            </a:r>
            <a:r>
              <a:rPr lang="en-US" dirty="0" err="1" smtClean="0"/>
              <a:t>призора</a:t>
            </a:r>
            <a:r>
              <a:rPr lang="en-US" dirty="0" smtClean="0"/>
              <a:t> и </a:t>
            </a:r>
            <a:r>
              <a:rPr lang="en-US" dirty="0" err="1" smtClean="0"/>
              <a:t>слика</a:t>
            </a:r>
            <a:r>
              <a:rPr lang="en-US" dirty="0" smtClean="0"/>
              <a:t> </a:t>
            </a:r>
            <a:r>
              <a:rPr lang="en-US" dirty="0" err="1" smtClean="0"/>
              <a:t>виртуелне</a:t>
            </a:r>
            <a:r>
              <a:rPr lang="en-US" dirty="0" smtClean="0"/>
              <a:t> </a:t>
            </a:r>
            <a:r>
              <a:rPr lang="en-US" dirty="0" err="1" smtClean="0"/>
              <a:t>стварности</a:t>
            </a:r>
            <a:r>
              <a:rPr lang="en-US" dirty="0" smtClean="0"/>
              <a:t>,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стубова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граде</a:t>
            </a:r>
            <a:r>
              <a:rPr lang="en-US" dirty="0" smtClean="0"/>
              <a:t> </a:t>
            </a:r>
            <a:r>
              <a:rPr lang="en-US" dirty="0" err="1" smtClean="0"/>
              <a:t>хоризонт</a:t>
            </a:r>
            <a:r>
              <a:rPr lang="en-US" dirty="0" smtClean="0"/>
              <a:t> </a:t>
            </a:r>
            <a:r>
              <a:rPr lang="en-US" dirty="0" err="1" smtClean="0"/>
              <a:t>очекивања</a:t>
            </a:r>
            <a:r>
              <a:rPr lang="en-US" dirty="0" smtClean="0"/>
              <a:t> </a:t>
            </a:r>
            <a:r>
              <a:rPr lang="en-US" dirty="0" err="1" smtClean="0"/>
              <a:t>младих</a:t>
            </a:r>
            <a:r>
              <a:rPr lang="en-US" dirty="0" smtClean="0"/>
              <a:t> </a:t>
            </a:r>
            <a:r>
              <a:rPr lang="en-US" dirty="0" err="1" smtClean="0"/>
              <a:t>читалаца</a:t>
            </a:r>
            <a:r>
              <a:rPr lang="en-US" dirty="0" smtClean="0"/>
              <a:t>.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1800" dirty="0" smtClean="0">
                <a:solidFill>
                  <a:srgbClr val="CBA523"/>
                </a:solidFill>
              </a:rPr>
              <a:t>С</a:t>
            </a:r>
            <a:r>
              <a:rPr lang="en-US" sz="1800" dirty="0" err="1" smtClean="0">
                <a:solidFill>
                  <a:srgbClr val="CBA523"/>
                </a:solidFill>
              </a:rPr>
              <a:t>авремени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наратив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за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децу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као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оглед</a:t>
            </a:r>
            <a:r>
              <a:rPr lang="en-US" sz="1800" dirty="0" smtClean="0">
                <a:solidFill>
                  <a:srgbClr val="CBA523"/>
                </a:solidFill>
              </a:rPr>
              <a:t> о </a:t>
            </a:r>
            <a:r>
              <a:rPr lang="en-US" sz="1800" dirty="0" err="1" smtClean="0">
                <a:solidFill>
                  <a:srgbClr val="CBA523"/>
                </a:solidFill>
              </a:rPr>
              <a:t>причи</a:t>
            </a:r>
            <a:r>
              <a:rPr lang="en-US" sz="1800" dirty="0" smtClean="0">
                <a:solidFill>
                  <a:srgbClr val="CBA523"/>
                </a:solidFill>
              </a:rPr>
              <a:t> и </a:t>
            </a:r>
            <a:r>
              <a:rPr lang="en-US" sz="1800" dirty="0" err="1" smtClean="0">
                <a:solidFill>
                  <a:srgbClr val="CBA523"/>
                </a:solidFill>
              </a:rPr>
              <a:t>причању</a:t>
            </a:r>
            <a:r>
              <a:rPr lang="en-US" sz="1800" dirty="0" smtClean="0">
                <a:solidFill>
                  <a:srgbClr val="CBA523"/>
                </a:solidFill>
              </a:rPr>
              <a:t/>
            </a:r>
            <a:br>
              <a:rPr lang="en-US" sz="1800" dirty="0" smtClean="0">
                <a:solidFill>
                  <a:srgbClr val="CBA523"/>
                </a:solidFill>
              </a:rPr>
            </a:br>
            <a:r>
              <a:rPr lang="en-US" sz="1800" dirty="0" smtClean="0">
                <a:solidFill>
                  <a:srgbClr val="CBA523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Нема</a:t>
            </a:r>
            <a:r>
              <a:rPr lang="en-US" dirty="0" smtClean="0"/>
              <a:t> </a:t>
            </a:r>
            <a:r>
              <a:rPr lang="en-US" dirty="0" err="1" smtClean="0"/>
              <a:t>сумње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нас</a:t>
            </a:r>
            <a:r>
              <a:rPr lang="en-US" dirty="0" smtClean="0"/>
              <a:t> </a:t>
            </a:r>
            <a:r>
              <a:rPr lang="en-US" dirty="0" err="1" smtClean="0"/>
              <a:t>свако</a:t>
            </a:r>
            <a:r>
              <a:rPr lang="en-US" dirty="0" smtClean="0"/>
              <a:t> </a:t>
            </a:r>
            <a:r>
              <a:rPr lang="en-US" dirty="0" err="1" smtClean="0"/>
              <a:t>палимпсестно</a:t>
            </a:r>
            <a:r>
              <a:rPr lang="en-US" dirty="0" smtClean="0"/>
              <a:t> </a:t>
            </a:r>
            <a:r>
              <a:rPr lang="en-US" dirty="0" err="1" smtClean="0"/>
              <a:t>враћање</a:t>
            </a:r>
            <a:r>
              <a:rPr lang="en-US" dirty="0" smtClean="0"/>
              <a:t> </a:t>
            </a:r>
            <a:r>
              <a:rPr lang="en-US" dirty="0" err="1" smtClean="0"/>
              <a:t>првом</a:t>
            </a:r>
            <a:r>
              <a:rPr lang="en-US" dirty="0" smtClean="0"/>
              <a:t> </a:t>
            </a:r>
            <a:r>
              <a:rPr lang="en-US" dirty="0" err="1" smtClean="0"/>
              <a:t>обрасцу</a:t>
            </a:r>
            <a:r>
              <a:rPr lang="en-US" dirty="0" smtClean="0"/>
              <a:t> </a:t>
            </a:r>
            <a:r>
              <a:rPr lang="en-US" dirty="0" err="1" smtClean="0"/>
              <a:t>стваралачког</a:t>
            </a:r>
            <a:r>
              <a:rPr lang="en-US" dirty="0" smtClean="0"/>
              <a:t> </a:t>
            </a:r>
            <a:r>
              <a:rPr lang="en-US" dirty="0" err="1" smtClean="0"/>
              <a:t>рукописа</a:t>
            </a:r>
            <a:r>
              <a:rPr lang="en-US" dirty="0" smtClean="0"/>
              <a:t> </a:t>
            </a:r>
            <a:r>
              <a:rPr lang="en-US" dirty="0" err="1" smtClean="0"/>
              <a:t>данашњих</a:t>
            </a:r>
            <a:r>
              <a:rPr lang="en-US" dirty="0" smtClean="0"/>
              <a:t> </a:t>
            </a:r>
            <a:r>
              <a:rPr lang="en-US" dirty="0" err="1" smtClean="0"/>
              <a:t>аутора</a:t>
            </a:r>
            <a:r>
              <a:rPr lang="en-US" dirty="0" smtClean="0"/>
              <a:t> </a:t>
            </a:r>
            <a:r>
              <a:rPr lang="en-US" dirty="0" err="1" smtClean="0"/>
              <a:t>савремене</a:t>
            </a:r>
            <a:r>
              <a:rPr lang="en-US" dirty="0" smtClean="0"/>
              <a:t> </a:t>
            </a:r>
            <a:r>
              <a:rPr lang="en-US" dirty="0" err="1" smtClean="0"/>
              <a:t>прозе</a:t>
            </a:r>
            <a:r>
              <a:rPr lang="en-US" dirty="0" smtClean="0"/>
              <a:t>, </a:t>
            </a:r>
            <a:r>
              <a:rPr lang="en-US" dirty="0" err="1" smtClean="0"/>
              <a:t>намењеног</a:t>
            </a:r>
            <a:r>
              <a:rPr lang="en-US" dirty="0" smtClean="0"/>
              <a:t> </a:t>
            </a:r>
            <a:r>
              <a:rPr lang="en-US" dirty="0" err="1" smtClean="0"/>
              <a:t>несмиреном</a:t>
            </a:r>
            <a:r>
              <a:rPr lang="en-US" dirty="0" smtClean="0"/>
              <a:t> и </a:t>
            </a:r>
            <a:r>
              <a:rPr lang="en-US" dirty="0" err="1" smtClean="0"/>
              <a:t>узнесеном</a:t>
            </a:r>
            <a:r>
              <a:rPr lang="en-US" dirty="0" smtClean="0"/>
              <a:t> </a:t>
            </a:r>
            <a:r>
              <a:rPr lang="en-US" dirty="0" err="1" smtClean="0"/>
              <a:t>дечјем</a:t>
            </a:r>
            <a:r>
              <a:rPr lang="en-US" dirty="0" smtClean="0"/>
              <a:t> </a:t>
            </a:r>
            <a:r>
              <a:rPr lang="en-US" dirty="0" err="1" smtClean="0"/>
              <a:t>духу</a:t>
            </a:r>
            <a:r>
              <a:rPr lang="en-US" dirty="0" smtClean="0"/>
              <a:t> (</a:t>
            </a:r>
            <a:r>
              <a:rPr lang="en-US" dirty="0" err="1" smtClean="0"/>
              <a:t>попут</a:t>
            </a:r>
            <a:r>
              <a:rPr lang="en-US" dirty="0" smtClean="0"/>
              <a:t> </a:t>
            </a:r>
            <a:r>
              <a:rPr lang="en-US" i="1" dirty="0" err="1" smtClean="0"/>
              <a:t>Књиге</a:t>
            </a:r>
            <a:r>
              <a:rPr lang="en-US" i="1" dirty="0" smtClean="0"/>
              <a:t> </a:t>
            </a:r>
            <a:r>
              <a:rPr lang="en-US" i="1" dirty="0" err="1" smtClean="0"/>
              <a:t>за</a:t>
            </a:r>
            <a:r>
              <a:rPr lang="en-US" i="1" dirty="0" smtClean="0"/>
              <a:t> </a:t>
            </a:r>
            <a:r>
              <a:rPr lang="en-US" i="1" dirty="0" err="1" smtClean="0"/>
              <a:t>Марка</a:t>
            </a:r>
            <a:r>
              <a:rPr lang="en-US" dirty="0" smtClean="0"/>
              <a:t>, </a:t>
            </a:r>
            <a:r>
              <a:rPr lang="en-US" dirty="0" err="1" smtClean="0"/>
              <a:t>Светлане</a:t>
            </a:r>
            <a:r>
              <a:rPr lang="en-US" dirty="0" smtClean="0"/>
              <a:t> </a:t>
            </a:r>
            <a:r>
              <a:rPr lang="en-US" dirty="0" err="1" smtClean="0"/>
              <a:t>Велмар</a:t>
            </a:r>
            <a:r>
              <a:rPr lang="sr-Cyrl-RS" dirty="0" smtClean="0"/>
              <a:t>-</a:t>
            </a:r>
            <a:r>
              <a:rPr lang="en-US" dirty="0" err="1" smtClean="0"/>
              <a:t>Јанковић</a:t>
            </a:r>
            <a:r>
              <a:rPr lang="en-US" dirty="0" smtClean="0"/>
              <a:t>,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случајно</a:t>
            </a:r>
            <a:r>
              <a:rPr lang="en-US" dirty="0" smtClean="0"/>
              <a:t> </a:t>
            </a:r>
            <a:r>
              <a:rPr lang="en-US" dirty="0" err="1" smtClean="0"/>
              <a:t>већ</a:t>
            </a:r>
            <a:r>
              <a:rPr lang="en-US" dirty="0" smtClean="0"/>
              <a:t> у </a:t>
            </a:r>
            <a:r>
              <a:rPr lang="en-US" dirty="0" err="1" smtClean="0"/>
              <a:t>наслову</a:t>
            </a:r>
            <a:r>
              <a:rPr lang="en-US" dirty="0" smtClean="0"/>
              <a:t> </a:t>
            </a:r>
            <a:r>
              <a:rPr lang="en-US" dirty="0" err="1" smtClean="0"/>
              <a:t>реципијентно</a:t>
            </a:r>
            <a:r>
              <a:rPr lang="en-US" dirty="0" smtClean="0"/>
              <a:t> </a:t>
            </a:r>
            <a:r>
              <a:rPr lang="en-US" dirty="0" err="1" smtClean="0"/>
              <a:t>апострофиране</a:t>
            </a:r>
            <a:r>
              <a:rPr lang="en-US" dirty="0" smtClean="0"/>
              <a:t>), </a:t>
            </a:r>
            <a:r>
              <a:rPr lang="en-US" dirty="0" err="1" smtClean="0"/>
              <a:t>воде</a:t>
            </a:r>
            <a:r>
              <a:rPr lang="en-US" dirty="0" smtClean="0"/>
              <a:t> 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етимолошким</a:t>
            </a:r>
            <a:r>
              <a:rPr lang="en-US" dirty="0" smtClean="0"/>
              <a:t> </a:t>
            </a:r>
            <a:r>
              <a:rPr lang="en-US" dirty="0" err="1" smtClean="0"/>
              <a:t>изданцима</a:t>
            </a:r>
            <a:r>
              <a:rPr lang="en-US" dirty="0" smtClean="0"/>
              <a:t> </a:t>
            </a:r>
            <a:r>
              <a:rPr lang="en-US" dirty="0" err="1" smtClean="0"/>
              <a:t>преиспитивања</a:t>
            </a:r>
            <a:r>
              <a:rPr lang="en-US" dirty="0" smtClean="0"/>
              <a:t> </a:t>
            </a:r>
            <a:r>
              <a:rPr lang="en-US" dirty="0" err="1" smtClean="0"/>
              <a:t>жанровске</a:t>
            </a:r>
            <a:r>
              <a:rPr lang="en-US" dirty="0" smtClean="0"/>
              <a:t> </a:t>
            </a:r>
            <a:r>
              <a:rPr lang="en-US" dirty="0" err="1" smtClean="0"/>
              <a:t>сложености</a:t>
            </a:r>
            <a:r>
              <a:rPr lang="en-US" dirty="0" smtClean="0"/>
              <a:t> и </a:t>
            </a:r>
            <a:r>
              <a:rPr lang="en-US" dirty="0" err="1" smtClean="0"/>
              <a:t>богатства</a:t>
            </a:r>
            <a:r>
              <a:rPr lang="en-US" dirty="0" smtClean="0"/>
              <a:t> </a:t>
            </a:r>
            <a:r>
              <a:rPr lang="en-US" dirty="0" err="1" smtClean="0"/>
              <a:t>народног</a:t>
            </a:r>
            <a:r>
              <a:rPr lang="en-US" dirty="0" smtClean="0"/>
              <a:t> </a:t>
            </a:r>
            <a:r>
              <a:rPr lang="en-US" dirty="0" err="1" smtClean="0"/>
              <a:t>стваралаштва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архетипске</a:t>
            </a:r>
            <a:r>
              <a:rPr lang="en-US" dirty="0" smtClean="0"/>
              <a:t> </a:t>
            </a:r>
            <a:r>
              <a:rPr lang="en-US" dirty="0" err="1" smtClean="0"/>
              <a:t>матрице</a:t>
            </a:r>
            <a:r>
              <a:rPr lang="en-US" dirty="0" smtClean="0"/>
              <a:t> </a:t>
            </a:r>
            <a:r>
              <a:rPr lang="en-US" dirty="0" err="1" smtClean="0"/>
              <a:t>језика</a:t>
            </a:r>
            <a:r>
              <a:rPr lang="en-US" dirty="0" smtClean="0"/>
              <a:t> и </a:t>
            </a:r>
            <a:r>
              <a:rPr lang="en-US" dirty="0" err="1" smtClean="0"/>
              <a:t>духовности</a:t>
            </a:r>
            <a:r>
              <a:rPr lang="en-US" dirty="0" smtClean="0"/>
              <a:t> с </a:t>
            </a:r>
            <a:r>
              <a:rPr lang="en-US" dirty="0" err="1" smtClean="0"/>
              <a:t>једне</a:t>
            </a:r>
            <a:r>
              <a:rPr lang="en-US" dirty="0" smtClean="0"/>
              <a:t> </a:t>
            </a:r>
            <a:r>
              <a:rPr lang="en-US" dirty="0" err="1" smtClean="0"/>
              <a:t>стране</a:t>
            </a:r>
            <a:r>
              <a:rPr lang="en-US" dirty="0" smtClean="0"/>
              <a:t>, </a:t>
            </a:r>
            <a:r>
              <a:rPr lang="en-US" dirty="0" err="1" smtClean="0"/>
              <a:t>већ</a:t>
            </a:r>
            <a:r>
              <a:rPr lang="en-US" dirty="0" smtClean="0"/>
              <a:t> </a:t>
            </a:r>
            <a:r>
              <a:rPr lang="en-US" dirty="0" err="1" smtClean="0"/>
              <a:t>својим</a:t>
            </a:r>
            <a:r>
              <a:rPr lang="en-US" dirty="0" smtClean="0"/>
              <a:t> </a:t>
            </a:r>
            <a:r>
              <a:rPr lang="en-US" dirty="0" err="1" smtClean="0"/>
              <a:t>делима</a:t>
            </a:r>
            <a:r>
              <a:rPr lang="en-US" dirty="0" smtClean="0"/>
              <a:t> </a:t>
            </a:r>
            <a:r>
              <a:rPr lang="en-US" dirty="0" err="1" smtClean="0"/>
              <a:t>ови</a:t>
            </a:r>
            <a:r>
              <a:rPr lang="en-US" dirty="0" smtClean="0"/>
              <a:t> </a:t>
            </a:r>
            <a:r>
              <a:rPr lang="en-US" dirty="0" err="1" smtClean="0"/>
              <a:t>аутори</a:t>
            </a:r>
            <a:r>
              <a:rPr lang="en-US" dirty="0" smtClean="0"/>
              <a:t> </a:t>
            </a:r>
            <a:r>
              <a:rPr lang="en-US" dirty="0" err="1" smtClean="0"/>
              <a:t>актуализују</a:t>
            </a:r>
            <a:r>
              <a:rPr lang="en-US" dirty="0" smtClean="0"/>
              <a:t> и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новим</a:t>
            </a:r>
            <a:r>
              <a:rPr lang="en-US" dirty="0" smtClean="0"/>
              <a:t> </a:t>
            </a:r>
            <a:r>
              <a:rPr lang="en-US" dirty="0" err="1" smtClean="0"/>
              <a:t>основама</a:t>
            </a:r>
            <a:r>
              <a:rPr lang="en-US" dirty="0" smtClean="0"/>
              <a:t> </a:t>
            </a:r>
            <a:r>
              <a:rPr lang="en-US" dirty="0" err="1" smtClean="0"/>
              <a:t>прожимају</a:t>
            </a:r>
            <a:r>
              <a:rPr lang="en-US" dirty="0" smtClean="0"/>
              <a:t> </a:t>
            </a:r>
            <a:r>
              <a:rPr lang="en-US" dirty="0" err="1" smtClean="0"/>
              <a:t>прошло</a:t>
            </a:r>
            <a:r>
              <a:rPr lang="en-US" dirty="0" smtClean="0"/>
              <a:t> и </a:t>
            </a:r>
            <a:r>
              <a:rPr lang="en-US" dirty="0" err="1" smtClean="0"/>
              <a:t>садашње</a:t>
            </a:r>
            <a:r>
              <a:rPr lang="en-US" dirty="0" smtClean="0"/>
              <a:t> у </a:t>
            </a:r>
            <a:r>
              <a:rPr lang="en-US" dirty="0" err="1" smtClean="0"/>
              <a:t>жанровским</a:t>
            </a:r>
            <a:r>
              <a:rPr lang="en-US" dirty="0" smtClean="0"/>
              <a:t> </a:t>
            </a:r>
            <a:r>
              <a:rPr lang="en-US" dirty="0" err="1" smtClean="0"/>
              <a:t>премисама</a:t>
            </a:r>
            <a:r>
              <a:rPr lang="en-US" dirty="0" smtClean="0"/>
              <a:t> </a:t>
            </a:r>
            <a:r>
              <a:rPr lang="en-US" dirty="0" err="1" smtClean="0"/>
              <a:t>витешког</a:t>
            </a:r>
            <a:r>
              <a:rPr lang="en-US" dirty="0" smtClean="0"/>
              <a:t> и </a:t>
            </a:r>
            <a:r>
              <a:rPr lang="en-US" dirty="0" err="1" smtClean="0"/>
              <a:t>пустоловног</a:t>
            </a:r>
            <a:r>
              <a:rPr lang="en-US" dirty="0" smtClean="0"/>
              <a:t>, а </a:t>
            </a:r>
            <a:r>
              <a:rPr lang="en-US" dirty="0" err="1" smtClean="0"/>
              <a:t>истовремено</a:t>
            </a:r>
            <a:r>
              <a:rPr lang="en-US" dirty="0" smtClean="0"/>
              <a:t> </a:t>
            </a:r>
            <a:r>
              <a:rPr lang="en-US" dirty="0" err="1" smtClean="0"/>
              <a:t>дубоко</a:t>
            </a:r>
            <a:r>
              <a:rPr lang="en-US" dirty="0" smtClean="0"/>
              <a:t> </a:t>
            </a:r>
            <a:r>
              <a:rPr lang="en-US" dirty="0" err="1" smtClean="0"/>
              <a:t>духовног</a:t>
            </a:r>
            <a:r>
              <a:rPr lang="en-US" dirty="0" smtClean="0"/>
              <a:t> и </a:t>
            </a:r>
            <a:r>
              <a:rPr lang="en-US" dirty="0" err="1" smtClean="0"/>
              <a:t>самоспознајно</a:t>
            </a:r>
            <a:r>
              <a:rPr lang="en-US" dirty="0" smtClean="0"/>
              <a:t>,  </a:t>
            </a:r>
            <a:r>
              <a:rPr lang="en-US" dirty="0" err="1" smtClean="0"/>
              <a:t>ерудитног</a:t>
            </a:r>
            <a:r>
              <a:rPr lang="en-US" dirty="0" smtClean="0"/>
              <a:t> </a:t>
            </a:r>
            <a:r>
              <a:rPr lang="en-US" dirty="0" err="1" smtClean="0"/>
              <a:t>облика</a:t>
            </a:r>
            <a:r>
              <a:rPr lang="en-US" dirty="0" smtClean="0"/>
              <a:t> </a:t>
            </a:r>
            <a:r>
              <a:rPr lang="en-US" dirty="0" err="1" smtClean="0"/>
              <a:t>житија</a:t>
            </a:r>
            <a:r>
              <a:rPr lang="en-US" dirty="0" smtClean="0"/>
              <a:t>, </a:t>
            </a:r>
            <a:r>
              <a:rPr lang="en-US" dirty="0" err="1" smtClean="0"/>
              <a:t>биографског</a:t>
            </a:r>
            <a:r>
              <a:rPr lang="en-US" dirty="0" smtClean="0"/>
              <a:t>, </a:t>
            </a:r>
            <a:r>
              <a:rPr lang="en-US" dirty="0" err="1" smtClean="0"/>
              <a:t>историјског</a:t>
            </a:r>
            <a:r>
              <a:rPr lang="en-US" dirty="0" smtClean="0"/>
              <a:t>, </a:t>
            </a:r>
            <a:r>
              <a:rPr lang="en-US" dirty="0" err="1" smtClean="0"/>
              <a:t>легендарног</a:t>
            </a:r>
            <a:r>
              <a:rPr lang="en-US" dirty="0" smtClean="0"/>
              <a:t> и </a:t>
            </a:r>
            <a:r>
              <a:rPr lang="en-US" dirty="0" err="1" smtClean="0"/>
              <a:t>сакралног</a:t>
            </a:r>
            <a:r>
              <a:rPr lang="en-US" dirty="0" smtClean="0"/>
              <a:t>. У </a:t>
            </a:r>
            <a:r>
              <a:rPr lang="en-US" dirty="0" err="1" smtClean="0"/>
              <a:t>епифанији</a:t>
            </a:r>
            <a:r>
              <a:rPr lang="en-US" dirty="0" smtClean="0"/>
              <a:t> </a:t>
            </a:r>
            <a:r>
              <a:rPr lang="en-US" dirty="0" err="1" smtClean="0"/>
              <a:t>уметничке</a:t>
            </a:r>
            <a:r>
              <a:rPr lang="en-US" dirty="0" smtClean="0"/>
              <a:t> </a:t>
            </a:r>
            <a:r>
              <a:rPr lang="en-US" dirty="0" err="1" smtClean="0"/>
              <a:t>форме</a:t>
            </a:r>
            <a:r>
              <a:rPr lang="en-US" dirty="0" smtClean="0"/>
              <a:t> </a:t>
            </a:r>
            <a:r>
              <a:rPr lang="en-US" dirty="0" err="1" smtClean="0"/>
              <a:t>дијалектички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прожимају</a:t>
            </a:r>
            <a:r>
              <a:rPr lang="en-US" dirty="0" smtClean="0"/>
              <a:t> и </a:t>
            </a:r>
            <a:r>
              <a:rPr lang="en-US" dirty="0" err="1" smtClean="0"/>
              <a:t>једна</a:t>
            </a:r>
            <a:r>
              <a:rPr lang="en-US" dirty="0" smtClean="0"/>
              <a:t> </a:t>
            </a:r>
            <a:r>
              <a:rPr lang="en-US" dirty="0" err="1" smtClean="0"/>
              <a:t>другу</a:t>
            </a:r>
            <a:r>
              <a:rPr lang="en-US" dirty="0" smtClean="0"/>
              <a:t> </a:t>
            </a:r>
            <a:r>
              <a:rPr lang="en-US" dirty="0" err="1" smtClean="0"/>
              <a:t>усмеравају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струје</a:t>
            </a:r>
            <a:r>
              <a:rPr lang="en-US" dirty="0" smtClean="0"/>
              <a:t> </a:t>
            </a:r>
            <a:r>
              <a:rPr lang="en-US" dirty="0" err="1" smtClean="0"/>
              <a:t>парадигматског</a:t>
            </a:r>
            <a:r>
              <a:rPr lang="en-US" dirty="0" smtClean="0"/>
              <a:t> и </a:t>
            </a:r>
            <a:r>
              <a:rPr lang="en-US" dirty="0" err="1" smtClean="0"/>
              <a:t>синтагматског</a:t>
            </a:r>
            <a:r>
              <a:rPr lang="en-US" dirty="0" smtClean="0"/>
              <a:t> </a:t>
            </a:r>
            <a:r>
              <a:rPr lang="en-US" dirty="0" err="1" smtClean="0"/>
              <a:t>тока</a:t>
            </a:r>
            <a:r>
              <a:rPr lang="en-US" dirty="0" smtClean="0"/>
              <a:t> </a:t>
            </a:r>
            <a:r>
              <a:rPr lang="en-US" dirty="0" err="1" smtClean="0"/>
              <a:t>реторике</a:t>
            </a:r>
            <a:r>
              <a:rPr lang="en-US" dirty="0" smtClean="0"/>
              <a:t> </a:t>
            </a:r>
            <a:r>
              <a:rPr lang="en-US" dirty="0" err="1" smtClean="0"/>
              <a:t>наратива</a:t>
            </a:r>
            <a:r>
              <a:rPr lang="en-US" dirty="0" smtClean="0"/>
              <a:t>.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основама</a:t>
            </a:r>
            <a:r>
              <a:rPr lang="en-US" dirty="0" smtClean="0"/>
              <a:t> </a:t>
            </a:r>
            <a:r>
              <a:rPr lang="en-US" dirty="0" err="1" smtClean="0"/>
              <a:t>жанровског</a:t>
            </a:r>
            <a:r>
              <a:rPr lang="en-US" dirty="0" smtClean="0"/>
              <a:t> </a:t>
            </a:r>
            <a:r>
              <a:rPr lang="en-US" dirty="0" err="1" smtClean="0"/>
              <a:t>синкретизма</a:t>
            </a:r>
            <a:r>
              <a:rPr lang="en-US" dirty="0" smtClean="0"/>
              <a:t>, </a:t>
            </a:r>
            <a:r>
              <a:rPr lang="en-US" dirty="0" err="1" smtClean="0"/>
              <a:t>граничности</a:t>
            </a:r>
            <a:r>
              <a:rPr lang="en-US" dirty="0" smtClean="0"/>
              <a:t>, </a:t>
            </a:r>
            <a:r>
              <a:rPr lang="en-US" dirty="0" err="1" smtClean="0"/>
              <a:t>као</a:t>
            </a:r>
            <a:r>
              <a:rPr lang="en-US" dirty="0" smtClean="0"/>
              <a:t> и </a:t>
            </a:r>
            <a:r>
              <a:rPr lang="en-US" dirty="0" err="1" smtClean="0"/>
              <a:t>духовне</a:t>
            </a:r>
            <a:r>
              <a:rPr lang="en-US" dirty="0" smtClean="0"/>
              <a:t> </a:t>
            </a:r>
            <a:r>
              <a:rPr lang="en-US" dirty="0" err="1" smtClean="0"/>
              <a:t>прожетости</a:t>
            </a:r>
            <a:r>
              <a:rPr lang="en-US" dirty="0" smtClean="0"/>
              <a:t> </a:t>
            </a:r>
            <a:r>
              <a:rPr lang="en-US" dirty="0" err="1" smtClean="0"/>
              <a:t>настају</a:t>
            </a:r>
            <a:r>
              <a:rPr lang="en-US" dirty="0" smtClean="0"/>
              <a:t> </a:t>
            </a:r>
            <a:r>
              <a:rPr lang="en-US" dirty="0" err="1" smtClean="0"/>
              <a:t>многа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 </a:t>
            </a:r>
            <a:r>
              <a:rPr lang="en-US" dirty="0" err="1" smtClean="0"/>
              <a:t>савремених</a:t>
            </a:r>
            <a:r>
              <a:rPr lang="en-US" dirty="0" smtClean="0"/>
              <a:t> </a:t>
            </a:r>
            <a:r>
              <a:rPr lang="en-US" dirty="0" err="1" smtClean="0"/>
              <a:t>писаца</a:t>
            </a:r>
            <a:r>
              <a:rPr lang="en-US" dirty="0" smtClean="0"/>
              <a:t>, </a:t>
            </a:r>
            <a:r>
              <a:rPr lang="en-US" dirty="0" err="1" smtClean="0"/>
              <a:t>наслућујући</a:t>
            </a:r>
            <a:r>
              <a:rPr lang="en-US" dirty="0" smtClean="0"/>
              <a:t> и </a:t>
            </a:r>
            <a:r>
              <a:rPr lang="en-US" dirty="0" err="1" smtClean="0"/>
              <a:t>чувајући</a:t>
            </a:r>
            <a:r>
              <a:rPr lang="en-US" dirty="0" smtClean="0"/>
              <a:t> </a:t>
            </a:r>
            <a:r>
              <a:rPr lang="en-US" dirty="0" err="1" smtClean="0"/>
              <a:t>одступнице</a:t>
            </a:r>
            <a:r>
              <a:rPr lang="en-US" dirty="0" smtClean="0"/>
              <a:t> „</a:t>
            </a:r>
            <a:r>
              <a:rPr lang="en-US" dirty="0" err="1" smtClean="0"/>
              <a:t>јутра</a:t>
            </a:r>
            <a:r>
              <a:rPr lang="en-US" dirty="0" smtClean="0"/>
              <a:t> </a:t>
            </a:r>
            <a:r>
              <a:rPr lang="en-US" dirty="0" err="1" smtClean="0"/>
              <a:t>мисленог</a:t>
            </a:r>
            <a:r>
              <a:rPr lang="en-US" dirty="0" smtClean="0"/>
              <a:t>“  </a:t>
            </a:r>
            <a:r>
              <a:rPr lang="en-US" dirty="0" err="1" smtClean="0"/>
              <a:t>ове</a:t>
            </a:r>
            <a:r>
              <a:rPr lang="en-US" dirty="0" smtClean="0"/>
              <a:t> </a:t>
            </a:r>
            <a:r>
              <a:rPr lang="en-US" dirty="0" err="1" smtClean="0"/>
              <a:t>књижевности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нараштаје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sr-Cyrl-RS" sz="1800" dirty="0" smtClean="0">
                <a:solidFill>
                  <a:srgbClr val="CBA523"/>
                </a:solidFill>
              </a:rPr>
              <a:t>С</a:t>
            </a:r>
            <a:r>
              <a:rPr lang="en-US" sz="1800" dirty="0" err="1" smtClean="0">
                <a:solidFill>
                  <a:srgbClr val="CBA523"/>
                </a:solidFill>
              </a:rPr>
              <a:t>авремени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наратив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за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децу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као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оглед</a:t>
            </a:r>
            <a:r>
              <a:rPr lang="en-US" sz="1800" dirty="0" smtClean="0">
                <a:solidFill>
                  <a:srgbClr val="CBA523"/>
                </a:solidFill>
              </a:rPr>
              <a:t> о </a:t>
            </a:r>
            <a:r>
              <a:rPr lang="en-US" sz="1800" dirty="0" err="1" smtClean="0">
                <a:solidFill>
                  <a:srgbClr val="CBA523"/>
                </a:solidFill>
              </a:rPr>
              <a:t>причи</a:t>
            </a:r>
            <a:r>
              <a:rPr lang="en-US" sz="1800" dirty="0" smtClean="0">
                <a:solidFill>
                  <a:srgbClr val="CBA523"/>
                </a:solidFill>
              </a:rPr>
              <a:t> и </a:t>
            </a:r>
            <a:r>
              <a:rPr lang="en-US" sz="1800" dirty="0" err="1" smtClean="0">
                <a:solidFill>
                  <a:srgbClr val="CBA523"/>
                </a:solidFill>
              </a:rPr>
              <a:t>причању</a:t>
            </a:r>
            <a:r>
              <a:rPr lang="en-US" sz="3600" dirty="0" smtClean="0">
                <a:solidFill>
                  <a:srgbClr val="CBA523"/>
                </a:solidFill>
              </a:rPr>
              <a:t/>
            </a:r>
            <a:br>
              <a:rPr lang="en-US" sz="3600" dirty="0" smtClean="0">
                <a:solidFill>
                  <a:srgbClr val="CBA523"/>
                </a:solidFill>
              </a:rPr>
            </a:br>
            <a:r>
              <a:rPr lang="en-US" sz="3600" dirty="0" smtClean="0">
                <a:solidFill>
                  <a:srgbClr val="CBA523"/>
                </a:solidFill>
              </a:rPr>
              <a:t> 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just">
              <a:buFont typeface="Wingdings 2"/>
              <a:buChar char=""/>
              <a:defRPr/>
            </a:pPr>
            <a:r>
              <a:rPr lang="en-US" dirty="0" err="1" smtClean="0"/>
              <a:t>Данас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у </a:t>
            </a:r>
            <a:r>
              <a:rPr lang="en-US" dirty="0" err="1" smtClean="0"/>
              <a:t>психо-педагошкој</a:t>
            </a:r>
            <a:r>
              <a:rPr lang="en-US" dirty="0" smtClean="0"/>
              <a:t> </a:t>
            </a:r>
            <a:r>
              <a:rPr lang="en-US" dirty="0" err="1" smtClean="0"/>
              <a:t>литератури</a:t>
            </a:r>
            <a:r>
              <a:rPr lang="en-US" dirty="0" smtClean="0"/>
              <a:t> </a:t>
            </a:r>
            <a:r>
              <a:rPr lang="en-US" dirty="0" err="1" smtClean="0"/>
              <a:t>даровитост</a:t>
            </a:r>
            <a:r>
              <a:rPr lang="en-US" dirty="0" smtClean="0"/>
              <a:t> </a:t>
            </a:r>
            <a:r>
              <a:rPr lang="en-US" dirty="0" err="1" smtClean="0"/>
              <a:t>тумачи</a:t>
            </a:r>
            <a:r>
              <a:rPr lang="en-US" dirty="0" smtClean="0"/>
              <a:t> </a:t>
            </a:r>
            <a:r>
              <a:rPr lang="en-US" dirty="0" err="1" smtClean="0"/>
              <a:t>комплексније</a:t>
            </a:r>
            <a:r>
              <a:rPr lang="en-US" dirty="0" smtClean="0"/>
              <a:t> и </a:t>
            </a:r>
            <a:r>
              <a:rPr lang="en-US" dirty="0" err="1" smtClean="0"/>
              <a:t>свеобухватније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јединствена</a:t>
            </a:r>
            <a:r>
              <a:rPr lang="en-US" dirty="0" smtClean="0"/>
              <a:t> </a:t>
            </a:r>
            <a:r>
              <a:rPr lang="en-US" dirty="0" err="1" smtClean="0"/>
              <a:t>интеракција</a:t>
            </a:r>
            <a:r>
              <a:rPr lang="en-US" dirty="0" smtClean="0"/>
              <a:t> </a:t>
            </a:r>
            <a:r>
              <a:rPr lang="en-US" dirty="0" err="1" smtClean="0"/>
              <a:t>натпросечних</a:t>
            </a:r>
            <a:r>
              <a:rPr lang="en-US" dirty="0" smtClean="0"/>
              <a:t> </a:t>
            </a:r>
            <a:r>
              <a:rPr lang="en-US" dirty="0" err="1" smtClean="0"/>
              <a:t>способности</a:t>
            </a:r>
            <a:r>
              <a:rPr lang="en-US" dirty="0" smtClean="0"/>
              <a:t>, </a:t>
            </a:r>
            <a:r>
              <a:rPr lang="en-US" dirty="0" err="1" smtClean="0"/>
              <a:t>мотивације</a:t>
            </a:r>
            <a:r>
              <a:rPr lang="en-US" dirty="0" smtClean="0"/>
              <a:t> и </a:t>
            </a:r>
            <a:r>
              <a:rPr lang="en-US" dirty="0" err="1" smtClean="0"/>
              <a:t>креативности</a:t>
            </a:r>
            <a:r>
              <a:rPr lang="en-US" dirty="0" smtClean="0"/>
              <a:t> –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већа</a:t>
            </a:r>
            <a:r>
              <a:rPr lang="en-US" dirty="0" smtClean="0"/>
              <a:t> </a:t>
            </a:r>
            <a:r>
              <a:rPr lang="en-US" dirty="0" err="1" smtClean="0"/>
              <a:t>међузависност</a:t>
            </a:r>
            <a:r>
              <a:rPr lang="en-US" dirty="0" smtClean="0"/>
              <a:t> и </a:t>
            </a:r>
            <a:r>
              <a:rPr lang="en-US" dirty="0" err="1" smtClean="0"/>
              <a:t>интеракција</a:t>
            </a:r>
            <a:r>
              <a:rPr lang="en-US" dirty="0" smtClean="0"/>
              <a:t> </a:t>
            </a:r>
            <a:r>
              <a:rPr lang="en-US" dirty="0" err="1" smtClean="0"/>
              <a:t>ова</a:t>
            </a:r>
            <a:r>
              <a:rPr lang="en-US" dirty="0" smtClean="0"/>
              <a:t> </a:t>
            </a:r>
            <a:r>
              <a:rPr lang="en-US" dirty="0" err="1" smtClean="0"/>
              <a:t>три</a:t>
            </a:r>
            <a:r>
              <a:rPr lang="en-US" dirty="0" smtClean="0"/>
              <a:t> </a:t>
            </a:r>
            <a:r>
              <a:rPr lang="en-US" dirty="0" err="1" smtClean="0"/>
              <a:t>конституента</a:t>
            </a:r>
            <a:r>
              <a:rPr lang="en-US" dirty="0" smtClean="0"/>
              <a:t> (</a:t>
            </a:r>
            <a:r>
              <a:rPr lang="en-US" dirty="0" err="1" smtClean="0"/>
              <a:t>преклапање</a:t>
            </a:r>
            <a:r>
              <a:rPr lang="en-US" dirty="0" smtClean="0"/>
              <a:t> </a:t>
            </a:r>
            <a:r>
              <a:rPr lang="en-US" dirty="0" err="1" smtClean="0"/>
              <a:t>способности</a:t>
            </a:r>
            <a:r>
              <a:rPr lang="en-US" dirty="0" smtClean="0"/>
              <a:t>, </a:t>
            </a:r>
            <a:r>
              <a:rPr lang="en-US" dirty="0" err="1" smtClean="0"/>
              <a:t>мотивације</a:t>
            </a:r>
            <a:r>
              <a:rPr lang="en-US" dirty="0" smtClean="0"/>
              <a:t> и </a:t>
            </a:r>
            <a:r>
              <a:rPr lang="en-US" dirty="0" err="1" smtClean="0"/>
              <a:t>креативности</a:t>
            </a:r>
            <a:r>
              <a:rPr lang="en-US" dirty="0" smtClean="0"/>
              <a:t>),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већи</a:t>
            </a:r>
            <a:r>
              <a:rPr lang="en-US" dirty="0" smtClean="0"/>
              <a:t> </a:t>
            </a:r>
            <a:r>
              <a:rPr lang="en-US" dirty="0" err="1" smtClean="0"/>
              <a:t>ниво</a:t>
            </a:r>
            <a:r>
              <a:rPr lang="en-US" dirty="0" smtClean="0"/>
              <a:t> </a:t>
            </a:r>
            <a:r>
              <a:rPr lang="en-US" dirty="0" err="1" smtClean="0"/>
              <a:t>даровитости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sr-Latn-CS" dirty="0" smtClean="0"/>
              <a:t>Renzulli &amp; Reis, </a:t>
            </a:r>
            <a:r>
              <a:rPr lang="en-US" dirty="0" smtClean="0"/>
              <a:t>1985</a:t>
            </a:r>
            <a:r>
              <a:rPr lang="en-US" dirty="0" smtClean="0"/>
              <a:t>). </a:t>
            </a:r>
            <a:r>
              <a:rPr lang="en-US" dirty="0" err="1" smtClean="0"/>
              <a:t>Довођење</a:t>
            </a:r>
            <a:r>
              <a:rPr lang="en-US" dirty="0" smtClean="0"/>
              <a:t> у </a:t>
            </a:r>
            <a:r>
              <a:rPr lang="en-US" dirty="0" err="1" smtClean="0"/>
              <a:t>фокус</a:t>
            </a:r>
            <a:r>
              <a:rPr lang="en-US" dirty="0" smtClean="0"/>
              <a:t> </a:t>
            </a:r>
            <a:r>
              <a:rPr lang="en-US" dirty="0" err="1" smtClean="0"/>
              <a:t>мотивације</a:t>
            </a:r>
            <a:r>
              <a:rPr lang="en-US" dirty="0" smtClean="0"/>
              <a:t> и </a:t>
            </a:r>
            <a:r>
              <a:rPr lang="en-US" dirty="0" err="1" smtClean="0"/>
              <a:t>креативности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предиспозицијама</a:t>
            </a:r>
            <a:r>
              <a:rPr lang="en-US" dirty="0" smtClean="0"/>
              <a:t> и </a:t>
            </a:r>
            <a:r>
              <a:rPr lang="en-US" dirty="0" err="1" smtClean="0"/>
              <a:t>способностима</a:t>
            </a:r>
            <a:r>
              <a:rPr lang="en-US" dirty="0" smtClean="0"/>
              <a:t> </a:t>
            </a:r>
            <a:r>
              <a:rPr lang="en-US" dirty="0" err="1" smtClean="0"/>
              <a:t>појединца</a:t>
            </a:r>
            <a:r>
              <a:rPr lang="en-US" dirty="0" smtClean="0"/>
              <a:t> </a:t>
            </a:r>
            <a:r>
              <a:rPr lang="en-US" dirty="0" err="1" smtClean="0"/>
              <a:t>условљава</a:t>
            </a:r>
            <a:r>
              <a:rPr lang="en-US" dirty="0" smtClean="0"/>
              <a:t> и </a:t>
            </a:r>
            <a:r>
              <a:rPr lang="en-US" dirty="0" err="1" smtClean="0"/>
              <a:t>ширу</a:t>
            </a:r>
            <a:r>
              <a:rPr lang="en-US" dirty="0" smtClean="0"/>
              <a:t> </a:t>
            </a:r>
            <a:r>
              <a:rPr lang="en-US" dirty="0" err="1" smtClean="0"/>
              <a:t>констелацију</a:t>
            </a:r>
            <a:r>
              <a:rPr lang="en-US" dirty="0" smtClean="0"/>
              <a:t> </a:t>
            </a:r>
            <a:r>
              <a:rPr lang="en-US" dirty="0" err="1" smtClean="0"/>
              <a:t>учешћа</a:t>
            </a:r>
            <a:r>
              <a:rPr lang="en-US" dirty="0" smtClean="0"/>
              <a:t> </a:t>
            </a:r>
            <a:r>
              <a:rPr lang="en-US" dirty="0" err="1" smtClean="0"/>
              <a:t>различитих</a:t>
            </a:r>
            <a:r>
              <a:rPr lang="en-US" dirty="0" smtClean="0"/>
              <a:t> </a:t>
            </a:r>
            <a:r>
              <a:rPr lang="en-US" dirty="0" err="1" smtClean="0"/>
              <a:t>параметара</a:t>
            </a:r>
            <a:r>
              <a:rPr lang="en-US" dirty="0" smtClean="0"/>
              <a:t> </a:t>
            </a:r>
            <a:r>
              <a:rPr lang="en-US" dirty="0" err="1" smtClean="0"/>
              <a:t>учениковог</a:t>
            </a:r>
            <a:r>
              <a:rPr lang="en-US" dirty="0" smtClean="0"/>
              <a:t> </a:t>
            </a:r>
            <a:r>
              <a:rPr lang="en-US" dirty="0" err="1" smtClean="0"/>
              <a:t>развоја</a:t>
            </a:r>
            <a:r>
              <a:rPr lang="en-US" dirty="0" smtClean="0"/>
              <a:t>,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којих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мотивациони</a:t>
            </a:r>
            <a:r>
              <a:rPr lang="en-US" dirty="0" smtClean="0"/>
              <a:t> и </a:t>
            </a:r>
            <a:r>
              <a:rPr lang="en-US" dirty="0" err="1" smtClean="0"/>
              <a:t>креативни</a:t>
            </a:r>
            <a:r>
              <a:rPr lang="en-US" dirty="0" smtClean="0"/>
              <a:t> </a:t>
            </a:r>
            <a:r>
              <a:rPr lang="en-US" dirty="0" err="1" smtClean="0"/>
              <a:t>фактори</a:t>
            </a:r>
            <a:r>
              <a:rPr lang="en-US" dirty="0" smtClean="0"/>
              <a:t> </a:t>
            </a:r>
            <a:r>
              <a:rPr lang="en-US" dirty="0" err="1" smtClean="0"/>
              <a:t>више</a:t>
            </a:r>
            <a:r>
              <a:rPr lang="en-US" dirty="0" smtClean="0"/>
              <a:t> </a:t>
            </a:r>
            <a:r>
              <a:rPr lang="en-US" dirty="0" err="1" smtClean="0"/>
              <a:t>прате</a:t>
            </a:r>
            <a:r>
              <a:rPr lang="en-US" dirty="0" smtClean="0"/>
              <a:t> и </a:t>
            </a:r>
            <a:r>
              <a:rPr lang="en-US" dirty="0" err="1" smtClean="0"/>
              <a:t>негују</a:t>
            </a:r>
            <a:r>
              <a:rPr lang="en-US" dirty="0" smtClean="0"/>
              <a:t> у </a:t>
            </a:r>
            <a:r>
              <a:rPr lang="en-US" dirty="0" err="1" smtClean="0"/>
              <a:t>развојној</a:t>
            </a:r>
            <a:r>
              <a:rPr lang="en-US" dirty="0" smtClean="0"/>
              <a:t> </a:t>
            </a:r>
            <a:r>
              <a:rPr lang="en-US" dirty="0" err="1" smtClean="0"/>
              <a:t>линији</a:t>
            </a:r>
            <a:r>
              <a:rPr lang="en-US" dirty="0" smtClean="0"/>
              <a:t> </a:t>
            </a:r>
            <a:r>
              <a:rPr lang="en-US" dirty="0" err="1" smtClean="0"/>
              <a:t>подстицајног</a:t>
            </a:r>
            <a:r>
              <a:rPr lang="en-US" dirty="0" smtClean="0"/>
              <a:t> </a:t>
            </a:r>
            <a:r>
              <a:rPr lang="en-US" dirty="0" err="1" smtClean="0"/>
              <a:t>окружења</a:t>
            </a:r>
            <a:r>
              <a:rPr lang="en-US" dirty="0" smtClean="0"/>
              <a:t> (</a:t>
            </a:r>
            <a:r>
              <a:rPr lang="en-US" dirty="0" err="1" smtClean="0"/>
              <a:t>начина</a:t>
            </a:r>
            <a:r>
              <a:rPr lang="en-US" dirty="0" smtClean="0"/>
              <a:t> </a:t>
            </a:r>
            <a:r>
              <a:rPr lang="en-US" dirty="0" err="1" smtClean="0"/>
              <a:t>препознавања</a:t>
            </a:r>
            <a:r>
              <a:rPr lang="en-US" dirty="0" smtClean="0"/>
              <a:t> </a:t>
            </a:r>
            <a:r>
              <a:rPr lang="en-US" dirty="0" err="1" smtClean="0"/>
              <a:t>толератне</a:t>
            </a:r>
            <a:r>
              <a:rPr lang="en-US" dirty="0" smtClean="0"/>
              <a:t> и </a:t>
            </a:r>
            <a:r>
              <a:rPr lang="en-US" dirty="0" err="1" smtClean="0"/>
              <a:t>охрабрујуће</a:t>
            </a:r>
            <a:r>
              <a:rPr lang="en-US" dirty="0" smtClean="0"/>
              <a:t> </a:t>
            </a:r>
            <a:r>
              <a:rPr lang="en-US" dirty="0" err="1" smtClean="0"/>
              <a:t>средине</a:t>
            </a:r>
            <a:r>
              <a:rPr lang="en-US" dirty="0" smtClean="0"/>
              <a:t> и </a:t>
            </a:r>
            <a:r>
              <a:rPr lang="en-US" dirty="0" err="1" smtClean="0"/>
              <a:t>атмосфере</a:t>
            </a:r>
            <a:r>
              <a:rPr lang="en-US" dirty="0" smtClean="0"/>
              <a:t>) и </a:t>
            </a:r>
            <a:r>
              <a:rPr lang="en-US" dirty="0" err="1" smtClean="0"/>
              <a:t>квалитетног</a:t>
            </a:r>
            <a:r>
              <a:rPr lang="en-US" dirty="0" smtClean="0"/>
              <a:t> </a:t>
            </a:r>
            <a:r>
              <a:rPr lang="en-US" dirty="0" err="1" smtClean="0"/>
              <a:t>образовног</a:t>
            </a:r>
            <a:r>
              <a:rPr lang="en-US" dirty="0" smtClean="0"/>
              <a:t> </a:t>
            </a:r>
            <a:r>
              <a:rPr lang="en-US" dirty="0" err="1" smtClean="0"/>
              <a:t>система</a:t>
            </a:r>
            <a:r>
              <a:rPr lang="en-US" dirty="0" smtClean="0"/>
              <a:t> </a:t>
            </a:r>
            <a:r>
              <a:rPr lang="en-US" dirty="0" err="1" smtClean="0"/>
              <a:t>код</a:t>
            </a:r>
            <a:r>
              <a:rPr lang="en-US" dirty="0" smtClean="0"/>
              <a:t> </a:t>
            </a:r>
            <a:r>
              <a:rPr lang="en-US" dirty="0" err="1" smtClean="0"/>
              <a:t>деце</a:t>
            </a:r>
            <a:r>
              <a:rPr lang="en-US" dirty="0" smtClean="0"/>
              <a:t> </a:t>
            </a:r>
            <a:r>
              <a:rPr lang="en-US" dirty="0" err="1" smtClean="0"/>
              <a:t>раног</a:t>
            </a:r>
            <a:r>
              <a:rPr lang="en-US" dirty="0" smtClean="0"/>
              <a:t> </a:t>
            </a:r>
            <a:r>
              <a:rPr lang="en-US" dirty="0" err="1" smtClean="0"/>
              <a:t>школског</a:t>
            </a:r>
            <a:r>
              <a:rPr lang="en-US" dirty="0" smtClean="0"/>
              <a:t> </a:t>
            </a:r>
            <a:r>
              <a:rPr lang="en-US" dirty="0" err="1" smtClean="0"/>
              <a:t>узраста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У </a:t>
            </a:r>
            <a:r>
              <a:rPr lang="en-US" dirty="0" err="1" smtClean="0"/>
              <a:t>доменима</a:t>
            </a:r>
            <a:r>
              <a:rPr lang="en-US" dirty="0" smtClean="0"/>
              <a:t> </a:t>
            </a:r>
            <a:r>
              <a:rPr lang="en-US" dirty="0" err="1" smtClean="0"/>
              <a:t>овако</a:t>
            </a:r>
            <a:r>
              <a:rPr lang="en-US" dirty="0" smtClean="0"/>
              <a:t> </a:t>
            </a:r>
            <a:r>
              <a:rPr lang="en-US" dirty="0" err="1" smtClean="0"/>
              <a:t>постављеног</a:t>
            </a:r>
            <a:r>
              <a:rPr lang="en-US" dirty="0" smtClean="0"/>
              <a:t> </a:t>
            </a:r>
            <a:r>
              <a:rPr lang="en-US" dirty="0" err="1" smtClean="0"/>
              <a:t>жанровског</a:t>
            </a:r>
            <a:r>
              <a:rPr lang="en-US" dirty="0" smtClean="0"/>
              <a:t> </a:t>
            </a:r>
            <a:r>
              <a:rPr lang="en-US" dirty="0" err="1" smtClean="0"/>
              <a:t>синкретизма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топографије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r>
              <a:rPr lang="en-US" dirty="0" smtClean="0"/>
              <a:t> у </a:t>
            </a:r>
            <a:r>
              <a:rPr lang="en-US" dirty="0" err="1" smtClean="0"/>
              <a:t>којој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блиско</a:t>
            </a:r>
            <a:r>
              <a:rPr lang="en-US" dirty="0" smtClean="0"/>
              <a:t> </a:t>
            </a:r>
            <a:r>
              <a:rPr lang="en-US" dirty="0" err="1" smtClean="0"/>
              <a:t>прожимају</a:t>
            </a:r>
            <a:r>
              <a:rPr lang="en-US" dirty="0" smtClean="0"/>
              <a:t> </a:t>
            </a:r>
            <a:r>
              <a:rPr lang="en-US" dirty="0" err="1" smtClean="0"/>
              <a:t>различити</a:t>
            </a:r>
            <a:r>
              <a:rPr lang="en-US" dirty="0" smtClean="0"/>
              <a:t> </a:t>
            </a:r>
            <a:r>
              <a:rPr lang="en-US" dirty="0" err="1" smtClean="0"/>
              <a:t>дискурси</a:t>
            </a:r>
            <a:r>
              <a:rPr lang="en-US" dirty="0" smtClean="0"/>
              <a:t> </a:t>
            </a:r>
            <a:r>
              <a:rPr lang="en-US" dirty="0" err="1" smtClean="0"/>
              <a:t>старе</a:t>
            </a:r>
            <a:r>
              <a:rPr lang="en-US" dirty="0" smtClean="0"/>
              <a:t>, </a:t>
            </a:r>
            <a:r>
              <a:rPr lang="en-US" dirty="0" err="1" smtClean="0"/>
              <a:t>народне</a:t>
            </a:r>
            <a:r>
              <a:rPr lang="en-US" dirty="0" smtClean="0"/>
              <a:t>, </a:t>
            </a:r>
            <a:r>
              <a:rPr lang="en-US" dirty="0" err="1" smtClean="0"/>
              <a:t>средњовековне</a:t>
            </a:r>
            <a:r>
              <a:rPr lang="en-US" dirty="0" smtClean="0"/>
              <a:t> и </a:t>
            </a:r>
            <a:r>
              <a:rPr lang="en-US" dirty="0" err="1" smtClean="0"/>
              <a:t>новије</a:t>
            </a:r>
            <a:r>
              <a:rPr lang="en-US" dirty="0" smtClean="0"/>
              <a:t> </a:t>
            </a:r>
            <a:r>
              <a:rPr lang="en-US" dirty="0" err="1" smtClean="0"/>
              <a:t>ауторске</a:t>
            </a:r>
            <a:r>
              <a:rPr lang="en-US" dirty="0" smtClean="0"/>
              <a:t> </a:t>
            </a:r>
            <a:r>
              <a:rPr lang="en-US" dirty="0" err="1" smtClean="0"/>
              <a:t>књижевности</a:t>
            </a:r>
            <a:r>
              <a:rPr lang="en-US" dirty="0" smtClean="0"/>
              <a:t>, </a:t>
            </a:r>
            <a:r>
              <a:rPr lang="en-US" dirty="0" err="1" smtClean="0"/>
              <a:t>естеску</a:t>
            </a:r>
            <a:r>
              <a:rPr lang="en-US" dirty="0" smtClean="0"/>
              <a:t> </a:t>
            </a:r>
            <a:r>
              <a:rPr lang="en-US" dirty="0" err="1" smtClean="0"/>
              <a:t>уверљивост</a:t>
            </a:r>
            <a:r>
              <a:rPr lang="en-US" dirty="0" smtClean="0"/>
              <a:t> </a:t>
            </a:r>
            <a:r>
              <a:rPr lang="en-US" dirty="0" err="1" smtClean="0"/>
              <a:t>одређује</a:t>
            </a:r>
            <a:r>
              <a:rPr lang="en-US" dirty="0" smtClean="0"/>
              <a:t> </a:t>
            </a:r>
            <a:r>
              <a:rPr lang="en-US" dirty="0" err="1" smtClean="0"/>
              <a:t>степен</a:t>
            </a:r>
            <a:r>
              <a:rPr lang="en-US" dirty="0" smtClean="0"/>
              <a:t> </a:t>
            </a:r>
            <a:r>
              <a:rPr lang="en-US" dirty="0" err="1" smtClean="0"/>
              <a:t>међусобне</a:t>
            </a:r>
            <a:r>
              <a:rPr lang="en-US" dirty="0" smtClean="0"/>
              <a:t> </a:t>
            </a:r>
            <a:r>
              <a:rPr lang="en-US" dirty="0" err="1" smtClean="0"/>
              <a:t>прожетости</a:t>
            </a:r>
            <a:r>
              <a:rPr lang="en-US" dirty="0" smtClean="0"/>
              <a:t>, </a:t>
            </a:r>
            <a:r>
              <a:rPr lang="en-US" dirty="0" err="1" smtClean="0"/>
              <a:t>сложености</a:t>
            </a:r>
            <a:r>
              <a:rPr lang="en-US" dirty="0" smtClean="0"/>
              <a:t> и </a:t>
            </a:r>
            <a:r>
              <a:rPr lang="en-US" dirty="0" err="1" smtClean="0"/>
              <a:t>кохерентности</a:t>
            </a:r>
            <a:r>
              <a:rPr lang="en-US" dirty="0" smtClean="0"/>
              <a:t> </a:t>
            </a:r>
            <a:r>
              <a:rPr lang="en-US" dirty="0" err="1" smtClean="0"/>
              <a:t>свих</a:t>
            </a:r>
            <a:r>
              <a:rPr lang="en-US" dirty="0" smtClean="0"/>
              <a:t> </a:t>
            </a:r>
            <a:r>
              <a:rPr lang="en-US" dirty="0" err="1" smtClean="0"/>
              <a:t>њених</a:t>
            </a:r>
            <a:r>
              <a:rPr lang="en-US" dirty="0" smtClean="0"/>
              <a:t> </a:t>
            </a:r>
            <a:r>
              <a:rPr lang="en-US" dirty="0" err="1" smtClean="0"/>
              <a:t>творбених</a:t>
            </a:r>
            <a:r>
              <a:rPr lang="en-US" dirty="0" smtClean="0"/>
              <a:t>  </a:t>
            </a:r>
            <a:r>
              <a:rPr lang="en-US" dirty="0" err="1" smtClean="0"/>
              <a:t>чинилаца</a:t>
            </a:r>
            <a:r>
              <a:rPr lang="en-US" dirty="0" smtClean="0"/>
              <a:t>,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читаочевом</a:t>
            </a:r>
            <a:r>
              <a:rPr lang="en-US" dirty="0" smtClean="0"/>
              <a:t> </a:t>
            </a:r>
            <a:r>
              <a:rPr lang="en-US" dirty="0" err="1" smtClean="0"/>
              <a:t>оку</a:t>
            </a:r>
            <a:r>
              <a:rPr lang="en-US" dirty="0" smtClean="0"/>
              <a:t> </a:t>
            </a:r>
            <a:r>
              <a:rPr lang="en-US" dirty="0" err="1" smtClean="0"/>
              <a:t>исказују</a:t>
            </a:r>
            <a:r>
              <a:rPr lang="en-US" dirty="0" smtClean="0"/>
              <a:t>  </a:t>
            </a:r>
            <a:r>
              <a:rPr lang="en-US" dirty="0" err="1" smtClean="0"/>
              <a:t>снагом</a:t>
            </a:r>
            <a:r>
              <a:rPr lang="en-US" dirty="0" smtClean="0"/>
              <a:t> </a:t>
            </a:r>
            <a:r>
              <a:rPr lang="en-US" dirty="0" err="1" smtClean="0"/>
              <a:t>непогрешивог</a:t>
            </a:r>
            <a:r>
              <a:rPr lang="en-US" dirty="0" smtClean="0"/>
              <a:t> </a:t>
            </a:r>
            <a:r>
              <a:rPr lang="en-US" dirty="0" err="1" smtClean="0"/>
              <a:t>утиска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„</a:t>
            </a:r>
            <a:r>
              <a:rPr lang="en-US" dirty="0" err="1" smtClean="0"/>
              <a:t>глобалног</a:t>
            </a:r>
            <a:r>
              <a:rPr lang="en-US" dirty="0" smtClean="0"/>
              <a:t> </a:t>
            </a:r>
            <a:r>
              <a:rPr lang="en-US" dirty="0" err="1" smtClean="0"/>
              <a:t>интуирања</a:t>
            </a:r>
            <a:r>
              <a:rPr lang="en-US" dirty="0" smtClean="0"/>
              <a:t> </a:t>
            </a:r>
            <a:r>
              <a:rPr lang="en-US" dirty="0" err="1" smtClean="0"/>
              <a:t>облика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“. У </a:t>
            </a:r>
            <a:r>
              <a:rPr lang="en-US" dirty="0" err="1" smtClean="0"/>
              <a:t>савременом</a:t>
            </a:r>
            <a:r>
              <a:rPr lang="en-US" dirty="0" smtClean="0"/>
              <a:t> </a:t>
            </a:r>
            <a:r>
              <a:rPr lang="en-US" dirty="0" err="1" smtClean="0"/>
              <a:t>поетичком</a:t>
            </a:r>
            <a:r>
              <a:rPr lang="en-US" dirty="0" smtClean="0"/>
              <a:t> и </a:t>
            </a:r>
            <a:r>
              <a:rPr lang="en-US" dirty="0" err="1" smtClean="0"/>
              <a:t>књижевнокритичком</a:t>
            </a:r>
            <a:r>
              <a:rPr lang="en-US" dirty="0" smtClean="0"/>
              <a:t> </a:t>
            </a:r>
            <a:r>
              <a:rPr lang="en-US" dirty="0" err="1" smtClean="0"/>
              <a:t>дискурсу</a:t>
            </a:r>
            <a:r>
              <a:rPr lang="en-US" dirty="0" smtClean="0"/>
              <a:t>  </a:t>
            </a:r>
            <a:r>
              <a:rPr lang="en-US" dirty="0" err="1" smtClean="0"/>
              <a:t>духовност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 </a:t>
            </a:r>
            <a:r>
              <a:rPr lang="en-US" dirty="0" err="1" smtClean="0"/>
              <a:t>опстала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највиши</a:t>
            </a:r>
            <a:r>
              <a:rPr lang="en-US" dirty="0" smtClean="0"/>
              <a:t> </a:t>
            </a:r>
            <a:r>
              <a:rPr lang="en-US" dirty="0" err="1" smtClean="0"/>
              <a:t>стремљени</a:t>
            </a:r>
            <a:r>
              <a:rPr lang="en-US" dirty="0" smtClean="0"/>
              <a:t> </a:t>
            </a:r>
            <a:r>
              <a:rPr lang="en-US" dirty="0" err="1" smtClean="0"/>
              <a:t>смисао</a:t>
            </a:r>
            <a:r>
              <a:rPr lang="en-US" dirty="0" smtClean="0"/>
              <a:t> </a:t>
            </a:r>
            <a:r>
              <a:rPr lang="en-US" dirty="0" err="1" smtClean="0"/>
              <a:t>поезије</a:t>
            </a:r>
            <a:r>
              <a:rPr lang="en-US" dirty="0" smtClean="0"/>
              <a:t> и </a:t>
            </a:r>
            <a:r>
              <a:rPr lang="en-US" dirty="0" err="1" smtClean="0"/>
              <a:t>прозе</a:t>
            </a:r>
            <a:r>
              <a:rPr lang="en-US" dirty="0" smtClean="0"/>
              <a:t> , </a:t>
            </a:r>
            <a:r>
              <a:rPr lang="en-US" dirty="0" err="1" smtClean="0"/>
              <a:t>напосе</a:t>
            </a:r>
            <a:r>
              <a:rPr lang="en-US" dirty="0" smtClean="0"/>
              <a:t> </a:t>
            </a:r>
            <a:r>
              <a:rPr lang="en-US" dirty="0" err="1" smtClean="0"/>
              <a:t>поезије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децу</a:t>
            </a:r>
            <a:r>
              <a:rPr lang="en-US" dirty="0" smtClean="0"/>
              <a:t>. </a:t>
            </a:r>
            <a:r>
              <a:rPr lang="en-US" dirty="0" err="1" smtClean="0"/>
              <a:t>Дух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снага</a:t>
            </a:r>
            <a:r>
              <a:rPr lang="en-US" dirty="0" smtClean="0"/>
              <a:t> </a:t>
            </a:r>
            <a:r>
              <a:rPr lang="en-US" dirty="0" err="1" smtClean="0"/>
              <a:t>објективности</a:t>
            </a:r>
            <a:r>
              <a:rPr lang="en-US" dirty="0" smtClean="0"/>
              <a:t> (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спиритус</a:t>
            </a:r>
            <a:r>
              <a:rPr lang="en-US" dirty="0" smtClean="0"/>
              <a:t>, </a:t>
            </a:r>
            <a:r>
              <a:rPr lang="en-US" dirty="0" err="1" smtClean="0"/>
              <a:t>дах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оживљује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би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њих</a:t>
            </a:r>
            <a:r>
              <a:rPr lang="en-US" dirty="0" smtClean="0"/>
              <a:t> </a:t>
            </a:r>
            <a:r>
              <a:rPr lang="en-US" dirty="0" err="1" smtClean="0"/>
              <a:t>створио</a:t>
            </a:r>
            <a:r>
              <a:rPr lang="en-US" dirty="0" smtClean="0"/>
              <a:t> </a:t>
            </a:r>
            <a:r>
              <a:rPr lang="en-US" dirty="0" err="1" smtClean="0"/>
              <a:t>феномене</a:t>
            </a:r>
            <a:r>
              <a:rPr lang="en-US" dirty="0" smtClean="0"/>
              <a:t>). У </a:t>
            </a:r>
            <a:r>
              <a:rPr lang="en-US" dirty="0" err="1" smtClean="0"/>
              <a:t>целовитости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, у </a:t>
            </a:r>
            <a:r>
              <a:rPr lang="en-US" dirty="0" err="1" smtClean="0"/>
              <a:t>форми</a:t>
            </a:r>
            <a:r>
              <a:rPr lang="en-US" dirty="0" smtClean="0"/>
              <a:t>, у </a:t>
            </a:r>
            <a:r>
              <a:rPr lang="en-US" dirty="0" err="1" smtClean="0"/>
              <a:t>релацијама</a:t>
            </a:r>
            <a:r>
              <a:rPr lang="en-US" dirty="0" smtClean="0"/>
              <a:t> </a:t>
            </a:r>
            <a:r>
              <a:rPr lang="en-US" dirty="0" err="1" smtClean="0"/>
              <a:t>спољашње</a:t>
            </a:r>
            <a:r>
              <a:rPr lang="en-US" dirty="0" smtClean="0"/>
              <a:t> и </a:t>
            </a:r>
            <a:r>
              <a:rPr lang="en-US" dirty="0" err="1" smtClean="0"/>
              <a:t>унутрашње</a:t>
            </a:r>
            <a:r>
              <a:rPr lang="en-US" dirty="0" smtClean="0"/>
              <a:t> </a:t>
            </a:r>
            <a:r>
              <a:rPr lang="en-US" dirty="0" err="1" smtClean="0"/>
              <a:t>храмоније</a:t>
            </a:r>
            <a:r>
              <a:rPr lang="en-US" dirty="0" smtClean="0"/>
              <a:t>, у </a:t>
            </a:r>
            <a:r>
              <a:rPr lang="en-US" dirty="0" err="1" smtClean="0"/>
              <a:t>њиховом</a:t>
            </a:r>
            <a:r>
              <a:rPr lang="en-US" dirty="0" smtClean="0"/>
              <a:t> </a:t>
            </a:r>
            <a:r>
              <a:rPr lang="en-US" dirty="0" err="1" smtClean="0"/>
              <a:t>јединству</a:t>
            </a:r>
            <a:r>
              <a:rPr lang="en-US" dirty="0" smtClean="0"/>
              <a:t>, у </a:t>
            </a:r>
            <a:r>
              <a:rPr lang="en-US" dirty="0" err="1" smtClean="0"/>
              <a:t>глобалном</a:t>
            </a:r>
            <a:r>
              <a:rPr lang="en-US" dirty="0" smtClean="0"/>
              <a:t> </a:t>
            </a:r>
            <a:r>
              <a:rPr lang="en-US" dirty="0" err="1" smtClean="0"/>
              <a:t>интуирању</a:t>
            </a:r>
            <a:r>
              <a:rPr lang="en-US" dirty="0" smtClean="0"/>
              <a:t> </a:t>
            </a:r>
            <a:r>
              <a:rPr lang="en-US" dirty="0" err="1" smtClean="0"/>
              <a:t>обликотворних</a:t>
            </a:r>
            <a:r>
              <a:rPr lang="en-US" dirty="0" smtClean="0"/>
              <a:t> </a:t>
            </a:r>
            <a:r>
              <a:rPr lang="en-US" dirty="0" err="1" smtClean="0"/>
              <a:t>односа</a:t>
            </a:r>
            <a:r>
              <a:rPr lang="en-US" dirty="0" smtClean="0"/>
              <a:t> – </a:t>
            </a:r>
            <a:r>
              <a:rPr lang="en-US" dirty="0" err="1" smtClean="0"/>
              <a:t>садржана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духовност</a:t>
            </a:r>
            <a:r>
              <a:rPr lang="en-US" dirty="0" smtClean="0"/>
              <a:t> </a:t>
            </a:r>
            <a:r>
              <a:rPr lang="en-US" dirty="0" err="1" smtClean="0"/>
              <a:t>репрезентативних</a:t>
            </a:r>
            <a:r>
              <a:rPr lang="en-US" dirty="0" smtClean="0"/>
              <a:t> </a:t>
            </a:r>
            <a:r>
              <a:rPr lang="en-US" dirty="0" err="1" smtClean="0"/>
              <a:t>савремених</a:t>
            </a:r>
            <a:r>
              <a:rPr lang="en-US" dirty="0" smtClean="0"/>
              <a:t> </a:t>
            </a:r>
            <a:r>
              <a:rPr lang="en-US" dirty="0" err="1" smtClean="0"/>
              <a:t>књижевних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децу</a:t>
            </a:r>
            <a:r>
              <a:rPr lang="en-US" dirty="0" smtClean="0"/>
              <a:t>,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синтетише</a:t>
            </a:r>
            <a:r>
              <a:rPr lang="en-US" dirty="0" smtClean="0"/>
              <a:t> и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творачки</a:t>
            </a:r>
            <a:r>
              <a:rPr lang="en-US" dirty="0" smtClean="0"/>
              <a:t> </a:t>
            </a:r>
            <a:r>
              <a:rPr lang="en-US" dirty="0" err="1" smtClean="0"/>
              <a:t>начин</a:t>
            </a:r>
            <a:r>
              <a:rPr lang="en-US" dirty="0" smtClean="0"/>
              <a:t> </a:t>
            </a:r>
            <a:r>
              <a:rPr lang="en-US" dirty="0" err="1" smtClean="0"/>
              <a:t>исказује</a:t>
            </a:r>
            <a:r>
              <a:rPr lang="en-US" dirty="0" smtClean="0"/>
              <a:t> </a:t>
            </a:r>
            <a:r>
              <a:rPr lang="en-US" dirty="0" err="1" smtClean="0"/>
              <a:t>естетско</a:t>
            </a:r>
            <a:r>
              <a:rPr lang="en-US" dirty="0" smtClean="0"/>
              <a:t> </a:t>
            </a:r>
            <a:r>
              <a:rPr lang="en-US" dirty="0" err="1" smtClean="0"/>
              <a:t>гледиште</a:t>
            </a:r>
            <a:r>
              <a:rPr lang="en-US" dirty="0" smtClean="0"/>
              <a:t> и </a:t>
            </a:r>
            <a:r>
              <a:rPr lang="en-US" dirty="0" err="1" smtClean="0"/>
              <a:t>ванестетске</a:t>
            </a:r>
            <a:r>
              <a:rPr lang="en-US" dirty="0" smtClean="0"/>
              <a:t> </a:t>
            </a:r>
            <a:r>
              <a:rPr lang="en-US" dirty="0" err="1" smtClean="0"/>
              <a:t>вредности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, </a:t>
            </a:r>
            <a:r>
              <a:rPr lang="en-US" dirty="0" err="1" smtClean="0"/>
              <a:t>првенствено</a:t>
            </a:r>
            <a:r>
              <a:rPr lang="en-US" dirty="0" smtClean="0"/>
              <a:t> </a:t>
            </a:r>
            <a:r>
              <a:rPr lang="en-US" dirty="0" err="1" smtClean="0"/>
              <a:t>оне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педагошко-психолошког</a:t>
            </a:r>
            <a:r>
              <a:rPr lang="en-US" dirty="0" smtClean="0"/>
              <a:t> и </a:t>
            </a:r>
            <a:r>
              <a:rPr lang="en-US" dirty="0" err="1" smtClean="0"/>
              <a:t>морално-социјалног</a:t>
            </a:r>
            <a:r>
              <a:rPr lang="en-US" dirty="0" smtClean="0"/>
              <a:t> </a:t>
            </a:r>
            <a:r>
              <a:rPr lang="en-US" dirty="0" err="1" smtClean="0"/>
              <a:t>аспекта</a:t>
            </a:r>
            <a:r>
              <a:rPr lang="en-US" dirty="0" smtClean="0"/>
              <a:t>.</a:t>
            </a:r>
          </a:p>
        </p:txBody>
      </p:sp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228601" y="533400"/>
            <a:ext cx="8607424" cy="454025"/>
          </a:xfrm>
        </p:spPr>
        <p:txBody>
          <a:bodyPr>
            <a:normAutofit fontScale="90000"/>
          </a:bodyPr>
          <a:lstStyle/>
          <a:p>
            <a:r>
              <a:rPr lang="sr-Cyrl-RS" sz="1800" dirty="0" smtClean="0">
                <a:solidFill>
                  <a:srgbClr val="CBA523"/>
                </a:solidFill>
              </a:rPr>
              <a:t>С</a:t>
            </a:r>
            <a:r>
              <a:rPr lang="en-US" sz="1800" dirty="0" err="1" smtClean="0">
                <a:solidFill>
                  <a:srgbClr val="CBA523"/>
                </a:solidFill>
              </a:rPr>
              <a:t>авремени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наратив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за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децу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као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оглед</a:t>
            </a:r>
            <a:r>
              <a:rPr lang="en-US" sz="1800" dirty="0" smtClean="0">
                <a:solidFill>
                  <a:srgbClr val="CBA523"/>
                </a:solidFill>
              </a:rPr>
              <a:t> о </a:t>
            </a:r>
            <a:r>
              <a:rPr lang="en-US" sz="1800" dirty="0" err="1" smtClean="0">
                <a:solidFill>
                  <a:srgbClr val="CBA523"/>
                </a:solidFill>
              </a:rPr>
              <a:t>причи</a:t>
            </a:r>
            <a:r>
              <a:rPr lang="en-US" sz="1800" dirty="0" smtClean="0">
                <a:solidFill>
                  <a:srgbClr val="CBA523"/>
                </a:solidFill>
              </a:rPr>
              <a:t> и </a:t>
            </a:r>
            <a:r>
              <a:rPr lang="en-US" sz="1800" dirty="0" err="1" smtClean="0">
                <a:solidFill>
                  <a:srgbClr val="CBA523"/>
                </a:solidFill>
              </a:rPr>
              <a:t>причању</a:t>
            </a:r>
            <a:r>
              <a:rPr lang="en-US" sz="3600" dirty="0" smtClean="0">
                <a:solidFill>
                  <a:srgbClr val="CBA523"/>
                </a:solidFill>
              </a:rPr>
              <a:t/>
            </a:r>
            <a:br>
              <a:rPr lang="en-US" sz="3600" dirty="0" smtClean="0">
                <a:solidFill>
                  <a:srgbClr val="CBA523"/>
                </a:solidFill>
              </a:rPr>
            </a:br>
            <a:r>
              <a:rPr lang="en-US" sz="3600" dirty="0" smtClean="0">
                <a:solidFill>
                  <a:srgbClr val="CBA523"/>
                </a:solidFill>
              </a:rPr>
              <a:t> 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Управо</a:t>
            </a:r>
            <a:r>
              <a:rPr lang="en-US" dirty="0" smtClean="0"/>
              <a:t> у </a:t>
            </a:r>
            <a:r>
              <a:rPr lang="en-US" dirty="0" err="1" smtClean="0"/>
              <a:t>прожетости</a:t>
            </a:r>
            <a:r>
              <a:rPr lang="en-US" dirty="0" smtClean="0"/>
              <a:t>, у </a:t>
            </a:r>
            <a:r>
              <a:rPr lang="en-US" dirty="0" err="1" smtClean="0"/>
              <a:t>додиривању</a:t>
            </a:r>
            <a:r>
              <a:rPr lang="en-US" dirty="0" smtClean="0"/>
              <a:t> и </a:t>
            </a:r>
            <a:r>
              <a:rPr lang="en-US" dirty="0" err="1" smtClean="0"/>
              <a:t>дијалогу</a:t>
            </a:r>
            <a:r>
              <a:rPr lang="en-US" dirty="0" smtClean="0"/>
              <a:t> </a:t>
            </a:r>
            <a:r>
              <a:rPr lang="en-US" dirty="0" err="1" smtClean="0"/>
              <a:t>текстова</a:t>
            </a:r>
            <a:r>
              <a:rPr lang="en-US" dirty="0" smtClean="0"/>
              <a:t> </a:t>
            </a:r>
            <a:r>
              <a:rPr lang="en-US" dirty="0" err="1" smtClean="0"/>
              <a:t>чудесно</a:t>
            </a:r>
            <a:r>
              <a:rPr lang="en-US" dirty="0" smtClean="0"/>
              <a:t> </a:t>
            </a:r>
            <a:r>
              <a:rPr lang="en-US" dirty="0" err="1" smtClean="0"/>
              <a:t>блесне</a:t>
            </a:r>
            <a:r>
              <a:rPr lang="en-US" dirty="0" smtClean="0"/>
              <a:t> и </a:t>
            </a:r>
            <a:r>
              <a:rPr lang="en-US" dirty="0" err="1" smtClean="0"/>
              <a:t>духовно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озари</a:t>
            </a:r>
            <a:r>
              <a:rPr lang="en-US" dirty="0" smtClean="0"/>
              <a:t> </a:t>
            </a:r>
            <a:r>
              <a:rPr lang="en-US" dirty="0" err="1" smtClean="0"/>
              <a:t>овај</a:t>
            </a:r>
            <a:r>
              <a:rPr lang="en-US" dirty="0" smtClean="0"/>
              <a:t> </a:t>
            </a:r>
            <a:r>
              <a:rPr lang="en-US" dirty="0" err="1" smtClean="0"/>
              <a:t>низ</a:t>
            </a:r>
            <a:r>
              <a:rPr lang="en-US" dirty="0" smtClean="0"/>
              <a:t> </a:t>
            </a:r>
            <a:r>
              <a:rPr lang="en-US" dirty="0" err="1" smtClean="0"/>
              <a:t>прича</a:t>
            </a:r>
            <a:r>
              <a:rPr lang="en-US" dirty="0" smtClean="0"/>
              <a:t> о </a:t>
            </a:r>
            <a:r>
              <a:rPr lang="en-US" dirty="0" err="1" smtClean="0"/>
              <a:t>искушењу</a:t>
            </a:r>
            <a:r>
              <a:rPr lang="en-US" dirty="0" smtClean="0"/>
              <a:t> </a:t>
            </a:r>
            <a:r>
              <a:rPr lang="en-US" dirty="0" err="1" smtClean="0"/>
              <a:t>детињства</a:t>
            </a:r>
            <a:r>
              <a:rPr lang="en-US" dirty="0" smtClean="0"/>
              <a:t> </a:t>
            </a:r>
            <a:r>
              <a:rPr lang="en-US" dirty="0" err="1" smtClean="0"/>
              <a:t>средњовековних</a:t>
            </a:r>
            <a:r>
              <a:rPr lang="en-US" dirty="0" smtClean="0"/>
              <a:t>  </a:t>
            </a:r>
            <a:r>
              <a:rPr lang="en-US" dirty="0" err="1" smtClean="0"/>
              <a:t>владара</a:t>
            </a:r>
            <a:r>
              <a:rPr lang="en-US" dirty="0" smtClean="0"/>
              <a:t> и </a:t>
            </a:r>
            <a:r>
              <a:rPr lang="en-US" dirty="0" err="1" smtClean="0"/>
              <a:t>јунака</a:t>
            </a:r>
            <a:r>
              <a:rPr lang="en-US" dirty="0" smtClean="0"/>
              <a:t> (</a:t>
            </a:r>
            <a:r>
              <a:rPr lang="en-US" dirty="0" err="1" smtClean="0"/>
              <a:t>Стефан</a:t>
            </a:r>
            <a:r>
              <a:rPr lang="en-US" dirty="0" smtClean="0"/>
              <a:t> </a:t>
            </a:r>
            <a:r>
              <a:rPr lang="en-US" dirty="0" err="1" smtClean="0"/>
              <a:t>Немања</a:t>
            </a:r>
            <a:r>
              <a:rPr lang="en-US" dirty="0" smtClean="0"/>
              <a:t>, </a:t>
            </a:r>
            <a:r>
              <a:rPr lang="en-US" dirty="0" err="1" smtClean="0"/>
              <a:t>Свети</a:t>
            </a:r>
            <a:r>
              <a:rPr lang="en-US" dirty="0" smtClean="0"/>
              <a:t> </a:t>
            </a:r>
            <a:r>
              <a:rPr lang="en-US" dirty="0" err="1" smtClean="0"/>
              <a:t>Сава</a:t>
            </a:r>
            <a:r>
              <a:rPr lang="en-US" dirty="0" smtClean="0"/>
              <a:t>, </a:t>
            </a:r>
            <a:r>
              <a:rPr lang="en-US" dirty="0" err="1" smtClean="0"/>
              <a:t>Стефан</a:t>
            </a:r>
            <a:r>
              <a:rPr lang="en-US" dirty="0" smtClean="0"/>
              <a:t> </a:t>
            </a:r>
            <a:r>
              <a:rPr lang="en-US" dirty="0" err="1" smtClean="0"/>
              <a:t>Дечански</a:t>
            </a:r>
            <a:r>
              <a:rPr lang="en-US" dirty="0" smtClean="0"/>
              <a:t>, </a:t>
            </a:r>
            <a:r>
              <a:rPr lang="en-US" dirty="0" err="1" smtClean="0"/>
              <a:t>цару</a:t>
            </a:r>
            <a:r>
              <a:rPr lang="en-US" dirty="0" smtClean="0"/>
              <a:t> </a:t>
            </a:r>
            <a:r>
              <a:rPr lang="en-US" dirty="0" err="1" smtClean="0"/>
              <a:t>Душан</a:t>
            </a:r>
            <a:r>
              <a:rPr lang="en-US" dirty="0" smtClean="0"/>
              <a:t>, </a:t>
            </a:r>
            <a:r>
              <a:rPr lang="en-US" dirty="0" err="1" smtClean="0"/>
              <a:t>кнез</a:t>
            </a:r>
            <a:r>
              <a:rPr lang="en-US" dirty="0" smtClean="0"/>
              <a:t> </a:t>
            </a:r>
            <a:r>
              <a:rPr lang="en-US" dirty="0" err="1" smtClean="0"/>
              <a:t>Лазар</a:t>
            </a:r>
            <a:r>
              <a:rPr lang="en-US" dirty="0" smtClean="0"/>
              <a:t>, </a:t>
            </a:r>
            <a:r>
              <a:rPr lang="en-US" dirty="0" err="1" smtClean="0"/>
              <a:t>деспот</a:t>
            </a:r>
            <a:r>
              <a:rPr lang="en-US" dirty="0" smtClean="0"/>
              <a:t> </a:t>
            </a:r>
            <a:r>
              <a:rPr lang="en-US" dirty="0" err="1" smtClean="0"/>
              <a:t>Стефан</a:t>
            </a:r>
            <a:r>
              <a:rPr lang="en-US" dirty="0" smtClean="0"/>
              <a:t> </a:t>
            </a:r>
            <a:r>
              <a:rPr lang="en-US" dirty="0" err="1" smtClean="0"/>
              <a:t>Лазаревић</a:t>
            </a:r>
            <a:r>
              <a:rPr lang="en-US" dirty="0" smtClean="0"/>
              <a:t> и </a:t>
            </a:r>
            <a:r>
              <a:rPr lang="en-US" dirty="0" err="1" smtClean="0"/>
              <a:t>Краљевић</a:t>
            </a:r>
            <a:r>
              <a:rPr lang="en-US" dirty="0" smtClean="0"/>
              <a:t> </a:t>
            </a:r>
            <a:r>
              <a:rPr lang="en-US" dirty="0" err="1" smtClean="0"/>
              <a:t>Марко</a:t>
            </a:r>
            <a:r>
              <a:rPr lang="en-US" dirty="0" smtClean="0"/>
              <a:t>)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имаголошки</a:t>
            </a:r>
            <a:r>
              <a:rPr lang="en-US" dirty="0" smtClean="0"/>
              <a:t> </a:t>
            </a:r>
            <a:r>
              <a:rPr lang="en-US" dirty="0" err="1" smtClean="0"/>
              <a:t>основ</a:t>
            </a:r>
            <a:r>
              <a:rPr lang="en-US" dirty="0" smtClean="0"/>
              <a:t> </a:t>
            </a:r>
            <a:r>
              <a:rPr lang="en-US" dirty="0" err="1" smtClean="0"/>
              <a:t>књижевног</a:t>
            </a:r>
            <a:r>
              <a:rPr lang="en-US" dirty="0" smtClean="0"/>
              <a:t> </a:t>
            </a:r>
            <a:r>
              <a:rPr lang="en-US" dirty="0" err="1" smtClean="0"/>
              <a:t>лика</a:t>
            </a:r>
            <a:r>
              <a:rPr lang="en-US" dirty="0" smtClean="0"/>
              <a:t> и </a:t>
            </a:r>
            <a:r>
              <a:rPr lang="en-US" dirty="0" err="1" smtClean="0"/>
              <a:t>типског</a:t>
            </a:r>
            <a:r>
              <a:rPr lang="en-US" dirty="0" smtClean="0"/>
              <a:t> </a:t>
            </a:r>
            <a:r>
              <a:rPr lang="en-US" dirty="0" err="1" smtClean="0"/>
              <a:t>одређења</a:t>
            </a:r>
            <a:r>
              <a:rPr lang="en-US" dirty="0" smtClean="0"/>
              <a:t> „</a:t>
            </a:r>
            <a:r>
              <a:rPr lang="en-US" dirty="0" err="1" smtClean="0"/>
              <a:t>дечака</a:t>
            </a:r>
            <a:r>
              <a:rPr lang="en-US" dirty="0" smtClean="0"/>
              <a:t> у </a:t>
            </a:r>
            <a:r>
              <a:rPr lang="en-US" dirty="0" err="1" smtClean="0"/>
              <a:t>одрастању</a:t>
            </a:r>
            <a:r>
              <a:rPr lang="en-US" dirty="0" smtClean="0"/>
              <a:t>“ . </a:t>
            </a:r>
            <a:r>
              <a:rPr lang="en-US" dirty="0" err="1" smtClean="0"/>
              <a:t>Естетски</a:t>
            </a:r>
            <a:r>
              <a:rPr lang="en-US" dirty="0" smtClean="0"/>
              <a:t> </a:t>
            </a:r>
            <a:r>
              <a:rPr lang="en-US" dirty="0" err="1" smtClean="0"/>
              <a:t>учинак</a:t>
            </a:r>
            <a:r>
              <a:rPr lang="en-US" dirty="0" smtClean="0"/>
              <a:t> </a:t>
            </a:r>
            <a:r>
              <a:rPr lang="en-US" dirty="0" err="1" smtClean="0"/>
              <a:t>реторичког</a:t>
            </a:r>
            <a:r>
              <a:rPr lang="en-US" dirty="0" smtClean="0"/>
              <a:t> </a:t>
            </a:r>
            <a:r>
              <a:rPr lang="en-US" dirty="0" err="1" smtClean="0"/>
              <a:t>деконструктивизма</a:t>
            </a:r>
            <a:r>
              <a:rPr lang="en-US" dirty="0" smtClean="0"/>
              <a:t> </a:t>
            </a:r>
            <a:r>
              <a:rPr lang="en-US" dirty="0" err="1" smtClean="0"/>
              <a:t>ових</a:t>
            </a:r>
            <a:r>
              <a:rPr lang="en-US" dirty="0" smtClean="0"/>
              <a:t> </a:t>
            </a:r>
            <a:r>
              <a:rPr lang="en-US" dirty="0" err="1" smtClean="0"/>
              <a:t>прича</a:t>
            </a:r>
            <a:r>
              <a:rPr lang="en-US" dirty="0" smtClean="0"/>
              <a:t> </a:t>
            </a:r>
            <a:r>
              <a:rPr lang="en-US" dirty="0" err="1" smtClean="0"/>
              <a:t>свакако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похрањен</a:t>
            </a:r>
            <a:r>
              <a:rPr lang="en-US" dirty="0" smtClean="0"/>
              <a:t> и у </a:t>
            </a:r>
            <a:r>
              <a:rPr lang="en-US" dirty="0" err="1" smtClean="0"/>
              <a:t>једној</a:t>
            </a:r>
            <a:r>
              <a:rPr lang="en-US" dirty="0" smtClean="0"/>
              <a:t> </a:t>
            </a:r>
            <a:r>
              <a:rPr lang="en-US" dirty="0" err="1" smtClean="0"/>
              <a:t>особеној</a:t>
            </a:r>
            <a:r>
              <a:rPr lang="en-US" dirty="0" smtClean="0"/>
              <a:t> </a:t>
            </a:r>
            <a:r>
              <a:rPr lang="en-US" dirty="0" err="1" smtClean="0"/>
              <a:t>лиризацији</a:t>
            </a:r>
            <a:r>
              <a:rPr lang="en-US" dirty="0" smtClean="0"/>
              <a:t> </a:t>
            </a:r>
            <a:r>
              <a:rPr lang="en-US" dirty="0" err="1" smtClean="0"/>
              <a:t>наративне</a:t>
            </a:r>
            <a:r>
              <a:rPr lang="en-US" dirty="0" smtClean="0"/>
              <a:t> </a:t>
            </a:r>
            <a:r>
              <a:rPr lang="en-US" dirty="0" err="1" smtClean="0"/>
              <a:t>потке</a:t>
            </a:r>
            <a:r>
              <a:rPr lang="en-US" dirty="0" smtClean="0"/>
              <a:t>, </a:t>
            </a:r>
            <a:r>
              <a:rPr lang="en-US" dirty="0" err="1" smtClean="0"/>
              <a:t>њеној</a:t>
            </a:r>
            <a:r>
              <a:rPr lang="en-US" dirty="0" smtClean="0"/>
              <a:t> </a:t>
            </a:r>
            <a:r>
              <a:rPr lang="en-US" dirty="0" err="1" smtClean="0"/>
              <a:t>полифоности</a:t>
            </a:r>
            <a:r>
              <a:rPr lang="en-US" dirty="0" smtClean="0"/>
              <a:t> и </a:t>
            </a:r>
            <a:r>
              <a:rPr lang="en-US" dirty="0" err="1" smtClean="0"/>
              <a:t>значењској</a:t>
            </a:r>
            <a:r>
              <a:rPr lang="en-US" dirty="0" smtClean="0"/>
              <a:t> </a:t>
            </a:r>
            <a:r>
              <a:rPr lang="en-US" dirty="0" err="1" smtClean="0"/>
              <a:t>отворености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у </a:t>
            </a:r>
            <a:r>
              <a:rPr lang="en-US" dirty="0" err="1" smtClean="0"/>
              <a:t>атмосфери</a:t>
            </a:r>
            <a:r>
              <a:rPr lang="en-US" dirty="0" smtClean="0"/>
              <a:t> </a:t>
            </a:r>
            <a:r>
              <a:rPr lang="en-US" dirty="0" err="1" smtClean="0"/>
              <a:t>чудесних</a:t>
            </a:r>
            <a:r>
              <a:rPr lang="en-US" dirty="0" smtClean="0"/>
              <a:t> </a:t>
            </a:r>
            <a:r>
              <a:rPr lang="en-US" dirty="0" err="1" smtClean="0"/>
              <a:t>преображаја</a:t>
            </a:r>
            <a:r>
              <a:rPr lang="en-US" dirty="0" smtClean="0"/>
              <a:t> у </a:t>
            </a:r>
            <a:r>
              <a:rPr lang="en-US" dirty="0" err="1" smtClean="0"/>
              <a:t>бићу</a:t>
            </a:r>
            <a:r>
              <a:rPr lang="en-US" dirty="0" smtClean="0"/>
              <a:t> и </a:t>
            </a:r>
            <a:r>
              <a:rPr lang="en-US" dirty="0" err="1" smtClean="0"/>
              <a:t>ван</a:t>
            </a:r>
            <a:r>
              <a:rPr lang="en-US" dirty="0" smtClean="0"/>
              <a:t> </a:t>
            </a:r>
            <a:r>
              <a:rPr lang="en-US" dirty="0" err="1" smtClean="0"/>
              <a:t>њега</a:t>
            </a:r>
            <a:r>
              <a:rPr lang="en-US" dirty="0" smtClean="0"/>
              <a:t>,  </a:t>
            </a:r>
            <a:r>
              <a:rPr lang="en-US" dirty="0" err="1" smtClean="0"/>
              <a:t>остварује</a:t>
            </a:r>
            <a:r>
              <a:rPr lang="en-US" dirty="0" smtClean="0"/>
              <a:t> </a:t>
            </a:r>
            <a:r>
              <a:rPr lang="en-US" dirty="0" err="1" smtClean="0"/>
              <a:t>једно</a:t>
            </a:r>
            <a:r>
              <a:rPr lang="en-US" dirty="0" smtClean="0"/>
              <a:t> </a:t>
            </a:r>
            <a:r>
              <a:rPr lang="en-US" dirty="0" err="1" smtClean="0"/>
              <a:t>срећно</a:t>
            </a:r>
            <a:r>
              <a:rPr lang="en-US" dirty="0" smtClean="0"/>
              <a:t> </a:t>
            </a:r>
            <a:r>
              <a:rPr lang="en-US" dirty="0" err="1" smtClean="0"/>
              <a:t>спајање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укрштање</a:t>
            </a:r>
            <a:r>
              <a:rPr lang="en-US" dirty="0" smtClean="0"/>
              <a:t> </a:t>
            </a:r>
            <a:r>
              <a:rPr lang="en-US" dirty="0" err="1" smtClean="0"/>
              <a:t>крајности</a:t>
            </a:r>
            <a:r>
              <a:rPr lang="en-US" dirty="0" smtClean="0"/>
              <a:t> </a:t>
            </a:r>
            <a:r>
              <a:rPr lang="en-US" dirty="0" err="1" smtClean="0"/>
              <a:t>спознајног</a:t>
            </a:r>
            <a:r>
              <a:rPr lang="en-US" dirty="0" smtClean="0"/>
              <a:t> и </a:t>
            </a:r>
            <a:r>
              <a:rPr lang="en-US" dirty="0" err="1" smtClean="0"/>
              <a:t>стваралачки-поетског</a:t>
            </a:r>
            <a:r>
              <a:rPr lang="en-US" dirty="0" smtClean="0"/>
              <a:t>. 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1800" dirty="0" smtClean="0">
                <a:solidFill>
                  <a:srgbClr val="CBA523"/>
                </a:solidFill>
              </a:rPr>
              <a:t>С</a:t>
            </a:r>
            <a:r>
              <a:rPr lang="en-US" sz="1800" dirty="0" err="1" smtClean="0">
                <a:solidFill>
                  <a:srgbClr val="CBA523"/>
                </a:solidFill>
              </a:rPr>
              <a:t>авремени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наратив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за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децу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као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1800" dirty="0" smtClean="0">
                <a:solidFill>
                  <a:srgbClr val="CBA523"/>
                </a:solidFill>
              </a:rPr>
              <a:t> </a:t>
            </a:r>
            <a:r>
              <a:rPr lang="en-US" sz="1800" dirty="0" err="1" smtClean="0">
                <a:solidFill>
                  <a:srgbClr val="CBA523"/>
                </a:solidFill>
              </a:rPr>
              <a:t>оглед</a:t>
            </a:r>
            <a:r>
              <a:rPr lang="en-US" sz="1800" dirty="0" smtClean="0">
                <a:solidFill>
                  <a:srgbClr val="CBA523"/>
                </a:solidFill>
              </a:rPr>
              <a:t> о </a:t>
            </a:r>
            <a:r>
              <a:rPr lang="en-US" sz="1800" dirty="0" err="1" smtClean="0">
                <a:solidFill>
                  <a:srgbClr val="CBA523"/>
                </a:solidFill>
              </a:rPr>
              <a:t>причи</a:t>
            </a:r>
            <a:r>
              <a:rPr lang="en-US" sz="1800" dirty="0" smtClean="0">
                <a:solidFill>
                  <a:srgbClr val="CBA523"/>
                </a:solidFill>
              </a:rPr>
              <a:t> и </a:t>
            </a:r>
            <a:r>
              <a:rPr lang="en-US" sz="1800" dirty="0" err="1" smtClean="0">
                <a:solidFill>
                  <a:srgbClr val="CBA523"/>
                </a:solidFill>
              </a:rPr>
              <a:t>причању</a:t>
            </a:r>
            <a:r>
              <a:rPr lang="sr-Cyrl-RS" sz="1800" dirty="0" smtClean="0">
                <a:solidFill>
                  <a:srgbClr val="CBA523"/>
                </a:solidFill>
              </a:rPr>
              <a:t/>
            </a:r>
            <a:br>
              <a:rPr lang="sr-Cyrl-RS" sz="1800" dirty="0" smtClean="0">
                <a:solidFill>
                  <a:srgbClr val="CBA523"/>
                </a:solidFill>
              </a:rPr>
            </a:br>
            <a:r>
              <a:rPr lang="sr-Cyrl-RS" sz="1800" dirty="0" smtClean="0">
                <a:solidFill>
                  <a:srgbClr val="CBA523"/>
                </a:solidFill>
              </a:rPr>
              <a:t>(Светлана Велмар-Јанковић: </a:t>
            </a:r>
            <a:r>
              <a:rPr lang="sr-Cyrl-RS" sz="1800" i="1" dirty="0" smtClean="0">
                <a:solidFill>
                  <a:srgbClr val="CBA523"/>
                </a:solidFill>
              </a:rPr>
              <a:t>Књига за Марка</a:t>
            </a:r>
            <a:r>
              <a:rPr lang="sr-Cyrl-RS" sz="1800" dirty="0" smtClean="0">
                <a:solidFill>
                  <a:srgbClr val="CBA523"/>
                </a:solidFill>
              </a:rPr>
              <a:t>)</a:t>
            </a:r>
            <a:r>
              <a:rPr lang="en-US" sz="1800" dirty="0" smtClean="0">
                <a:solidFill>
                  <a:srgbClr val="CBA523"/>
                </a:solidFill>
              </a:rPr>
              <a:t/>
            </a:r>
            <a:br>
              <a:rPr lang="en-US" sz="1800" dirty="0" smtClean="0">
                <a:solidFill>
                  <a:srgbClr val="CBA523"/>
                </a:solidFill>
              </a:rPr>
            </a:br>
            <a:r>
              <a:rPr lang="en-US" sz="1800" dirty="0" smtClean="0">
                <a:solidFill>
                  <a:srgbClr val="CBA523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/>
              <a:t>Чудесно</a:t>
            </a:r>
            <a:r>
              <a:rPr lang="en-US" dirty="0" smtClean="0"/>
              <a:t> у </a:t>
            </a:r>
            <a:r>
              <a:rPr lang="en-US" dirty="0" err="1" smtClean="0"/>
              <a:t>овим</a:t>
            </a:r>
            <a:r>
              <a:rPr lang="en-US" dirty="0" smtClean="0"/>
              <a:t> </a:t>
            </a:r>
            <a:r>
              <a:rPr lang="en-US" dirty="0" err="1" smtClean="0"/>
              <a:t>причама</a:t>
            </a:r>
            <a:r>
              <a:rPr lang="en-US" dirty="0" smtClean="0"/>
              <a:t> </a:t>
            </a:r>
            <a:r>
              <a:rPr lang="en-US" dirty="0" err="1" smtClean="0"/>
              <a:t>светли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крајњем</a:t>
            </a:r>
            <a:r>
              <a:rPr lang="en-US" dirty="0" smtClean="0"/>
              <a:t> </a:t>
            </a:r>
            <a:r>
              <a:rPr lang="en-US" dirty="0" err="1" smtClean="0"/>
              <a:t>врхунцу</a:t>
            </a:r>
            <a:r>
              <a:rPr lang="en-US" dirty="0" smtClean="0"/>
              <a:t> </a:t>
            </a:r>
            <a:r>
              <a:rPr lang="en-US" dirty="0" err="1" smtClean="0"/>
              <a:t>животног</a:t>
            </a:r>
            <a:r>
              <a:rPr lang="en-US" dirty="0" smtClean="0"/>
              <a:t> </a:t>
            </a:r>
            <a:r>
              <a:rPr lang="en-US" dirty="0" err="1" smtClean="0"/>
              <a:t>кретања</a:t>
            </a:r>
            <a:r>
              <a:rPr lang="en-US" dirty="0" smtClean="0"/>
              <a:t> и </a:t>
            </a:r>
            <a:r>
              <a:rPr lang="en-US" dirty="0" err="1" smtClean="0"/>
              <a:t>обухвата</a:t>
            </a:r>
            <a:r>
              <a:rPr lang="en-US" dirty="0" smtClean="0"/>
              <a:t> </a:t>
            </a:r>
            <a:r>
              <a:rPr lang="en-US" dirty="0" err="1" smtClean="0"/>
              <a:t>читаву</a:t>
            </a:r>
            <a:r>
              <a:rPr lang="en-US" dirty="0" smtClean="0"/>
              <a:t> </a:t>
            </a:r>
            <a:r>
              <a:rPr lang="en-US" dirty="0" err="1" smtClean="0"/>
              <a:t>осећајност</a:t>
            </a:r>
            <a:r>
              <a:rPr lang="en-US" dirty="0" smtClean="0"/>
              <a:t> у </a:t>
            </a:r>
            <a:r>
              <a:rPr lang="en-US" dirty="0" err="1" smtClean="0"/>
              <a:t>споју</a:t>
            </a:r>
            <a:r>
              <a:rPr lang="en-US" dirty="0" smtClean="0"/>
              <a:t> </a:t>
            </a:r>
            <a:r>
              <a:rPr lang="en-US" dirty="0" err="1" smtClean="0"/>
              <a:t>бића</a:t>
            </a:r>
            <a:r>
              <a:rPr lang="en-US" dirty="0" smtClean="0"/>
              <a:t> и </a:t>
            </a:r>
            <a:r>
              <a:rPr lang="en-US" dirty="0" err="1" smtClean="0"/>
              <a:t>природе</a:t>
            </a:r>
            <a:r>
              <a:rPr lang="en-US" dirty="0" smtClean="0"/>
              <a:t>, </a:t>
            </a:r>
            <a:r>
              <a:rPr lang="en-US" dirty="0" err="1" smtClean="0"/>
              <a:t>стваралачком</a:t>
            </a:r>
            <a:r>
              <a:rPr lang="en-US" dirty="0" smtClean="0"/>
              <a:t> </a:t>
            </a:r>
            <a:r>
              <a:rPr lang="en-US" dirty="0" err="1" smtClean="0"/>
              <a:t>илуминацијом</a:t>
            </a:r>
            <a:r>
              <a:rPr lang="en-US" dirty="0" smtClean="0"/>
              <a:t>  </a:t>
            </a:r>
            <a:r>
              <a:rPr lang="en-US" dirty="0" err="1" smtClean="0"/>
              <a:t>хронотопа</a:t>
            </a:r>
            <a:r>
              <a:rPr lang="en-US" dirty="0" smtClean="0"/>
              <a:t> у </a:t>
            </a:r>
            <a:r>
              <a:rPr lang="en-US" dirty="0" err="1" smtClean="0"/>
              <a:t>функцији</a:t>
            </a:r>
            <a:r>
              <a:rPr lang="en-US" dirty="0" smtClean="0"/>
              <a:t> </a:t>
            </a:r>
            <a:r>
              <a:rPr lang="en-US" dirty="0" err="1" smtClean="0"/>
              <a:t>иницијације</a:t>
            </a:r>
            <a:r>
              <a:rPr lang="en-US" dirty="0" smtClean="0"/>
              <a:t> и  </a:t>
            </a:r>
            <a:r>
              <a:rPr lang="en-US" dirty="0" err="1" smtClean="0"/>
              <a:t>психолошке</a:t>
            </a:r>
            <a:r>
              <a:rPr lang="en-US" dirty="0" smtClean="0"/>
              <a:t> </a:t>
            </a:r>
            <a:r>
              <a:rPr lang="en-US" dirty="0" err="1" smtClean="0"/>
              <a:t>карактеризације</a:t>
            </a:r>
            <a:r>
              <a:rPr lang="en-US" dirty="0" smtClean="0"/>
              <a:t> </a:t>
            </a:r>
            <a:r>
              <a:rPr lang="en-US" dirty="0" err="1" smtClean="0"/>
              <a:t>лика</a:t>
            </a:r>
            <a:r>
              <a:rPr lang="en-US" dirty="0" smtClean="0"/>
              <a:t>  (</a:t>
            </a:r>
            <a:r>
              <a:rPr lang="en-US" dirty="0" err="1" smtClean="0"/>
              <a:t>кула</a:t>
            </a:r>
            <a:r>
              <a:rPr lang="en-US" dirty="0" smtClean="0"/>
              <a:t>, </a:t>
            </a:r>
            <a:r>
              <a:rPr lang="en-US" dirty="0" err="1" smtClean="0"/>
              <a:t>пећина</a:t>
            </a:r>
            <a:r>
              <a:rPr lang="en-US" dirty="0" smtClean="0"/>
              <a:t>, </a:t>
            </a:r>
            <a:r>
              <a:rPr lang="en-US" dirty="0" err="1" smtClean="0"/>
              <a:t>утврђени</a:t>
            </a:r>
            <a:r>
              <a:rPr lang="en-US" dirty="0" smtClean="0"/>
              <a:t> </a:t>
            </a:r>
            <a:r>
              <a:rPr lang="en-US" dirty="0" err="1" smtClean="0"/>
              <a:t>град</a:t>
            </a:r>
            <a:r>
              <a:rPr lang="en-US" dirty="0" smtClean="0"/>
              <a:t>, </a:t>
            </a:r>
            <a:r>
              <a:rPr lang="en-US" dirty="0" err="1" smtClean="0"/>
              <a:t>шума</a:t>
            </a:r>
            <a:r>
              <a:rPr lang="en-US" dirty="0" smtClean="0"/>
              <a:t>, </a:t>
            </a:r>
            <a:r>
              <a:rPr lang="en-US" dirty="0" err="1" smtClean="0"/>
              <a:t>скривени</a:t>
            </a:r>
            <a:r>
              <a:rPr lang="en-US" dirty="0" smtClean="0"/>
              <a:t> </a:t>
            </a:r>
            <a:r>
              <a:rPr lang="en-US" dirty="0" err="1" smtClean="0"/>
              <a:t>кутак</a:t>
            </a:r>
            <a:r>
              <a:rPr lang="en-US" dirty="0" smtClean="0"/>
              <a:t>, </a:t>
            </a:r>
            <a:r>
              <a:rPr lang="en-US" dirty="0" err="1" smtClean="0"/>
              <a:t>склониште</a:t>
            </a:r>
            <a:r>
              <a:rPr lang="en-US" dirty="0" smtClean="0"/>
              <a:t>), </a:t>
            </a:r>
            <a:r>
              <a:rPr lang="en-US" dirty="0" err="1" smtClean="0"/>
              <a:t>спацијалне</a:t>
            </a:r>
            <a:r>
              <a:rPr lang="en-US" dirty="0" smtClean="0"/>
              <a:t> </a:t>
            </a:r>
            <a:r>
              <a:rPr lang="en-US" dirty="0" err="1" smtClean="0"/>
              <a:t>оријентације</a:t>
            </a:r>
            <a:r>
              <a:rPr lang="en-US" dirty="0" smtClean="0"/>
              <a:t> у </a:t>
            </a:r>
            <a:r>
              <a:rPr lang="en-US" dirty="0" err="1" smtClean="0"/>
              <a:t>прожимању</a:t>
            </a:r>
            <a:r>
              <a:rPr lang="en-US" dirty="0" smtClean="0"/>
              <a:t> </a:t>
            </a:r>
            <a:r>
              <a:rPr lang="en-US" dirty="0" err="1" smtClean="0"/>
              <a:t>примарног</a:t>
            </a:r>
            <a:r>
              <a:rPr lang="en-US" dirty="0" smtClean="0"/>
              <a:t> и </a:t>
            </a:r>
            <a:r>
              <a:rPr lang="en-US" dirty="0" err="1" smtClean="0"/>
              <a:t>секундарног</a:t>
            </a:r>
            <a:r>
              <a:rPr lang="en-US" dirty="0" smtClean="0"/>
              <a:t> </a:t>
            </a:r>
            <a:r>
              <a:rPr lang="en-US" dirty="0" err="1" smtClean="0"/>
              <a:t>света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људског</a:t>
            </a:r>
            <a:r>
              <a:rPr lang="en-US" dirty="0" smtClean="0"/>
              <a:t> и </a:t>
            </a:r>
            <a:r>
              <a:rPr lang="en-US" dirty="0" err="1" smtClean="0"/>
              <a:t>не-људског</a:t>
            </a:r>
            <a:r>
              <a:rPr lang="en-US" dirty="0" smtClean="0"/>
              <a:t>, </a:t>
            </a:r>
            <a:r>
              <a:rPr lang="en-US" dirty="0" err="1" smtClean="0"/>
              <a:t>овостраног</a:t>
            </a:r>
            <a:r>
              <a:rPr lang="en-US" dirty="0" smtClean="0"/>
              <a:t> и </a:t>
            </a:r>
            <a:r>
              <a:rPr lang="en-US" dirty="0" err="1" smtClean="0"/>
              <a:t>оностраног</a:t>
            </a:r>
            <a:r>
              <a:rPr lang="en-US" dirty="0" smtClean="0"/>
              <a:t> </a:t>
            </a:r>
            <a:r>
              <a:rPr lang="en-US" dirty="0" err="1" smtClean="0"/>
              <a:t>типолошког</a:t>
            </a:r>
            <a:r>
              <a:rPr lang="en-US" dirty="0" smtClean="0"/>
              <a:t> </a:t>
            </a:r>
            <a:r>
              <a:rPr lang="en-US" dirty="0" err="1" smtClean="0"/>
              <a:t>одређења</a:t>
            </a:r>
            <a:r>
              <a:rPr lang="en-US" dirty="0" smtClean="0"/>
              <a:t> </a:t>
            </a:r>
            <a:r>
              <a:rPr lang="en-US" dirty="0" err="1" smtClean="0"/>
              <a:t>стања</a:t>
            </a:r>
            <a:r>
              <a:rPr lang="en-US" dirty="0" smtClean="0"/>
              <a:t> </a:t>
            </a:r>
            <a:r>
              <a:rPr lang="en-US" dirty="0" err="1" smtClean="0"/>
              <a:t>свести</a:t>
            </a:r>
            <a:r>
              <a:rPr lang="en-US" dirty="0" smtClean="0"/>
              <a:t>, </a:t>
            </a:r>
            <a:r>
              <a:rPr lang="en-US" dirty="0" err="1" smtClean="0"/>
              <a:t>стрепње</a:t>
            </a:r>
            <a:r>
              <a:rPr lang="en-US" dirty="0" smtClean="0"/>
              <a:t>, </a:t>
            </a:r>
            <a:r>
              <a:rPr lang="en-US" dirty="0" err="1" smtClean="0"/>
              <a:t>страха</a:t>
            </a:r>
            <a:r>
              <a:rPr lang="en-US" dirty="0" smtClean="0"/>
              <a:t>, </a:t>
            </a:r>
            <a:r>
              <a:rPr lang="en-US" dirty="0" err="1" smtClean="0"/>
              <a:t>отуђености</a:t>
            </a:r>
            <a:r>
              <a:rPr lang="en-US" dirty="0" smtClean="0"/>
              <a:t>, </a:t>
            </a:r>
            <a:r>
              <a:rPr lang="en-US" dirty="0" err="1" smtClean="0"/>
              <a:t>изопштености</a:t>
            </a:r>
            <a:r>
              <a:rPr lang="en-US" dirty="0" smtClean="0"/>
              <a:t>, </a:t>
            </a:r>
            <a:r>
              <a:rPr lang="en-US" dirty="0" err="1" smtClean="0"/>
              <a:t>одбачености</a:t>
            </a:r>
            <a:r>
              <a:rPr lang="en-US" dirty="0" smtClean="0"/>
              <a:t>, </a:t>
            </a:r>
            <a:r>
              <a:rPr lang="en-US" dirty="0" err="1" smtClean="0"/>
              <a:t>усамљености</a:t>
            </a:r>
            <a:r>
              <a:rPr lang="en-US" dirty="0" smtClean="0"/>
              <a:t>, </a:t>
            </a:r>
            <a:r>
              <a:rPr lang="en-US" dirty="0" err="1" smtClean="0"/>
              <a:t>трагања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идентитетом</a:t>
            </a:r>
            <a:r>
              <a:rPr lang="en-US" dirty="0" smtClean="0"/>
              <a:t>,  </a:t>
            </a:r>
            <a:r>
              <a:rPr lang="en-US" dirty="0" err="1" smtClean="0"/>
              <a:t>духовности</a:t>
            </a:r>
            <a:r>
              <a:rPr lang="en-US" dirty="0" smtClean="0"/>
              <a:t>, </a:t>
            </a:r>
            <a:r>
              <a:rPr lang="en-US" dirty="0" err="1" smtClean="0"/>
              <a:t>анксиозности</a:t>
            </a:r>
            <a:r>
              <a:rPr lang="en-US" dirty="0" smtClean="0"/>
              <a:t> и </a:t>
            </a:r>
            <a:r>
              <a:rPr lang="en-US" dirty="0" err="1" smtClean="0"/>
              <a:t>слободе</a:t>
            </a:r>
            <a:r>
              <a:rPr lang="en-US" dirty="0" smtClean="0"/>
              <a:t>, </a:t>
            </a:r>
            <a:r>
              <a:rPr lang="en-US" dirty="0" err="1" smtClean="0"/>
              <a:t>спознавања</a:t>
            </a:r>
            <a:r>
              <a:rPr lang="en-US" dirty="0" smtClean="0"/>
              <a:t> </a:t>
            </a:r>
            <a:r>
              <a:rPr lang="en-US" dirty="0" err="1" smtClean="0"/>
              <a:t>сопства</a:t>
            </a:r>
            <a:r>
              <a:rPr lang="en-US" dirty="0" smtClean="0"/>
              <a:t> и </a:t>
            </a:r>
            <a:r>
              <a:rPr lang="en-US" dirty="0" err="1" smtClean="0"/>
              <a:t>социјалне</a:t>
            </a:r>
            <a:r>
              <a:rPr lang="en-US" dirty="0" smtClean="0"/>
              <a:t> </a:t>
            </a:r>
            <a:r>
              <a:rPr lang="en-US" dirty="0" err="1" smtClean="0"/>
              <a:t>иницијације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различитим</a:t>
            </a:r>
            <a:r>
              <a:rPr lang="en-US" dirty="0" smtClean="0"/>
              <a:t> </a:t>
            </a:r>
            <a:r>
              <a:rPr lang="en-US" dirty="0" err="1" smtClean="0"/>
              <a:t>пунктовима</a:t>
            </a:r>
            <a:r>
              <a:rPr lang="en-US" dirty="0" smtClean="0"/>
              <a:t> </a:t>
            </a:r>
            <a:r>
              <a:rPr lang="en-US" dirty="0" err="1" smtClean="0"/>
              <a:t>животног</a:t>
            </a:r>
            <a:r>
              <a:rPr lang="en-US" dirty="0" smtClean="0"/>
              <a:t> и </a:t>
            </a:r>
            <a:r>
              <a:rPr lang="en-US" dirty="0" err="1" smtClean="0"/>
              <a:t>психолошког</a:t>
            </a:r>
            <a:r>
              <a:rPr lang="en-US" dirty="0" smtClean="0"/>
              <a:t> </a:t>
            </a:r>
            <a:r>
              <a:rPr lang="en-US" dirty="0" err="1" smtClean="0"/>
              <a:t>рељефа</a:t>
            </a:r>
            <a:r>
              <a:rPr lang="en-US" dirty="0" smtClean="0"/>
              <a:t> </a:t>
            </a:r>
            <a:r>
              <a:rPr lang="en-US" dirty="0" err="1" smtClean="0"/>
              <a:t>долазе</a:t>
            </a:r>
            <a:r>
              <a:rPr lang="en-US" dirty="0" smtClean="0"/>
              <a:t> </a:t>
            </a:r>
            <a:r>
              <a:rPr lang="en-US" dirty="0" err="1" smtClean="0"/>
              <a:t>јунаци</a:t>
            </a:r>
            <a:r>
              <a:rPr lang="en-US" dirty="0" smtClean="0"/>
              <a:t> </a:t>
            </a:r>
            <a:r>
              <a:rPr lang="en-US" dirty="0" err="1" smtClean="0"/>
              <a:t>ове</a:t>
            </a:r>
            <a:r>
              <a:rPr lang="en-US" dirty="0" smtClean="0"/>
              <a:t> </a:t>
            </a:r>
            <a:r>
              <a:rPr lang="en-US" dirty="0" err="1" smtClean="0"/>
              <a:t>књиге</a:t>
            </a:r>
            <a:r>
              <a:rPr lang="en-US" dirty="0" smtClean="0"/>
              <a:t> –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једној</a:t>
            </a:r>
            <a:r>
              <a:rPr lang="en-US" dirty="0" smtClean="0"/>
              <a:t> </a:t>
            </a:r>
            <a:r>
              <a:rPr lang="en-US" dirty="0" err="1" smtClean="0"/>
              <a:t>крајње</a:t>
            </a:r>
            <a:r>
              <a:rPr lang="en-US" dirty="0" smtClean="0"/>
              <a:t> </a:t>
            </a:r>
            <a:r>
              <a:rPr lang="en-US" dirty="0" err="1" smtClean="0"/>
              <a:t>непатвореној</a:t>
            </a:r>
            <a:r>
              <a:rPr lang="en-US" dirty="0" smtClean="0"/>
              <a:t>, </a:t>
            </a:r>
            <a:r>
              <a:rPr lang="en-US" dirty="0" err="1" smtClean="0"/>
              <a:t>наивној</a:t>
            </a:r>
            <a:r>
              <a:rPr lang="en-US" dirty="0" smtClean="0"/>
              <a:t> </a:t>
            </a:r>
            <a:r>
              <a:rPr lang="en-US" dirty="0" err="1" smtClean="0"/>
              <a:t>прожетости</a:t>
            </a:r>
            <a:r>
              <a:rPr lang="en-US" dirty="0" smtClean="0"/>
              <a:t> </a:t>
            </a:r>
            <a:r>
              <a:rPr lang="en-US" dirty="0" err="1" smtClean="0"/>
              <a:t>стварносних</a:t>
            </a:r>
            <a:r>
              <a:rPr lang="en-US" dirty="0" smtClean="0"/>
              <a:t> </a:t>
            </a:r>
            <a:r>
              <a:rPr lang="en-US" dirty="0" err="1" smtClean="0"/>
              <a:t>нивоа</a:t>
            </a:r>
            <a:r>
              <a:rPr lang="en-US" dirty="0" smtClean="0"/>
              <a:t>. У </a:t>
            </a:r>
            <a:r>
              <a:rPr lang="en-US" dirty="0" err="1" smtClean="0"/>
              <a:t>тој</a:t>
            </a:r>
            <a:r>
              <a:rPr lang="en-US" dirty="0" smtClean="0"/>
              <a:t> </a:t>
            </a:r>
            <a:r>
              <a:rPr lang="en-US" dirty="0" err="1" smtClean="0"/>
              <a:t>многострукости</a:t>
            </a:r>
            <a:r>
              <a:rPr lang="en-US" dirty="0" smtClean="0"/>
              <a:t> </a:t>
            </a:r>
            <a:r>
              <a:rPr lang="en-US" dirty="0" err="1" smtClean="0"/>
              <a:t>симбола</a:t>
            </a:r>
            <a:r>
              <a:rPr lang="en-US" dirty="0" smtClean="0"/>
              <a:t> </a:t>
            </a:r>
            <a:r>
              <a:rPr lang="en-US" dirty="0" err="1" smtClean="0"/>
              <a:t>исказује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основна</a:t>
            </a:r>
            <a:r>
              <a:rPr lang="en-US" dirty="0" smtClean="0"/>
              <a:t> </a:t>
            </a:r>
            <a:r>
              <a:rPr lang="en-US" dirty="0" err="1" smtClean="0"/>
              <a:t>матрица</a:t>
            </a:r>
            <a:r>
              <a:rPr lang="en-US" dirty="0" smtClean="0"/>
              <a:t> </a:t>
            </a:r>
            <a:r>
              <a:rPr lang="en-US" dirty="0" err="1" smtClean="0"/>
              <a:t>књиге</a:t>
            </a:r>
            <a:r>
              <a:rPr lang="en-US" dirty="0" smtClean="0"/>
              <a:t> о </a:t>
            </a:r>
            <a:r>
              <a:rPr lang="en-US" dirty="0" err="1" smtClean="0"/>
              <a:t>чудесним</a:t>
            </a:r>
            <a:r>
              <a:rPr lang="en-US" dirty="0" smtClean="0"/>
              <a:t> </a:t>
            </a:r>
            <a:r>
              <a:rPr lang="en-US" dirty="0" err="1" smtClean="0"/>
              <a:t>преображајима</a:t>
            </a:r>
            <a:r>
              <a:rPr lang="en-US" dirty="0" smtClean="0"/>
              <a:t> </a:t>
            </a:r>
            <a:r>
              <a:rPr lang="en-US" dirty="0" err="1" smtClean="0"/>
              <a:t>мислене</a:t>
            </a:r>
            <a:r>
              <a:rPr lang="en-US" dirty="0" smtClean="0"/>
              <a:t> </a:t>
            </a:r>
            <a:r>
              <a:rPr lang="en-US" dirty="0" err="1" smtClean="0"/>
              <a:t>душе</a:t>
            </a:r>
            <a:r>
              <a:rPr lang="en-US" dirty="0" smtClean="0"/>
              <a:t> и </a:t>
            </a:r>
            <a:r>
              <a:rPr lang="en-US" dirty="0" err="1" smtClean="0"/>
              <a:t>природи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водичу</a:t>
            </a:r>
            <a:r>
              <a:rPr lang="en-US" dirty="0" smtClean="0"/>
              <a:t> у </a:t>
            </a:r>
            <a:r>
              <a:rPr lang="en-US" dirty="0" err="1" smtClean="0"/>
              <a:t>свет</a:t>
            </a:r>
            <a:r>
              <a:rPr lang="en-US" dirty="0" smtClean="0"/>
              <a:t> и </a:t>
            </a:r>
            <a:r>
              <a:rPr lang="en-US" dirty="0" err="1" smtClean="0"/>
              <a:t>учитељу</a:t>
            </a:r>
            <a:r>
              <a:rPr lang="en-US" dirty="0" smtClean="0"/>
              <a:t> </a:t>
            </a:r>
            <a:r>
              <a:rPr lang="en-US" dirty="0" err="1" smtClean="0"/>
              <a:t>духа</a:t>
            </a:r>
            <a:r>
              <a:rPr lang="en-US" dirty="0" smtClean="0"/>
              <a:t> </a:t>
            </a:r>
            <a:r>
              <a:rPr lang="en-US" dirty="0" err="1" smtClean="0"/>
              <a:t>човековог</a:t>
            </a:r>
            <a:r>
              <a:rPr lang="en-US" dirty="0" smtClean="0"/>
              <a:t>. </a:t>
            </a:r>
            <a:r>
              <a:rPr lang="en-US" dirty="0" err="1" smtClean="0"/>
              <a:t>Јунаци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у </a:t>
            </a:r>
            <a:r>
              <a:rPr lang="en-US" dirty="0" err="1" smtClean="0"/>
              <a:t>својој</a:t>
            </a:r>
            <a:r>
              <a:rPr lang="en-US" dirty="0" smtClean="0"/>
              <a:t> </a:t>
            </a:r>
            <a:r>
              <a:rPr lang="en-US" dirty="0" err="1" smtClean="0"/>
              <a:t>издвојеноси</a:t>
            </a:r>
            <a:r>
              <a:rPr lang="en-US" dirty="0" smtClean="0"/>
              <a:t> и </a:t>
            </a:r>
            <a:r>
              <a:rPr lang="en-US" dirty="0" err="1" smtClean="0"/>
              <a:t>историјској</a:t>
            </a:r>
            <a:r>
              <a:rPr lang="en-US" dirty="0" smtClean="0"/>
              <a:t> </a:t>
            </a:r>
            <a:r>
              <a:rPr lang="en-US" dirty="0" err="1" smtClean="0"/>
              <a:t>конкретизацији</a:t>
            </a:r>
            <a:r>
              <a:rPr lang="en-US" dirty="0" smtClean="0"/>
              <a:t> и </a:t>
            </a:r>
            <a:r>
              <a:rPr lang="en-US" dirty="0" err="1" smtClean="0"/>
              <a:t>међаши</a:t>
            </a:r>
            <a:r>
              <a:rPr lang="en-US" dirty="0" smtClean="0"/>
              <a:t> </a:t>
            </a:r>
            <a:r>
              <a:rPr lang="en-US" dirty="0" err="1" smtClean="0"/>
              <a:t>древног</a:t>
            </a:r>
            <a:r>
              <a:rPr lang="en-US" dirty="0" smtClean="0"/>
              <a:t> </a:t>
            </a:r>
            <a:r>
              <a:rPr lang="en-US" dirty="0" err="1" smtClean="0"/>
              <a:t>времена</a:t>
            </a:r>
            <a:r>
              <a:rPr lang="en-US" dirty="0" smtClean="0"/>
              <a:t> </a:t>
            </a:r>
            <a:r>
              <a:rPr lang="en-US" dirty="0" err="1" smtClean="0"/>
              <a:t>успона</a:t>
            </a:r>
            <a:r>
              <a:rPr lang="en-US" dirty="0" smtClean="0"/>
              <a:t> </a:t>
            </a:r>
            <a:r>
              <a:rPr lang="en-US" dirty="0" err="1" smtClean="0"/>
              <a:t>национа</a:t>
            </a:r>
            <a:r>
              <a:rPr lang="en-US" dirty="0" smtClean="0"/>
              <a:t> </a:t>
            </a:r>
            <a:r>
              <a:rPr lang="en-US" dirty="0" err="1" smtClean="0"/>
              <a:t>симболиком</a:t>
            </a:r>
            <a:r>
              <a:rPr lang="en-US" dirty="0" smtClean="0"/>
              <a:t> </a:t>
            </a:r>
            <a:r>
              <a:rPr lang="en-US" dirty="0" err="1" smtClean="0"/>
              <a:t>племићке</a:t>
            </a:r>
            <a:r>
              <a:rPr lang="en-US" dirty="0" smtClean="0"/>
              <a:t> </a:t>
            </a:r>
            <a:r>
              <a:rPr lang="en-US" dirty="0" err="1" smtClean="0"/>
              <a:t>лозе</a:t>
            </a:r>
            <a:r>
              <a:rPr lang="en-US" dirty="0" smtClean="0"/>
              <a:t> </a:t>
            </a:r>
            <a:r>
              <a:rPr lang="en-US" dirty="0" err="1" smtClean="0"/>
              <a:t>Немањића</a:t>
            </a:r>
            <a:r>
              <a:rPr lang="en-US" dirty="0" smtClean="0"/>
              <a:t>, а </a:t>
            </a:r>
            <a:r>
              <a:rPr lang="en-US" dirty="0" err="1" smtClean="0"/>
              <a:t>истовремено</a:t>
            </a:r>
            <a:r>
              <a:rPr lang="en-US" dirty="0" smtClean="0"/>
              <a:t> </a:t>
            </a:r>
            <a:r>
              <a:rPr lang="en-US" dirty="0" err="1" smtClean="0"/>
              <a:t>њихове</a:t>
            </a:r>
            <a:r>
              <a:rPr lang="en-US" dirty="0" smtClean="0"/>
              <a:t> </a:t>
            </a:r>
            <a:r>
              <a:rPr lang="en-US" dirty="0" err="1" smtClean="0"/>
              <a:t>судбине</a:t>
            </a:r>
            <a:r>
              <a:rPr lang="en-US" dirty="0" smtClean="0"/>
              <a:t> </a:t>
            </a:r>
            <a:r>
              <a:rPr lang="en-US" dirty="0" err="1" smtClean="0"/>
              <a:t>дају</a:t>
            </a:r>
            <a:r>
              <a:rPr lang="en-US" dirty="0" smtClean="0"/>
              <a:t> </a:t>
            </a:r>
            <a:r>
              <a:rPr lang="en-US" dirty="0" err="1" smtClean="0"/>
              <a:t>обрисе</a:t>
            </a:r>
            <a:r>
              <a:rPr lang="en-US" dirty="0" smtClean="0"/>
              <a:t> </a:t>
            </a:r>
            <a:r>
              <a:rPr lang="en-US" dirty="0" err="1" smtClean="0"/>
              <a:t>занимљивог</a:t>
            </a:r>
            <a:r>
              <a:rPr lang="en-US" dirty="0" smtClean="0"/>
              <a:t> </a:t>
            </a:r>
            <a:r>
              <a:rPr lang="en-US" dirty="0" err="1" smtClean="0"/>
              <a:t>колоплета</a:t>
            </a:r>
            <a:r>
              <a:rPr lang="en-US" dirty="0" smtClean="0"/>
              <a:t> </a:t>
            </a:r>
            <a:r>
              <a:rPr lang="en-US" dirty="0" err="1" smtClean="0"/>
              <a:t>универзалних</a:t>
            </a:r>
            <a:r>
              <a:rPr lang="en-US" dirty="0" smtClean="0"/>
              <a:t> </a:t>
            </a:r>
            <a:r>
              <a:rPr lang="en-US" dirty="0" err="1" smtClean="0"/>
              <a:t>животних</a:t>
            </a:r>
            <a:r>
              <a:rPr lang="en-US" dirty="0" smtClean="0"/>
              <a:t> </a:t>
            </a:r>
            <a:r>
              <a:rPr lang="en-US" dirty="0" err="1" smtClean="0"/>
              <a:t>вредности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исцртане</a:t>
            </a:r>
            <a:r>
              <a:rPr lang="en-US" dirty="0" smtClean="0"/>
              <a:t> </a:t>
            </a:r>
            <a:r>
              <a:rPr lang="en-US" dirty="0" err="1" smtClean="0"/>
              <a:t>већ</a:t>
            </a:r>
            <a:r>
              <a:rPr lang="en-US" dirty="0" smtClean="0"/>
              <a:t> у </a:t>
            </a:r>
            <a:r>
              <a:rPr lang="en-US" dirty="0" err="1" smtClean="0"/>
              <a:t>детињству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„</a:t>
            </a:r>
            <a:r>
              <a:rPr lang="en-US" dirty="0" err="1" smtClean="0"/>
              <a:t>зелен</a:t>
            </a:r>
            <a:r>
              <a:rPr lang="en-US" dirty="0" smtClean="0"/>
              <a:t> </a:t>
            </a:r>
            <a:r>
              <a:rPr lang="en-US" dirty="0" err="1" smtClean="0"/>
              <a:t>зачараном</a:t>
            </a:r>
            <a:r>
              <a:rPr lang="en-US" dirty="0" smtClean="0"/>
              <a:t> </a:t>
            </a:r>
            <a:r>
              <a:rPr lang="en-US" dirty="0" err="1" smtClean="0"/>
              <a:t>дворцу</a:t>
            </a:r>
            <a:r>
              <a:rPr lang="en-US" dirty="0" smtClean="0"/>
              <a:t>“ (Д. </a:t>
            </a:r>
            <a:r>
              <a:rPr lang="en-US" dirty="0" err="1" smtClean="0"/>
              <a:t>Максимовић</a:t>
            </a:r>
            <a:r>
              <a:rPr lang="en-US" dirty="0" smtClean="0"/>
              <a:t>), </a:t>
            </a:r>
            <a:r>
              <a:rPr lang="en-US" dirty="0" err="1" smtClean="0"/>
              <a:t>али</a:t>
            </a:r>
            <a:r>
              <a:rPr lang="en-US" dirty="0" smtClean="0"/>
              <a:t> и </a:t>
            </a:r>
            <a:r>
              <a:rPr lang="en-US" dirty="0" err="1" smtClean="0"/>
              <a:t>неблагородном</a:t>
            </a:r>
            <a:r>
              <a:rPr lang="en-US" dirty="0" smtClean="0"/>
              <a:t> </a:t>
            </a:r>
            <a:r>
              <a:rPr lang="en-US" dirty="0" err="1" smtClean="0"/>
              <a:t>времену</a:t>
            </a:r>
            <a:r>
              <a:rPr lang="en-US" dirty="0" smtClean="0"/>
              <a:t> </a:t>
            </a:r>
            <a:r>
              <a:rPr lang="en-US" dirty="0" err="1" smtClean="0"/>
              <a:t>велике</a:t>
            </a:r>
            <a:r>
              <a:rPr lang="en-US" dirty="0" smtClean="0"/>
              <a:t> </a:t>
            </a:r>
            <a:r>
              <a:rPr lang="en-US" dirty="0" err="1" smtClean="0"/>
              <a:t>животне</a:t>
            </a:r>
            <a:r>
              <a:rPr lang="en-US" dirty="0" smtClean="0"/>
              <a:t> </a:t>
            </a:r>
            <a:r>
              <a:rPr lang="en-US" dirty="0" err="1" smtClean="0"/>
              <a:t>кушње</a:t>
            </a:r>
            <a:r>
              <a:rPr lang="en-US" dirty="0" smtClean="0"/>
              <a:t> и </a:t>
            </a:r>
            <a:r>
              <a:rPr lang="en-US" dirty="0" err="1" smtClean="0"/>
              <a:t>изазова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2000" dirty="0" smtClean="0">
                <a:solidFill>
                  <a:srgbClr val="CBA523"/>
                </a:solidFill>
              </a:rPr>
              <a:t>С</a:t>
            </a:r>
            <a:r>
              <a:rPr lang="en-US" sz="2000" dirty="0" err="1" smtClean="0">
                <a:solidFill>
                  <a:srgbClr val="CBA523"/>
                </a:solidFill>
              </a:rPr>
              <a:t>авремени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наратив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за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децу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као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оглед</a:t>
            </a:r>
            <a:r>
              <a:rPr lang="en-US" sz="2000" dirty="0" smtClean="0">
                <a:solidFill>
                  <a:srgbClr val="CBA523"/>
                </a:solidFill>
              </a:rPr>
              <a:t> о </a:t>
            </a:r>
            <a:r>
              <a:rPr lang="en-US" sz="2000" dirty="0" err="1" smtClean="0">
                <a:solidFill>
                  <a:srgbClr val="CBA523"/>
                </a:solidFill>
              </a:rPr>
              <a:t>причи</a:t>
            </a:r>
            <a:r>
              <a:rPr lang="en-US" sz="2000" dirty="0" smtClean="0">
                <a:solidFill>
                  <a:srgbClr val="CBA523"/>
                </a:solidFill>
              </a:rPr>
              <a:t> и </a:t>
            </a:r>
            <a:r>
              <a:rPr lang="en-US" sz="2000" dirty="0" err="1" smtClean="0">
                <a:solidFill>
                  <a:srgbClr val="CBA523"/>
                </a:solidFill>
              </a:rPr>
              <a:t>причању</a:t>
            </a:r>
            <a:r>
              <a:rPr lang="sr-Cyrl-RS" sz="2000" dirty="0" smtClean="0">
                <a:solidFill>
                  <a:srgbClr val="CBA523"/>
                </a:solidFill>
              </a:rPr>
              <a:t/>
            </a:r>
            <a:br>
              <a:rPr lang="sr-Cyrl-RS" sz="2000" dirty="0" smtClean="0">
                <a:solidFill>
                  <a:srgbClr val="CBA523"/>
                </a:solidFill>
              </a:rPr>
            </a:br>
            <a:r>
              <a:rPr lang="sr-Cyrl-RS" sz="2000" dirty="0" smtClean="0">
                <a:solidFill>
                  <a:srgbClr val="CBA523"/>
                </a:solidFill>
              </a:rPr>
              <a:t>(Светлана Велмар-Јанковић: </a:t>
            </a:r>
            <a:r>
              <a:rPr lang="sr-Cyrl-RS" sz="2000" i="1" dirty="0" smtClean="0">
                <a:solidFill>
                  <a:srgbClr val="CBA523"/>
                </a:solidFill>
              </a:rPr>
              <a:t>Књига за Марка</a:t>
            </a:r>
            <a:r>
              <a:rPr lang="sr-Cyrl-RS" sz="2000" dirty="0" smtClean="0">
                <a:solidFill>
                  <a:srgbClr val="CBA523"/>
                </a:solidFill>
              </a:rPr>
              <a:t>)</a:t>
            </a:r>
            <a:r>
              <a:rPr lang="en-US" sz="4400" dirty="0" smtClean="0">
                <a:solidFill>
                  <a:srgbClr val="CBA523"/>
                </a:solidFill>
              </a:rPr>
              <a:t/>
            </a:r>
            <a:br>
              <a:rPr lang="en-US" sz="4400" dirty="0" smtClean="0">
                <a:solidFill>
                  <a:srgbClr val="CBA523"/>
                </a:solidFill>
              </a:rPr>
            </a:br>
            <a:r>
              <a:rPr lang="en-US" sz="4400" dirty="0" smtClean="0">
                <a:solidFill>
                  <a:srgbClr val="CBA523"/>
                </a:solidFill>
              </a:rPr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Интертекстуална</a:t>
            </a:r>
            <a:r>
              <a:rPr lang="en-US" dirty="0" smtClean="0"/>
              <a:t> </a:t>
            </a:r>
            <a:r>
              <a:rPr lang="en-US" dirty="0" err="1" smtClean="0"/>
              <a:t>трагања</a:t>
            </a:r>
            <a:r>
              <a:rPr lang="en-US" dirty="0" smtClean="0"/>
              <a:t> у </a:t>
            </a:r>
            <a:r>
              <a:rPr lang="en-US" i="1" dirty="0" err="1" smtClean="0"/>
              <a:t>Књизи</a:t>
            </a:r>
            <a:r>
              <a:rPr lang="en-US" i="1" dirty="0" smtClean="0"/>
              <a:t> </a:t>
            </a:r>
            <a:r>
              <a:rPr lang="en-US" i="1" dirty="0" err="1" smtClean="0"/>
              <a:t>за</a:t>
            </a:r>
            <a:r>
              <a:rPr lang="en-US" i="1" dirty="0" smtClean="0"/>
              <a:t> </a:t>
            </a:r>
            <a:r>
              <a:rPr lang="en-US" i="1" dirty="0" err="1" smtClean="0"/>
              <a:t>Марка</a:t>
            </a:r>
            <a:r>
              <a:rPr lang="en-US" i="1" dirty="0" smtClean="0"/>
              <a:t>  </a:t>
            </a:r>
            <a:r>
              <a:rPr lang="en-US" dirty="0" err="1" smtClean="0"/>
              <a:t>тако</a:t>
            </a:r>
            <a:r>
              <a:rPr lang="en-US" dirty="0" smtClean="0"/>
              <a:t> </a:t>
            </a:r>
            <a:r>
              <a:rPr lang="en-US" dirty="0" err="1" smtClean="0"/>
              <a:t>постају</a:t>
            </a:r>
            <a:r>
              <a:rPr lang="en-US" dirty="0" smtClean="0"/>
              <a:t> </a:t>
            </a:r>
            <a:r>
              <a:rPr lang="en-US" dirty="0" err="1" smtClean="0"/>
              <a:t>творачки</a:t>
            </a:r>
            <a:r>
              <a:rPr lang="en-US" dirty="0" smtClean="0"/>
              <a:t> </a:t>
            </a:r>
            <a:r>
              <a:rPr lang="en-US" dirty="0" err="1" smtClean="0"/>
              <a:t>синтетизована</a:t>
            </a:r>
            <a:r>
              <a:rPr lang="en-US" dirty="0" smtClean="0"/>
              <a:t> </a:t>
            </a:r>
            <a:r>
              <a:rPr lang="en-US" dirty="0" err="1" smtClean="0"/>
              <a:t>илуминативном</a:t>
            </a:r>
            <a:r>
              <a:rPr lang="en-US" dirty="0" smtClean="0"/>
              <a:t>, </a:t>
            </a:r>
            <a:r>
              <a:rPr lang="en-US" dirty="0" err="1" smtClean="0"/>
              <a:t>процесуалном</a:t>
            </a:r>
            <a:r>
              <a:rPr lang="en-US" dirty="0" smtClean="0"/>
              <a:t>  </a:t>
            </a:r>
            <a:r>
              <a:rPr lang="en-US" dirty="0" err="1" smtClean="0"/>
              <a:t>формом</a:t>
            </a:r>
            <a:r>
              <a:rPr lang="en-US" dirty="0" smtClean="0"/>
              <a:t> </a:t>
            </a:r>
            <a:r>
              <a:rPr lang="en-US" dirty="0" err="1" smtClean="0"/>
              <a:t>коју</a:t>
            </a:r>
            <a:r>
              <a:rPr lang="en-US" dirty="0" smtClean="0"/>
              <a:t> </a:t>
            </a:r>
            <a:r>
              <a:rPr lang="en-US" dirty="0" err="1" smtClean="0"/>
              <a:t>списатељица</a:t>
            </a:r>
            <a:r>
              <a:rPr lang="en-US" dirty="0" smtClean="0"/>
              <a:t>,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медиј</a:t>
            </a:r>
            <a:r>
              <a:rPr lang="en-US" dirty="0" smtClean="0"/>
              <a:t> </a:t>
            </a:r>
            <a:r>
              <a:rPr lang="en-US" dirty="0" err="1" smtClean="0"/>
              <a:t>преко</a:t>
            </a:r>
            <a:r>
              <a:rPr lang="en-US" dirty="0" smtClean="0"/>
              <a:t> </a:t>
            </a:r>
            <a:r>
              <a:rPr lang="en-US" dirty="0" err="1" smtClean="0"/>
              <a:t>којег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укрштају</a:t>
            </a:r>
            <a:r>
              <a:rPr lang="en-US" dirty="0" smtClean="0"/>
              <a:t> и </a:t>
            </a:r>
            <a:r>
              <a:rPr lang="en-US" dirty="0" err="1" smtClean="0"/>
              <a:t>саображавају</a:t>
            </a:r>
            <a:r>
              <a:rPr lang="en-US" dirty="0" smtClean="0"/>
              <a:t> </a:t>
            </a:r>
            <a:r>
              <a:rPr lang="en-US" dirty="0" err="1" smtClean="0"/>
              <a:t>културни</a:t>
            </a:r>
            <a:r>
              <a:rPr lang="en-US" dirty="0" smtClean="0"/>
              <a:t> </a:t>
            </a:r>
            <a:r>
              <a:rPr lang="en-US" dirty="0" err="1" smtClean="0"/>
              <a:t>обрасци</a:t>
            </a:r>
            <a:r>
              <a:rPr lang="en-US" dirty="0" smtClean="0"/>
              <a:t>, </a:t>
            </a:r>
            <a:r>
              <a:rPr lang="en-US" dirty="0" err="1" smtClean="0"/>
              <a:t>даје</a:t>
            </a:r>
            <a:r>
              <a:rPr lang="en-US" dirty="0" smtClean="0"/>
              <a:t> у </a:t>
            </a:r>
            <a:r>
              <a:rPr lang="en-US" dirty="0" err="1" smtClean="0"/>
              <a:t>једној</a:t>
            </a:r>
            <a:r>
              <a:rPr lang="en-US" dirty="0" smtClean="0"/>
              <a:t> </a:t>
            </a:r>
            <a:r>
              <a:rPr lang="en-US" dirty="0" err="1" smtClean="0"/>
              <a:t>непатвореној</a:t>
            </a:r>
            <a:r>
              <a:rPr lang="en-US" dirty="0" smtClean="0"/>
              <a:t> и </a:t>
            </a:r>
            <a:r>
              <a:rPr lang="en-US" dirty="0" err="1" smtClean="0"/>
              <a:t>истовремено</a:t>
            </a:r>
            <a:r>
              <a:rPr lang="en-US" dirty="0" smtClean="0"/>
              <a:t> </a:t>
            </a:r>
            <a:r>
              <a:rPr lang="en-US" dirty="0" err="1" smtClean="0"/>
              <a:t>чврсто</a:t>
            </a:r>
            <a:r>
              <a:rPr lang="en-US" dirty="0" smtClean="0"/>
              <a:t> </a:t>
            </a:r>
            <a:r>
              <a:rPr lang="en-US" dirty="0" err="1" smtClean="0"/>
              <a:t>склопљеној</a:t>
            </a:r>
            <a:r>
              <a:rPr lang="en-US" dirty="0" smtClean="0"/>
              <a:t> </a:t>
            </a:r>
            <a:r>
              <a:rPr lang="en-US" dirty="0" err="1" smtClean="0"/>
              <a:t>поетској</a:t>
            </a:r>
            <a:r>
              <a:rPr lang="en-US" dirty="0" smtClean="0"/>
              <a:t> </a:t>
            </a:r>
            <a:r>
              <a:rPr lang="en-US" dirty="0" err="1" smtClean="0"/>
              <a:t>духовноси</a:t>
            </a:r>
            <a:r>
              <a:rPr lang="en-US" dirty="0" smtClean="0"/>
              <a:t>. </a:t>
            </a:r>
            <a:r>
              <a:rPr lang="en-US" dirty="0" err="1" smtClean="0"/>
              <a:t>Пратећи</a:t>
            </a:r>
            <a:r>
              <a:rPr lang="en-US" dirty="0" smtClean="0"/>
              <a:t> </a:t>
            </a:r>
            <a:r>
              <a:rPr lang="en-US" dirty="0" err="1" smtClean="0"/>
              <a:t>основне</a:t>
            </a:r>
            <a:r>
              <a:rPr lang="en-US" dirty="0" smtClean="0"/>
              <a:t> </a:t>
            </a:r>
            <a:r>
              <a:rPr lang="en-US" dirty="0" err="1" smtClean="0"/>
              <a:t>матрице</a:t>
            </a:r>
            <a:r>
              <a:rPr lang="en-US" dirty="0" smtClean="0"/>
              <a:t> </a:t>
            </a:r>
            <a:r>
              <a:rPr lang="en-US" dirty="0" err="1" smtClean="0"/>
              <a:t>свог</a:t>
            </a:r>
            <a:r>
              <a:rPr lang="en-US" dirty="0" smtClean="0"/>
              <a:t> </a:t>
            </a:r>
            <a:r>
              <a:rPr lang="en-US" dirty="0" err="1" smtClean="0"/>
              <a:t>приповедног</a:t>
            </a:r>
            <a:r>
              <a:rPr lang="en-US" dirty="0" smtClean="0"/>
              <a:t> </a:t>
            </a:r>
            <a:r>
              <a:rPr lang="en-US" dirty="0" err="1" smtClean="0"/>
              <a:t>циклуса</a:t>
            </a:r>
            <a:r>
              <a:rPr lang="en-US" dirty="0" smtClean="0"/>
              <a:t>, </a:t>
            </a:r>
            <a:r>
              <a:rPr lang="en-US" dirty="0" err="1" smtClean="0"/>
              <a:t>ауторка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приповедне</a:t>
            </a:r>
            <a:r>
              <a:rPr lang="en-US" dirty="0" smtClean="0"/>
              <a:t> </a:t>
            </a:r>
            <a:r>
              <a:rPr lang="en-US" dirty="0" err="1" smtClean="0"/>
              <a:t>наносе</a:t>
            </a:r>
            <a:r>
              <a:rPr lang="en-US" dirty="0" smtClean="0"/>
              <a:t> у </a:t>
            </a:r>
            <a:r>
              <a:rPr lang="en-US" dirty="0" err="1" smtClean="0"/>
              <a:t>својеврсној</a:t>
            </a:r>
            <a:r>
              <a:rPr lang="en-US" dirty="0" smtClean="0"/>
              <a:t> </a:t>
            </a:r>
            <a:r>
              <a:rPr lang="en-US" dirty="0" err="1" smtClean="0"/>
              <a:t>интердискурзивној</a:t>
            </a:r>
            <a:r>
              <a:rPr lang="en-US" dirty="0" smtClean="0"/>
              <a:t> </a:t>
            </a:r>
            <a:r>
              <a:rPr lang="en-US" dirty="0" err="1" smtClean="0"/>
              <a:t>полифонији</a:t>
            </a:r>
            <a:r>
              <a:rPr lang="en-US" dirty="0" smtClean="0"/>
              <a:t> </a:t>
            </a:r>
            <a:r>
              <a:rPr lang="en-US" dirty="0" err="1" smtClean="0"/>
              <a:t>објединити</a:t>
            </a:r>
            <a:r>
              <a:rPr lang="en-US" dirty="0" smtClean="0"/>
              <a:t>, </a:t>
            </a:r>
            <a:r>
              <a:rPr lang="en-US" dirty="0" err="1" smtClean="0"/>
              <a:t>дајући</a:t>
            </a:r>
            <a:r>
              <a:rPr lang="en-US" dirty="0" smtClean="0"/>
              <a:t> </a:t>
            </a:r>
            <a:r>
              <a:rPr lang="en-US" dirty="0" err="1" smtClean="0"/>
              <a:t>делу</a:t>
            </a:r>
            <a:r>
              <a:rPr lang="en-US" dirty="0" smtClean="0"/>
              <a:t> </a:t>
            </a:r>
            <a:r>
              <a:rPr lang="en-US" dirty="0" err="1" smtClean="0"/>
              <a:t>ону</a:t>
            </a:r>
            <a:r>
              <a:rPr lang="en-US" dirty="0" smtClean="0"/>
              <a:t> </a:t>
            </a:r>
            <a:r>
              <a:rPr lang="en-US" dirty="0" err="1" smtClean="0"/>
              <a:t>постојаност</a:t>
            </a:r>
            <a:r>
              <a:rPr lang="en-US" dirty="0" smtClean="0"/>
              <a:t> и </a:t>
            </a:r>
            <a:r>
              <a:rPr lang="en-US" dirty="0" err="1" smtClean="0"/>
              <a:t>јединство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га</a:t>
            </a:r>
            <a:r>
              <a:rPr lang="en-US" dirty="0" smtClean="0"/>
              <a:t> у </a:t>
            </a:r>
            <a:r>
              <a:rPr lang="en-US" dirty="0" err="1" smtClean="0"/>
              <a:t>формотворној</a:t>
            </a:r>
            <a:r>
              <a:rPr lang="en-US" dirty="0" smtClean="0"/>
              <a:t> </a:t>
            </a:r>
            <a:r>
              <a:rPr lang="en-US" dirty="0" err="1" smtClean="0"/>
              <a:t>оптици</a:t>
            </a:r>
            <a:r>
              <a:rPr lang="en-US" dirty="0" smtClean="0"/>
              <a:t> </a:t>
            </a:r>
            <a:r>
              <a:rPr lang="en-US" dirty="0" err="1" smtClean="0"/>
              <a:t>чини</a:t>
            </a:r>
            <a:r>
              <a:rPr lang="en-US" dirty="0" smtClean="0"/>
              <a:t> </a:t>
            </a:r>
            <a:r>
              <a:rPr lang="en-US" dirty="0" err="1" smtClean="0"/>
              <a:t>духовно</a:t>
            </a:r>
            <a:r>
              <a:rPr lang="en-US" dirty="0" smtClean="0"/>
              <a:t> </a:t>
            </a:r>
            <a:r>
              <a:rPr lang="en-US" dirty="0" err="1" smtClean="0"/>
              <a:t>целим</a:t>
            </a:r>
            <a:r>
              <a:rPr lang="en-US" dirty="0" smtClean="0"/>
              <a:t> и </a:t>
            </a:r>
            <a:r>
              <a:rPr lang="en-US" dirty="0" err="1" smtClean="0"/>
              <a:t>узнесено</a:t>
            </a:r>
            <a:r>
              <a:rPr lang="en-US" dirty="0" smtClean="0"/>
              <a:t> </a:t>
            </a:r>
            <a:r>
              <a:rPr lang="en-US" dirty="0" err="1" smtClean="0"/>
              <a:t>присним</a:t>
            </a:r>
            <a:r>
              <a:rPr lang="en-US" dirty="0" smtClean="0"/>
              <a:t>, </a:t>
            </a:r>
            <a:r>
              <a:rPr lang="en-US" dirty="0" err="1" smtClean="0"/>
              <a:t>остварујући</a:t>
            </a:r>
            <a:r>
              <a:rPr lang="en-US" dirty="0" smtClean="0"/>
              <a:t> </a:t>
            </a:r>
            <a:r>
              <a:rPr lang="en-US" dirty="0" err="1" smtClean="0"/>
              <a:t>тако</a:t>
            </a:r>
            <a:r>
              <a:rPr lang="en-US" dirty="0" smtClean="0"/>
              <a:t>, </a:t>
            </a:r>
            <a:r>
              <a:rPr lang="en-US" dirty="0" err="1" smtClean="0"/>
              <a:t>увек</a:t>
            </a:r>
            <a:r>
              <a:rPr lang="en-US" dirty="0" smtClean="0"/>
              <a:t> у </a:t>
            </a:r>
            <a:r>
              <a:rPr lang="en-US" dirty="0" err="1" smtClean="0"/>
              <a:t>хоризонту</a:t>
            </a:r>
            <a:r>
              <a:rPr lang="en-US" dirty="0" smtClean="0"/>
              <a:t> </a:t>
            </a:r>
            <a:r>
              <a:rPr lang="en-US" dirty="0" err="1" smtClean="0"/>
              <a:t>читаочевих</a:t>
            </a:r>
            <a:r>
              <a:rPr lang="en-US" dirty="0" smtClean="0"/>
              <a:t> </a:t>
            </a:r>
            <a:r>
              <a:rPr lang="en-US" dirty="0" err="1" smtClean="0"/>
              <a:t>очекивања</a:t>
            </a:r>
            <a:r>
              <a:rPr lang="en-US" dirty="0" smtClean="0"/>
              <a:t> </a:t>
            </a:r>
            <a:r>
              <a:rPr lang="en-US" dirty="0" err="1" smtClean="0"/>
              <a:t>деликатну</a:t>
            </a:r>
            <a:r>
              <a:rPr lang="en-US" dirty="0" smtClean="0"/>
              <a:t> </a:t>
            </a:r>
            <a:r>
              <a:rPr lang="en-US" dirty="0" err="1" smtClean="0"/>
              <a:t>победу</a:t>
            </a:r>
            <a:r>
              <a:rPr lang="en-US" dirty="0" smtClean="0"/>
              <a:t> </a:t>
            </a:r>
            <a:r>
              <a:rPr lang="en-US" dirty="0" err="1" smtClean="0"/>
              <a:t>стваралачких</a:t>
            </a:r>
            <a:r>
              <a:rPr lang="en-US" dirty="0" smtClean="0"/>
              <a:t> </a:t>
            </a:r>
            <a:r>
              <a:rPr lang="en-US" dirty="0" err="1" smtClean="0"/>
              <a:t>принципа</a:t>
            </a:r>
            <a:r>
              <a:rPr lang="en-US" dirty="0" smtClean="0"/>
              <a:t> (</a:t>
            </a:r>
            <a:r>
              <a:rPr lang="en-US" dirty="0" err="1" smtClean="0"/>
              <a:t>Леовац</a:t>
            </a:r>
            <a:r>
              <a:rPr lang="en-US" dirty="0" smtClean="0"/>
              <a:t> 2000: 128).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Cyrl-RS" sz="2000" dirty="0" smtClean="0">
                <a:solidFill>
                  <a:srgbClr val="CBA523"/>
                </a:solidFill>
              </a:rPr>
              <a:t>С</a:t>
            </a:r>
            <a:r>
              <a:rPr lang="en-US" sz="2000" dirty="0" err="1" smtClean="0">
                <a:solidFill>
                  <a:srgbClr val="CBA523"/>
                </a:solidFill>
              </a:rPr>
              <a:t>авремени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наратив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за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децу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као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оглед</a:t>
            </a:r>
            <a:r>
              <a:rPr lang="en-US" sz="2000" dirty="0" smtClean="0">
                <a:solidFill>
                  <a:srgbClr val="CBA523"/>
                </a:solidFill>
              </a:rPr>
              <a:t> о </a:t>
            </a:r>
            <a:r>
              <a:rPr lang="en-US" sz="2000" dirty="0" err="1" smtClean="0">
                <a:solidFill>
                  <a:srgbClr val="CBA523"/>
                </a:solidFill>
              </a:rPr>
              <a:t>причи</a:t>
            </a:r>
            <a:r>
              <a:rPr lang="en-US" sz="2000" dirty="0" smtClean="0">
                <a:solidFill>
                  <a:srgbClr val="CBA523"/>
                </a:solidFill>
              </a:rPr>
              <a:t> и </a:t>
            </a:r>
            <a:r>
              <a:rPr lang="en-US" sz="2000" dirty="0" err="1" smtClean="0">
                <a:solidFill>
                  <a:srgbClr val="CBA523"/>
                </a:solidFill>
              </a:rPr>
              <a:t>причању</a:t>
            </a:r>
            <a:r>
              <a:rPr lang="sr-Cyrl-RS" sz="2000" dirty="0" smtClean="0">
                <a:solidFill>
                  <a:srgbClr val="CBA523"/>
                </a:solidFill>
              </a:rPr>
              <a:t/>
            </a:r>
            <a:br>
              <a:rPr lang="sr-Cyrl-RS" sz="2000" dirty="0" smtClean="0">
                <a:solidFill>
                  <a:srgbClr val="CBA523"/>
                </a:solidFill>
              </a:rPr>
            </a:br>
            <a:r>
              <a:rPr lang="sr-Cyrl-RS" sz="2000" dirty="0" smtClean="0">
                <a:solidFill>
                  <a:srgbClr val="CBA523"/>
                </a:solidFill>
              </a:rPr>
              <a:t>(Светлана Велмар-Јанковић: </a:t>
            </a:r>
            <a:r>
              <a:rPr lang="sr-Cyrl-RS" sz="2000" i="1" dirty="0" smtClean="0">
                <a:solidFill>
                  <a:srgbClr val="CBA523"/>
                </a:solidFill>
              </a:rPr>
              <a:t>Књига за Марка</a:t>
            </a:r>
            <a:r>
              <a:rPr lang="sr-Cyrl-RS" sz="2000" dirty="0" smtClean="0">
                <a:solidFill>
                  <a:srgbClr val="CBA523"/>
                </a:solidFill>
              </a:rPr>
              <a:t>)</a:t>
            </a:r>
            <a:r>
              <a:rPr lang="en-US" sz="4400" dirty="0" smtClean="0">
                <a:solidFill>
                  <a:srgbClr val="CBA523"/>
                </a:solidFill>
              </a:rPr>
              <a:t/>
            </a:r>
            <a:br>
              <a:rPr lang="en-US" sz="4400" dirty="0" smtClean="0">
                <a:solidFill>
                  <a:srgbClr val="CBA523"/>
                </a:solidFill>
              </a:rPr>
            </a:br>
            <a:r>
              <a:rPr lang="en-US" sz="4400" dirty="0" smtClean="0">
                <a:solidFill>
                  <a:srgbClr val="CBA523"/>
                </a:solidFill>
              </a:rPr>
              <a:t> 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преплету</a:t>
            </a:r>
            <a:r>
              <a:rPr lang="en-US" dirty="0" smtClean="0"/>
              <a:t> </a:t>
            </a:r>
            <a:r>
              <a:rPr lang="en-US" dirty="0" err="1" smtClean="0"/>
              <a:t>интертекстуалних</a:t>
            </a:r>
            <a:r>
              <a:rPr lang="en-US" dirty="0" smtClean="0"/>
              <a:t> и </a:t>
            </a:r>
            <a:r>
              <a:rPr lang="en-US" dirty="0" err="1" smtClean="0"/>
              <a:t>интердискурзивних</a:t>
            </a:r>
            <a:r>
              <a:rPr lang="en-US" dirty="0" smtClean="0"/>
              <a:t> </a:t>
            </a:r>
            <a:r>
              <a:rPr lang="en-US" dirty="0" err="1" smtClean="0"/>
              <a:t>тачака</a:t>
            </a:r>
            <a:r>
              <a:rPr lang="en-US" dirty="0" smtClean="0"/>
              <a:t> у </a:t>
            </a:r>
            <a:r>
              <a:rPr lang="en-US" dirty="0" err="1" smtClean="0"/>
              <a:t>овом</a:t>
            </a:r>
            <a:r>
              <a:rPr lang="en-US" dirty="0" smtClean="0"/>
              <a:t> </a:t>
            </a:r>
            <a:r>
              <a:rPr lang="en-US" dirty="0" err="1" smtClean="0"/>
              <a:t>делу</a:t>
            </a:r>
            <a:r>
              <a:rPr lang="en-US" dirty="0" smtClean="0"/>
              <a:t> </a:t>
            </a:r>
            <a:r>
              <a:rPr lang="en-US" dirty="0" err="1" smtClean="0"/>
              <a:t>сама</a:t>
            </a:r>
            <a:r>
              <a:rPr lang="en-US" dirty="0" smtClean="0"/>
              <a:t> </a:t>
            </a:r>
            <a:r>
              <a:rPr lang="en-US" dirty="0" err="1" smtClean="0"/>
              <a:t>естетска</a:t>
            </a:r>
            <a:r>
              <a:rPr lang="en-US" dirty="0" smtClean="0"/>
              <a:t> </a:t>
            </a:r>
            <a:r>
              <a:rPr lang="en-US" dirty="0" err="1" smtClean="0"/>
              <a:t>духовност</a:t>
            </a:r>
            <a:r>
              <a:rPr lang="en-US" dirty="0" smtClean="0"/>
              <a:t> </a:t>
            </a:r>
            <a:r>
              <a:rPr lang="en-US" dirty="0" err="1" smtClean="0"/>
              <a:t>имплицира</a:t>
            </a:r>
            <a:r>
              <a:rPr lang="en-US" dirty="0" smtClean="0"/>
              <a:t> </a:t>
            </a:r>
            <a:r>
              <a:rPr lang="en-US" dirty="0" err="1" smtClean="0"/>
              <a:t>унутрашњи</a:t>
            </a:r>
            <a:r>
              <a:rPr lang="en-US" dirty="0" smtClean="0"/>
              <a:t>, </a:t>
            </a:r>
            <a:r>
              <a:rPr lang="en-US" dirty="0" err="1" smtClean="0"/>
              <a:t>пишчев</a:t>
            </a:r>
            <a:r>
              <a:rPr lang="en-US" dirty="0" smtClean="0"/>
              <a:t> </a:t>
            </a:r>
            <a:r>
              <a:rPr lang="en-US" dirty="0" err="1" smtClean="0"/>
              <a:t>стил</a:t>
            </a:r>
            <a:r>
              <a:rPr lang="en-US" dirty="0" smtClean="0"/>
              <a:t> и </a:t>
            </a:r>
            <a:r>
              <a:rPr lang="en-US" dirty="0" err="1" smtClean="0"/>
              <a:t>одржава</a:t>
            </a:r>
            <a:r>
              <a:rPr lang="en-US" dirty="0" smtClean="0"/>
              <a:t> </a:t>
            </a:r>
            <a:r>
              <a:rPr lang="en-US" dirty="0" err="1" smtClean="0"/>
              <a:t>јединство</a:t>
            </a:r>
            <a:r>
              <a:rPr lang="en-US" dirty="0" smtClean="0"/>
              <a:t> </a:t>
            </a:r>
            <a:r>
              <a:rPr lang="en-US" dirty="0" err="1" smtClean="0"/>
              <a:t>творачке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„</a:t>
            </a:r>
            <a:r>
              <a:rPr lang="en-US" dirty="0" err="1" smtClean="0"/>
              <a:t>органске</a:t>
            </a:r>
            <a:r>
              <a:rPr lang="en-US" dirty="0" smtClean="0"/>
              <a:t> </a:t>
            </a:r>
            <a:r>
              <a:rPr lang="en-US" dirty="0" err="1" smtClean="0"/>
              <a:t>снаге</a:t>
            </a:r>
            <a:r>
              <a:rPr lang="en-US" dirty="0" smtClean="0"/>
              <a:t> </a:t>
            </a:r>
            <a:r>
              <a:rPr lang="en-US" dirty="0" err="1" smtClean="0"/>
              <a:t>живог</a:t>
            </a:r>
            <a:r>
              <a:rPr lang="en-US" dirty="0" smtClean="0"/>
              <a:t> </a:t>
            </a:r>
            <a:r>
              <a:rPr lang="en-US" dirty="0" err="1" smtClean="0"/>
              <a:t>приповедања</a:t>
            </a:r>
            <a:r>
              <a:rPr lang="en-US" dirty="0" smtClean="0"/>
              <a:t>“ (Б. </a:t>
            </a:r>
            <a:r>
              <a:rPr lang="en-US" dirty="0" err="1" smtClean="0"/>
              <a:t>Ејхенбаум</a:t>
            </a:r>
            <a:r>
              <a:rPr lang="en-US" dirty="0" smtClean="0"/>
              <a:t>) у </a:t>
            </a:r>
            <a:r>
              <a:rPr lang="en-US" dirty="0" err="1" smtClean="0"/>
              <a:t>којој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језик</a:t>
            </a:r>
            <a:r>
              <a:rPr lang="en-US" dirty="0" smtClean="0"/>
              <a:t> </a:t>
            </a:r>
            <a:r>
              <a:rPr lang="en-US" dirty="0" err="1" smtClean="0"/>
              <a:t>првенствено</a:t>
            </a:r>
            <a:r>
              <a:rPr lang="en-US" dirty="0" smtClean="0"/>
              <a:t> </a:t>
            </a:r>
            <a:r>
              <a:rPr lang="en-US" dirty="0" err="1" smtClean="0"/>
              <a:t>духовна</a:t>
            </a:r>
            <a:r>
              <a:rPr lang="en-US" dirty="0" smtClean="0"/>
              <a:t>, а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гласовна</a:t>
            </a:r>
            <a:r>
              <a:rPr lang="en-US" dirty="0" smtClean="0"/>
              <a:t> и </a:t>
            </a:r>
            <a:r>
              <a:rPr lang="en-US" dirty="0" err="1" smtClean="0"/>
              <a:t>вербална</a:t>
            </a:r>
            <a:r>
              <a:rPr lang="en-US" dirty="0" smtClean="0"/>
              <a:t> </a:t>
            </a:r>
            <a:r>
              <a:rPr lang="en-US" dirty="0" err="1" smtClean="0"/>
              <a:t>игра</a:t>
            </a:r>
            <a:r>
              <a:rPr lang="en-US" dirty="0" smtClean="0"/>
              <a:t> –  </a:t>
            </a:r>
            <a:r>
              <a:rPr lang="en-US" dirty="0" err="1" smtClean="0"/>
              <a:t>језик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овде</a:t>
            </a:r>
            <a:r>
              <a:rPr lang="en-US" dirty="0" smtClean="0"/>
              <a:t> </a:t>
            </a:r>
            <a:r>
              <a:rPr lang="en-US" dirty="0" err="1" smtClean="0"/>
              <a:t>уметнички</a:t>
            </a:r>
            <a:r>
              <a:rPr lang="en-US" dirty="0" smtClean="0"/>
              <a:t> </a:t>
            </a:r>
            <a:r>
              <a:rPr lang="en-US" dirty="0" err="1" smtClean="0"/>
              <a:t>однос</a:t>
            </a:r>
            <a:r>
              <a:rPr lang="en-US" dirty="0" smtClean="0"/>
              <a:t>, </a:t>
            </a:r>
            <a:r>
              <a:rPr lang="en-US" dirty="0" err="1" smtClean="0"/>
              <a:t>скуп</a:t>
            </a:r>
            <a:r>
              <a:rPr lang="en-US" dirty="0" smtClean="0"/>
              <a:t>, а </a:t>
            </a:r>
            <a:r>
              <a:rPr lang="en-US" dirty="0" err="1" smtClean="0"/>
              <a:t>онда</a:t>
            </a:r>
            <a:r>
              <a:rPr lang="en-US" dirty="0" smtClean="0"/>
              <a:t> </a:t>
            </a:r>
            <a:r>
              <a:rPr lang="en-US" dirty="0" err="1" smtClean="0"/>
              <a:t>лингвиситчка</a:t>
            </a:r>
            <a:r>
              <a:rPr lang="en-US" dirty="0" smtClean="0"/>
              <a:t> </a:t>
            </a:r>
            <a:r>
              <a:rPr lang="en-US" dirty="0" err="1" smtClean="0"/>
              <a:t>занимљивост</a:t>
            </a:r>
            <a:r>
              <a:rPr lang="en-US" dirty="0" smtClean="0"/>
              <a:t> и </a:t>
            </a:r>
            <a:r>
              <a:rPr lang="en-US" dirty="0" err="1" smtClean="0"/>
              <a:t>социјални</a:t>
            </a:r>
            <a:r>
              <a:rPr lang="en-US" dirty="0" smtClean="0"/>
              <a:t> </a:t>
            </a:r>
            <a:r>
              <a:rPr lang="en-US" dirty="0" err="1" smtClean="0"/>
              <a:t>феномен</a:t>
            </a:r>
            <a:r>
              <a:rPr lang="en-US" dirty="0" smtClean="0"/>
              <a:t>. </a:t>
            </a:r>
            <a:r>
              <a:rPr lang="en-US" dirty="0" err="1" smtClean="0"/>
              <a:t>Преображај</a:t>
            </a:r>
            <a:r>
              <a:rPr lang="en-US" dirty="0" smtClean="0"/>
              <a:t> </a:t>
            </a:r>
            <a:r>
              <a:rPr lang="en-US" dirty="0" err="1" smtClean="0"/>
              <a:t>приче</a:t>
            </a:r>
            <a:r>
              <a:rPr lang="en-US" dirty="0" smtClean="0"/>
              <a:t> у </a:t>
            </a:r>
            <a:r>
              <a:rPr lang="en-US" dirty="0" err="1" smtClean="0"/>
              <a:t>наративни</a:t>
            </a:r>
            <a:r>
              <a:rPr lang="en-US" dirty="0" smtClean="0"/>
              <a:t> </a:t>
            </a:r>
            <a:r>
              <a:rPr lang="en-US" dirty="0" err="1" smtClean="0"/>
              <a:t>дискурс</a:t>
            </a:r>
            <a:r>
              <a:rPr lang="en-US" dirty="0" smtClean="0"/>
              <a:t>, </a:t>
            </a:r>
            <a:r>
              <a:rPr lang="en-US" dirty="0" err="1" smtClean="0"/>
              <a:t>двострука</a:t>
            </a:r>
            <a:r>
              <a:rPr lang="en-US" dirty="0" smtClean="0"/>
              <a:t> </a:t>
            </a:r>
            <a:r>
              <a:rPr lang="en-US" dirty="0" err="1" smtClean="0"/>
              <a:t>темпорална</a:t>
            </a:r>
            <a:r>
              <a:rPr lang="en-US" dirty="0" smtClean="0"/>
              <a:t> </a:t>
            </a:r>
            <a:r>
              <a:rPr lang="en-US" dirty="0" err="1" smtClean="0"/>
              <a:t>логика</a:t>
            </a:r>
            <a:r>
              <a:rPr lang="en-US" dirty="0" smtClean="0"/>
              <a:t>, </a:t>
            </a:r>
            <a:r>
              <a:rPr lang="en-US" dirty="0" err="1" smtClean="0"/>
              <a:t>пустоловина</a:t>
            </a:r>
            <a:r>
              <a:rPr lang="en-US" dirty="0" smtClean="0"/>
              <a:t> </a:t>
            </a:r>
            <a:r>
              <a:rPr lang="en-US" dirty="0" err="1" smtClean="0"/>
              <a:t>трагања</a:t>
            </a:r>
            <a:r>
              <a:rPr lang="en-US" dirty="0" smtClean="0"/>
              <a:t> и </a:t>
            </a:r>
            <a:r>
              <a:rPr lang="en-US" dirty="0" err="1" smtClean="0"/>
              <a:t>стварања</a:t>
            </a:r>
            <a:r>
              <a:rPr lang="en-US" dirty="0" smtClean="0"/>
              <a:t> </a:t>
            </a:r>
            <a:r>
              <a:rPr lang="en-US" dirty="0" err="1" smtClean="0"/>
              <a:t>инспирише</a:t>
            </a:r>
            <a:r>
              <a:rPr lang="en-US" dirty="0" smtClean="0"/>
              <a:t> </a:t>
            </a:r>
            <a:r>
              <a:rPr lang="en-US" dirty="0" err="1" smtClean="0"/>
              <a:t>ауторку</a:t>
            </a:r>
            <a:r>
              <a:rPr lang="en-US" dirty="0" smtClean="0"/>
              <a:t>, </a:t>
            </a:r>
            <a:r>
              <a:rPr lang="en-US" dirty="0" err="1" smtClean="0"/>
              <a:t>плодна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јер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прекида</a:t>
            </a:r>
            <a:r>
              <a:rPr lang="en-US" dirty="0" smtClean="0"/>
              <a:t> </a:t>
            </a:r>
            <a:r>
              <a:rPr lang="en-US" dirty="0" err="1" smtClean="0"/>
              <a:t>везе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изворима</a:t>
            </a:r>
            <a:r>
              <a:rPr lang="en-US" dirty="0" smtClean="0"/>
              <a:t>, </a:t>
            </a:r>
            <a:r>
              <a:rPr lang="en-US" dirty="0" err="1" smtClean="0"/>
              <a:t>коренима</a:t>
            </a:r>
            <a:r>
              <a:rPr lang="en-US" dirty="0" smtClean="0"/>
              <a:t> </a:t>
            </a:r>
            <a:r>
              <a:rPr lang="en-US" dirty="0" err="1" smtClean="0"/>
              <a:t>духовности</a:t>
            </a:r>
            <a:r>
              <a:rPr lang="en-US" dirty="0" smtClean="0"/>
              <a:t>, </a:t>
            </a:r>
            <a:r>
              <a:rPr lang="en-US" dirty="0" err="1" smtClean="0"/>
              <a:t>мисаоности</a:t>
            </a:r>
            <a:r>
              <a:rPr lang="en-US" dirty="0" smtClean="0"/>
              <a:t> и </a:t>
            </a:r>
            <a:r>
              <a:rPr lang="en-US" dirty="0" err="1" smtClean="0"/>
              <a:t>језика</a:t>
            </a:r>
            <a:r>
              <a:rPr lang="en-US" dirty="0" smtClean="0"/>
              <a:t>, </a:t>
            </a:r>
            <a:r>
              <a:rPr lang="en-US" dirty="0" err="1" smtClean="0"/>
              <a:t>већ</a:t>
            </a:r>
            <a:r>
              <a:rPr lang="en-US" dirty="0" smtClean="0"/>
              <a:t> </a:t>
            </a:r>
            <a:r>
              <a:rPr lang="en-US" dirty="0" err="1" smtClean="0"/>
              <a:t>хуманизује</a:t>
            </a:r>
            <a:r>
              <a:rPr lang="en-US" dirty="0" smtClean="0"/>
              <a:t> </a:t>
            </a:r>
            <a:r>
              <a:rPr lang="en-US" dirty="0" err="1" smtClean="0"/>
              <a:t>свет</a:t>
            </a:r>
            <a:r>
              <a:rPr lang="en-US" dirty="0" smtClean="0"/>
              <a:t> и </a:t>
            </a:r>
            <a:r>
              <a:rPr lang="en-US" dirty="0" err="1" smtClean="0"/>
              <a:t>тражи</a:t>
            </a:r>
            <a:r>
              <a:rPr lang="en-US" dirty="0" smtClean="0"/>
              <a:t> </a:t>
            </a:r>
            <a:r>
              <a:rPr lang="en-US" dirty="0" err="1" smtClean="0"/>
              <a:t>топлину</a:t>
            </a:r>
            <a:r>
              <a:rPr lang="en-US" dirty="0" smtClean="0"/>
              <a:t> </a:t>
            </a:r>
            <a:r>
              <a:rPr lang="en-US" dirty="0" err="1" smtClean="0"/>
              <a:t>људског</a:t>
            </a:r>
            <a:r>
              <a:rPr lang="en-US" dirty="0" smtClean="0"/>
              <a:t> </a:t>
            </a:r>
            <a:r>
              <a:rPr lang="en-US" dirty="0" err="1" smtClean="0"/>
              <a:t>смисла</a:t>
            </a:r>
            <a:r>
              <a:rPr lang="en-US" dirty="0" smtClean="0"/>
              <a:t> у </a:t>
            </a:r>
            <a:r>
              <a:rPr lang="en-US" dirty="0" err="1" smtClean="0"/>
              <a:t>самом</a:t>
            </a:r>
            <a:r>
              <a:rPr lang="en-US" dirty="0" smtClean="0"/>
              <a:t> </a:t>
            </a:r>
            <a:r>
              <a:rPr lang="en-US" dirty="0" err="1" smtClean="0"/>
              <a:t>језику</a:t>
            </a:r>
            <a:r>
              <a:rPr lang="en-US" dirty="0" smtClean="0"/>
              <a:t> (</a:t>
            </a:r>
            <a:r>
              <a:rPr lang="en-US" dirty="0" err="1" smtClean="0"/>
              <a:t>Петковић</a:t>
            </a:r>
            <a:r>
              <a:rPr lang="en-US" dirty="0" smtClean="0"/>
              <a:t>).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2200" dirty="0" smtClean="0">
                <a:solidFill>
                  <a:srgbClr val="CBA523"/>
                </a:solidFill>
              </a:rPr>
              <a:t>С</a:t>
            </a:r>
            <a:r>
              <a:rPr lang="en-US" sz="2200" dirty="0" err="1" smtClean="0">
                <a:solidFill>
                  <a:srgbClr val="CBA523"/>
                </a:solidFill>
              </a:rPr>
              <a:t>авремени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наратив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за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децу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као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оглед</a:t>
            </a:r>
            <a:r>
              <a:rPr lang="en-US" sz="2200" dirty="0" smtClean="0">
                <a:solidFill>
                  <a:srgbClr val="CBA523"/>
                </a:solidFill>
              </a:rPr>
              <a:t> о </a:t>
            </a:r>
            <a:r>
              <a:rPr lang="en-US" sz="2200" dirty="0" err="1" smtClean="0">
                <a:solidFill>
                  <a:srgbClr val="CBA523"/>
                </a:solidFill>
              </a:rPr>
              <a:t>причи</a:t>
            </a:r>
            <a:r>
              <a:rPr lang="en-US" sz="2200" dirty="0" smtClean="0">
                <a:solidFill>
                  <a:srgbClr val="CBA523"/>
                </a:solidFill>
              </a:rPr>
              <a:t> и </a:t>
            </a:r>
            <a:r>
              <a:rPr lang="en-US" sz="2200" dirty="0" err="1" smtClean="0">
                <a:solidFill>
                  <a:srgbClr val="CBA523"/>
                </a:solidFill>
              </a:rPr>
              <a:t>причању</a:t>
            </a:r>
            <a:r>
              <a:rPr lang="sr-Cyrl-RS" sz="2200" dirty="0" smtClean="0">
                <a:solidFill>
                  <a:srgbClr val="CBA523"/>
                </a:solidFill>
              </a:rPr>
              <a:t/>
            </a:r>
            <a:br>
              <a:rPr lang="sr-Cyrl-RS" sz="2200" dirty="0" smtClean="0">
                <a:solidFill>
                  <a:srgbClr val="CBA523"/>
                </a:solidFill>
              </a:rPr>
            </a:br>
            <a:r>
              <a:rPr lang="sr-Cyrl-RS" sz="2200" dirty="0" smtClean="0">
                <a:solidFill>
                  <a:srgbClr val="CBA523"/>
                </a:solidFill>
              </a:rPr>
              <a:t>(Светлана Велмар-Јанковић: </a:t>
            </a:r>
            <a:r>
              <a:rPr lang="sr-Cyrl-RS" sz="2200" i="1" dirty="0" smtClean="0">
                <a:solidFill>
                  <a:srgbClr val="CBA523"/>
                </a:solidFill>
              </a:rPr>
              <a:t>Књига за Марка</a:t>
            </a:r>
            <a:r>
              <a:rPr lang="sr-Cyrl-RS" sz="2200" dirty="0" smtClean="0">
                <a:solidFill>
                  <a:srgbClr val="CBA523"/>
                </a:solidFill>
              </a:rPr>
              <a:t>)</a:t>
            </a:r>
            <a:r>
              <a:rPr lang="en-US" sz="4400" dirty="0" smtClean="0">
                <a:solidFill>
                  <a:srgbClr val="CBA523"/>
                </a:solidFill>
              </a:rPr>
              <a:t/>
            </a:r>
            <a:br>
              <a:rPr lang="en-US" sz="4400" dirty="0" smtClean="0">
                <a:solidFill>
                  <a:srgbClr val="CBA523"/>
                </a:solidFill>
              </a:rPr>
            </a:br>
            <a:r>
              <a:rPr lang="en-US" sz="4400" dirty="0" smtClean="0">
                <a:solidFill>
                  <a:srgbClr val="CBA523"/>
                </a:solidFill>
              </a:rPr>
              <a:t> 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нивоу</a:t>
            </a:r>
            <a:r>
              <a:rPr lang="en-US" dirty="0" smtClean="0"/>
              <a:t> </a:t>
            </a:r>
            <a:r>
              <a:rPr lang="en-US" dirty="0" err="1" smtClean="0"/>
              <a:t>методичких</a:t>
            </a:r>
            <a:r>
              <a:rPr lang="en-US" dirty="0" smtClean="0"/>
              <a:t> </a:t>
            </a:r>
            <a:r>
              <a:rPr lang="en-US" dirty="0" err="1" smtClean="0"/>
              <a:t>поступака</a:t>
            </a:r>
            <a:r>
              <a:rPr lang="en-US" dirty="0" smtClean="0"/>
              <a:t>, </a:t>
            </a:r>
            <a:r>
              <a:rPr lang="en-US" dirty="0" err="1" smtClean="0"/>
              <a:t>наставни</a:t>
            </a:r>
            <a:r>
              <a:rPr lang="en-US" dirty="0" smtClean="0"/>
              <a:t> </a:t>
            </a:r>
            <a:r>
              <a:rPr lang="en-US" dirty="0" err="1" smtClean="0"/>
              <a:t>приступ</a:t>
            </a:r>
            <a:r>
              <a:rPr lang="en-US" dirty="0" smtClean="0"/>
              <a:t> </a:t>
            </a:r>
            <a:r>
              <a:rPr lang="en-US" dirty="0" err="1" smtClean="0"/>
              <a:t>делу</a:t>
            </a:r>
            <a:r>
              <a:rPr lang="en-US" dirty="0" smtClean="0"/>
              <a:t> </a:t>
            </a:r>
            <a:r>
              <a:rPr lang="en-US" dirty="0" err="1" smtClean="0"/>
              <a:t>савремене</a:t>
            </a:r>
            <a:r>
              <a:rPr lang="en-US" dirty="0" smtClean="0"/>
              <a:t> </a:t>
            </a:r>
            <a:r>
              <a:rPr lang="en-US" dirty="0" err="1" smtClean="0"/>
              <a:t>књижевности</a:t>
            </a:r>
            <a:r>
              <a:rPr lang="en-US" dirty="0" smtClean="0"/>
              <a:t> </a:t>
            </a:r>
            <a:r>
              <a:rPr lang="en-US" dirty="0" err="1" smtClean="0"/>
              <a:t>завршно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актуализују</a:t>
            </a:r>
            <a:r>
              <a:rPr lang="en-US" dirty="0" smtClean="0"/>
              <a:t> </a:t>
            </a:r>
            <a:r>
              <a:rPr lang="en-US" dirty="0" err="1" smtClean="0"/>
              <a:t>синтезом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слагањем</a:t>
            </a:r>
            <a:r>
              <a:rPr lang="en-US" dirty="0" smtClean="0"/>
              <a:t> </a:t>
            </a:r>
            <a:r>
              <a:rPr lang="en-US" dirty="0" err="1" smtClean="0"/>
              <a:t>појединости</a:t>
            </a:r>
            <a:r>
              <a:rPr lang="en-US" dirty="0" smtClean="0"/>
              <a:t> у </a:t>
            </a:r>
            <a:r>
              <a:rPr lang="en-US" dirty="0" err="1" smtClean="0"/>
              <a:t>целину</a:t>
            </a:r>
            <a:r>
              <a:rPr lang="en-US" dirty="0" smtClean="0"/>
              <a:t> и </a:t>
            </a:r>
            <a:r>
              <a:rPr lang="en-US" dirty="0" err="1" smtClean="0"/>
              <a:t>разумевањем</a:t>
            </a:r>
            <a:r>
              <a:rPr lang="en-US" dirty="0" smtClean="0"/>
              <a:t> </a:t>
            </a:r>
            <a:r>
              <a:rPr lang="en-US" dirty="0" err="1" smtClean="0"/>
              <a:t>те</a:t>
            </a:r>
            <a:r>
              <a:rPr lang="en-US" dirty="0" smtClean="0"/>
              <a:t> </a:t>
            </a:r>
            <a:r>
              <a:rPr lang="en-US" dirty="0" err="1" smtClean="0"/>
              <a:t>целине</a:t>
            </a:r>
            <a:r>
              <a:rPr lang="en-US" dirty="0" smtClean="0"/>
              <a:t> </a:t>
            </a:r>
            <a:r>
              <a:rPr lang="en-US" dirty="0" err="1" smtClean="0"/>
              <a:t>преко</a:t>
            </a:r>
            <a:r>
              <a:rPr lang="en-US" dirty="0" smtClean="0"/>
              <a:t> </a:t>
            </a:r>
            <a:r>
              <a:rPr lang="en-US" dirty="0" err="1" smtClean="0"/>
              <a:t>реторичких</a:t>
            </a:r>
            <a:r>
              <a:rPr lang="en-US" dirty="0" smtClean="0"/>
              <a:t> </a:t>
            </a:r>
            <a:r>
              <a:rPr lang="en-US" dirty="0" err="1" smtClean="0"/>
              <a:t>механизама</a:t>
            </a:r>
            <a:r>
              <a:rPr lang="en-US" dirty="0" smtClean="0"/>
              <a:t> </a:t>
            </a:r>
            <a:r>
              <a:rPr lang="en-US" dirty="0" err="1" smtClean="0"/>
              <a:t>језика</a:t>
            </a:r>
            <a:r>
              <a:rPr lang="en-US" dirty="0" smtClean="0"/>
              <a:t>, </a:t>
            </a:r>
            <a:r>
              <a:rPr lang="en-US" dirty="0" err="1" smtClean="0"/>
              <a:t>односно</a:t>
            </a:r>
            <a:r>
              <a:rPr lang="en-US" dirty="0" smtClean="0"/>
              <a:t> </a:t>
            </a:r>
            <a:r>
              <a:rPr lang="en-US" dirty="0" err="1" smtClean="0"/>
              <a:t>путем</a:t>
            </a:r>
            <a:r>
              <a:rPr lang="en-US" dirty="0" smtClean="0"/>
              <a:t> </a:t>
            </a:r>
            <a:r>
              <a:rPr lang="en-US" dirty="0" err="1" smtClean="0"/>
              <a:t>реторичког</a:t>
            </a:r>
            <a:r>
              <a:rPr lang="en-US" dirty="0" smtClean="0"/>
              <a:t> </a:t>
            </a:r>
            <a:r>
              <a:rPr lang="en-US" dirty="0" err="1" smtClean="0"/>
              <a:t>деконструктивизма</a:t>
            </a:r>
            <a:r>
              <a:rPr lang="en-US" dirty="0" smtClean="0"/>
              <a:t> </a:t>
            </a:r>
            <a:r>
              <a:rPr lang="en-US" dirty="0" err="1" smtClean="0"/>
              <a:t>наративног</a:t>
            </a:r>
            <a:r>
              <a:rPr lang="en-US" dirty="0" smtClean="0"/>
              <a:t> </a:t>
            </a:r>
            <a:r>
              <a:rPr lang="en-US" dirty="0" err="1" smtClean="0"/>
              <a:t>дискурса</a:t>
            </a:r>
            <a:r>
              <a:rPr lang="en-US" dirty="0" smtClean="0"/>
              <a:t>. </a:t>
            </a:r>
            <a:r>
              <a:rPr lang="en-US" dirty="0" err="1" smtClean="0"/>
              <a:t>Сажимање</a:t>
            </a:r>
            <a:r>
              <a:rPr lang="en-US" dirty="0" smtClean="0"/>
              <a:t> </a:t>
            </a:r>
            <a:r>
              <a:rPr lang="en-US" dirty="0" err="1" smtClean="0"/>
              <a:t>информација</a:t>
            </a:r>
            <a:r>
              <a:rPr lang="en-US" dirty="0" smtClean="0"/>
              <a:t> и </a:t>
            </a:r>
            <a:r>
              <a:rPr lang="en-US" dirty="0" err="1" smtClean="0"/>
              <a:t>осећаја</a:t>
            </a:r>
            <a:r>
              <a:rPr lang="en-US" dirty="0" smtClean="0"/>
              <a:t> у </a:t>
            </a:r>
            <a:r>
              <a:rPr lang="en-US" dirty="0" err="1" smtClean="0"/>
              <a:t>неколико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 – </a:t>
            </a:r>
            <a:r>
              <a:rPr lang="en-US" dirty="0" err="1" smtClean="0"/>
              <a:t>захтева</a:t>
            </a:r>
            <a:r>
              <a:rPr lang="en-US" dirty="0" smtClean="0"/>
              <a:t> </a:t>
            </a:r>
            <a:r>
              <a:rPr lang="en-US" dirty="0" err="1" smtClean="0"/>
              <a:t>дубоку</a:t>
            </a:r>
            <a:r>
              <a:rPr lang="en-US" dirty="0" smtClean="0"/>
              <a:t> </a:t>
            </a:r>
            <a:r>
              <a:rPr lang="en-US" dirty="0" err="1" smtClean="0"/>
              <a:t>рефлексију</a:t>
            </a:r>
            <a:r>
              <a:rPr lang="en-US" dirty="0" smtClean="0"/>
              <a:t>, а </a:t>
            </a:r>
            <a:r>
              <a:rPr lang="en-US" dirty="0" err="1" smtClean="0"/>
              <a:t>остварује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ученичком</a:t>
            </a:r>
            <a:r>
              <a:rPr lang="en-US" dirty="0" smtClean="0"/>
              <a:t> </a:t>
            </a:r>
            <a:r>
              <a:rPr lang="en-US" dirty="0" err="1" smtClean="0"/>
              <a:t>мотивацијом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писање</a:t>
            </a:r>
            <a:r>
              <a:rPr lang="en-US" dirty="0" smtClean="0"/>
              <a:t> </a:t>
            </a:r>
            <a:r>
              <a:rPr lang="en-US" dirty="0" err="1" smtClean="0"/>
              <a:t>нпр</a:t>
            </a:r>
            <a:r>
              <a:rPr lang="en-US" dirty="0" smtClean="0"/>
              <a:t>. </a:t>
            </a:r>
            <a:r>
              <a:rPr lang="en-US" i="1" dirty="0" err="1" smtClean="0"/>
              <a:t>петостихова</a:t>
            </a:r>
            <a:r>
              <a:rPr lang="en-US" dirty="0" smtClean="0"/>
              <a:t> (</a:t>
            </a:r>
            <a:r>
              <a:rPr lang="en-US" dirty="0" err="1" smtClean="0"/>
              <a:t>чинквине</a:t>
            </a:r>
            <a:r>
              <a:rPr lang="en-US" dirty="0" smtClean="0"/>
              <a:t>)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методе</a:t>
            </a:r>
            <a:r>
              <a:rPr lang="en-US" dirty="0" smtClean="0"/>
              <a:t> </a:t>
            </a:r>
            <a:r>
              <a:rPr lang="en-US" dirty="0" err="1" smtClean="0"/>
              <a:t>најдубље</a:t>
            </a:r>
            <a:r>
              <a:rPr lang="en-US" dirty="0" smtClean="0"/>
              <a:t> </a:t>
            </a:r>
            <a:r>
              <a:rPr lang="en-US" dirty="0" err="1" smtClean="0"/>
              <a:t>синтезе</a:t>
            </a:r>
            <a:r>
              <a:rPr lang="en-US" dirty="0" smtClean="0"/>
              <a:t> и </a:t>
            </a:r>
            <a:r>
              <a:rPr lang="en-US" dirty="0" err="1" smtClean="0"/>
              <a:t>рефлексије</a:t>
            </a:r>
            <a:r>
              <a:rPr lang="en-US" dirty="0" smtClean="0"/>
              <a:t> (</a:t>
            </a:r>
            <a:r>
              <a:rPr lang="en-US" dirty="0" err="1" smtClean="0"/>
              <a:t>Стееле</a:t>
            </a:r>
            <a:r>
              <a:rPr lang="en-US" dirty="0" smtClean="0"/>
              <a:t>, Ј. Л., </a:t>
            </a:r>
            <a:r>
              <a:rPr lang="en-US" dirty="0" err="1" smtClean="0"/>
              <a:t>Мередитх</a:t>
            </a:r>
            <a:r>
              <a:rPr lang="en-US" dirty="0" smtClean="0"/>
              <a:t>, К.С., </a:t>
            </a:r>
            <a:r>
              <a:rPr lang="en-US" dirty="0" err="1" smtClean="0"/>
              <a:t>Темпле</a:t>
            </a:r>
            <a:r>
              <a:rPr lang="en-US" dirty="0" smtClean="0"/>
              <a:t>, Ц., </a:t>
            </a:r>
            <a:r>
              <a:rPr lang="en-US" dirty="0" smtClean="0"/>
              <a:t>1998,</a:t>
            </a:r>
            <a:r>
              <a:rPr lang="sr-Latn-CS" dirty="0" smtClean="0"/>
              <a:t>XX</a:t>
            </a:r>
            <a:r>
              <a:rPr lang="en-US" dirty="0" smtClean="0"/>
              <a:t>,55</a:t>
            </a:r>
            <a:r>
              <a:rPr lang="en-US" dirty="0" smtClean="0"/>
              <a:t>) . </a:t>
            </a:r>
            <a:r>
              <a:rPr lang="en-US" dirty="0" err="1" smtClean="0"/>
              <a:t>Није</a:t>
            </a:r>
            <a:r>
              <a:rPr lang="en-US" dirty="0" smtClean="0"/>
              <a:t> </a:t>
            </a:r>
            <a:r>
              <a:rPr lang="en-US" dirty="0" err="1" smtClean="0"/>
              <a:t>тешко</a:t>
            </a:r>
            <a:r>
              <a:rPr lang="en-US" dirty="0" smtClean="0"/>
              <a:t> </a:t>
            </a:r>
            <a:r>
              <a:rPr lang="en-US" dirty="0" err="1" smtClean="0"/>
              <a:t>приметити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нивоу</a:t>
            </a:r>
            <a:r>
              <a:rPr lang="en-US" dirty="0" smtClean="0"/>
              <a:t> </a:t>
            </a:r>
            <a:r>
              <a:rPr lang="en-US" dirty="0" err="1" smtClean="0"/>
              <a:t>савремене</a:t>
            </a:r>
            <a:r>
              <a:rPr lang="en-US" dirty="0" smtClean="0"/>
              <a:t> </a:t>
            </a:r>
            <a:r>
              <a:rPr lang="en-US" dirty="0" err="1" smtClean="0"/>
              <a:t>наставе</a:t>
            </a:r>
            <a:r>
              <a:rPr lang="en-US" dirty="0" smtClean="0"/>
              <a:t> и </a:t>
            </a:r>
            <a:r>
              <a:rPr lang="en-US" dirty="0" err="1" smtClean="0"/>
              <a:t>развоја</a:t>
            </a:r>
            <a:r>
              <a:rPr lang="en-US" dirty="0" smtClean="0"/>
              <a:t> </a:t>
            </a:r>
            <a:r>
              <a:rPr lang="en-US" dirty="0" err="1" smtClean="0"/>
              <a:t>логичких</a:t>
            </a:r>
            <a:r>
              <a:rPr lang="en-US" dirty="0" smtClean="0"/>
              <a:t> </a:t>
            </a:r>
            <a:r>
              <a:rPr lang="en-US" dirty="0" err="1" smtClean="0"/>
              <a:t>метода</a:t>
            </a:r>
            <a:r>
              <a:rPr lang="en-US" dirty="0" smtClean="0"/>
              <a:t> у </a:t>
            </a:r>
            <a:r>
              <a:rPr lang="en-US" dirty="0" err="1" smtClean="0"/>
              <a:t>читању</a:t>
            </a:r>
            <a:r>
              <a:rPr lang="en-US" dirty="0" smtClean="0"/>
              <a:t>, </a:t>
            </a:r>
            <a:r>
              <a:rPr lang="en-US" dirty="0" err="1" smtClean="0"/>
              <a:t>доживљавању</a:t>
            </a:r>
            <a:r>
              <a:rPr lang="en-US" dirty="0" smtClean="0"/>
              <a:t> и </a:t>
            </a:r>
            <a:r>
              <a:rPr lang="en-US" dirty="0" err="1" smtClean="0"/>
              <a:t>тумачењу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r>
              <a:rPr lang="en-US" dirty="0" smtClean="0"/>
              <a:t>, </a:t>
            </a:r>
            <a:r>
              <a:rPr lang="en-US" dirty="0" err="1" smtClean="0"/>
              <a:t>ова</a:t>
            </a:r>
            <a:r>
              <a:rPr lang="en-US" dirty="0" smtClean="0"/>
              <a:t> </a:t>
            </a:r>
            <a:r>
              <a:rPr lang="en-US" dirty="0" err="1" smtClean="0"/>
              <a:t>метода</a:t>
            </a:r>
            <a:r>
              <a:rPr lang="en-US" dirty="0" smtClean="0"/>
              <a:t> </a:t>
            </a:r>
            <a:r>
              <a:rPr lang="en-US" dirty="0" err="1" smtClean="0"/>
              <a:t>кореспондира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савременим</a:t>
            </a:r>
            <a:r>
              <a:rPr lang="en-US" dirty="0" smtClean="0"/>
              <a:t> </a:t>
            </a:r>
            <a:r>
              <a:rPr lang="en-US" dirty="0" err="1" smtClean="0"/>
              <a:t>методама</a:t>
            </a:r>
            <a:r>
              <a:rPr lang="en-US" dirty="0" smtClean="0"/>
              <a:t> </a:t>
            </a:r>
            <a:r>
              <a:rPr lang="en-US" dirty="0" err="1" smtClean="0"/>
              <a:t>интертекстуалности</a:t>
            </a:r>
            <a:r>
              <a:rPr lang="en-US" dirty="0" smtClean="0"/>
              <a:t> и </a:t>
            </a:r>
            <a:r>
              <a:rPr lang="en-US" dirty="0" err="1" smtClean="0"/>
              <a:t>дијалогичности</a:t>
            </a:r>
            <a:r>
              <a:rPr lang="en-US" dirty="0" smtClean="0"/>
              <a:t> </a:t>
            </a:r>
            <a:r>
              <a:rPr lang="en-US" dirty="0" err="1" smtClean="0"/>
              <a:t>књижевне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 . 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Стога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и </a:t>
            </a:r>
            <a:r>
              <a:rPr lang="en-US" dirty="0" err="1" smtClean="0"/>
              <a:t>упуте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писање</a:t>
            </a:r>
            <a:r>
              <a:rPr lang="en-US" dirty="0" smtClean="0"/>
              <a:t> </a:t>
            </a:r>
            <a:r>
              <a:rPr lang="en-US" dirty="0" err="1" smtClean="0"/>
              <a:t>петостиха</a:t>
            </a:r>
            <a:r>
              <a:rPr lang="en-US" dirty="0" smtClean="0"/>
              <a:t> (</a:t>
            </a:r>
            <a:r>
              <a:rPr lang="en-US" dirty="0" err="1" smtClean="0"/>
              <a:t>први</a:t>
            </a:r>
            <a:r>
              <a:rPr lang="en-US" dirty="0" smtClean="0"/>
              <a:t> </a:t>
            </a:r>
            <a:r>
              <a:rPr lang="en-US" dirty="0" err="1" smtClean="0"/>
              <a:t>ред</a:t>
            </a:r>
            <a:r>
              <a:rPr lang="en-US" dirty="0" smtClean="0"/>
              <a:t>– </a:t>
            </a:r>
            <a:r>
              <a:rPr lang="en-US" dirty="0" err="1" smtClean="0"/>
              <a:t>опис</a:t>
            </a:r>
            <a:r>
              <a:rPr lang="en-US" dirty="0" smtClean="0"/>
              <a:t> </a:t>
            </a:r>
            <a:r>
              <a:rPr lang="en-US" dirty="0" err="1" smtClean="0"/>
              <a:t>теме</a:t>
            </a:r>
            <a:r>
              <a:rPr lang="en-US" dirty="0" smtClean="0"/>
              <a:t> у </a:t>
            </a:r>
            <a:r>
              <a:rPr lang="en-US" dirty="0" err="1" smtClean="0"/>
              <a:t>једној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, </a:t>
            </a:r>
            <a:r>
              <a:rPr lang="en-US" dirty="0" err="1" smtClean="0"/>
              <a:t>најчешће</a:t>
            </a:r>
            <a:r>
              <a:rPr lang="en-US" dirty="0" smtClean="0"/>
              <a:t> </a:t>
            </a:r>
            <a:r>
              <a:rPr lang="en-US" dirty="0" err="1" smtClean="0"/>
              <a:t>именица</a:t>
            </a:r>
            <a:r>
              <a:rPr lang="en-US" dirty="0" smtClean="0"/>
              <a:t>; </a:t>
            </a:r>
            <a:r>
              <a:rPr lang="en-US" dirty="0" err="1" smtClean="0"/>
              <a:t>други</a:t>
            </a:r>
            <a:r>
              <a:rPr lang="en-US" dirty="0" smtClean="0"/>
              <a:t> </a:t>
            </a:r>
            <a:r>
              <a:rPr lang="en-US" dirty="0" err="1" smtClean="0"/>
              <a:t>ред</a:t>
            </a:r>
            <a:r>
              <a:rPr lang="en-US" dirty="0" smtClean="0"/>
              <a:t> – </a:t>
            </a:r>
            <a:r>
              <a:rPr lang="en-US" dirty="0" err="1" smtClean="0"/>
              <a:t>опис</a:t>
            </a:r>
            <a:r>
              <a:rPr lang="en-US" dirty="0" smtClean="0"/>
              <a:t> </a:t>
            </a:r>
            <a:r>
              <a:rPr lang="en-US" dirty="0" err="1" smtClean="0"/>
              <a:t>теме</a:t>
            </a:r>
            <a:r>
              <a:rPr lang="en-US" dirty="0" smtClean="0"/>
              <a:t> у </a:t>
            </a:r>
            <a:r>
              <a:rPr lang="en-US" dirty="0" err="1" smtClean="0"/>
              <a:t>две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: </a:t>
            </a:r>
            <a:r>
              <a:rPr lang="en-US" dirty="0" err="1" smtClean="0"/>
              <a:t>два</a:t>
            </a:r>
            <a:r>
              <a:rPr lang="en-US" dirty="0" smtClean="0"/>
              <a:t> </a:t>
            </a:r>
            <a:r>
              <a:rPr lang="en-US" dirty="0" err="1" smtClean="0"/>
              <a:t>придева</a:t>
            </a:r>
            <a:r>
              <a:rPr lang="en-US" dirty="0" smtClean="0"/>
              <a:t>; </a:t>
            </a:r>
            <a:r>
              <a:rPr lang="en-US" dirty="0" err="1" smtClean="0"/>
              <a:t>трећи</a:t>
            </a:r>
            <a:r>
              <a:rPr lang="en-US" dirty="0" smtClean="0"/>
              <a:t> </a:t>
            </a:r>
            <a:r>
              <a:rPr lang="en-US" dirty="0" err="1" smtClean="0"/>
              <a:t>ред</a:t>
            </a:r>
            <a:r>
              <a:rPr lang="en-US" dirty="0" smtClean="0"/>
              <a:t> – </a:t>
            </a:r>
            <a:r>
              <a:rPr lang="en-US" dirty="0" err="1" smtClean="0"/>
              <a:t>три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описују</a:t>
            </a:r>
            <a:r>
              <a:rPr lang="en-US" dirty="0" smtClean="0"/>
              <a:t> </a:t>
            </a:r>
            <a:r>
              <a:rPr lang="en-US" dirty="0" err="1" smtClean="0"/>
              <a:t>радњу</a:t>
            </a:r>
            <a:r>
              <a:rPr lang="en-US" dirty="0" smtClean="0"/>
              <a:t>, </a:t>
            </a:r>
            <a:r>
              <a:rPr lang="en-US" dirty="0" err="1" smtClean="0"/>
              <a:t>најчешће</a:t>
            </a:r>
            <a:r>
              <a:rPr lang="en-US" dirty="0" smtClean="0"/>
              <a:t> </a:t>
            </a:r>
            <a:r>
              <a:rPr lang="en-US" dirty="0" err="1" smtClean="0"/>
              <a:t>три</a:t>
            </a:r>
            <a:r>
              <a:rPr lang="en-US" dirty="0" smtClean="0"/>
              <a:t> </a:t>
            </a:r>
            <a:r>
              <a:rPr lang="en-US" dirty="0" err="1" smtClean="0"/>
              <a:t>глаголске</a:t>
            </a:r>
            <a:r>
              <a:rPr lang="en-US" dirty="0" smtClean="0"/>
              <a:t> </a:t>
            </a:r>
            <a:r>
              <a:rPr lang="en-US" dirty="0" err="1" smtClean="0"/>
              <a:t>именице</a:t>
            </a:r>
            <a:r>
              <a:rPr lang="en-US" dirty="0" smtClean="0"/>
              <a:t>, </a:t>
            </a:r>
            <a:r>
              <a:rPr lang="en-US" dirty="0" err="1" smtClean="0"/>
              <a:t>четврти</a:t>
            </a:r>
            <a:r>
              <a:rPr lang="en-US" dirty="0" smtClean="0"/>
              <a:t> </a:t>
            </a:r>
            <a:r>
              <a:rPr lang="en-US" dirty="0" err="1" smtClean="0"/>
              <a:t>ред</a:t>
            </a:r>
            <a:r>
              <a:rPr lang="en-US" dirty="0" smtClean="0"/>
              <a:t> – </a:t>
            </a:r>
            <a:r>
              <a:rPr lang="en-US" dirty="0" err="1" smtClean="0"/>
              <a:t>фраза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четири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изражавају</a:t>
            </a:r>
            <a:r>
              <a:rPr lang="en-US" dirty="0" smtClean="0"/>
              <a:t> </a:t>
            </a:r>
            <a:r>
              <a:rPr lang="en-US" dirty="0" err="1" smtClean="0"/>
              <a:t>осећај</a:t>
            </a:r>
            <a:r>
              <a:rPr lang="en-US" dirty="0" smtClean="0"/>
              <a:t> у </a:t>
            </a:r>
            <a:r>
              <a:rPr lang="en-US" dirty="0" err="1" smtClean="0"/>
              <a:t>вези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темом</a:t>
            </a:r>
            <a:r>
              <a:rPr lang="en-US" dirty="0" smtClean="0"/>
              <a:t>;  </a:t>
            </a:r>
            <a:r>
              <a:rPr lang="en-US" dirty="0" err="1" smtClean="0"/>
              <a:t>пети</a:t>
            </a:r>
            <a:r>
              <a:rPr lang="en-US" dirty="0" smtClean="0"/>
              <a:t> </a:t>
            </a:r>
            <a:r>
              <a:rPr lang="en-US" dirty="0" err="1" smtClean="0"/>
              <a:t>ред</a:t>
            </a:r>
            <a:r>
              <a:rPr lang="en-US" dirty="0" smtClean="0"/>
              <a:t>– </a:t>
            </a:r>
            <a:r>
              <a:rPr lang="en-US" dirty="0" err="1" smtClean="0"/>
              <a:t>једна</a:t>
            </a:r>
            <a:r>
              <a:rPr lang="en-US" dirty="0" smtClean="0"/>
              <a:t> </a:t>
            </a:r>
            <a:r>
              <a:rPr lang="en-US" dirty="0" err="1" smtClean="0"/>
              <a:t>истозначна</a:t>
            </a:r>
            <a:r>
              <a:rPr lang="en-US" dirty="0" smtClean="0"/>
              <a:t> </a:t>
            </a:r>
            <a:r>
              <a:rPr lang="en-US" dirty="0" err="1" smtClean="0"/>
              <a:t>реч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поново</a:t>
            </a:r>
            <a:r>
              <a:rPr lang="en-US" dirty="0" smtClean="0"/>
              <a:t> </a:t>
            </a:r>
            <a:r>
              <a:rPr lang="en-US" dirty="0" err="1" smtClean="0"/>
              <a:t>сажима</a:t>
            </a:r>
            <a:r>
              <a:rPr lang="en-US" dirty="0" smtClean="0"/>
              <a:t> </a:t>
            </a:r>
            <a:r>
              <a:rPr lang="en-US" dirty="0" err="1" smtClean="0"/>
              <a:t>суштину</a:t>
            </a:r>
            <a:r>
              <a:rPr lang="en-US" dirty="0" smtClean="0"/>
              <a:t> </a:t>
            </a:r>
            <a:r>
              <a:rPr lang="en-US" dirty="0" err="1" smtClean="0"/>
              <a:t>теме</a:t>
            </a:r>
            <a:r>
              <a:rPr lang="en-US" dirty="0" smtClean="0"/>
              <a:t>) – </a:t>
            </a:r>
            <a:r>
              <a:rPr lang="en-US" dirty="0" err="1" smtClean="0"/>
              <a:t>непосредно</a:t>
            </a:r>
            <a:r>
              <a:rPr lang="en-US" dirty="0" smtClean="0"/>
              <a:t> </a:t>
            </a:r>
            <a:r>
              <a:rPr lang="en-US" dirty="0" err="1" smtClean="0"/>
              <a:t>прожимају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Рифатеровим</a:t>
            </a:r>
            <a:r>
              <a:rPr lang="en-US" dirty="0" smtClean="0"/>
              <a:t> </a:t>
            </a:r>
            <a:r>
              <a:rPr lang="en-US" dirty="0" err="1" smtClean="0"/>
              <a:t>учењем</a:t>
            </a:r>
            <a:r>
              <a:rPr lang="en-US" dirty="0" smtClean="0"/>
              <a:t> о </a:t>
            </a:r>
            <a:r>
              <a:rPr lang="en-US" dirty="0" err="1" smtClean="0"/>
              <a:t>матрици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r>
              <a:rPr lang="en-US" dirty="0" smtClean="0"/>
              <a:t>  </a:t>
            </a:r>
            <a:r>
              <a:rPr lang="en-US" dirty="0" err="1" smtClean="0"/>
              <a:t>као</a:t>
            </a:r>
            <a:r>
              <a:rPr lang="en-US" dirty="0" smtClean="0"/>
              <a:t> „</a:t>
            </a:r>
            <a:r>
              <a:rPr lang="en-US" dirty="0" err="1" smtClean="0"/>
              <a:t>генератору</a:t>
            </a:r>
            <a:r>
              <a:rPr lang="en-US" dirty="0" smtClean="0"/>
              <a:t> </a:t>
            </a:r>
            <a:r>
              <a:rPr lang="en-US" dirty="0" err="1" smtClean="0"/>
              <a:t>текстуалне</a:t>
            </a:r>
            <a:r>
              <a:rPr lang="en-US" dirty="0" smtClean="0"/>
              <a:t> </a:t>
            </a:r>
            <a:r>
              <a:rPr lang="en-US" dirty="0" err="1" smtClean="0"/>
              <a:t>деривације</a:t>
            </a:r>
            <a:r>
              <a:rPr lang="en-US" dirty="0" smtClean="0"/>
              <a:t>“.  </a:t>
            </a:r>
            <a:endParaRPr lang="en-US" dirty="0"/>
          </a:p>
        </p:txBody>
      </p:sp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2200" dirty="0" smtClean="0">
                <a:solidFill>
                  <a:srgbClr val="CBA523"/>
                </a:solidFill>
              </a:rPr>
              <a:t>С</a:t>
            </a:r>
            <a:r>
              <a:rPr lang="en-US" sz="2200" dirty="0" err="1" smtClean="0">
                <a:solidFill>
                  <a:srgbClr val="CBA523"/>
                </a:solidFill>
              </a:rPr>
              <a:t>авремени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наратив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за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децу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као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оглед</a:t>
            </a:r>
            <a:r>
              <a:rPr lang="en-US" sz="2200" dirty="0" smtClean="0">
                <a:solidFill>
                  <a:srgbClr val="CBA523"/>
                </a:solidFill>
              </a:rPr>
              <a:t> о </a:t>
            </a:r>
            <a:r>
              <a:rPr lang="en-US" sz="2200" dirty="0" err="1" smtClean="0">
                <a:solidFill>
                  <a:srgbClr val="CBA523"/>
                </a:solidFill>
              </a:rPr>
              <a:t>причи</a:t>
            </a:r>
            <a:r>
              <a:rPr lang="en-US" sz="2200" dirty="0" smtClean="0">
                <a:solidFill>
                  <a:srgbClr val="CBA523"/>
                </a:solidFill>
              </a:rPr>
              <a:t> и </a:t>
            </a:r>
            <a:r>
              <a:rPr lang="en-US" sz="2200" dirty="0" err="1" smtClean="0">
                <a:solidFill>
                  <a:srgbClr val="CBA523"/>
                </a:solidFill>
              </a:rPr>
              <a:t>причању</a:t>
            </a:r>
            <a:r>
              <a:rPr lang="sr-Cyrl-RS" sz="2200" dirty="0" smtClean="0">
                <a:solidFill>
                  <a:srgbClr val="CBA523"/>
                </a:solidFill>
              </a:rPr>
              <a:t/>
            </a:r>
            <a:br>
              <a:rPr lang="sr-Cyrl-RS" sz="2200" dirty="0" smtClean="0">
                <a:solidFill>
                  <a:srgbClr val="CBA523"/>
                </a:solidFill>
              </a:rPr>
            </a:br>
            <a:r>
              <a:rPr lang="sr-Cyrl-RS" sz="2200" dirty="0" smtClean="0">
                <a:solidFill>
                  <a:srgbClr val="CBA523"/>
                </a:solidFill>
              </a:rPr>
              <a:t>(Светлана Велмар-Јанковић: </a:t>
            </a:r>
            <a:r>
              <a:rPr lang="sr-Cyrl-RS" sz="2200" i="1" dirty="0" smtClean="0">
                <a:solidFill>
                  <a:srgbClr val="CBA523"/>
                </a:solidFill>
              </a:rPr>
              <a:t>Књига за Марка</a:t>
            </a:r>
            <a:r>
              <a:rPr lang="sr-Cyrl-RS" sz="2200" dirty="0" smtClean="0">
                <a:solidFill>
                  <a:srgbClr val="CBA523"/>
                </a:solidFill>
              </a:rPr>
              <a:t>)</a:t>
            </a:r>
            <a:r>
              <a:rPr lang="en-US" sz="4400" dirty="0" smtClean="0">
                <a:solidFill>
                  <a:srgbClr val="CBA523"/>
                </a:solidFill>
              </a:rPr>
              <a:t/>
            </a:r>
            <a:br>
              <a:rPr lang="en-US" sz="4400" dirty="0" smtClean="0">
                <a:solidFill>
                  <a:srgbClr val="CBA523"/>
                </a:solidFill>
              </a:rPr>
            </a:br>
            <a:r>
              <a:rPr lang="en-US" sz="4400" dirty="0" smtClean="0">
                <a:solidFill>
                  <a:srgbClr val="CBA523"/>
                </a:solidFill>
              </a:rPr>
              <a:t> 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темељу</a:t>
            </a:r>
            <a:r>
              <a:rPr lang="en-US" dirty="0" smtClean="0"/>
              <a:t> </a:t>
            </a:r>
            <a:r>
              <a:rPr lang="en-US" dirty="0" err="1" smtClean="0"/>
              <a:t>интерпретацује</a:t>
            </a:r>
            <a:r>
              <a:rPr lang="en-US" dirty="0" smtClean="0"/>
              <a:t> </a:t>
            </a:r>
            <a:r>
              <a:rPr lang="en-US" i="1" dirty="0" err="1" smtClean="0"/>
              <a:t>Књиге</a:t>
            </a:r>
            <a:r>
              <a:rPr lang="en-US" i="1" dirty="0" smtClean="0"/>
              <a:t> </a:t>
            </a:r>
            <a:r>
              <a:rPr lang="en-US" i="1" dirty="0" err="1" smtClean="0"/>
              <a:t>за</a:t>
            </a:r>
            <a:r>
              <a:rPr lang="en-US" i="1" dirty="0" smtClean="0"/>
              <a:t> </a:t>
            </a:r>
            <a:r>
              <a:rPr lang="en-US" i="1" dirty="0" err="1" smtClean="0"/>
              <a:t>Марка</a:t>
            </a:r>
            <a:r>
              <a:rPr lang="en-US" dirty="0" smtClean="0"/>
              <a:t>, </a:t>
            </a:r>
            <a:r>
              <a:rPr lang="en-US" dirty="0" err="1" smtClean="0"/>
              <a:t>следећи</a:t>
            </a:r>
            <a:r>
              <a:rPr lang="en-US" dirty="0" smtClean="0"/>
              <a:t> </a:t>
            </a:r>
            <a:r>
              <a:rPr lang="en-US" dirty="0" err="1" smtClean="0"/>
              <a:t>сваку</a:t>
            </a:r>
            <a:r>
              <a:rPr lang="en-US" dirty="0" smtClean="0"/>
              <a:t> </a:t>
            </a:r>
            <a:r>
              <a:rPr lang="en-US" dirty="0" err="1" smtClean="0"/>
              <a:t>структурно</a:t>
            </a:r>
            <a:r>
              <a:rPr lang="en-US" dirty="0" smtClean="0"/>
              <a:t> </a:t>
            </a:r>
            <a:r>
              <a:rPr lang="en-US" dirty="0" err="1" smtClean="0"/>
              <a:t>постављену</a:t>
            </a:r>
            <a:r>
              <a:rPr lang="en-US" dirty="0" smtClean="0"/>
              <a:t> </a:t>
            </a:r>
            <a:r>
              <a:rPr lang="en-US" dirty="0" err="1" smtClean="0"/>
              <a:t>причу</a:t>
            </a:r>
            <a:r>
              <a:rPr lang="en-US" dirty="0" smtClean="0"/>
              <a:t>, </a:t>
            </a:r>
            <a:r>
              <a:rPr lang="en-US" dirty="0" err="1" smtClean="0"/>
              <a:t>настали</a:t>
            </a:r>
            <a:r>
              <a:rPr lang="en-US" dirty="0" smtClean="0"/>
              <a:t>  </a:t>
            </a:r>
            <a:r>
              <a:rPr lang="en-US" dirty="0" err="1" smtClean="0"/>
              <a:t>петостихови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могу</a:t>
            </a:r>
            <a:r>
              <a:rPr lang="en-US" dirty="0" smtClean="0"/>
              <a:t> </a:t>
            </a:r>
            <a:r>
              <a:rPr lang="en-US" dirty="0" err="1" smtClean="0"/>
              <a:t>организовати</a:t>
            </a:r>
            <a:r>
              <a:rPr lang="en-US" dirty="0" smtClean="0"/>
              <a:t> и </a:t>
            </a:r>
            <a:r>
              <a:rPr lang="en-US" dirty="0" err="1" smtClean="0"/>
              <a:t>овако</a:t>
            </a:r>
            <a:r>
              <a:rPr lang="en-US" dirty="0" smtClean="0"/>
              <a:t>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Прича</a:t>
            </a:r>
            <a:r>
              <a:rPr lang="en-US" dirty="0" smtClean="0"/>
              <a:t> „</a:t>
            </a:r>
            <a:r>
              <a:rPr lang="en-US" dirty="0" err="1" smtClean="0"/>
              <a:t>Биљка</a:t>
            </a:r>
            <a:r>
              <a:rPr lang="en-US" dirty="0" smtClean="0"/>
              <a:t> – </a:t>
            </a:r>
            <a:r>
              <a:rPr lang="en-US" dirty="0" err="1" smtClean="0"/>
              <a:t>чудотворка</a:t>
            </a:r>
            <a:r>
              <a:rPr lang="en-US" dirty="0" smtClean="0"/>
              <a:t>“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језик</a:t>
            </a:r>
            <a:r>
              <a:rPr lang="en-US" dirty="0" smtClean="0"/>
              <a:t> – </a:t>
            </a:r>
            <a:r>
              <a:rPr lang="en-US" dirty="0" err="1" smtClean="0"/>
              <a:t>једнакост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многолик</a:t>
            </a:r>
            <a:r>
              <a:rPr lang="en-US" dirty="0" smtClean="0"/>
              <a:t>, </a:t>
            </a:r>
            <a:r>
              <a:rPr lang="en-US" dirty="0" err="1" smtClean="0"/>
              <a:t>јединствен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трагање</a:t>
            </a:r>
            <a:r>
              <a:rPr lang="en-US" dirty="0" smtClean="0"/>
              <a:t>, </a:t>
            </a:r>
            <a:r>
              <a:rPr lang="en-US" dirty="0" err="1" smtClean="0"/>
              <a:t>разумевање</a:t>
            </a:r>
            <a:r>
              <a:rPr lang="en-US" dirty="0" smtClean="0"/>
              <a:t>, </a:t>
            </a:r>
            <a:r>
              <a:rPr lang="en-US" dirty="0" err="1" smtClean="0"/>
              <a:t>откровење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Свет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човекова</a:t>
            </a:r>
            <a:r>
              <a:rPr lang="en-US" dirty="0" smtClean="0"/>
              <a:t> </a:t>
            </a:r>
            <a:r>
              <a:rPr lang="en-US" dirty="0" err="1" smtClean="0"/>
              <a:t>породица</a:t>
            </a:r>
            <a:r>
              <a:rPr lang="en-US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прожимање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Прича</a:t>
            </a:r>
            <a:r>
              <a:rPr lang="en-US" dirty="0" smtClean="0"/>
              <a:t> „</a:t>
            </a:r>
            <a:r>
              <a:rPr lang="en-US" dirty="0" err="1" smtClean="0"/>
              <a:t>Златно</a:t>
            </a:r>
            <a:r>
              <a:rPr lang="en-US" dirty="0" smtClean="0"/>
              <a:t> </a:t>
            </a:r>
            <a:r>
              <a:rPr lang="en-US" dirty="0" err="1" smtClean="0"/>
              <a:t>јагње</a:t>
            </a:r>
            <a:r>
              <a:rPr lang="en-US" dirty="0" smtClean="0"/>
              <a:t>“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бојажљивост</a:t>
            </a:r>
            <a:r>
              <a:rPr lang="en-US" dirty="0" smtClean="0"/>
              <a:t>, </a:t>
            </a:r>
            <a:r>
              <a:rPr lang="en-US" dirty="0" err="1" smtClean="0"/>
              <a:t>осама</a:t>
            </a:r>
            <a:r>
              <a:rPr lang="en-US" dirty="0" smtClean="0"/>
              <a:t>, </a:t>
            </a:r>
            <a:r>
              <a:rPr lang="en-US" dirty="0" err="1" smtClean="0"/>
              <a:t>самоспознање</a:t>
            </a:r>
            <a:r>
              <a:rPr lang="en-US" dirty="0" smtClean="0"/>
              <a:t> (</a:t>
            </a:r>
            <a:r>
              <a:rPr lang="en-US" dirty="0" err="1" smtClean="0"/>
              <a:t>словољубље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тамно</a:t>
            </a:r>
            <a:r>
              <a:rPr lang="en-US" dirty="0" smtClean="0"/>
              <a:t>, </a:t>
            </a:r>
            <a:r>
              <a:rPr lang="en-US" dirty="0" err="1" smtClean="0"/>
              <a:t>светло</a:t>
            </a:r>
            <a:r>
              <a:rPr lang="en-US" dirty="0" smtClean="0"/>
              <a:t>, (</a:t>
            </a:r>
            <a:r>
              <a:rPr lang="en-US" dirty="0" err="1" smtClean="0"/>
              <a:t>миран</a:t>
            </a:r>
            <a:r>
              <a:rPr lang="en-US" dirty="0" smtClean="0"/>
              <a:t>, </a:t>
            </a:r>
            <a:r>
              <a:rPr lang="en-US" dirty="0" err="1" smtClean="0"/>
              <a:t>одлучан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жртвовање</a:t>
            </a:r>
            <a:r>
              <a:rPr lang="en-US" dirty="0" smtClean="0"/>
              <a:t>, </a:t>
            </a:r>
            <a:r>
              <a:rPr lang="en-US" dirty="0" err="1" smtClean="0"/>
              <a:t>искушење</a:t>
            </a:r>
            <a:r>
              <a:rPr lang="en-US" dirty="0" smtClean="0"/>
              <a:t>, </a:t>
            </a:r>
            <a:r>
              <a:rPr lang="en-US" dirty="0" err="1" smtClean="0"/>
              <a:t>посвећење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Слова</a:t>
            </a:r>
            <a:r>
              <a:rPr lang="en-US" dirty="0" smtClean="0"/>
              <a:t> </a:t>
            </a:r>
            <a:r>
              <a:rPr lang="en-US" dirty="0" err="1" smtClean="0"/>
              <a:t>смирују</a:t>
            </a:r>
            <a:r>
              <a:rPr lang="en-US" dirty="0" smtClean="0"/>
              <a:t> и </a:t>
            </a:r>
            <a:r>
              <a:rPr lang="en-US" dirty="0" err="1" smtClean="0"/>
              <a:t>теше</a:t>
            </a:r>
            <a:r>
              <a:rPr lang="en-US" dirty="0" smtClean="0"/>
              <a:t>. (</a:t>
            </a:r>
            <a:r>
              <a:rPr lang="en-US" i="1" dirty="0" err="1" smtClean="0"/>
              <a:t>Није</a:t>
            </a:r>
            <a:r>
              <a:rPr lang="en-US" i="1" dirty="0" smtClean="0"/>
              <a:t> </a:t>
            </a:r>
            <a:r>
              <a:rPr lang="en-US" i="1" dirty="0" err="1" smtClean="0"/>
              <a:t>баш</a:t>
            </a:r>
            <a:r>
              <a:rPr lang="en-US" i="1" dirty="0" smtClean="0"/>
              <a:t> </a:t>
            </a:r>
            <a:r>
              <a:rPr lang="en-US" i="1" dirty="0" err="1" smtClean="0"/>
              <a:t>увек</a:t>
            </a:r>
            <a:r>
              <a:rPr lang="en-US" i="1" dirty="0" smtClean="0"/>
              <a:t> </a:t>
            </a:r>
            <a:r>
              <a:rPr lang="en-US" i="1" dirty="0" err="1" smtClean="0"/>
              <a:t>разумевао</a:t>
            </a:r>
            <a:r>
              <a:rPr lang="en-US" i="1" dirty="0" smtClean="0"/>
              <a:t> </a:t>
            </a:r>
            <a:r>
              <a:rPr lang="en-US" i="1" dirty="0" err="1" smtClean="0"/>
              <a:t>шта</a:t>
            </a:r>
            <a:r>
              <a:rPr lang="en-US" i="1" dirty="0" smtClean="0"/>
              <a:t> </a:t>
            </a:r>
            <a:r>
              <a:rPr lang="en-US" i="1" dirty="0" err="1" smtClean="0"/>
              <a:t>казују</a:t>
            </a:r>
            <a:r>
              <a:rPr lang="en-US" i="1" dirty="0" smtClean="0"/>
              <a:t>, </a:t>
            </a:r>
            <a:r>
              <a:rPr lang="en-US" i="1" dirty="0" err="1" smtClean="0"/>
              <a:t>али</a:t>
            </a:r>
            <a:r>
              <a:rPr lang="en-US" i="1" dirty="0" smtClean="0"/>
              <a:t> </a:t>
            </a:r>
            <a:r>
              <a:rPr lang="en-US" i="1" dirty="0" err="1" smtClean="0"/>
              <a:t>је</a:t>
            </a:r>
            <a:r>
              <a:rPr lang="en-US" i="1" dirty="0" smtClean="0"/>
              <a:t> </a:t>
            </a:r>
            <a:r>
              <a:rPr lang="en-US" i="1" dirty="0" err="1" smtClean="0"/>
              <a:t>осећао</a:t>
            </a:r>
            <a:r>
              <a:rPr lang="en-US" i="1" dirty="0" smtClean="0"/>
              <a:t> </a:t>
            </a:r>
            <a:r>
              <a:rPr lang="en-US" i="1" dirty="0" err="1" smtClean="0"/>
              <a:t>да</a:t>
            </a:r>
            <a:r>
              <a:rPr lang="en-US" i="1" dirty="0" smtClean="0"/>
              <a:t> </a:t>
            </a:r>
            <a:r>
              <a:rPr lang="en-US" i="1" dirty="0" err="1" smtClean="0"/>
              <a:t>је</a:t>
            </a:r>
            <a:r>
              <a:rPr lang="en-US" i="1" dirty="0" smtClean="0"/>
              <a:t> </a:t>
            </a:r>
            <a:r>
              <a:rPr lang="en-US" i="1" dirty="0" err="1" smtClean="0"/>
              <a:t>добро</a:t>
            </a:r>
            <a:r>
              <a:rPr lang="en-US" i="1" dirty="0" smtClean="0"/>
              <a:t> </a:t>
            </a:r>
            <a:r>
              <a:rPr lang="en-US" i="1" dirty="0" err="1" smtClean="0"/>
              <a:t>све</a:t>
            </a:r>
            <a:r>
              <a:rPr lang="en-US" i="1" dirty="0" smtClean="0"/>
              <a:t> </a:t>
            </a:r>
            <a:r>
              <a:rPr lang="en-US" i="1" dirty="0" err="1" smtClean="0"/>
              <a:t>што</a:t>
            </a:r>
            <a:r>
              <a:rPr lang="en-US" i="1" dirty="0" smtClean="0"/>
              <a:t> </a:t>
            </a:r>
            <a:r>
              <a:rPr lang="en-US" i="1" dirty="0" err="1" smtClean="0"/>
              <a:t>казују</a:t>
            </a:r>
            <a:r>
              <a:rPr lang="en-US" i="1" dirty="0" smtClean="0"/>
              <a:t>, </a:t>
            </a:r>
            <a:r>
              <a:rPr lang="en-US" i="1" dirty="0" err="1" smtClean="0"/>
              <a:t>јер</a:t>
            </a:r>
            <a:r>
              <a:rPr lang="en-US" i="1" dirty="0" smtClean="0"/>
              <a:t> </a:t>
            </a:r>
            <a:r>
              <a:rPr lang="en-US" i="1" dirty="0" err="1" smtClean="0"/>
              <a:t>уче</a:t>
            </a:r>
            <a:r>
              <a:rPr lang="en-US" i="1" dirty="0" smtClean="0"/>
              <a:t> о </a:t>
            </a:r>
            <a:r>
              <a:rPr lang="en-US" i="1" dirty="0" err="1" smtClean="0"/>
              <a:t>Богу</a:t>
            </a:r>
            <a:r>
              <a:rPr lang="en-US" i="1" dirty="0" smtClean="0"/>
              <a:t>. </a:t>
            </a:r>
            <a:r>
              <a:rPr lang="en-US" i="1" dirty="0" err="1" smtClean="0"/>
              <a:t>Зато</a:t>
            </a:r>
            <a:r>
              <a:rPr lang="en-US" i="1" dirty="0" smtClean="0"/>
              <a:t> </a:t>
            </a:r>
            <a:r>
              <a:rPr lang="en-US" i="1" dirty="0" err="1" smtClean="0"/>
              <a:t>му</a:t>
            </a:r>
            <a:r>
              <a:rPr lang="en-US" i="1" dirty="0" smtClean="0"/>
              <a:t> </a:t>
            </a:r>
            <a:r>
              <a:rPr lang="en-US" i="1" dirty="0" err="1" smtClean="0"/>
              <a:t>је</a:t>
            </a:r>
            <a:r>
              <a:rPr lang="en-US" i="1" dirty="0" smtClean="0"/>
              <a:t> </a:t>
            </a:r>
            <a:r>
              <a:rPr lang="en-US" i="1" dirty="0" err="1" smtClean="0"/>
              <a:t>Бог</a:t>
            </a:r>
            <a:r>
              <a:rPr lang="en-US" i="1" dirty="0" smtClean="0"/>
              <a:t>, у </a:t>
            </a:r>
            <a:r>
              <a:rPr lang="en-US" i="1" dirty="0" err="1" smtClean="0"/>
              <a:t>књижници</a:t>
            </a:r>
            <a:r>
              <a:rPr lang="en-US" i="1" dirty="0" smtClean="0"/>
              <a:t>, </a:t>
            </a:r>
            <a:r>
              <a:rPr lang="en-US" i="1" dirty="0" err="1" smtClean="0"/>
              <a:t>био</a:t>
            </a:r>
            <a:r>
              <a:rPr lang="en-US" i="1" dirty="0" smtClean="0"/>
              <a:t> </a:t>
            </a:r>
            <a:r>
              <a:rPr lang="en-US" i="1" dirty="0" err="1" smtClean="0"/>
              <a:t>некако</a:t>
            </a:r>
            <a:r>
              <a:rPr lang="en-US" i="1" dirty="0" smtClean="0"/>
              <a:t> </a:t>
            </a:r>
            <a:r>
              <a:rPr lang="en-US" i="1" dirty="0" err="1" smtClean="0"/>
              <a:t>близу</a:t>
            </a:r>
            <a:r>
              <a:rPr lang="en-US" i="1" dirty="0" smtClean="0"/>
              <a:t>.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светлост</a:t>
            </a:r>
            <a:r>
              <a:rPr lang="en-US" dirty="0" smtClean="0"/>
              <a:t> </a:t>
            </a:r>
            <a:r>
              <a:rPr lang="en-US" dirty="0" err="1" smtClean="0"/>
              <a:t>објаве</a:t>
            </a:r>
            <a:r>
              <a:rPr lang="en-US" dirty="0" smtClean="0"/>
              <a:t> (</a:t>
            </a:r>
            <a:r>
              <a:rPr lang="en-US" dirty="0" err="1" smtClean="0"/>
              <a:t>милосрђе</a:t>
            </a:r>
            <a:r>
              <a:rPr lang="en-US" dirty="0" smtClean="0"/>
              <a:t>, </a:t>
            </a:r>
            <a:r>
              <a:rPr lang="en-US" dirty="0" err="1" smtClean="0"/>
              <a:t>разумевање</a:t>
            </a:r>
            <a:r>
              <a:rPr lang="en-US" dirty="0" smtClean="0"/>
              <a:t>, </a:t>
            </a:r>
            <a:r>
              <a:rPr lang="en-US" dirty="0" err="1" smtClean="0"/>
              <a:t>праштање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 </a:t>
            </a:r>
          </a:p>
        </p:txBody>
      </p:sp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2700" dirty="0" smtClean="0">
                <a:solidFill>
                  <a:srgbClr val="CBA523"/>
                </a:solidFill>
              </a:rPr>
              <a:t>С</a:t>
            </a:r>
            <a:r>
              <a:rPr lang="en-US" sz="2700" dirty="0" err="1" smtClean="0">
                <a:solidFill>
                  <a:srgbClr val="CBA523"/>
                </a:solidFill>
              </a:rPr>
              <a:t>авремени</a:t>
            </a:r>
            <a:r>
              <a:rPr lang="en-US" sz="2700" dirty="0" smtClean="0">
                <a:solidFill>
                  <a:srgbClr val="CBA523"/>
                </a:solidFill>
              </a:rPr>
              <a:t> </a:t>
            </a:r>
            <a:r>
              <a:rPr lang="en-US" sz="2700" dirty="0" err="1" smtClean="0">
                <a:solidFill>
                  <a:srgbClr val="CBA523"/>
                </a:solidFill>
              </a:rPr>
              <a:t>наратив</a:t>
            </a:r>
            <a:r>
              <a:rPr lang="en-US" sz="2700" dirty="0" smtClean="0">
                <a:solidFill>
                  <a:srgbClr val="CBA523"/>
                </a:solidFill>
              </a:rPr>
              <a:t> </a:t>
            </a:r>
            <a:r>
              <a:rPr lang="en-US" sz="2700" dirty="0" err="1" smtClean="0">
                <a:solidFill>
                  <a:srgbClr val="CBA523"/>
                </a:solidFill>
              </a:rPr>
              <a:t>за</a:t>
            </a:r>
            <a:r>
              <a:rPr lang="en-US" sz="2700" dirty="0" smtClean="0">
                <a:solidFill>
                  <a:srgbClr val="CBA523"/>
                </a:solidFill>
              </a:rPr>
              <a:t> </a:t>
            </a:r>
            <a:r>
              <a:rPr lang="en-US" sz="2700" dirty="0" err="1" smtClean="0">
                <a:solidFill>
                  <a:srgbClr val="CBA523"/>
                </a:solidFill>
              </a:rPr>
              <a:t>децу</a:t>
            </a:r>
            <a:r>
              <a:rPr lang="en-US" sz="2700" dirty="0" smtClean="0">
                <a:solidFill>
                  <a:srgbClr val="CBA523"/>
                </a:solidFill>
              </a:rPr>
              <a:t> </a:t>
            </a:r>
            <a:r>
              <a:rPr lang="en-US" sz="2700" dirty="0" err="1" smtClean="0">
                <a:solidFill>
                  <a:srgbClr val="CBA523"/>
                </a:solidFill>
              </a:rPr>
              <a:t>као</a:t>
            </a:r>
            <a:r>
              <a:rPr lang="en-US" sz="2700" dirty="0" smtClean="0">
                <a:solidFill>
                  <a:srgbClr val="CBA523"/>
                </a:solidFill>
              </a:rPr>
              <a:t> </a:t>
            </a:r>
            <a:r>
              <a:rPr lang="en-US" sz="27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2700" dirty="0" smtClean="0">
                <a:solidFill>
                  <a:srgbClr val="CBA523"/>
                </a:solidFill>
              </a:rPr>
              <a:t> </a:t>
            </a:r>
            <a:r>
              <a:rPr lang="en-US" sz="2700" dirty="0" err="1" smtClean="0">
                <a:solidFill>
                  <a:srgbClr val="CBA523"/>
                </a:solidFill>
              </a:rPr>
              <a:t>оглед</a:t>
            </a:r>
            <a:r>
              <a:rPr lang="en-US" sz="2700" dirty="0" smtClean="0">
                <a:solidFill>
                  <a:srgbClr val="CBA523"/>
                </a:solidFill>
              </a:rPr>
              <a:t> о </a:t>
            </a:r>
            <a:r>
              <a:rPr lang="en-US" sz="2700" dirty="0" err="1" smtClean="0">
                <a:solidFill>
                  <a:srgbClr val="CBA523"/>
                </a:solidFill>
              </a:rPr>
              <a:t>причи</a:t>
            </a:r>
            <a:r>
              <a:rPr lang="en-US" sz="2700" dirty="0" smtClean="0">
                <a:solidFill>
                  <a:srgbClr val="CBA523"/>
                </a:solidFill>
              </a:rPr>
              <a:t> и </a:t>
            </a:r>
            <a:r>
              <a:rPr lang="en-US" sz="2700" dirty="0" err="1" smtClean="0">
                <a:solidFill>
                  <a:srgbClr val="CBA523"/>
                </a:solidFill>
              </a:rPr>
              <a:t>причању</a:t>
            </a:r>
            <a:r>
              <a:rPr lang="sr-Cyrl-RS" sz="2700" dirty="0" smtClean="0">
                <a:solidFill>
                  <a:srgbClr val="CBA523"/>
                </a:solidFill>
              </a:rPr>
              <a:t/>
            </a:r>
            <a:br>
              <a:rPr lang="sr-Cyrl-RS" sz="2700" dirty="0" smtClean="0">
                <a:solidFill>
                  <a:srgbClr val="CBA523"/>
                </a:solidFill>
              </a:rPr>
            </a:br>
            <a:r>
              <a:rPr lang="sr-Cyrl-RS" sz="2700" dirty="0" smtClean="0">
                <a:solidFill>
                  <a:srgbClr val="CBA523"/>
                </a:solidFill>
              </a:rPr>
              <a:t>(Светлана Велмар-Јанковић: </a:t>
            </a:r>
            <a:r>
              <a:rPr lang="sr-Cyrl-RS" sz="2700" i="1" dirty="0" smtClean="0">
                <a:solidFill>
                  <a:srgbClr val="CBA523"/>
                </a:solidFill>
              </a:rPr>
              <a:t>Књига за Марка</a:t>
            </a:r>
            <a:r>
              <a:rPr lang="sr-Cyrl-RS" sz="2700" dirty="0" smtClean="0">
                <a:solidFill>
                  <a:srgbClr val="CBA523"/>
                </a:solidFill>
              </a:rPr>
              <a:t>)</a:t>
            </a:r>
            <a:r>
              <a:rPr lang="en-US" sz="4400" dirty="0" smtClean="0">
                <a:solidFill>
                  <a:srgbClr val="CBA523"/>
                </a:solidFill>
              </a:rPr>
              <a:t/>
            </a:r>
            <a:br>
              <a:rPr lang="en-US" sz="4400" dirty="0" smtClean="0">
                <a:solidFill>
                  <a:srgbClr val="CBA523"/>
                </a:solidFill>
              </a:rPr>
            </a:br>
            <a:r>
              <a:rPr lang="en-US" sz="4400" dirty="0" smtClean="0">
                <a:solidFill>
                  <a:srgbClr val="CBA523"/>
                </a:solidFill>
              </a:rPr>
              <a:t> 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Прича</a:t>
            </a:r>
            <a:r>
              <a:rPr lang="en-US" dirty="0" smtClean="0"/>
              <a:t> „</a:t>
            </a:r>
            <a:r>
              <a:rPr lang="en-US" dirty="0" err="1" smtClean="0"/>
              <a:t>Плаветна</a:t>
            </a:r>
            <a:r>
              <a:rPr lang="en-US" dirty="0" smtClean="0"/>
              <a:t> </a:t>
            </a:r>
            <a:r>
              <a:rPr lang="en-US" dirty="0" err="1" smtClean="0"/>
              <a:t>рибица</a:t>
            </a:r>
            <a:r>
              <a:rPr lang="en-US" dirty="0" smtClean="0"/>
              <a:t>“ 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слобода</a:t>
            </a:r>
            <a:r>
              <a:rPr lang="en-US" dirty="0" smtClean="0"/>
              <a:t>, </a:t>
            </a:r>
            <a:r>
              <a:rPr lang="en-US" dirty="0" err="1" smtClean="0"/>
              <a:t>духовне</a:t>
            </a:r>
            <a:r>
              <a:rPr lang="en-US" dirty="0" smtClean="0"/>
              <a:t> </a:t>
            </a:r>
            <a:r>
              <a:rPr lang="en-US" dirty="0" err="1" smtClean="0"/>
              <a:t>очи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изворно</a:t>
            </a:r>
            <a:r>
              <a:rPr lang="en-US" dirty="0" smtClean="0"/>
              <a:t>, </a:t>
            </a:r>
            <a:r>
              <a:rPr lang="en-US" dirty="0" err="1" smtClean="0"/>
              <a:t>исконско</a:t>
            </a:r>
            <a:r>
              <a:rPr lang="en-US" dirty="0" smtClean="0"/>
              <a:t>, </a:t>
            </a:r>
            <a:r>
              <a:rPr lang="en-US" dirty="0" err="1" smtClean="0"/>
              <a:t>неспутано</a:t>
            </a:r>
            <a:r>
              <a:rPr lang="en-US" dirty="0" smtClean="0"/>
              <a:t> – </a:t>
            </a:r>
            <a:r>
              <a:rPr lang="en-US" dirty="0" err="1" smtClean="0"/>
              <a:t>стечено</a:t>
            </a:r>
            <a:r>
              <a:rPr lang="en-US" dirty="0" smtClean="0"/>
              <a:t>, </a:t>
            </a:r>
            <a:r>
              <a:rPr lang="en-US" dirty="0" err="1" smtClean="0"/>
              <a:t>властољубиво</a:t>
            </a:r>
            <a:r>
              <a:rPr lang="en-US" dirty="0" smtClean="0"/>
              <a:t>, „</a:t>
            </a:r>
            <a:r>
              <a:rPr lang="en-US" dirty="0" err="1" smtClean="0"/>
              <a:t>круном</a:t>
            </a:r>
            <a:r>
              <a:rPr lang="en-US" dirty="0" smtClean="0"/>
              <a:t> </a:t>
            </a:r>
            <a:r>
              <a:rPr lang="en-US" dirty="0" err="1" smtClean="0"/>
              <a:t>овенчан</a:t>
            </a:r>
            <a:r>
              <a:rPr lang="en-US" dirty="0" smtClean="0"/>
              <a:t>“ (</a:t>
            </a:r>
            <a:r>
              <a:rPr lang="en-US" dirty="0" err="1" smtClean="0"/>
              <a:t>плаветно</a:t>
            </a:r>
            <a:r>
              <a:rPr lang="en-US" dirty="0" smtClean="0"/>
              <a:t>, </a:t>
            </a:r>
            <a:r>
              <a:rPr lang="en-US" dirty="0" err="1" smtClean="0"/>
              <a:t>онострано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прогонство</a:t>
            </a:r>
            <a:r>
              <a:rPr lang="en-US" dirty="0" smtClean="0"/>
              <a:t>, </a:t>
            </a:r>
            <a:r>
              <a:rPr lang="en-US" dirty="0" err="1" smtClean="0"/>
              <a:t>трагање</a:t>
            </a:r>
            <a:r>
              <a:rPr lang="en-US" dirty="0" smtClean="0"/>
              <a:t>, </a:t>
            </a:r>
            <a:r>
              <a:rPr lang="en-US" dirty="0" err="1" smtClean="0"/>
              <a:t>остварење</a:t>
            </a:r>
            <a:r>
              <a:rPr lang="en-US" dirty="0" smtClean="0"/>
              <a:t>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Вода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извући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њега</a:t>
            </a:r>
            <a:r>
              <a:rPr lang="en-US" dirty="0" smtClean="0"/>
              <a:t> </a:t>
            </a:r>
            <a:r>
              <a:rPr lang="en-US" dirty="0" err="1" smtClean="0"/>
              <a:t>страх</a:t>
            </a:r>
            <a:r>
              <a:rPr lang="en-US" dirty="0" smtClean="0"/>
              <a:t> и </a:t>
            </a:r>
            <a:r>
              <a:rPr lang="en-US" dirty="0" err="1" smtClean="0"/>
              <a:t>бол</a:t>
            </a:r>
            <a:r>
              <a:rPr lang="en-US" dirty="0" smtClean="0"/>
              <a:t> / </a:t>
            </a:r>
            <a:r>
              <a:rPr lang="en-US" dirty="0" err="1" smtClean="0"/>
              <a:t>Упознај</a:t>
            </a:r>
            <a:r>
              <a:rPr lang="en-US" dirty="0" smtClean="0"/>
              <a:t> </a:t>
            </a:r>
            <a:r>
              <a:rPr lang="en-US" dirty="0" err="1" smtClean="0"/>
              <a:t>самог</a:t>
            </a:r>
            <a:r>
              <a:rPr lang="en-US" dirty="0" smtClean="0"/>
              <a:t> </a:t>
            </a:r>
            <a:r>
              <a:rPr lang="en-US" dirty="0" err="1" smtClean="0"/>
              <a:t>себе</a:t>
            </a:r>
            <a:r>
              <a:rPr lang="en-US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завичајност</a:t>
            </a:r>
            <a:r>
              <a:rPr lang="en-US" dirty="0" smtClean="0"/>
              <a:t> (</a:t>
            </a:r>
            <a:r>
              <a:rPr lang="en-US" dirty="0" err="1" smtClean="0"/>
              <a:t>идентитета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 </a:t>
            </a:r>
            <a:r>
              <a:rPr lang="en-US" dirty="0" err="1" smtClean="0"/>
              <a:t>Прича</a:t>
            </a:r>
            <a:r>
              <a:rPr lang="en-US" dirty="0" smtClean="0"/>
              <a:t> „</a:t>
            </a:r>
            <a:r>
              <a:rPr lang="en-US" dirty="0" err="1" smtClean="0"/>
              <a:t>Дечак</a:t>
            </a:r>
            <a:r>
              <a:rPr lang="en-US" dirty="0" smtClean="0"/>
              <a:t> и </a:t>
            </a:r>
            <a:r>
              <a:rPr lang="en-US" dirty="0" err="1" smtClean="0"/>
              <a:t>соко</a:t>
            </a:r>
            <a:r>
              <a:rPr lang="en-US" dirty="0" smtClean="0"/>
              <a:t>“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владарство</a:t>
            </a:r>
            <a:r>
              <a:rPr lang="en-US" dirty="0" smtClean="0"/>
              <a:t> (</a:t>
            </a:r>
            <a:r>
              <a:rPr lang="en-US" dirty="0" err="1" smtClean="0"/>
              <a:t>превладавање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моћно</a:t>
            </a:r>
            <a:r>
              <a:rPr lang="en-US" dirty="0" smtClean="0"/>
              <a:t>, </a:t>
            </a:r>
            <a:r>
              <a:rPr lang="en-US" dirty="0" err="1" smtClean="0"/>
              <a:t>неустрашиво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заточеништво</a:t>
            </a:r>
            <a:r>
              <a:rPr lang="en-US" dirty="0" smtClean="0"/>
              <a:t>, </a:t>
            </a:r>
            <a:r>
              <a:rPr lang="en-US" dirty="0" err="1" smtClean="0"/>
              <a:t>сазнање</a:t>
            </a:r>
            <a:r>
              <a:rPr lang="en-US" dirty="0" smtClean="0"/>
              <a:t>, </a:t>
            </a:r>
            <a:r>
              <a:rPr lang="en-US" dirty="0" err="1" smtClean="0"/>
              <a:t>ослобођење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Свет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духовни</a:t>
            </a:r>
            <a:r>
              <a:rPr lang="en-US" dirty="0" smtClean="0"/>
              <a:t> </a:t>
            </a:r>
            <a:r>
              <a:rPr lang="en-US" dirty="0" err="1" smtClean="0"/>
              <a:t>изазов</a:t>
            </a:r>
            <a:r>
              <a:rPr lang="en-US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одважност</a:t>
            </a:r>
            <a:r>
              <a:rPr lang="en-US" dirty="0" smtClean="0"/>
              <a:t>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 </a:t>
            </a:r>
            <a:endParaRPr lang="sr-Cyrl-R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„</a:t>
            </a:r>
            <a:r>
              <a:rPr lang="en-US" dirty="0" err="1" smtClean="0"/>
              <a:t>Змијска</a:t>
            </a:r>
            <a:r>
              <a:rPr lang="en-US" dirty="0" smtClean="0"/>
              <a:t> </a:t>
            </a:r>
            <a:r>
              <a:rPr lang="en-US" dirty="0" err="1" smtClean="0"/>
              <a:t>кошуљица</a:t>
            </a:r>
            <a:r>
              <a:rPr lang="en-US" dirty="0" smtClean="0"/>
              <a:t>“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људскост</a:t>
            </a:r>
            <a:r>
              <a:rPr lang="en-US" dirty="0" smtClean="0"/>
              <a:t>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исконско</a:t>
            </a:r>
            <a:r>
              <a:rPr lang="en-US" dirty="0" smtClean="0"/>
              <a:t>, </a:t>
            </a:r>
            <a:r>
              <a:rPr lang="en-US" dirty="0" err="1" smtClean="0"/>
              <a:t>верно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поверење</a:t>
            </a:r>
            <a:r>
              <a:rPr lang="en-US" dirty="0" smtClean="0"/>
              <a:t>, </a:t>
            </a:r>
            <a:r>
              <a:rPr lang="en-US" dirty="0" err="1" smtClean="0"/>
              <a:t>жртвовање</a:t>
            </a:r>
            <a:r>
              <a:rPr lang="en-US" dirty="0" smtClean="0"/>
              <a:t>, </a:t>
            </a:r>
            <a:r>
              <a:rPr lang="en-US" dirty="0" err="1" smtClean="0"/>
              <a:t>завет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Мудрији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свих</a:t>
            </a:r>
            <a:r>
              <a:rPr lang="en-US" dirty="0" smtClean="0"/>
              <a:t> </a:t>
            </a:r>
            <a:r>
              <a:rPr lang="en-US" dirty="0" err="1" smtClean="0"/>
              <a:t>нас</a:t>
            </a:r>
            <a:r>
              <a:rPr lang="en-US" dirty="0" smtClean="0"/>
              <a:t>.(</a:t>
            </a:r>
            <a:r>
              <a:rPr lang="en-US" dirty="0" err="1" smtClean="0"/>
              <a:t>Дати</a:t>
            </a:r>
            <a:r>
              <a:rPr lang="en-US" dirty="0" smtClean="0"/>
              <a:t> и </a:t>
            </a:r>
            <a:r>
              <a:rPr lang="en-US" dirty="0" err="1" smtClean="0"/>
              <a:t>погазити</a:t>
            </a:r>
            <a:r>
              <a:rPr lang="en-US" dirty="0" smtClean="0"/>
              <a:t> </a:t>
            </a:r>
            <a:r>
              <a:rPr lang="en-US" dirty="0" err="1" smtClean="0"/>
              <a:t>реч</a:t>
            </a:r>
            <a:r>
              <a:rPr lang="en-US" dirty="0" smtClean="0"/>
              <a:t>.)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оданост</a:t>
            </a:r>
            <a:r>
              <a:rPr lang="en-US" dirty="0" smtClean="0"/>
              <a:t> (</a:t>
            </a:r>
            <a:r>
              <a:rPr lang="en-US" dirty="0" err="1" smtClean="0"/>
              <a:t>венцоносац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„</a:t>
            </a:r>
            <a:r>
              <a:rPr lang="en-US" dirty="0" err="1" smtClean="0"/>
              <a:t>Стефаново</a:t>
            </a:r>
            <a:r>
              <a:rPr lang="en-US" dirty="0" smtClean="0"/>
              <a:t> </a:t>
            </a:r>
            <a:r>
              <a:rPr lang="en-US" dirty="0" err="1" smtClean="0"/>
              <a:t>дрво</a:t>
            </a:r>
            <a:r>
              <a:rPr lang="en-US" dirty="0" smtClean="0"/>
              <a:t>“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стрепња</a:t>
            </a:r>
            <a:r>
              <a:rPr lang="en-US" dirty="0" smtClean="0"/>
              <a:t>, </a:t>
            </a:r>
            <a:r>
              <a:rPr lang="en-US" dirty="0" err="1" smtClean="0"/>
              <a:t>тескоба</a:t>
            </a:r>
            <a:r>
              <a:rPr lang="en-US" dirty="0" smtClean="0"/>
              <a:t> („</a:t>
            </a:r>
            <a:r>
              <a:rPr lang="en-US" dirty="0" err="1" smtClean="0"/>
              <a:t>прстен</a:t>
            </a:r>
            <a:r>
              <a:rPr lang="en-US" dirty="0" smtClean="0"/>
              <a:t> </a:t>
            </a:r>
            <a:r>
              <a:rPr lang="en-US" dirty="0" err="1" smtClean="0"/>
              <a:t>око</a:t>
            </a:r>
            <a:r>
              <a:rPr lang="en-US" dirty="0" smtClean="0"/>
              <a:t> </a:t>
            </a:r>
            <a:r>
              <a:rPr lang="en-US" dirty="0" err="1" smtClean="0"/>
              <a:t>срца</a:t>
            </a:r>
            <a:r>
              <a:rPr lang="en-US" dirty="0" smtClean="0"/>
              <a:t>“)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телесно</a:t>
            </a:r>
            <a:r>
              <a:rPr lang="en-US" dirty="0" smtClean="0"/>
              <a:t>, </a:t>
            </a:r>
            <a:r>
              <a:rPr lang="en-US" dirty="0" err="1" smtClean="0"/>
              <a:t>духовно</a:t>
            </a:r>
            <a:r>
              <a:rPr lang="en-US" dirty="0" smtClean="0"/>
              <a:t> (</a:t>
            </a:r>
            <a:r>
              <a:rPr lang="en-US" dirty="0" err="1" smtClean="0"/>
              <a:t>слабо</a:t>
            </a:r>
            <a:r>
              <a:rPr lang="en-US" dirty="0" smtClean="0"/>
              <a:t> – </a:t>
            </a:r>
            <a:r>
              <a:rPr lang="en-US" dirty="0" err="1" smtClean="0"/>
              <a:t>јако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2200" dirty="0" smtClean="0">
                <a:solidFill>
                  <a:srgbClr val="CBA523"/>
                </a:solidFill>
              </a:rPr>
              <a:t>С</a:t>
            </a:r>
            <a:r>
              <a:rPr lang="en-US" sz="2200" dirty="0" err="1" smtClean="0">
                <a:solidFill>
                  <a:srgbClr val="CBA523"/>
                </a:solidFill>
              </a:rPr>
              <a:t>авремени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наратив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за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децу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као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2200" dirty="0" smtClean="0">
                <a:solidFill>
                  <a:srgbClr val="CBA523"/>
                </a:solidFill>
              </a:rPr>
              <a:t> </a:t>
            </a:r>
            <a:r>
              <a:rPr lang="en-US" sz="2200" dirty="0" err="1" smtClean="0">
                <a:solidFill>
                  <a:srgbClr val="CBA523"/>
                </a:solidFill>
              </a:rPr>
              <a:t>оглед</a:t>
            </a:r>
            <a:r>
              <a:rPr lang="en-US" sz="2200" dirty="0" smtClean="0">
                <a:solidFill>
                  <a:srgbClr val="CBA523"/>
                </a:solidFill>
              </a:rPr>
              <a:t> о </a:t>
            </a:r>
            <a:r>
              <a:rPr lang="en-US" sz="2200" dirty="0" err="1" smtClean="0">
                <a:solidFill>
                  <a:srgbClr val="CBA523"/>
                </a:solidFill>
              </a:rPr>
              <a:t>причи</a:t>
            </a:r>
            <a:r>
              <a:rPr lang="en-US" sz="2200" dirty="0" smtClean="0">
                <a:solidFill>
                  <a:srgbClr val="CBA523"/>
                </a:solidFill>
              </a:rPr>
              <a:t> и </a:t>
            </a:r>
            <a:r>
              <a:rPr lang="en-US" sz="2200" dirty="0" err="1" smtClean="0">
                <a:solidFill>
                  <a:srgbClr val="CBA523"/>
                </a:solidFill>
              </a:rPr>
              <a:t>причању</a:t>
            </a:r>
            <a:r>
              <a:rPr lang="sr-Cyrl-RS" sz="2200" dirty="0" smtClean="0">
                <a:solidFill>
                  <a:srgbClr val="CBA523"/>
                </a:solidFill>
              </a:rPr>
              <a:t/>
            </a:r>
            <a:br>
              <a:rPr lang="sr-Cyrl-RS" sz="2200" dirty="0" smtClean="0">
                <a:solidFill>
                  <a:srgbClr val="CBA523"/>
                </a:solidFill>
              </a:rPr>
            </a:br>
            <a:r>
              <a:rPr lang="sr-Cyrl-RS" sz="2200" dirty="0" smtClean="0">
                <a:solidFill>
                  <a:srgbClr val="CBA523"/>
                </a:solidFill>
              </a:rPr>
              <a:t>(Светлана Велмар-Јанковић: </a:t>
            </a:r>
            <a:r>
              <a:rPr lang="sr-Cyrl-RS" sz="2200" i="1" dirty="0" smtClean="0">
                <a:solidFill>
                  <a:srgbClr val="CBA523"/>
                </a:solidFill>
              </a:rPr>
              <a:t>Књига за Марка</a:t>
            </a:r>
            <a:r>
              <a:rPr lang="sr-Cyrl-RS" sz="2200" dirty="0" smtClean="0">
                <a:solidFill>
                  <a:srgbClr val="CBA523"/>
                </a:solidFill>
              </a:rPr>
              <a:t>)</a:t>
            </a:r>
            <a:r>
              <a:rPr lang="en-US" sz="4400" dirty="0" smtClean="0">
                <a:solidFill>
                  <a:srgbClr val="CBA523"/>
                </a:solidFill>
              </a:rPr>
              <a:t/>
            </a:r>
            <a:br>
              <a:rPr lang="en-US" sz="4400" dirty="0" smtClean="0">
                <a:solidFill>
                  <a:srgbClr val="CBA523"/>
                </a:solidFill>
              </a:rPr>
            </a:br>
            <a:r>
              <a:rPr lang="en-US" sz="4400" dirty="0" smtClean="0">
                <a:solidFill>
                  <a:srgbClr val="CBA523"/>
                </a:solidFill>
              </a:rPr>
              <a:t> 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васпитање</a:t>
            </a:r>
            <a:r>
              <a:rPr lang="en-US" dirty="0" smtClean="0"/>
              <a:t> (</a:t>
            </a:r>
            <a:r>
              <a:rPr lang="en-US" dirty="0" err="1" smtClean="0"/>
              <a:t>поверење</a:t>
            </a:r>
            <a:r>
              <a:rPr lang="en-US" dirty="0" smtClean="0"/>
              <a:t> – </a:t>
            </a:r>
            <a:r>
              <a:rPr lang="en-US" dirty="0" err="1" smtClean="0"/>
              <a:t>увођење</a:t>
            </a:r>
            <a:r>
              <a:rPr lang="en-US" dirty="0" smtClean="0"/>
              <a:t>), </a:t>
            </a:r>
            <a:r>
              <a:rPr lang="en-US" dirty="0" err="1" smtClean="0"/>
              <a:t>иницијација</a:t>
            </a:r>
            <a:r>
              <a:rPr lang="en-US" dirty="0" smtClean="0"/>
              <a:t>, </a:t>
            </a:r>
            <a:r>
              <a:rPr lang="en-US" dirty="0" err="1" smtClean="0"/>
              <a:t>надвладавање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Бити</a:t>
            </a:r>
            <a:r>
              <a:rPr lang="en-US" dirty="0" smtClean="0"/>
              <a:t> </a:t>
            </a:r>
            <a:r>
              <a:rPr lang="en-US" dirty="0" err="1" smtClean="0"/>
              <a:t>храбар</a:t>
            </a:r>
            <a:r>
              <a:rPr lang="en-US" dirty="0" smtClean="0"/>
              <a:t> у </a:t>
            </a:r>
            <a:r>
              <a:rPr lang="en-US" dirty="0" err="1" smtClean="0"/>
              <a:t>стрпљењу</a:t>
            </a:r>
            <a:r>
              <a:rPr lang="en-US" dirty="0" smtClean="0"/>
              <a:t> и </a:t>
            </a:r>
            <a:r>
              <a:rPr lang="en-US" dirty="0" err="1" smtClean="0"/>
              <a:t>трпљењу</a:t>
            </a:r>
            <a:r>
              <a:rPr lang="en-US" dirty="0" smtClean="0"/>
              <a:t>, и </a:t>
            </a:r>
            <a:r>
              <a:rPr lang="en-US" dirty="0" err="1" smtClean="0"/>
              <a:t>истрајан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победе</a:t>
            </a:r>
            <a:r>
              <a:rPr lang="en-US" dirty="0" smtClean="0"/>
              <a:t>. (</a:t>
            </a:r>
            <a:r>
              <a:rPr lang="en-US" dirty="0" err="1" smtClean="0"/>
              <a:t>Упорношћу</a:t>
            </a:r>
            <a:r>
              <a:rPr lang="en-US" dirty="0" smtClean="0"/>
              <a:t>,  </a:t>
            </a:r>
            <a:r>
              <a:rPr lang="en-US" dirty="0" err="1" smtClean="0"/>
              <a:t>дисциплином</a:t>
            </a:r>
            <a:r>
              <a:rPr lang="en-US" dirty="0" smtClean="0"/>
              <a:t> и </a:t>
            </a:r>
            <a:r>
              <a:rPr lang="en-US" dirty="0" err="1" smtClean="0"/>
              <a:t>вером</a:t>
            </a:r>
            <a:r>
              <a:rPr lang="en-US" dirty="0" smtClean="0"/>
              <a:t> у </a:t>
            </a:r>
            <a:r>
              <a:rPr lang="en-US" dirty="0" err="1" smtClean="0"/>
              <a:t>себе</a:t>
            </a:r>
            <a:r>
              <a:rPr lang="en-US" dirty="0" smtClean="0"/>
              <a:t> </a:t>
            </a:r>
            <a:r>
              <a:rPr lang="en-US" dirty="0" err="1" smtClean="0"/>
              <a:t>надмаши</a:t>
            </a:r>
            <a:r>
              <a:rPr lang="en-US" dirty="0" smtClean="0"/>
              <a:t> </a:t>
            </a:r>
            <a:r>
              <a:rPr lang="en-US" dirty="0" err="1" smtClean="0"/>
              <a:t>своје</a:t>
            </a:r>
            <a:r>
              <a:rPr lang="en-US" dirty="0" smtClean="0"/>
              <a:t> </a:t>
            </a:r>
            <a:r>
              <a:rPr lang="en-US" dirty="0" err="1" smtClean="0"/>
              <a:t>недостатке</a:t>
            </a:r>
            <a:r>
              <a:rPr lang="en-US" dirty="0" smtClean="0"/>
              <a:t> и </a:t>
            </a:r>
            <a:r>
              <a:rPr lang="en-US" dirty="0" err="1" smtClean="0"/>
              <a:t>превазиђи</a:t>
            </a:r>
            <a:r>
              <a:rPr lang="en-US" dirty="0" smtClean="0"/>
              <a:t> </a:t>
            </a:r>
            <a:r>
              <a:rPr lang="en-US" dirty="0" err="1" smtClean="0"/>
              <a:t>страхове</a:t>
            </a:r>
            <a:r>
              <a:rPr lang="en-US" dirty="0" smtClean="0"/>
              <a:t>.)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љубављу</a:t>
            </a:r>
            <a:r>
              <a:rPr lang="en-US" dirty="0" smtClean="0"/>
              <a:t> </a:t>
            </a:r>
            <a:r>
              <a:rPr lang="en-US" dirty="0" err="1" smtClean="0"/>
              <a:t>истрајан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 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„</a:t>
            </a:r>
            <a:r>
              <a:rPr lang="en-US" dirty="0" err="1" smtClean="0"/>
              <a:t>Сирото</a:t>
            </a:r>
            <a:r>
              <a:rPr lang="en-US" dirty="0" smtClean="0"/>
              <a:t> </a:t>
            </a:r>
            <a:r>
              <a:rPr lang="en-US" dirty="0" err="1" smtClean="0"/>
              <a:t>ждребе</a:t>
            </a:r>
            <a:r>
              <a:rPr lang="en-US" dirty="0" smtClean="0"/>
              <a:t>“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потоп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храбро</a:t>
            </a:r>
            <a:r>
              <a:rPr lang="en-US" dirty="0" smtClean="0"/>
              <a:t>, </a:t>
            </a:r>
            <a:r>
              <a:rPr lang="en-US" dirty="0" err="1" smtClean="0"/>
              <a:t>домишљато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пошаст</a:t>
            </a:r>
            <a:r>
              <a:rPr lang="en-US" dirty="0" smtClean="0"/>
              <a:t>, </a:t>
            </a:r>
            <a:r>
              <a:rPr lang="en-US" dirty="0" err="1" smtClean="0"/>
              <a:t>стварање</a:t>
            </a:r>
            <a:r>
              <a:rPr lang="en-US" dirty="0" smtClean="0"/>
              <a:t>, </a:t>
            </a:r>
            <a:r>
              <a:rPr lang="en-US" dirty="0" err="1" smtClean="0"/>
              <a:t>избављење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Ничега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није</a:t>
            </a:r>
            <a:r>
              <a:rPr lang="en-US" dirty="0" smtClean="0"/>
              <a:t> </a:t>
            </a:r>
            <a:r>
              <a:rPr lang="en-US" dirty="0" err="1" smtClean="0"/>
              <a:t>бојао</a:t>
            </a:r>
            <a:r>
              <a:rPr lang="en-US" dirty="0" smtClean="0"/>
              <a:t>.(</a:t>
            </a:r>
            <a:r>
              <a:rPr lang="en-US" dirty="0" err="1" smtClean="0"/>
              <a:t>Бити</a:t>
            </a:r>
            <a:r>
              <a:rPr lang="en-US" dirty="0" smtClean="0"/>
              <a:t> </a:t>
            </a:r>
            <a:r>
              <a:rPr lang="en-US" dirty="0" err="1" smtClean="0"/>
              <a:t>спреман</a:t>
            </a:r>
            <a:r>
              <a:rPr lang="en-US" dirty="0" smtClean="0"/>
              <a:t>,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.)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 </a:t>
            </a:r>
            <a:r>
              <a:rPr lang="en-US" dirty="0" err="1" smtClean="0"/>
              <a:t>ново</a:t>
            </a:r>
            <a:r>
              <a:rPr lang="en-US" dirty="0" smtClean="0"/>
              <a:t> </a:t>
            </a:r>
            <a:r>
              <a:rPr lang="en-US" dirty="0" err="1" smtClean="0"/>
              <a:t>рођење</a:t>
            </a:r>
            <a:r>
              <a:rPr lang="en-US" dirty="0" smtClean="0"/>
              <a:t> (</a:t>
            </a:r>
            <a:r>
              <a:rPr lang="en-US" dirty="0" err="1" smtClean="0"/>
              <a:t>благослов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 </a:t>
            </a:r>
            <a:endParaRPr lang="en-US" dirty="0"/>
          </a:p>
        </p:txBody>
      </p:sp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2000" dirty="0" smtClean="0">
                <a:solidFill>
                  <a:srgbClr val="CBA523"/>
                </a:solidFill>
              </a:rPr>
              <a:t>С</a:t>
            </a:r>
            <a:r>
              <a:rPr lang="en-US" sz="2000" dirty="0" err="1" smtClean="0">
                <a:solidFill>
                  <a:srgbClr val="CBA523"/>
                </a:solidFill>
              </a:rPr>
              <a:t>авремени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наратив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за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децу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као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поетички</a:t>
            </a:r>
            <a:r>
              <a:rPr lang="en-US" sz="2000" dirty="0" smtClean="0">
                <a:solidFill>
                  <a:srgbClr val="CBA523"/>
                </a:solidFill>
              </a:rPr>
              <a:t> </a:t>
            </a:r>
            <a:r>
              <a:rPr lang="en-US" sz="2000" dirty="0" err="1" smtClean="0">
                <a:solidFill>
                  <a:srgbClr val="CBA523"/>
                </a:solidFill>
              </a:rPr>
              <a:t>оглед</a:t>
            </a:r>
            <a:r>
              <a:rPr lang="en-US" sz="2000" dirty="0" smtClean="0">
                <a:solidFill>
                  <a:srgbClr val="CBA523"/>
                </a:solidFill>
              </a:rPr>
              <a:t> о </a:t>
            </a:r>
            <a:r>
              <a:rPr lang="en-US" sz="2000" dirty="0" err="1" smtClean="0">
                <a:solidFill>
                  <a:srgbClr val="CBA523"/>
                </a:solidFill>
              </a:rPr>
              <a:t>причи</a:t>
            </a:r>
            <a:r>
              <a:rPr lang="en-US" sz="2000" dirty="0" smtClean="0">
                <a:solidFill>
                  <a:srgbClr val="CBA523"/>
                </a:solidFill>
              </a:rPr>
              <a:t> и </a:t>
            </a:r>
            <a:r>
              <a:rPr lang="en-US" sz="2000" dirty="0" err="1" smtClean="0">
                <a:solidFill>
                  <a:srgbClr val="CBA523"/>
                </a:solidFill>
              </a:rPr>
              <a:t>причању</a:t>
            </a:r>
            <a:r>
              <a:rPr lang="sr-Cyrl-RS" sz="2000" dirty="0" smtClean="0">
                <a:solidFill>
                  <a:srgbClr val="CBA523"/>
                </a:solidFill>
              </a:rPr>
              <a:t/>
            </a:r>
            <a:br>
              <a:rPr lang="sr-Cyrl-RS" sz="2000" dirty="0" smtClean="0">
                <a:solidFill>
                  <a:srgbClr val="CBA523"/>
                </a:solidFill>
              </a:rPr>
            </a:br>
            <a:r>
              <a:rPr lang="sr-Cyrl-RS" sz="2000" dirty="0" smtClean="0">
                <a:solidFill>
                  <a:srgbClr val="CBA523"/>
                </a:solidFill>
              </a:rPr>
              <a:t>(Светлана Велмар-Јанковић: </a:t>
            </a:r>
            <a:r>
              <a:rPr lang="sr-Cyrl-RS" sz="2000" i="1" dirty="0" smtClean="0">
                <a:solidFill>
                  <a:srgbClr val="CBA523"/>
                </a:solidFill>
              </a:rPr>
              <a:t>Књига за Марка</a:t>
            </a:r>
            <a:r>
              <a:rPr lang="sr-Cyrl-RS" sz="2000" dirty="0" smtClean="0">
                <a:solidFill>
                  <a:srgbClr val="CBA523"/>
                </a:solidFill>
              </a:rPr>
              <a:t>)</a:t>
            </a:r>
            <a:r>
              <a:rPr lang="en-US" sz="4400" dirty="0" smtClean="0">
                <a:solidFill>
                  <a:srgbClr val="CBA523"/>
                </a:solidFill>
              </a:rPr>
              <a:t/>
            </a:r>
            <a:br>
              <a:rPr lang="en-US" sz="4400" dirty="0" smtClean="0">
                <a:solidFill>
                  <a:srgbClr val="CBA523"/>
                </a:solidFill>
              </a:rPr>
            </a:br>
            <a:r>
              <a:rPr lang="en-US" sz="4400" dirty="0" smtClean="0">
                <a:solidFill>
                  <a:srgbClr val="CBA523"/>
                </a:solidFill>
              </a:rPr>
              <a:t> 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читање</a:t>
            </a:r>
            <a:r>
              <a:rPr lang="en-US" dirty="0" smtClean="0"/>
              <a:t> и </a:t>
            </a:r>
            <a:r>
              <a:rPr lang="en-US" dirty="0" err="1" smtClean="0"/>
              <a:t>тумачење</a:t>
            </a:r>
            <a:r>
              <a:rPr lang="en-US" dirty="0" smtClean="0"/>
              <a:t> </a:t>
            </a:r>
            <a:r>
              <a:rPr lang="en-US" dirty="0" err="1" smtClean="0"/>
              <a:t>књижевног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r>
              <a:rPr lang="en-US" dirty="0" smtClean="0"/>
              <a:t> </a:t>
            </a:r>
            <a:r>
              <a:rPr lang="en-US" dirty="0" err="1" smtClean="0"/>
              <a:t>јесте</a:t>
            </a:r>
            <a:r>
              <a:rPr lang="en-US" dirty="0" smtClean="0"/>
              <a:t> </a:t>
            </a:r>
            <a:r>
              <a:rPr lang="en-US" dirty="0" err="1" smtClean="0"/>
              <a:t>стваралачки</a:t>
            </a:r>
            <a:r>
              <a:rPr lang="en-US" dirty="0" smtClean="0"/>
              <a:t> </a:t>
            </a:r>
            <a:r>
              <a:rPr lang="en-US" dirty="0" err="1" smtClean="0"/>
              <a:t>чин</a:t>
            </a:r>
            <a:r>
              <a:rPr lang="en-US" dirty="0" smtClean="0"/>
              <a:t> </a:t>
            </a: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онда</a:t>
            </a:r>
            <a:r>
              <a:rPr lang="en-US" dirty="0" smtClean="0"/>
              <a:t> </a:t>
            </a:r>
            <a:r>
              <a:rPr lang="en-US" dirty="0" err="1" smtClean="0"/>
              <a:t>када</a:t>
            </a:r>
            <a:r>
              <a:rPr lang="en-US" dirty="0" smtClean="0"/>
              <a:t> </a:t>
            </a:r>
            <a:r>
              <a:rPr lang="en-US" dirty="0" err="1" smtClean="0"/>
              <a:t>активира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нивое</a:t>
            </a:r>
            <a:r>
              <a:rPr lang="en-US" dirty="0" smtClean="0"/>
              <a:t> (</a:t>
            </a:r>
            <a:r>
              <a:rPr lang="en-US" dirty="0" err="1" smtClean="0"/>
              <a:t>рецепцијски</a:t>
            </a:r>
            <a:r>
              <a:rPr lang="en-US" dirty="0" smtClean="0"/>
              <a:t>, </a:t>
            </a:r>
            <a:r>
              <a:rPr lang="en-US" dirty="0" err="1" smtClean="0"/>
              <a:t>аналитички</a:t>
            </a:r>
            <a:r>
              <a:rPr lang="en-US" dirty="0" smtClean="0"/>
              <a:t> и </a:t>
            </a:r>
            <a:r>
              <a:rPr lang="en-US" dirty="0" err="1" smtClean="0"/>
              <a:t>стваралачки</a:t>
            </a:r>
            <a:r>
              <a:rPr lang="en-US" dirty="0" smtClean="0"/>
              <a:t>)  </a:t>
            </a:r>
            <a:r>
              <a:rPr lang="en-US" dirty="0" err="1" smtClean="0"/>
              <a:t>активног</a:t>
            </a:r>
            <a:r>
              <a:rPr lang="en-US" dirty="0" smtClean="0"/>
              <a:t> </a:t>
            </a:r>
            <a:r>
              <a:rPr lang="en-US" dirty="0" err="1" smtClean="0"/>
              <a:t>читалачког</a:t>
            </a:r>
            <a:r>
              <a:rPr lang="en-US" dirty="0" smtClean="0"/>
              <a:t>, </a:t>
            </a:r>
            <a:r>
              <a:rPr lang="en-US" dirty="0" err="1" smtClean="0"/>
              <a:t>језичког</a:t>
            </a:r>
            <a:r>
              <a:rPr lang="en-US" dirty="0" smtClean="0"/>
              <a:t>, </a:t>
            </a:r>
            <a:r>
              <a:rPr lang="en-US" dirty="0" err="1" smtClean="0"/>
              <a:t>литерарног</a:t>
            </a:r>
            <a:r>
              <a:rPr lang="en-US" dirty="0" smtClean="0"/>
              <a:t> и </a:t>
            </a:r>
            <a:r>
              <a:rPr lang="en-US" dirty="0" err="1" smtClean="0"/>
              <a:t>комуникацијског</a:t>
            </a:r>
            <a:r>
              <a:rPr lang="en-US" dirty="0" smtClean="0"/>
              <a:t> </a:t>
            </a:r>
            <a:r>
              <a:rPr lang="en-US" dirty="0" err="1" smtClean="0"/>
              <a:t>умећа</a:t>
            </a:r>
            <a:r>
              <a:rPr lang="en-US" dirty="0" smtClean="0"/>
              <a:t> и </a:t>
            </a:r>
            <a:r>
              <a:rPr lang="en-US" dirty="0" err="1" smtClean="0"/>
              <a:t>способности</a:t>
            </a:r>
            <a:r>
              <a:rPr lang="en-US" dirty="0" smtClean="0"/>
              <a:t>. </a:t>
            </a:r>
            <a:r>
              <a:rPr lang="en-US" dirty="0" err="1" smtClean="0"/>
              <a:t>Перцепција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, „</a:t>
            </a:r>
            <a:r>
              <a:rPr lang="en-US" dirty="0" err="1" smtClean="0"/>
              <a:t>пошто</a:t>
            </a:r>
            <a:r>
              <a:rPr lang="en-US" dirty="0" smtClean="0"/>
              <a:t> </a:t>
            </a:r>
            <a:r>
              <a:rPr lang="en-US" dirty="0" err="1" smtClean="0"/>
              <a:t>интенције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r>
              <a:rPr lang="en-US" dirty="0" smtClean="0"/>
              <a:t> </a:t>
            </a:r>
            <a:r>
              <a:rPr lang="en-US" dirty="0" err="1" smtClean="0"/>
              <a:t>нису</a:t>
            </a:r>
            <a:r>
              <a:rPr lang="en-US" dirty="0" smtClean="0"/>
              <a:t> (и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могу</a:t>
            </a:r>
            <a:r>
              <a:rPr lang="en-US" dirty="0" smtClean="0"/>
              <a:t> </a:t>
            </a:r>
            <a:r>
              <a:rPr lang="en-US" dirty="0" err="1" smtClean="0"/>
              <a:t>бити</a:t>
            </a:r>
            <a:r>
              <a:rPr lang="en-US" dirty="0" smtClean="0"/>
              <a:t>) </a:t>
            </a:r>
            <a:r>
              <a:rPr lang="en-US" dirty="0" err="1" smtClean="0"/>
              <a:t>формулисане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краја</a:t>
            </a:r>
            <a:r>
              <a:rPr lang="en-US" dirty="0" smtClean="0"/>
              <a:t>, и </a:t>
            </a:r>
            <a:r>
              <a:rPr lang="en-US" dirty="0" err="1" smtClean="0"/>
              <a:t>пошто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такве</a:t>
            </a:r>
            <a:r>
              <a:rPr lang="en-US" dirty="0" smtClean="0"/>
              <a:t> </a:t>
            </a:r>
            <a:r>
              <a:rPr lang="en-US" dirty="0" err="1" smtClean="0"/>
              <a:t>остале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свог</a:t>
            </a:r>
            <a:r>
              <a:rPr lang="en-US" dirty="0" smtClean="0"/>
              <a:t> </a:t>
            </a:r>
            <a:r>
              <a:rPr lang="en-US" dirty="0" err="1" smtClean="0"/>
              <a:t>творца</a:t>
            </a:r>
            <a:r>
              <a:rPr lang="en-US" dirty="0" smtClean="0"/>
              <a:t>“ (</a:t>
            </a:r>
            <a:r>
              <a:rPr lang="en-US" dirty="0" err="1" smtClean="0"/>
              <a:t>Илић</a:t>
            </a:r>
            <a:r>
              <a:rPr lang="en-US" dirty="0" smtClean="0"/>
              <a:t> 2013: 14), </a:t>
            </a:r>
            <a:r>
              <a:rPr lang="en-US" dirty="0" err="1" smtClean="0"/>
              <a:t>омогућава</a:t>
            </a:r>
            <a:r>
              <a:rPr lang="en-US" dirty="0" smtClean="0"/>
              <a:t> </a:t>
            </a:r>
            <a:r>
              <a:rPr lang="en-US" dirty="0" err="1" smtClean="0"/>
              <a:t>читаочев</a:t>
            </a:r>
            <a:r>
              <a:rPr lang="en-US" dirty="0" smtClean="0"/>
              <a:t> </a:t>
            </a:r>
            <a:r>
              <a:rPr lang="en-US" dirty="0" err="1" smtClean="0"/>
              <a:t>одговарајући</a:t>
            </a:r>
            <a:r>
              <a:rPr lang="en-US" dirty="0" smtClean="0"/>
              <a:t> </a:t>
            </a:r>
            <a:r>
              <a:rPr lang="en-US" dirty="0" err="1" smtClean="0"/>
              <a:t>одговор</a:t>
            </a:r>
            <a:r>
              <a:rPr lang="en-US" dirty="0" smtClean="0"/>
              <a:t> и </a:t>
            </a:r>
            <a:r>
              <a:rPr lang="en-US" dirty="0" err="1" smtClean="0"/>
              <a:t>откривање</a:t>
            </a:r>
            <a:r>
              <a:rPr lang="en-US" dirty="0" smtClean="0"/>
              <a:t> </a:t>
            </a:r>
            <a:r>
              <a:rPr lang="en-US" dirty="0" err="1" smtClean="0"/>
              <a:t>смисла</a:t>
            </a:r>
            <a:r>
              <a:rPr lang="en-US" dirty="0" smtClean="0"/>
              <a:t>, </a:t>
            </a:r>
            <a:r>
              <a:rPr lang="en-US" dirty="0" err="1" smtClean="0"/>
              <a:t>чије</a:t>
            </a:r>
            <a:r>
              <a:rPr lang="en-US" dirty="0" smtClean="0"/>
              <a:t> </a:t>
            </a:r>
            <a:r>
              <a:rPr lang="en-US" dirty="0" err="1" smtClean="0"/>
              <a:t>тумачење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одвија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две</a:t>
            </a:r>
            <a:r>
              <a:rPr lang="en-US" dirty="0" smtClean="0"/>
              <a:t> </a:t>
            </a:r>
            <a:r>
              <a:rPr lang="en-US" dirty="0" err="1" smtClean="0"/>
              <a:t>равни</a:t>
            </a:r>
            <a:r>
              <a:rPr lang="en-US" dirty="0" smtClean="0"/>
              <a:t>: </a:t>
            </a:r>
            <a:r>
              <a:rPr lang="en-US" dirty="0" err="1" smtClean="0"/>
              <a:t>хеуристичкој</a:t>
            </a:r>
            <a:r>
              <a:rPr lang="en-US" dirty="0" smtClean="0"/>
              <a:t> </a:t>
            </a:r>
            <a:r>
              <a:rPr lang="en-US" dirty="0" err="1" smtClean="0"/>
              <a:t>равни</a:t>
            </a:r>
            <a:r>
              <a:rPr lang="en-US" dirty="0" smtClean="0"/>
              <a:t> (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углавном</a:t>
            </a:r>
            <a:r>
              <a:rPr lang="en-US" dirty="0" smtClean="0"/>
              <a:t> </a:t>
            </a:r>
            <a:r>
              <a:rPr lang="en-US" dirty="0" err="1" smtClean="0"/>
              <a:t>заснива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миметичком</a:t>
            </a:r>
            <a:r>
              <a:rPr lang="en-US" dirty="0" smtClean="0"/>
              <a:t> </a:t>
            </a:r>
            <a:r>
              <a:rPr lang="en-US" dirty="0" err="1" smtClean="0"/>
              <a:t>препознавању</a:t>
            </a:r>
            <a:r>
              <a:rPr lang="en-US" dirty="0" smtClean="0"/>
              <a:t> </a:t>
            </a:r>
            <a:r>
              <a:rPr lang="en-US" dirty="0" err="1" smtClean="0"/>
              <a:t>поетских</a:t>
            </a:r>
            <a:r>
              <a:rPr lang="en-US" dirty="0" smtClean="0"/>
              <a:t> </a:t>
            </a:r>
            <a:r>
              <a:rPr lang="en-US" dirty="0" err="1" smtClean="0"/>
              <a:t>знакова</a:t>
            </a:r>
            <a:r>
              <a:rPr lang="en-US" dirty="0" smtClean="0"/>
              <a:t>) и </a:t>
            </a:r>
            <a:r>
              <a:rPr lang="en-US" dirty="0" err="1" smtClean="0"/>
              <a:t>дескриптивној</a:t>
            </a:r>
            <a:r>
              <a:rPr lang="en-US" dirty="0" smtClean="0"/>
              <a:t> (</a:t>
            </a:r>
            <a:r>
              <a:rPr lang="en-US" dirty="0" err="1" smtClean="0"/>
              <a:t>ретроактивној</a:t>
            </a:r>
            <a:r>
              <a:rPr lang="en-US" dirty="0" smtClean="0"/>
              <a:t>,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чува</a:t>
            </a:r>
            <a:r>
              <a:rPr lang="en-US" dirty="0" smtClean="0"/>
              <a:t> </a:t>
            </a:r>
            <a:r>
              <a:rPr lang="en-US" dirty="0" err="1" smtClean="0"/>
              <a:t>матрицу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r>
              <a:rPr lang="en-US" dirty="0" smtClean="0"/>
              <a:t>, </a:t>
            </a:r>
            <a:r>
              <a:rPr lang="en-US" dirty="0" err="1" smtClean="0"/>
              <a:t>скривену</a:t>
            </a:r>
            <a:r>
              <a:rPr lang="en-US" dirty="0" smtClean="0"/>
              <a:t> и </a:t>
            </a:r>
            <a:r>
              <a:rPr lang="en-US" dirty="0" err="1" smtClean="0"/>
              <a:t>сасвим</a:t>
            </a:r>
            <a:r>
              <a:rPr lang="en-US" dirty="0" smtClean="0"/>
              <a:t> </a:t>
            </a:r>
            <a:r>
              <a:rPr lang="en-US" dirty="0" err="1" smtClean="0"/>
              <a:t>потиснуту</a:t>
            </a:r>
            <a:r>
              <a:rPr lang="en-US" dirty="0" smtClean="0"/>
              <a:t>). </a:t>
            </a:r>
            <a:r>
              <a:rPr lang="en-US" dirty="0" err="1" smtClean="0"/>
              <a:t>Структура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у </a:t>
            </a:r>
            <a:r>
              <a:rPr lang="en-US" dirty="0" err="1" smtClean="0"/>
              <a:t>том</a:t>
            </a:r>
            <a:r>
              <a:rPr lang="en-US" dirty="0" smtClean="0"/>
              <a:t> </a:t>
            </a:r>
            <a:r>
              <a:rPr lang="en-US" dirty="0" err="1" smtClean="0"/>
              <a:t>правцу</a:t>
            </a:r>
            <a:r>
              <a:rPr lang="en-US" dirty="0" smtClean="0"/>
              <a:t> </a:t>
            </a:r>
            <a:r>
              <a:rPr lang="en-US" dirty="0" err="1" smtClean="0"/>
              <a:t>активира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структурација</a:t>
            </a:r>
            <a:r>
              <a:rPr lang="en-US" dirty="0" smtClean="0"/>
              <a:t> </a:t>
            </a:r>
            <a:r>
              <a:rPr lang="en-US" dirty="0" err="1" smtClean="0"/>
              <a:t>отвореним</a:t>
            </a:r>
            <a:r>
              <a:rPr lang="en-US" dirty="0" smtClean="0"/>
              <a:t>, </a:t>
            </a:r>
            <a:r>
              <a:rPr lang="en-US" dirty="0" err="1" smtClean="0"/>
              <a:t>продуктивним</a:t>
            </a:r>
            <a:r>
              <a:rPr lang="en-US" dirty="0" smtClean="0"/>
              <a:t> и </a:t>
            </a:r>
            <a:r>
              <a:rPr lang="en-US" dirty="0" err="1" smtClean="0"/>
              <a:t>децентрираним</a:t>
            </a:r>
            <a:r>
              <a:rPr lang="en-US" dirty="0" smtClean="0"/>
              <a:t> </a:t>
            </a:r>
            <a:r>
              <a:rPr lang="en-US" dirty="0" err="1" smtClean="0"/>
              <a:t>ланцем</a:t>
            </a:r>
            <a:r>
              <a:rPr lang="en-US" dirty="0" smtClean="0"/>
              <a:t> </a:t>
            </a:r>
            <a:r>
              <a:rPr lang="en-US" dirty="0" err="1" smtClean="0"/>
              <a:t>означавања</a:t>
            </a:r>
            <a:r>
              <a:rPr lang="en-US" dirty="0" smtClean="0"/>
              <a:t>, </a:t>
            </a:r>
            <a:r>
              <a:rPr lang="en-US" dirty="0" err="1" smtClean="0"/>
              <a:t>процесуалношћу</a:t>
            </a:r>
            <a:r>
              <a:rPr lang="en-US" dirty="0" smtClean="0"/>
              <a:t> и </a:t>
            </a:r>
            <a:r>
              <a:rPr lang="en-US" dirty="0" err="1" smtClean="0"/>
              <a:t>релативизмом</a:t>
            </a:r>
            <a:r>
              <a:rPr lang="en-US" dirty="0" smtClean="0"/>
              <a:t>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dirty="0" err="1" smtClean="0"/>
              <a:t>Завршно</a:t>
            </a:r>
            <a:r>
              <a:rPr lang="en-US" sz="2000" dirty="0" smtClean="0"/>
              <a:t> </a:t>
            </a:r>
            <a:r>
              <a:rPr lang="en-US" sz="2000" dirty="0" err="1" smtClean="0"/>
              <a:t>синтетизовање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 </a:t>
            </a:r>
            <a:br>
              <a:rPr lang="en-US" sz="2000" dirty="0" smtClean="0"/>
            </a:b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i="1" dirty="0" smtClean="0"/>
              <a:t>Свако жели писати јер свако има потребу да буде означавајући, да означи оно што је искусио. Иначе, све иде сувише брзо, живиш с носом на земљи, као свиња коју нагоне да пронаази и ишчепркава гљиве – нема ничега.</a:t>
            </a:r>
            <a:endParaRPr lang="en-US" i="1" dirty="0" smtClean="0"/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i="1" dirty="0" smtClean="0"/>
              <a:t>Изгубио сам многе литерарне илузије: да литература има неку апсоутну вредност, да може спасити човека или, једноставно, да измени људе (изузевши у посебним околностима), све ми то данас изгледа застарело: писац наставља писати и када  је изгубио илузије, зато што је, као што кажу психоаналитичари, све инвестирао у писање. </a:t>
            </a:r>
            <a:r>
              <a:rPr lang="sr-Cyrl-RS" i="1" dirty="0" smtClean="0"/>
              <a:t>Као што настављамо живети с људима до којих нам више није </a:t>
            </a:r>
            <a:r>
              <a:rPr lang="sr-Cyrl-RS" i="1" dirty="0" smtClean="0"/>
              <a:t>стало</a:t>
            </a:r>
            <a:r>
              <a:rPr lang="sr-Cyrl-RS" i="1" dirty="0" smtClean="0"/>
              <a:t>, до којих нам је друкчије </a:t>
            </a:r>
            <a:r>
              <a:rPr lang="sr-Cyrl-RS" i="1" dirty="0" smtClean="0"/>
              <a:t>стало</a:t>
            </a:r>
            <a:r>
              <a:rPr lang="sr-Cyrl-RS" i="1" dirty="0" smtClean="0"/>
              <a:t>: зато што је то породица. </a:t>
            </a:r>
            <a:r>
              <a:rPr lang="sr-Cyrl-RS" i="1" dirty="0" smtClean="0"/>
              <a:t>Али преостаје ми једно уверење, једно једино, од којег нећу одустати: писање је свачија потреба. То је највиши облик потребе за општењем</a:t>
            </a:r>
            <a:r>
              <a:rPr lang="sr-Cyrl-RS" dirty="0" smtClean="0"/>
              <a:t>. 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r-Cyrl-RS" dirty="0" smtClean="0"/>
              <a:t>Жан Пол Сартр                                 (према Стевановић 2000: 197)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начина</a:t>
            </a:r>
            <a:r>
              <a:rPr lang="en-US" dirty="0" smtClean="0"/>
              <a:t> </a:t>
            </a:r>
            <a:r>
              <a:rPr lang="en-US" dirty="0" err="1" smtClean="0"/>
              <a:t>како</a:t>
            </a:r>
            <a:r>
              <a:rPr lang="en-US" dirty="0" smtClean="0"/>
              <a:t> </a:t>
            </a:r>
            <a:r>
              <a:rPr lang="en-US" dirty="0" err="1" smtClean="0"/>
              <a:t>читалац</a:t>
            </a:r>
            <a:r>
              <a:rPr lang="en-US" dirty="0" smtClean="0"/>
              <a:t> (</a:t>
            </a:r>
            <a:r>
              <a:rPr lang="en-US" dirty="0" err="1" smtClean="0"/>
              <a:t>ученик</a:t>
            </a:r>
            <a:r>
              <a:rPr lang="en-US" dirty="0" smtClean="0"/>
              <a:t>) </a:t>
            </a:r>
            <a:r>
              <a:rPr lang="en-US" dirty="0" err="1" smtClean="0"/>
              <a:t>бива</a:t>
            </a:r>
            <a:r>
              <a:rPr lang="en-US" dirty="0" smtClean="0"/>
              <a:t> </a:t>
            </a:r>
            <a:r>
              <a:rPr lang="en-US" dirty="0" err="1" smtClean="0"/>
              <a:t>усмераван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прати</a:t>
            </a:r>
            <a:r>
              <a:rPr lang="en-US" dirty="0" smtClean="0"/>
              <a:t> </a:t>
            </a:r>
            <a:r>
              <a:rPr lang="en-US" dirty="0" err="1" smtClean="0"/>
              <a:t>динамизам</a:t>
            </a:r>
            <a:r>
              <a:rPr lang="en-US" dirty="0" smtClean="0"/>
              <a:t> </a:t>
            </a:r>
            <a:r>
              <a:rPr lang="en-US" dirty="0" err="1" smtClean="0"/>
              <a:t>развоја</a:t>
            </a:r>
            <a:r>
              <a:rPr lang="en-US" dirty="0" smtClean="0"/>
              <a:t> „</a:t>
            </a:r>
            <a:r>
              <a:rPr lang="en-US" dirty="0" err="1" smtClean="0"/>
              <a:t>значајне</a:t>
            </a:r>
            <a:r>
              <a:rPr lang="en-US" dirty="0" smtClean="0"/>
              <a:t> </a:t>
            </a:r>
            <a:r>
              <a:rPr lang="en-US" dirty="0" err="1" smtClean="0"/>
              <a:t>појединости</a:t>
            </a:r>
            <a:r>
              <a:rPr lang="en-US" dirty="0" smtClean="0"/>
              <a:t>“ 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реторичких</a:t>
            </a:r>
            <a:r>
              <a:rPr lang="en-US" dirty="0" smtClean="0"/>
              <a:t> </a:t>
            </a:r>
            <a:r>
              <a:rPr lang="en-US" dirty="0" err="1" smtClean="0"/>
              <a:t>истраживања</a:t>
            </a:r>
            <a:r>
              <a:rPr lang="en-US" dirty="0" smtClean="0"/>
              <a:t>, </a:t>
            </a:r>
            <a:r>
              <a:rPr lang="en-US" dirty="0" err="1" smtClean="0"/>
              <a:t>нејасноћа</a:t>
            </a:r>
            <a:r>
              <a:rPr lang="en-US" dirty="0" smtClean="0"/>
              <a:t> и </a:t>
            </a:r>
            <a:r>
              <a:rPr lang="en-US" dirty="0" err="1" smtClean="0"/>
              <a:t>канона</a:t>
            </a:r>
            <a:r>
              <a:rPr lang="en-US" dirty="0" smtClean="0"/>
              <a:t> (</a:t>
            </a:r>
            <a:r>
              <a:rPr lang="en-US" dirty="0" err="1" smtClean="0"/>
              <a:t>тропи</a:t>
            </a:r>
            <a:r>
              <a:rPr lang="en-US" dirty="0" smtClean="0"/>
              <a:t>/</a:t>
            </a:r>
            <a:r>
              <a:rPr lang="en-US" dirty="0" err="1" smtClean="0"/>
              <a:t>фигуре</a:t>
            </a:r>
            <a:r>
              <a:rPr lang="en-US" dirty="0" smtClean="0"/>
              <a:t>, </a:t>
            </a:r>
            <a:r>
              <a:rPr lang="en-US" dirty="0" err="1" smtClean="0"/>
              <a:t>хипограматизација</a:t>
            </a:r>
            <a:r>
              <a:rPr lang="en-US" dirty="0" smtClean="0"/>
              <a:t>) у </a:t>
            </a:r>
            <a:r>
              <a:rPr lang="en-US" dirty="0" err="1" smtClean="0"/>
              <a:t>тексту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равни</a:t>
            </a:r>
            <a:r>
              <a:rPr lang="en-US" dirty="0" smtClean="0"/>
              <a:t> </a:t>
            </a:r>
            <a:r>
              <a:rPr lang="en-US" dirty="0" err="1" smtClean="0"/>
              <a:t>најмањих</a:t>
            </a:r>
            <a:r>
              <a:rPr lang="en-US" dirty="0" smtClean="0"/>
              <a:t> </a:t>
            </a:r>
            <a:r>
              <a:rPr lang="en-US" dirty="0" err="1" smtClean="0"/>
              <a:t>јединица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обухватног</a:t>
            </a:r>
            <a:r>
              <a:rPr lang="en-US" dirty="0" smtClean="0"/>
              <a:t> </a:t>
            </a:r>
            <a:r>
              <a:rPr lang="en-US" dirty="0" err="1" smtClean="0"/>
              <a:t>поља</a:t>
            </a:r>
            <a:r>
              <a:rPr lang="en-US" dirty="0" smtClean="0"/>
              <a:t> </a:t>
            </a:r>
            <a:r>
              <a:rPr lang="en-US" dirty="0" err="1" smtClean="0"/>
              <a:t>симбола</a:t>
            </a:r>
            <a:r>
              <a:rPr lang="en-US" dirty="0" smtClean="0"/>
              <a:t>, </a:t>
            </a:r>
            <a:r>
              <a:rPr lang="en-US" dirty="0" err="1" smtClean="0"/>
              <a:t>пресудно</a:t>
            </a:r>
            <a:r>
              <a:rPr lang="en-US" dirty="0" smtClean="0"/>
              <a:t> </a:t>
            </a:r>
            <a:r>
              <a:rPr lang="en-US" dirty="0" err="1" smtClean="0"/>
              <a:t>зависи</a:t>
            </a:r>
            <a:r>
              <a:rPr lang="en-US" dirty="0" smtClean="0"/>
              <a:t> </a:t>
            </a:r>
            <a:r>
              <a:rPr lang="en-US" dirty="0" err="1" smtClean="0"/>
              <a:t>колико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један</a:t>
            </a:r>
            <a:r>
              <a:rPr lang="en-US" dirty="0" smtClean="0"/>
              <a:t> </a:t>
            </a:r>
            <a:r>
              <a:rPr lang="en-US" dirty="0" err="1" smtClean="0"/>
              <a:t>интерпретативни</a:t>
            </a:r>
            <a:r>
              <a:rPr lang="en-US" dirty="0" smtClean="0"/>
              <a:t> </a:t>
            </a:r>
            <a:r>
              <a:rPr lang="en-US" dirty="0" err="1" smtClean="0"/>
              <a:t>ток</a:t>
            </a:r>
            <a:r>
              <a:rPr lang="en-US" dirty="0" smtClean="0"/>
              <a:t> </a:t>
            </a:r>
            <a:r>
              <a:rPr lang="en-US" dirty="0" err="1" smtClean="0"/>
              <a:t>приближити</a:t>
            </a:r>
            <a:r>
              <a:rPr lang="en-US" dirty="0" smtClean="0"/>
              <a:t> </a:t>
            </a:r>
            <a:r>
              <a:rPr lang="en-US" dirty="0" err="1" smtClean="0"/>
              <a:t>стваралачком</a:t>
            </a:r>
            <a:r>
              <a:rPr lang="en-US" dirty="0" smtClean="0"/>
              <a:t> у </a:t>
            </a:r>
            <a:r>
              <a:rPr lang="en-US" dirty="0" err="1" smtClean="0"/>
              <a:t>поетичкој</a:t>
            </a:r>
            <a:r>
              <a:rPr lang="en-US" dirty="0" smtClean="0"/>
              <a:t> и </a:t>
            </a:r>
            <a:r>
              <a:rPr lang="en-US" dirty="0" err="1" smtClean="0"/>
              <a:t>херменеутичкој</a:t>
            </a:r>
            <a:r>
              <a:rPr lang="en-US" dirty="0" smtClean="0"/>
              <a:t> </a:t>
            </a:r>
            <a:r>
              <a:rPr lang="en-US" dirty="0" err="1" smtClean="0"/>
              <a:t>актуализацији</a:t>
            </a:r>
            <a:r>
              <a:rPr lang="en-US" dirty="0" smtClean="0"/>
              <a:t> </a:t>
            </a:r>
            <a:r>
              <a:rPr lang="en-US" dirty="0" err="1" smtClean="0"/>
              <a:t>света</a:t>
            </a:r>
            <a:r>
              <a:rPr lang="en-US" dirty="0" smtClean="0"/>
              <a:t> </a:t>
            </a:r>
            <a:r>
              <a:rPr lang="en-US" dirty="0" err="1" smtClean="0"/>
              <a:t>деликатним</a:t>
            </a:r>
            <a:r>
              <a:rPr lang="en-US" dirty="0" smtClean="0"/>
              <a:t>  </a:t>
            </a:r>
            <a:r>
              <a:rPr lang="en-US" dirty="0" err="1" smtClean="0"/>
              <a:t>интензивирањем</a:t>
            </a:r>
            <a:r>
              <a:rPr lang="en-US" dirty="0" smtClean="0"/>
              <a:t> </a:t>
            </a:r>
            <a:r>
              <a:rPr lang="en-US" dirty="0" err="1" smtClean="0"/>
              <a:t>почетне</a:t>
            </a:r>
            <a:r>
              <a:rPr lang="en-US" dirty="0" smtClean="0"/>
              <a:t> </a:t>
            </a:r>
            <a:r>
              <a:rPr lang="en-US" dirty="0" err="1" smtClean="0"/>
              <a:t>задивљености</a:t>
            </a:r>
            <a:r>
              <a:rPr lang="en-US" dirty="0" smtClean="0"/>
              <a:t> (</a:t>
            </a:r>
            <a:r>
              <a:rPr lang="en-US" dirty="0" err="1" smtClean="0"/>
              <a:t>естетског</a:t>
            </a:r>
            <a:r>
              <a:rPr lang="en-US" dirty="0" smtClean="0"/>
              <a:t> </a:t>
            </a:r>
            <a:r>
              <a:rPr lang="en-US" dirty="0" err="1" smtClean="0"/>
              <a:t>утиска</a:t>
            </a:r>
            <a:r>
              <a:rPr lang="en-US" dirty="0" smtClean="0"/>
              <a:t>)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свест</a:t>
            </a:r>
            <a:r>
              <a:rPr lang="en-US" dirty="0" smtClean="0"/>
              <a:t> о </a:t>
            </a:r>
            <a:r>
              <a:rPr lang="en-US" dirty="0" err="1" smtClean="0"/>
              <a:t>њеном</a:t>
            </a:r>
            <a:r>
              <a:rPr lang="en-US" dirty="0" smtClean="0"/>
              <a:t> </a:t>
            </a:r>
            <a:r>
              <a:rPr lang="en-US" dirty="0" err="1" smtClean="0"/>
              <a:t>настанку</a:t>
            </a:r>
            <a:r>
              <a:rPr lang="en-US" dirty="0" smtClean="0"/>
              <a:t> (</a:t>
            </a:r>
            <a:r>
              <a:rPr lang="en-US" dirty="0" err="1" smtClean="0"/>
              <a:t>стваралачком</a:t>
            </a:r>
            <a:r>
              <a:rPr lang="en-US" dirty="0" smtClean="0"/>
              <a:t> </a:t>
            </a:r>
            <a:r>
              <a:rPr lang="en-US" dirty="0" err="1" smtClean="0"/>
              <a:t>посту</a:t>
            </a:r>
            <a:r>
              <a:rPr lang="sr-Cyrl-RS" dirty="0" smtClean="0"/>
              <a:t>п</a:t>
            </a:r>
            <a:r>
              <a:rPr lang="en-US" dirty="0" err="1" smtClean="0"/>
              <a:t>ку</a:t>
            </a:r>
            <a:r>
              <a:rPr lang="en-US" dirty="0" smtClean="0"/>
              <a:t>).  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Синтетичку</a:t>
            </a:r>
            <a:r>
              <a:rPr lang="en-US" dirty="0" smtClean="0"/>
              <a:t> </a:t>
            </a:r>
            <a:r>
              <a:rPr lang="en-US" dirty="0" err="1" smtClean="0"/>
              <a:t>духовну</a:t>
            </a:r>
            <a:r>
              <a:rPr lang="en-US" dirty="0" smtClean="0"/>
              <a:t> </a:t>
            </a:r>
            <a:r>
              <a:rPr lang="en-US" dirty="0" err="1" smtClean="0"/>
              <a:t>ширину</a:t>
            </a:r>
            <a:r>
              <a:rPr lang="en-US" dirty="0" smtClean="0"/>
              <a:t> </a:t>
            </a:r>
            <a:r>
              <a:rPr lang="en-US" dirty="0" err="1" smtClean="0"/>
              <a:t>којом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савремена</a:t>
            </a:r>
            <a:r>
              <a:rPr lang="en-US" dirty="0" smtClean="0"/>
              <a:t> </a:t>
            </a:r>
            <a:r>
              <a:rPr lang="en-US" dirty="0" err="1" smtClean="0"/>
              <a:t>књижевна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 </a:t>
            </a:r>
            <a:r>
              <a:rPr lang="en-US" dirty="0" err="1" smtClean="0"/>
              <a:t>тумаче</a:t>
            </a:r>
            <a:r>
              <a:rPr lang="en-US" dirty="0" smtClean="0"/>
              <a:t> у </a:t>
            </a:r>
            <a:r>
              <a:rPr lang="en-US" dirty="0" err="1" smtClean="0"/>
              <a:t>ширем</a:t>
            </a:r>
            <a:r>
              <a:rPr lang="en-US" dirty="0" smtClean="0"/>
              <a:t> </a:t>
            </a:r>
            <a:r>
              <a:rPr lang="en-US" dirty="0" err="1" smtClean="0"/>
              <a:t>контексту</a:t>
            </a:r>
            <a:r>
              <a:rPr lang="en-US" dirty="0" smtClean="0"/>
              <a:t>, у </a:t>
            </a:r>
            <a:r>
              <a:rPr lang="en-US" dirty="0" err="1" smtClean="0"/>
              <a:t>контексту</a:t>
            </a:r>
            <a:r>
              <a:rPr lang="en-US" dirty="0" smtClean="0"/>
              <a:t> </a:t>
            </a:r>
            <a:r>
              <a:rPr lang="en-US" dirty="0" err="1" smtClean="0"/>
              <a:t>културе</a:t>
            </a:r>
            <a:r>
              <a:rPr lang="en-US" dirty="0" smtClean="0"/>
              <a:t>,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креативну</a:t>
            </a:r>
            <a:r>
              <a:rPr lang="en-US" dirty="0" smtClean="0"/>
              <a:t> </a:t>
            </a:r>
            <a:r>
              <a:rPr lang="en-US" dirty="0" err="1" smtClean="0"/>
              <a:t>оријентацију</a:t>
            </a:r>
            <a:r>
              <a:rPr lang="en-US" dirty="0" smtClean="0"/>
              <a:t> </a:t>
            </a:r>
            <a:r>
              <a:rPr lang="en-US" dirty="0" err="1" smtClean="0"/>
              <a:t>потврдиће</a:t>
            </a:r>
            <a:r>
              <a:rPr lang="en-US" dirty="0" smtClean="0"/>
              <a:t> </a:t>
            </a:r>
            <a:r>
              <a:rPr lang="en-US" dirty="0" err="1" smtClean="0"/>
              <a:t>неке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најзначајнијих</a:t>
            </a:r>
            <a:r>
              <a:rPr lang="en-US" dirty="0" smtClean="0"/>
              <a:t> </a:t>
            </a:r>
            <a:r>
              <a:rPr lang="en-US" dirty="0" err="1" smtClean="0"/>
              <a:t>метода</a:t>
            </a:r>
            <a:r>
              <a:rPr lang="en-US" dirty="0" smtClean="0"/>
              <a:t> у </a:t>
            </a:r>
            <a:r>
              <a:rPr lang="en-US" dirty="0" err="1" smtClean="0"/>
              <a:t>науци</a:t>
            </a:r>
            <a:r>
              <a:rPr lang="en-US" dirty="0" smtClean="0"/>
              <a:t> </a:t>
            </a:r>
            <a:r>
              <a:rPr lang="en-US" dirty="0" err="1" smtClean="0"/>
              <a:t>двадесетог</a:t>
            </a:r>
            <a:r>
              <a:rPr lang="en-US" dirty="0" smtClean="0"/>
              <a:t> </a:t>
            </a:r>
            <a:r>
              <a:rPr lang="en-US" dirty="0" err="1" smtClean="0"/>
              <a:t>века</a:t>
            </a:r>
            <a:r>
              <a:rPr lang="en-US" dirty="0" smtClean="0"/>
              <a:t>, </a:t>
            </a:r>
            <a:r>
              <a:rPr lang="en-US" dirty="0" err="1" smtClean="0"/>
              <a:t>имајући</a:t>
            </a:r>
            <a:r>
              <a:rPr lang="en-US" dirty="0" smtClean="0"/>
              <a:t> у </a:t>
            </a:r>
            <a:r>
              <a:rPr lang="en-US" dirty="0" err="1" smtClean="0"/>
              <a:t>виду</a:t>
            </a:r>
            <a:r>
              <a:rPr lang="en-US" dirty="0" smtClean="0"/>
              <a:t> </a:t>
            </a:r>
            <a:r>
              <a:rPr lang="en-US" dirty="0" err="1" smtClean="0"/>
              <a:t>модалитете</a:t>
            </a:r>
            <a:r>
              <a:rPr lang="en-US" dirty="0" smtClean="0"/>
              <a:t> </a:t>
            </a:r>
            <a:r>
              <a:rPr lang="en-US" dirty="0" err="1" smtClean="0"/>
              <a:t>могућих</a:t>
            </a:r>
            <a:r>
              <a:rPr lang="en-US" dirty="0" smtClean="0"/>
              <a:t> </a:t>
            </a:r>
            <a:r>
              <a:rPr lang="en-US" dirty="0" err="1" smtClean="0"/>
              <a:t>светова</a:t>
            </a:r>
            <a:r>
              <a:rPr lang="en-US" dirty="0" smtClean="0"/>
              <a:t> и </a:t>
            </a:r>
            <a:r>
              <a:rPr lang="en-US" dirty="0" err="1" smtClean="0"/>
              <a:t>њихове</a:t>
            </a:r>
            <a:r>
              <a:rPr lang="en-US" dirty="0" smtClean="0"/>
              <a:t> </a:t>
            </a:r>
            <a:r>
              <a:rPr lang="en-US" dirty="0" err="1" smtClean="0"/>
              <a:t>алетичке</a:t>
            </a:r>
            <a:r>
              <a:rPr lang="en-US" dirty="0" smtClean="0"/>
              <a:t>, </a:t>
            </a:r>
            <a:r>
              <a:rPr lang="en-US" dirty="0" err="1" smtClean="0"/>
              <a:t>деонтичке</a:t>
            </a:r>
            <a:r>
              <a:rPr lang="en-US" dirty="0" smtClean="0"/>
              <a:t>, </a:t>
            </a:r>
            <a:r>
              <a:rPr lang="en-US" dirty="0" err="1" smtClean="0"/>
              <a:t>аксиолошке</a:t>
            </a:r>
            <a:r>
              <a:rPr lang="en-US" dirty="0" smtClean="0"/>
              <a:t>, </a:t>
            </a:r>
            <a:r>
              <a:rPr lang="en-US" dirty="0" err="1" smtClean="0"/>
              <a:t>епистемичке</a:t>
            </a:r>
            <a:r>
              <a:rPr lang="en-US" dirty="0" smtClean="0"/>
              <a:t> </a:t>
            </a:r>
            <a:r>
              <a:rPr lang="en-US" dirty="0" err="1" smtClean="0"/>
              <a:t>варијације</a:t>
            </a:r>
            <a:r>
              <a:rPr lang="en-US" dirty="0" smtClean="0"/>
              <a:t> и </a:t>
            </a:r>
            <a:r>
              <a:rPr lang="en-US" dirty="0" err="1" smtClean="0"/>
              <a:t>транссветовни</a:t>
            </a:r>
            <a:r>
              <a:rPr lang="en-US" dirty="0" smtClean="0"/>
              <a:t> </a:t>
            </a:r>
            <a:r>
              <a:rPr lang="en-US" dirty="0" err="1" smtClean="0"/>
              <a:t>идентитет</a:t>
            </a:r>
            <a:r>
              <a:rPr lang="en-US" dirty="0" smtClean="0"/>
              <a:t>, </a:t>
            </a:r>
            <a:r>
              <a:rPr lang="en-US" dirty="0" err="1" smtClean="0"/>
              <a:t>остварен</a:t>
            </a:r>
            <a:r>
              <a:rPr lang="en-US" dirty="0" smtClean="0"/>
              <a:t> </a:t>
            </a:r>
            <a:r>
              <a:rPr lang="en-US" dirty="0" err="1" smtClean="0"/>
              <a:t>између</a:t>
            </a:r>
            <a:r>
              <a:rPr lang="en-US" dirty="0" smtClean="0"/>
              <a:t> </a:t>
            </a:r>
            <a:r>
              <a:rPr lang="en-US" dirty="0" err="1" smtClean="0"/>
              <a:t>фикционалних</a:t>
            </a:r>
            <a:r>
              <a:rPr lang="en-US" dirty="0" smtClean="0"/>
              <a:t> </a:t>
            </a:r>
            <a:r>
              <a:rPr lang="en-US" dirty="0" err="1" smtClean="0"/>
              <a:t>индивидуа</a:t>
            </a:r>
            <a:r>
              <a:rPr lang="en-US" dirty="0" smtClean="0"/>
              <a:t> и </a:t>
            </a:r>
            <a:r>
              <a:rPr lang="en-US" dirty="0" err="1" smtClean="0"/>
              <a:t>њихових</a:t>
            </a:r>
            <a:r>
              <a:rPr lang="en-US" dirty="0" smtClean="0"/>
              <a:t> </a:t>
            </a:r>
            <a:r>
              <a:rPr lang="en-US" dirty="0" err="1" smtClean="0"/>
              <a:t>прототипова</a:t>
            </a:r>
            <a:r>
              <a:rPr lang="en-US" dirty="0" smtClean="0"/>
              <a:t> у </a:t>
            </a:r>
            <a:r>
              <a:rPr lang="en-US" dirty="0" err="1" smtClean="0"/>
              <a:t>стварном</a:t>
            </a:r>
            <a:r>
              <a:rPr lang="en-US" dirty="0" smtClean="0"/>
              <a:t> </a:t>
            </a:r>
            <a:r>
              <a:rPr lang="en-US" dirty="0" err="1" smtClean="0"/>
              <a:t>свету</a:t>
            </a:r>
            <a:r>
              <a:rPr lang="en-US" dirty="0" smtClean="0"/>
              <a:t> и у </a:t>
            </a:r>
            <a:r>
              <a:rPr lang="en-US" dirty="0" err="1" smtClean="0"/>
              <a:t>самобитној</a:t>
            </a:r>
            <a:r>
              <a:rPr lang="en-US" dirty="0" smtClean="0"/>
              <a:t> </a:t>
            </a:r>
            <a:r>
              <a:rPr lang="en-US" dirty="0" err="1" smtClean="0"/>
              <a:t>естетској</a:t>
            </a:r>
            <a:r>
              <a:rPr lang="en-US" dirty="0" smtClean="0"/>
              <a:t> и </a:t>
            </a:r>
            <a:r>
              <a:rPr lang="en-US" dirty="0" err="1" smtClean="0"/>
              <a:t>онтолошкој</a:t>
            </a:r>
            <a:r>
              <a:rPr lang="en-US" dirty="0" smtClean="0"/>
              <a:t> </a:t>
            </a:r>
            <a:r>
              <a:rPr lang="en-US" dirty="0" err="1" smtClean="0"/>
              <a:t>заснованости</a:t>
            </a:r>
            <a:r>
              <a:rPr lang="en-US" dirty="0" smtClean="0"/>
              <a:t> </a:t>
            </a:r>
            <a:r>
              <a:rPr lang="en-US" dirty="0" err="1" smtClean="0"/>
              <a:t>одуховљених</a:t>
            </a:r>
            <a:r>
              <a:rPr lang="en-US" dirty="0" smtClean="0"/>
              <a:t> (</a:t>
            </a:r>
            <a:r>
              <a:rPr lang="en-US" dirty="0" err="1" smtClean="0"/>
              <a:t>елегичних</a:t>
            </a:r>
            <a:r>
              <a:rPr lang="en-US" dirty="0" smtClean="0"/>
              <a:t>) </a:t>
            </a:r>
            <a:r>
              <a:rPr lang="en-US" dirty="0" err="1" smtClean="0"/>
              <a:t>простора</a:t>
            </a:r>
            <a:r>
              <a:rPr lang="en-US" dirty="0" smtClean="0"/>
              <a:t> </a:t>
            </a:r>
            <a:r>
              <a:rPr lang="en-US" dirty="0" err="1" smtClean="0"/>
              <a:t>слободе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„</a:t>
            </a:r>
            <a:r>
              <a:rPr lang="en-US" dirty="0" err="1" smtClean="0"/>
              <a:t>илузије</a:t>
            </a:r>
            <a:r>
              <a:rPr lang="en-US" dirty="0" smtClean="0"/>
              <a:t> </a:t>
            </a:r>
            <a:r>
              <a:rPr lang="en-US" dirty="0" err="1" smtClean="0"/>
              <a:t>историјске</a:t>
            </a:r>
            <a:r>
              <a:rPr lang="en-US" dirty="0" smtClean="0"/>
              <a:t> </a:t>
            </a:r>
            <a:r>
              <a:rPr lang="en-US" dirty="0" err="1" smtClean="0"/>
              <a:t>веродостојности</a:t>
            </a:r>
            <a:r>
              <a:rPr lang="en-US" dirty="0" smtClean="0"/>
              <a:t> и </a:t>
            </a:r>
            <a:r>
              <a:rPr lang="en-US" dirty="0" err="1" smtClean="0"/>
              <a:t>перспективе</a:t>
            </a:r>
            <a:r>
              <a:rPr lang="en-US" dirty="0" smtClean="0"/>
              <a:t>“ (</a:t>
            </a:r>
            <a:r>
              <a:rPr lang="en-US" dirty="0" err="1" smtClean="0"/>
              <a:t>Толкин</a:t>
            </a:r>
            <a:r>
              <a:rPr lang="en-US" dirty="0" smtClean="0"/>
              <a:t>),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живе</a:t>
            </a:r>
            <a:r>
              <a:rPr lang="en-US" dirty="0" smtClean="0"/>
              <a:t>  </a:t>
            </a:r>
            <a:r>
              <a:rPr lang="en-US" dirty="0" err="1" smtClean="0"/>
              <a:t>процесуалне</a:t>
            </a:r>
            <a:r>
              <a:rPr lang="en-US" dirty="0" smtClean="0"/>
              <a:t> </a:t>
            </a:r>
            <a:r>
              <a:rPr lang="en-US" dirty="0" err="1" smtClean="0"/>
              <a:t>форме</a:t>
            </a:r>
            <a:r>
              <a:rPr lang="en-US" dirty="0" smtClean="0"/>
              <a:t> </a:t>
            </a:r>
            <a:r>
              <a:rPr lang="en-US" dirty="0" err="1" smtClean="0"/>
              <a:t>песничког</a:t>
            </a:r>
            <a:r>
              <a:rPr lang="en-US" dirty="0" smtClean="0"/>
              <a:t> (</a:t>
            </a:r>
            <a:r>
              <a:rPr lang="en-US" dirty="0" err="1" smtClean="0"/>
              <a:t>творачког</a:t>
            </a:r>
            <a:r>
              <a:rPr lang="en-US" dirty="0" smtClean="0"/>
              <a:t>) </a:t>
            </a:r>
            <a:r>
              <a:rPr lang="en-US" dirty="0" err="1" smtClean="0"/>
              <a:t>умећа</a:t>
            </a:r>
            <a:r>
              <a:rPr lang="en-US" dirty="0" smtClean="0"/>
              <a:t>,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показује</a:t>
            </a:r>
            <a:r>
              <a:rPr lang="en-US" dirty="0" smtClean="0"/>
              <a:t> </a:t>
            </a:r>
            <a:r>
              <a:rPr lang="en-US" dirty="0" err="1" smtClean="0"/>
              <a:t>колико</a:t>
            </a:r>
            <a:r>
              <a:rPr lang="en-US" dirty="0" smtClean="0"/>
              <a:t> </a:t>
            </a:r>
            <a:r>
              <a:rPr lang="en-US" dirty="0" err="1" smtClean="0"/>
              <a:t>даровите</a:t>
            </a:r>
            <a:r>
              <a:rPr lang="en-US" dirty="0" smtClean="0"/>
              <a:t> </a:t>
            </a:r>
            <a:r>
              <a:rPr lang="en-US" dirty="0" err="1" smtClean="0"/>
              <a:t>синкретичности</a:t>
            </a:r>
            <a:r>
              <a:rPr lang="en-US" dirty="0" smtClean="0"/>
              <a:t> </a:t>
            </a:r>
            <a:r>
              <a:rPr lang="en-US" dirty="0" err="1" smtClean="0"/>
              <a:t>крије</a:t>
            </a:r>
            <a:r>
              <a:rPr lang="en-US" dirty="0" smtClean="0"/>
              <a:t> </a:t>
            </a:r>
            <a:r>
              <a:rPr lang="en-US" dirty="0" err="1" smtClean="0"/>
              <a:t>оса</a:t>
            </a:r>
            <a:r>
              <a:rPr lang="en-US" dirty="0" smtClean="0"/>
              <a:t> </a:t>
            </a:r>
            <a:r>
              <a:rPr lang="en-US" dirty="0" err="1" smtClean="0"/>
              <a:t>спјања</a:t>
            </a:r>
            <a:r>
              <a:rPr lang="en-US" dirty="0" smtClean="0"/>
              <a:t> </a:t>
            </a:r>
            <a:r>
              <a:rPr lang="en-US" dirty="0" err="1" smtClean="0"/>
              <a:t>свих</a:t>
            </a:r>
            <a:r>
              <a:rPr lang="en-US" dirty="0" smtClean="0"/>
              <a:t> </a:t>
            </a:r>
            <a:r>
              <a:rPr lang="en-US" dirty="0" err="1" smtClean="0"/>
              <a:t>нивоа</a:t>
            </a:r>
            <a:r>
              <a:rPr lang="en-US" dirty="0" smtClean="0"/>
              <a:t> </a:t>
            </a:r>
            <a:r>
              <a:rPr lang="en-US" dirty="0" err="1" smtClean="0"/>
              <a:t>стварности</a:t>
            </a:r>
            <a:r>
              <a:rPr lang="en-US" dirty="0" smtClean="0"/>
              <a:t> у </a:t>
            </a:r>
            <a:r>
              <a:rPr lang="en-US" dirty="0" err="1" smtClean="0"/>
              <a:t>творачкој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логосу</a:t>
            </a:r>
            <a:r>
              <a:rPr lang="en-US" dirty="0" smtClean="0"/>
              <a:t>, „</a:t>
            </a:r>
            <a:r>
              <a:rPr lang="en-US" dirty="0" err="1" smtClean="0"/>
              <a:t>почелу</a:t>
            </a:r>
            <a:r>
              <a:rPr lang="en-US" dirty="0" smtClean="0"/>
              <a:t>“ </a:t>
            </a:r>
            <a:r>
              <a:rPr lang="en-US" dirty="0" err="1" smtClean="0"/>
              <a:t>свега</a:t>
            </a:r>
            <a:r>
              <a:rPr lang="en-US" dirty="0" smtClean="0"/>
              <a:t>, „</a:t>
            </a:r>
            <a:r>
              <a:rPr lang="en-US" dirty="0" err="1" smtClean="0"/>
              <a:t>божанској</a:t>
            </a:r>
            <a:r>
              <a:rPr lang="en-US" dirty="0" smtClean="0"/>
              <a:t> </a:t>
            </a:r>
            <a:r>
              <a:rPr lang="en-US" dirty="0" err="1" smtClean="0"/>
              <a:t>стваралачкој</a:t>
            </a:r>
            <a:r>
              <a:rPr lang="en-US" dirty="0" smtClean="0"/>
              <a:t> </a:t>
            </a:r>
            <a:r>
              <a:rPr lang="en-US" dirty="0" err="1" smtClean="0"/>
              <a:t>снази</a:t>
            </a:r>
            <a:r>
              <a:rPr lang="en-US" dirty="0" smtClean="0"/>
              <a:t>“ (</a:t>
            </a:r>
            <a:r>
              <a:rPr lang="en-US" dirty="0" err="1" smtClean="0"/>
              <a:t>Клајн</a:t>
            </a:r>
            <a:r>
              <a:rPr lang="en-US" dirty="0" smtClean="0"/>
              <a:t> – </a:t>
            </a:r>
            <a:r>
              <a:rPr lang="en-US" dirty="0" err="1" smtClean="0"/>
              <a:t>Шипка</a:t>
            </a:r>
            <a:r>
              <a:rPr lang="en-US" dirty="0" smtClean="0"/>
              <a:t>: 2006: 711),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нас</a:t>
            </a:r>
            <a:r>
              <a:rPr lang="en-US" dirty="0" smtClean="0"/>
              <a:t> </a:t>
            </a:r>
            <a:r>
              <a:rPr lang="en-US" dirty="0" err="1" smtClean="0"/>
              <a:t>примањем</a:t>
            </a:r>
            <a:r>
              <a:rPr lang="en-US" dirty="0" smtClean="0"/>
              <a:t> и </a:t>
            </a:r>
            <a:r>
              <a:rPr lang="en-US" dirty="0" err="1" smtClean="0"/>
              <a:t>читањем</a:t>
            </a:r>
            <a:r>
              <a:rPr lang="en-US" dirty="0" smtClean="0"/>
              <a:t> </a:t>
            </a:r>
            <a:r>
              <a:rPr lang="en-US" dirty="0" err="1" smtClean="0"/>
              <a:t>покреће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нова</a:t>
            </a:r>
            <a:r>
              <a:rPr lang="en-US" dirty="0" smtClean="0"/>
              <a:t> </a:t>
            </a:r>
            <a:r>
              <a:rPr lang="en-US" dirty="0" err="1" smtClean="0"/>
              <a:t>прегнућа</a:t>
            </a:r>
            <a:r>
              <a:rPr lang="en-US" dirty="0" smtClean="0"/>
              <a:t> и </a:t>
            </a:r>
            <a:r>
              <a:rPr lang="en-US" dirty="0" err="1" smtClean="0"/>
              <a:t>стварања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r-Cyrl-RS" dirty="0" smtClean="0"/>
              <a:t>Литература:</a:t>
            </a:r>
          </a:p>
          <a:p>
            <a:r>
              <a:rPr lang="en-US" sz="3200" dirty="0" err="1" smtClean="0"/>
              <a:t>Абот</a:t>
            </a:r>
            <a:r>
              <a:rPr lang="en-US" sz="3200" dirty="0" smtClean="0"/>
              <a:t>, </a:t>
            </a:r>
            <a:r>
              <a:rPr lang="en-US" sz="3200" dirty="0" err="1" smtClean="0"/>
              <a:t>Портер</a:t>
            </a:r>
            <a:r>
              <a:rPr lang="en-US" sz="3200" dirty="0" smtClean="0"/>
              <a:t> Х. (2009). </a:t>
            </a:r>
            <a:r>
              <a:rPr lang="en-US" sz="3200" i="1" dirty="0" err="1" smtClean="0"/>
              <a:t>Увод</a:t>
            </a:r>
            <a:r>
              <a:rPr lang="en-US" sz="3200" i="1" dirty="0" smtClean="0"/>
              <a:t> у </a:t>
            </a:r>
            <a:r>
              <a:rPr lang="en-US" sz="3200" i="1" dirty="0" err="1" smtClean="0"/>
              <a:t>теорију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прозе</a:t>
            </a:r>
            <a:r>
              <a:rPr lang="en-US" sz="3200" dirty="0" smtClean="0"/>
              <a:t>. </a:t>
            </a:r>
            <a:r>
              <a:rPr lang="en-US" sz="3200" dirty="0" err="1" smtClean="0"/>
              <a:t>Београд</a:t>
            </a:r>
            <a:r>
              <a:rPr lang="en-US" sz="3200" dirty="0" smtClean="0"/>
              <a:t>: </a:t>
            </a:r>
            <a:r>
              <a:rPr lang="en-US" sz="3200" dirty="0" err="1" smtClean="0"/>
              <a:t>Службени</a:t>
            </a:r>
            <a:r>
              <a:rPr lang="en-US" sz="3200" dirty="0" smtClean="0"/>
              <a:t> </a:t>
            </a:r>
            <a:r>
              <a:rPr lang="en-US" sz="3200" dirty="0" err="1" smtClean="0"/>
              <a:t>гланик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Бајић</a:t>
            </a:r>
            <a:r>
              <a:rPr lang="en-US" sz="3200" dirty="0" smtClean="0"/>
              <a:t>, </a:t>
            </a:r>
            <a:r>
              <a:rPr lang="en-US" sz="3200" dirty="0" err="1" smtClean="0"/>
              <a:t>Љиљана</a:t>
            </a:r>
            <a:r>
              <a:rPr lang="en-US" sz="3200" dirty="0" smtClean="0"/>
              <a:t> (2007). „</a:t>
            </a:r>
            <a:r>
              <a:rPr lang="en-US" sz="3200" dirty="0" err="1" smtClean="0"/>
              <a:t>Рецепција</a:t>
            </a:r>
            <a:r>
              <a:rPr lang="en-US" sz="3200" dirty="0" smtClean="0"/>
              <a:t> и </a:t>
            </a:r>
            <a:r>
              <a:rPr lang="en-US" sz="3200" dirty="0" err="1" smtClean="0"/>
              <a:t>деловање</a:t>
            </a:r>
            <a:r>
              <a:rPr lang="en-US" sz="3200" dirty="0" smtClean="0"/>
              <a:t> </a:t>
            </a:r>
            <a:r>
              <a:rPr lang="en-US" sz="3200" dirty="0" err="1" smtClean="0"/>
              <a:t>књижевног</a:t>
            </a:r>
            <a:r>
              <a:rPr lang="en-US" sz="3200" dirty="0" smtClean="0"/>
              <a:t> </a:t>
            </a:r>
            <a:r>
              <a:rPr lang="en-US" sz="3200" dirty="0" err="1" smtClean="0"/>
              <a:t>текста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ученике</a:t>
            </a:r>
            <a:r>
              <a:rPr lang="en-US" sz="3200" dirty="0" smtClean="0"/>
              <a:t>“, </a:t>
            </a:r>
            <a:r>
              <a:rPr lang="en-US" sz="3200" dirty="0" err="1" smtClean="0"/>
              <a:t>Норма</a:t>
            </a:r>
            <a:r>
              <a:rPr lang="en-US" sz="3200" dirty="0" smtClean="0"/>
              <a:t>, (2007), 12, бр.1.</a:t>
            </a:r>
          </a:p>
          <a:p>
            <a:r>
              <a:rPr lang="en-US" sz="3200" dirty="0" err="1" smtClean="0"/>
              <a:t>Бужињска</a:t>
            </a:r>
            <a:r>
              <a:rPr lang="en-US" sz="3200" dirty="0" smtClean="0"/>
              <a:t>, А. – </a:t>
            </a:r>
            <a:r>
              <a:rPr lang="en-US" sz="3200" dirty="0" err="1" smtClean="0"/>
              <a:t>Марковски</a:t>
            </a:r>
            <a:r>
              <a:rPr lang="en-US" sz="3200" dirty="0" smtClean="0"/>
              <a:t>, М. (2009): </a:t>
            </a:r>
            <a:r>
              <a:rPr lang="en-US" sz="3200" i="1" dirty="0" err="1" smtClean="0"/>
              <a:t>Књижевне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теорије</a:t>
            </a:r>
            <a:r>
              <a:rPr lang="en-US" sz="3200" i="1" dirty="0" smtClean="0"/>
              <a:t>  XX </a:t>
            </a:r>
            <a:r>
              <a:rPr lang="en-US" sz="3200" i="1" dirty="0" err="1" smtClean="0"/>
              <a:t>века</a:t>
            </a:r>
            <a:r>
              <a:rPr lang="en-US" sz="3200" dirty="0" smtClean="0"/>
              <a:t>, </a:t>
            </a:r>
            <a:r>
              <a:rPr lang="en-US" sz="3200" dirty="0" err="1" smtClean="0"/>
              <a:t>Београд</a:t>
            </a:r>
            <a:r>
              <a:rPr lang="en-US" sz="3200" dirty="0" smtClean="0"/>
              <a:t>: </a:t>
            </a:r>
            <a:r>
              <a:rPr lang="en-US" sz="3200" dirty="0" err="1" smtClean="0"/>
              <a:t>Службени</a:t>
            </a:r>
            <a:r>
              <a:rPr lang="en-US" sz="3200" dirty="0" smtClean="0"/>
              <a:t> </a:t>
            </a:r>
            <a:r>
              <a:rPr lang="en-US" sz="3200" dirty="0" err="1" smtClean="0"/>
              <a:t>гласник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Бакотић</a:t>
            </a:r>
            <a:r>
              <a:rPr lang="en-US" sz="3200" dirty="0" smtClean="0"/>
              <a:t>, </a:t>
            </a:r>
            <a:r>
              <a:rPr lang="en-US" sz="3200" dirty="0" err="1" smtClean="0"/>
              <a:t>Петар</a:t>
            </a:r>
            <a:r>
              <a:rPr lang="en-US" sz="3200" dirty="0" smtClean="0"/>
              <a:t> (1937). „</a:t>
            </a:r>
            <a:r>
              <a:rPr lang="en-US" sz="3200" dirty="0" err="1" smtClean="0"/>
              <a:t>Појава</a:t>
            </a:r>
            <a:r>
              <a:rPr lang="en-US" sz="3200" dirty="0" smtClean="0"/>
              <a:t> </a:t>
            </a:r>
            <a:r>
              <a:rPr lang="en-US" sz="3200" dirty="0" err="1" smtClean="0"/>
              <a:t>чуда</a:t>
            </a:r>
            <a:r>
              <a:rPr lang="en-US" sz="3200" dirty="0" smtClean="0"/>
              <a:t> и </a:t>
            </a:r>
            <a:r>
              <a:rPr lang="en-US" sz="3200" dirty="0" err="1" smtClean="0"/>
              <a:t>закон</a:t>
            </a:r>
            <a:r>
              <a:rPr lang="en-US" sz="3200" dirty="0" smtClean="0"/>
              <a:t> </a:t>
            </a:r>
            <a:r>
              <a:rPr lang="en-US" sz="3200" dirty="0" err="1" smtClean="0"/>
              <a:t>реда</a:t>
            </a:r>
            <a:r>
              <a:rPr lang="en-US" sz="3200" dirty="0" smtClean="0"/>
              <a:t> у </a:t>
            </a:r>
            <a:r>
              <a:rPr lang="en-US" sz="3200" dirty="0" err="1" smtClean="0"/>
              <a:t>народној</a:t>
            </a:r>
            <a:r>
              <a:rPr lang="en-US" sz="3200" dirty="0" smtClean="0"/>
              <a:t> </a:t>
            </a:r>
            <a:r>
              <a:rPr lang="en-US" sz="3200" dirty="0" err="1" smtClean="0"/>
              <a:t>књижевности</a:t>
            </a:r>
            <a:r>
              <a:rPr lang="en-US" sz="3200" dirty="0" smtClean="0"/>
              <a:t>“. </a:t>
            </a:r>
            <a:r>
              <a:rPr lang="en-US" sz="3200" dirty="0" err="1" smtClean="0"/>
              <a:t>Зборник</a:t>
            </a:r>
            <a:r>
              <a:rPr lang="en-US" sz="3200" dirty="0" smtClean="0"/>
              <a:t> </a:t>
            </a:r>
            <a:r>
              <a:rPr lang="en-US" sz="3200" dirty="0" err="1" smtClean="0"/>
              <a:t>за</a:t>
            </a:r>
            <a:r>
              <a:rPr lang="en-US" sz="3200" dirty="0" smtClean="0"/>
              <a:t> </a:t>
            </a:r>
            <a:r>
              <a:rPr lang="en-US" sz="3200" dirty="0" err="1" smtClean="0"/>
              <a:t>народни</a:t>
            </a:r>
            <a:r>
              <a:rPr lang="en-US" sz="3200" dirty="0" smtClean="0"/>
              <a:t> </a:t>
            </a:r>
            <a:r>
              <a:rPr lang="en-US" sz="3200" dirty="0" err="1" smtClean="0"/>
              <a:t>живот</a:t>
            </a:r>
            <a:r>
              <a:rPr lang="en-US" sz="3200" dirty="0" smtClean="0"/>
              <a:t> и </a:t>
            </a:r>
            <a:r>
              <a:rPr lang="en-US" sz="3200" dirty="0" err="1" smtClean="0"/>
              <a:t>обичаје</a:t>
            </a:r>
            <a:r>
              <a:rPr lang="en-US" sz="3200" dirty="0" smtClean="0"/>
              <a:t> </a:t>
            </a:r>
            <a:r>
              <a:rPr lang="en-US" sz="3200" dirty="0" err="1" smtClean="0"/>
              <a:t>Јужних</a:t>
            </a:r>
            <a:r>
              <a:rPr lang="en-US" sz="3200" dirty="0" smtClean="0"/>
              <a:t> </a:t>
            </a:r>
            <a:r>
              <a:rPr lang="en-US" sz="3200" dirty="0" err="1" smtClean="0"/>
              <a:t>Славена</a:t>
            </a:r>
            <a:r>
              <a:rPr lang="en-US" sz="3200" dirty="0" smtClean="0"/>
              <a:t>, </a:t>
            </a:r>
            <a:r>
              <a:rPr lang="en-US" sz="3200" dirty="0" err="1" smtClean="0"/>
              <a:t>Загреб</a:t>
            </a:r>
            <a:r>
              <a:rPr lang="en-US" sz="3200" dirty="0" smtClean="0"/>
              <a:t>, </a:t>
            </a:r>
            <a:r>
              <a:rPr lang="en-US" sz="3200" dirty="0" err="1" smtClean="0"/>
              <a:t>стр</a:t>
            </a:r>
            <a:r>
              <a:rPr lang="en-US" sz="3200" dirty="0" smtClean="0"/>
              <a:t>. 1–66.</a:t>
            </a:r>
          </a:p>
          <a:p>
            <a:r>
              <a:rPr lang="en-US" sz="3200" dirty="0" err="1" smtClean="0"/>
              <a:t>Цветковић</a:t>
            </a:r>
            <a:r>
              <a:rPr lang="en-US" sz="3200" dirty="0" smtClean="0"/>
              <a:t>, </a:t>
            </a:r>
            <a:r>
              <a:rPr lang="en-US" sz="3200" dirty="0" err="1" smtClean="0"/>
              <a:t>Томислав</a:t>
            </a:r>
            <a:r>
              <a:rPr lang="en-US" sz="3200" dirty="0" smtClean="0"/>
              <a:t> (2003). </a:t>
            </a:r>
            <a:r>
              <a:rPr lang="en-US" sz="3200" i="1" dirty="0" err="1" smtClean="0"/>
              <a:t>Методика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наставе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српског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језика</a:t>
            </a:r>
            <a:r>
              <a:rPr lang="en-US" sz="3200" i="1" dirty="0" smtClean="0"/>
              <a:t> и </a:t>
            </a:r>
            <a:r>
              <a:rPr lang="en-US" sz="3200" i="1" dirty="0" err="1" smtClean="0"/>
              <a:t>књижевности</a:t>
            </a:r>
            <a:r>
              <a:rPr lang="en-US" sz="3200" dirty="0" smtClean="0"/>
              <a:t>, </a:t>
            </a:r>
            <a:r>
              <a:rPr lang="en-US" sz="3200" dirty="0" err="1" smtClean="0"/>
              <a:t>Сомбор</a:t>
            </a:r>
            <a:r>
              <a:rPr lang="en-US" sz="3200" dirty="0" smtClean="0"/>
              <a:t>: </a:t>
            </a:r>
            <a:r>
              <a:rPr lang="en-US" sz="3200" dirty="0" err="1" smtClean="0"/>
              <a:t>Учитељски</a:t>
            </a:r>
            <a:r>
              <a:rPr lang="en-US" sz="3200" dirty="0" smtClean="0"/>
              <a:t> </a:t>
            </a:r>
            <a:r>
              <a:rPr lang="en-US" sz="3200" dirty="0" err="1" smtClean="0"/>
              <a:t>факултет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Цветковић</a:t>
            </a:r>
            <a:r>
              <a:rPr lang="en-US" sz="3200" dirty="0" smtClean="0"/>
              <a:t>, </a:t>
            </a:r>
            <a:r>
              <a:rPr lang="en-US" sz="3200" dirty="0" err="1" smtClean="0"/>
              <a:t>Томислав</a:t>
            </a:r>
            <a:r>
              <a:rPr lang="en-US" sz="3200" dirty="0" smtClean="0"/>
              <a:t> (2007).  „</a:t>
            </a:r>
            <a:r>
              <a:rPr lang="en-US" sz="3200" dirty="0" err="1" smtClean="0"/>
              <a:t>Преобликовање</a:t>
            </a:r>
            <a:r>
              <a:rPr lang="en-US" sz="3200" dirty="0" smtClean="0"/>
              <a:t> </a:t>
            </a:r>
            <a:r>
              <a:rPr lang="en-US" sz="3200" dirty="0" err="1" smtClean="0"/>
              <a:t>жанрова</a:t>
            </a:r>
            <a:r>
              <a:rPr lang="en-US" sz="3200" dirty="0" smtClean="0"/>
              <a:t> у </a:t>
            </a:r>
            <a:r>
              <a:rPr lang="en-US" sz="3200" dirty="0" err="1" smtClean="0"/>
              <a:t>књижевности</a:t>
            </a:r>
            <a:r>
              <a:rPr lang="en-US" sz="3200" dirty="0" smtClean="0"/>
              <a:t> </a:t>
            </a:r>
            <a:r>
              <a:rPr lang="en-US" sz="3200" dirty="0" err="1" smtClean="0"/>
              <a:t>за</a:t>
            </a:r>
            <a:r>
              <a:rPr lang="en-US" sz="3200" dirty="0" smtClean="0"/>
              <a:t> </a:t>
            </a:r>
            <a:r>
              <a:rPr lang="en-US" sz="3200" dirty="0" err="1" smtClean="0"/>
              <a:t>децу</a:t>
            </a:r>
            <a:r>
              <a:rPr lang="en-US" sz="3200" dirty="0" smtClean="0"/>
              <a:t>“, </a:t>
            </a:r>
            <a:r>
              <a:rPr lang="en-US" sz="3200" dirty="0" err="1" smtClean="0"/>
              <a:t>Норма</a:t>
            </a:r>
            <a:r>
              <a:rPr lang="en-US" sz="3200" dirty="0" smtClean="0"/>
              <a:t> (2007), 12, </a:t>
            </a:r>
            <a:r>
              <a:rPr lang="en-US" sz="3200" dirty="0" err="1" smtClean="0"/>
              <a:t>бр</a:t>
            </a:r>
            <a:r>
              <a:rPr lang="en-US" sz="3200" dirty="0" smtClean="0"/>
              <a:t>. 2–3, </a:t>
            </a:r>
            <a:r>
              <a:rPr lang="en-US" sz="3200" dirty="0" err="1" smtClean="0"/>
              <a:t>стр</a:t>
            </a:r>
            <a:r>
              <a:rPr lang="en-US" sz="3200" dirty="0" smtClean="0"/>
              <a:t>. 31–36.</a:t>
            </a:r>
          </a:p>
          <a:p>
            <a:r>
              <a:rPr lang="hr-BA" sz="2500" dirty="0" smtClean="0"/>
              <a:t>Chomsky, Noam (1956). "Three Models for the Description of Language," </a:t>
            </a:r>
            <a:r>
              <a:rPr lang="hr-BA" sz="2500" i="1" dirty="0" smtClean="0"/>
              <a:t>IRE Transactions on Information Theory</a:t>
            </a:r>
            <a:r>
              <a:rPr lang="hr-BA" sz="2500" dirty="0" smtClean="0"/>
              <a:t>, Vol. 2 No. 2, pp. 113-123, 1956</a:t>
            </a:r>
            <a:r>
              <a:rPr lang="hr-BA" sz="1600" dirty="0" smtClean="0"/>
              <a:t>.</a:t>
            </a:r>
            <a:endParaRPr lang="en-US" sz="1600" dirty="0" smtClean="0"/>
          </a:p>
          <a:p>
            <a:r>
              <a:rPr lang="en-US" sz="3200" dirty="0" err="1" smtClean="0"/>
              <a:t>Чомски</a:t>
            </a:r>
            <a:r>
              <a:rPr lang="en-US" sz="3200" dirty="0" smtClean="0"/>
              <a:t>, </a:t>
            </a:r>
            <a:r>
              <a:rPr lang="en-US" sz="3200" dirty="0" err="1" smtClean="0"/>
              <a:t>Ноам</a:t>
            </a:r>
            <a:r>
              <a:rPr lang="en-US" sz="3200" dirty="0" smtClean="0"/>
              <a:t> (1972). </a:t>
            </a:r>
            <a:r>
              <a:rPr lang="en-US" sz="3200" i="1" dirty="0" err="1" smtClean="0"/>
              <a:t>Граматика</a:t>
            </a:r>
            <a:r>
              <a:rPr lang="en-US" sz="3200" i="1" dirty="0" smtClean="0"/>
              <a:t> и </a:t>
            </a:r>
            <a:r>
              <a:rPr lang="en-US" sz="3200" i="1" dirty="0" err="1" smtClean="0"/>
              <a:t>ум</a:t>
            </a:r>
            <a:r>
              <a:rPr lang="en-US" sz="3200" dirty="0" smtClean="0"/>
              <a:t>, </a:t>
            </a:r>
            <a:r>
              <a:rPr lang="en-US" sz="3200" dirty="0" err="1" smtClean="0"/>
              <a:t>Београд</a:t>
            </a:r>
            <a:r>
              <a:rPr lang="en-US" sz="3200" dirty="0" smtClean="0"/>
              <a:t>: </a:t>
            </a:r>
            <a:r>
              <a:rPr lang="en-US" sz="3200" dirty="0" err="1" smtClean="0"/>
              <a:t>Нолит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Данојлић</a:t>
            </a:r>
            <a:r>
              <a:rPr lang="en-US" sz="3200" dirty="0" smtClean="0"/>
              <a:t>, </a:t>
            </a:r>
            <a:r>
              <a:rPr lang="en-US" sz="3200" dirty="0" err="1" smtClean="0"/>
              <a:t>Милован</a:t>
            </a:r>
            <a:r>
              <a:rPr lang="en-US" sz="3200" dirty="0" smtClean="0"/>
              <a:t> (2004). </a:t>
            </a:r>
            <a:r>
              <a:rPr lang="en-US" sz="3200" i="1" dirty="0" err="1" smtClean="0"/>
              <a:t>Наивна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песме</a:t>
            </a:r>
            <a:r>
              <a:rPr lang="en-US" sz="3200" i="1" dirty="0" smtClean="0"/>
              <a:t> (</a:t>
            </a:r>
            <a:r>
              <a:rPr lang="en-US" sz="3200" i="1" dirty="0" err="1" smtClean="0"/>
              <a:t>огледи</a:t>
            </a:r>
            <a:r>
              <a:rPr lang="en-US" sz="3200" i="1" dirty="0" smtClean="0"/>
              <a:t> и </a:t>
            </a:r>
            <a:r>
              <a:rPr lang="en-US" sz="3200" i="1" dirty="0" err="1" smtClean="0"/>
              <a:t>записи</a:t>
            </a:r>
            <a:r>
              <a:rPr lang="en-US" sz="3200" i="1" dirty="0" smtClean="0"/>
              <a:t> о </a:t>
            </a:r>
            <a:r>
              <a:rPr lang="en-US" sz="3200" i="1" dirty="0" err="1" smtClean="0"/>
              <a:t>дечјој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књижевности</a:t>
            </a:r>
            <a:r>
              <a:rPr lang="en-US" sz="3200" i="1" dirty="0" smtClean="0"/>
              <a:t>). </a:t>
            </a:r>
            <a:r>
              <a:rPr lang="en-US" sz="3200" dirty="0" err="1" smtClean="0"/>
              <a:t>Београд</a:t>
            </a:r>
            <a:r>
              <a:rPr lang="en-US" sz="3200" dirty="0" smtClean="0"/>
              <a:t>: </a:t>
            </a:r>
            <a:r>
              <a:rPr lang="en-US" sz="3200" dirty="0" err="1" smtClean="0"/>
              <a:t>Завод</a:t>
            </a:r>
            <a:r>
              <a:rPr lang="en-US" sz="3200" dirty="0" smtClean="0"/>
              <a:t> </a:t>
            </a:r>
            <a:r>
              <a:rPr lang="en-US" sz="3200" dirty="0" err="1" smtClean="0"/>
              <a:t>за</a:t>
            </a:r>
            <a:r>
              <a:rPr lang="en-US" sz="3200" dirty="0" smtClean="0"/>
              <a:t> </a:t>
            </a:r>
            <a:r>
              <a:rPr lang="en-US" sz="3200" dirty="0" err="1" smtClean="0"/>
              <a:t>уџбенике</a:t>
            </a:r>
            <a:r>
              <a:rPr lang="en-US" sz="3200" dirty="0" smtClean="0"/>
              <a:t> и </a:t>
            </a:r>
            <a:r>
              <a:rPr lang="en-US" sz="3200" dirty="0" err="1" smtClean="0"/>
              <a:t>наставна</a:t>
            </a:r>
            <a:r>
              <a:rPr lang="en-US" sz="3200" dirty="0" smtClean="0"/>
              <a:t> </a:t>
            </a:r>
            <a:r>
              <a:rPr lang="en-US" sz="3200" dirty="0" err="1" smtClean="0"/>
              <a:t>средства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Деретић</a:t>
            </a:r>
            <a:r>
              <a:rPr lang="en-US" sz="3200" dirty="0" smtClean="0"/>
              <a:t>, </a:t>
            </a:r>
            <a:r>
              <a:rPr lang="en-US" sz="3200" dirty="0" err="1" smtClean="0"/>
              <a:t>Јован</a:t>
            </a:r>
            <a:r>
              <a:rPr lang="en-US" sz="3200" dirty="0" smtClean="0"/>
              <a:t> (2002).  </a:t>
            </a:r>
            <a:r>
              <a:rPr lang="en-US" sz="3200" dirty="0" err="1" smtClean="0"/>
              <a:t>Историја</a:t>
            </a:r>
            <a:r>
              <a:rPr lang="en-US" sz="3200" dirty="0" smtClean="0"/>
              <a:t> </a:t>
            </a:r>
            <a:r>
              <a:rPr lang="en-US" sz="3200" dirty="0" err="1" smtClean="0"/>
              <a:t>српске</a:t>
            </a:r>
            <a:r>
              <a:rPr lang="en-US" sz="3200" dirty="0" smtClean="0"/>
              <a:t> </a:t>
            </a:r>
            <a:r>
              <a:rPr lang="en-US" sz="3200" dirty="0" err="1" smtClean="0"/>
              <a:t>књижевности</a:t>
            </a:r>
            <a:r>
              <a:rPr lang="en-US" sz="3200" dirty="0" smtClean="0"/>
              <a:t>, </a:t>
            </a:r>
            <a:r>
              <a:rPr lang="en-US" sz="3200" dirty="0" err="1" smtClean="0"/>
              <a:t>Београд</a:t>
            </a:r>
            <a:r>
              <a:rPr lang="en-US" sz="3200" dirty="0" smtClean="0"/>
              <a:t>: </a:t>
            </a:r>
            <a:r>
              <a:rPr lang="en-US" sz="3200" dirty="0" err="1" smtClean="0"/>
              <a:t>Просвета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Долежел</a:t>
            </a:r>
            <a:r>
              <a:rPr lang="en-US" sz="3200" dirty="0" smtClean="0"/>
              <a:t>, </a:t>
            </a:r>
            <a:r>
              <a:rPr lang="en-US" sz="3200" dirty="0" err="1" smtClean="0"/>
              <a:t>Лубомир</a:t>
            </a:r>
            <a:r>
              <a:rPr lang="en-US" sz="3200" dirty="0" smtClean="0"/>
              <a:t> (2008). </a:t>
            </a:r>
            <a:r>
              <a:rPr lang="en-US" sz="3200" i="1" dirty="0" err="1" smtClean="0"/>
              <a:t>Хетерокосмика</a:t>
            </a:r>
            <a:r>
              <a:rPr lang="en-US" sz="3200" i="1" dirty="0" smtClean="0"/>
              <a:t>. </a:t>
            </a:r>
            <a:r>
              <a:rPr lang="en-US" sz="3200" i="1" dirty="0" err="1" smtClean="0"/>
              <a:t>Фикција</a:t>
            </a:r>
            <a:r>
              <a:rPr lang="en-US" sz="3200" i="1" dirty="0" smtClean="0"/>
              <a:t> и </a:t>
            </a:r>
            <a:r>
              <a:rPr lang="en-US" sz="3200" i="1" dirty="0" err="1" smtClean="0"/>
              <a:t>могући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светови</a:t>
            </a:r>
            <a:r>
              <a:rPr lang="en-US" sz="3200" dirty="0" smtClean="0"/>
              <a:t>. </a:t>
            </a:r>
            <a:r>
              <a:rPr lang="en-US" sz="3200" dirty="0" err="1" smtClean="0"/>
              <a:t>Београд</a:t>
            </a:r>
            <a:r>
              <a:rPr lang="en-US" sz="3200" dirty="0" smtClean="0"/>
              <a:t>: </a:t>
            </a:r>
            <a:r>
              <a:rPr lang="en-US" sz="3200" dirty="0" err="1" smtClean="0"/>
              <a:t>Службени</a:t>
            </a:r>
            <a:r>
              <a:rPr lang="en-US" sz="3200" dirty="0" smtClean="0"/>
              <a:t> </a:t>
            </a:r>
            <a:r>
              <a:rPr lang="en-US" sz="3200" dirty="0" err="1" smtClean="0"/>
              <a:t>гласник</a:t>
            </a:r>
            <a:r>
              <a:rPr lang="en-US" sz="3200" dirty="0" smtClean="0"/>
              <a:t>.</a:t>
            </a:r>
            <a:endParaRPr lang="en-US" sz="3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2800" dirty="0" err="1" smtClean="0"/>
              <a:t>Голијанин</a:t>
            </a:r>
            <a:r>
              <a:rPr lang="en-US" sz="2800" dirty="0" smtClean="0"/>
              <a:t> </a:t>
            </a:r>
            <a:r>
              <a:rPr lang="en-US" sz="2800" dirty="0" err="1" smtClean="0"/>
              <a:t>Елез</a:t>
            </a:r>
            <a:r>
              <a:rPr lang="en-US" sz="2800" dirty="0" smtClean="0"/>
              <a:t>, </a:t>
            </a:r>
            <a:r>
              <a:rPr lang="en-US" sz="2800" dirty="0" err="1" smtClean="0"/>
              <a:t>Сања</a:t>
            </a:r>
            <a:r>
              <a:rPr lang="en-US" sz="2800" dirty="0" smtClean="0"/>
              <a:t> (2009). „</a:t>
            </a:r>
            <a:r>
              <a:rPr lang="en-US" sz="2800" dirty="0" err="1" smtClean="0"/>
              <a:t>Књижевност</a:t>
            </a:r>
            <a:r>
              <a:rPr lang="en-US" sz="2800" dirty="0" smtClean="0"/>
              <a:t>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децу</a:t>
            </a:r>
            <a:r>
              <a:rPr lang="en-US" sz="2800" dirty="0" smtClean="0"/>
              <a:t> у </a:t>
            </a:r>
            <a:r>
              <a:rPr lang="en-US" sz="2800" dirty="0" err="1" smtClean="0"/>
              <a:t>бермудском</a:t>
            </a:r>
            <a:r>
              <a:rPr lang="en-US" sz="2800" dirty="0" smtClean="0"/>
              <a:t> </a:t>
            </a:r>
            <a:r>
              <a:rPr lang="en-US" sz="2800" dirty="0" err="1" smtClean="0"/>
              <a:t>троуглу</a:t>
            </a:r>
            <a:r>
              <a:rPr lang="en-US" sz="2800" dirty="0" smtClean="0"/>
              <a:t> </a:t>
            </a:r>
            <a:r>
              <a:rPr lang="en-US" sz="2800" dirty="0" err="1" smtClean="0"/>
              <a:t>педагогије</a:t>
            </a:r>
            <a:r>
              <a:rPr lang="en-US" sz="2800" dirty="0" smtClean="0"/>
              <a:t>, </a:t>
            </a:r>
            <a:r>
              <a:rPr lang="en-US" sz="2800" dirty="0" err="1" smtClean="0"/>
              <a:t>психологије</a:t>
            </a:r>
            <a:r>
              <a:rPr lang="en-US" sz="2800" dirty="0" smtClean="0"/>
              <a:t> и </a:t>
            </a:r>
            <a:r>
              <a:rPr lang="en-US" sz="2800" dirty="0" err="1" smtClean="0"/>
              <a:t>уметности</a:t>
            </a:r>
            <a:r>
              <a:rPr lang="en-US" sz="2800" dirty="0" smtClean="0"/>
              <a:t>”, </a:t>
            </a:r>
            <a:r>
              <a:rPr lang="en-US" sz="2800" dirty="0" err="1" smtClean="0"/>
              <a:t>Детињство</a:t>
            </a:r>
            <a:r>
              <a:rPr lang="en-US" sz="2800" dirty="0" smtClean="0"/>
              <a:t>, </a:t>
            </a:r>
            <a:r>
              <a:rPr lang="en-US" sz="2800" dirty="0" err="1" smtClean="0"/>
              <a:t>часопис</a:t>
            </a:r>
            <a:r>
              <a:rPr lang="en-US" sz="2800" dirty="0" smtClean="0"/>
              <a:t> о </a:t>
            </a:r>
            <a:r>
              <a:rPr lang="en-US" sz="2800" dirty="0" err="1" smtClean="0"/>
              <a:t>књижевности</a:t>
            </a:r>
            <a:r>
              <a:rPr lang="en-US" sz="2800" dirty="0" smtClean="0"/>
              <a:t>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децу</a:t>
            </a:r>
            <a:r>
              <a:rPr lang="en-US" sz="2800" dirty="0" smtClean="0"/>
              <a:t>, </a:t>
            </a:r>
            <a:r>
              <a:rPr lang="en-US" sz="2800" dirty="0" err="1" smtClean="0"/>
              <a:t>год</a:t>
            </a:r>
            <a:r>
              <a:rPr lang="en-US" sz="2800" dirty="0" smtClean="0"/>
              <a:t>. XXXВ, </a:t>
            </a:r>
            <a:r>
              <a:rPr lang="en-US" sz="2800" dirty="0" err="1" smtClean="0"/>
              <a:t>број</a:t>
            </a:r>
            <a:r>
              <a:rPr lang="en-US" sz="2800" dirty="0" smtClean="0"/>
              <a:t> 3, 2009, </a:t>
            </a:r>
            <a:r>
              <a:rPr lang="en-US" sz="2800" dirty="0" err="1" smtClean="0"/>
              <a:t>стр</a:t>
            </a:r>
            <a:r>
              <a:rPr lang="en-US" sz="2800" dirty="0" smtClean="0"/>
              <a:t>. 54–67.</a:t>
            </a:r>
          </a:p>
          <a:p>
            <a:r>
              <a:rPr lang="en-US" sz="2800" dirty="0" err="1" smtClean="0"/>
              <a:t>Ђурић</a:t>
            </a:r>
            <a:r>
              <a:rPr lang="en-US" sz="2800" dirty="0" smtClean="0"/>
              <a:t>, </a:t>
            </a:r>
            <a:r>
              <a:rPr lang="en-US" sz="2800" dirty="0" err="1" smtClean="0"/>
              <a:t>Војислав</a:t>
            </a:r>
            <a:r>
              <a:rPr lang="en-US" sz="2800" dirty="0" smtClean="0"/>
              <a:t> (1990). </a:t>
            </a:r>
            <a:r>
              <a:rPr lang="en-US" sz="2800" dirty="0" err="1" smtClean="0"/>
              <a:t>Трагање</a:t>
            </a:r>
            <a:r>
              <a:rPr lang="en-US" sz="2800" dirty="0" smtClean="0"/>
              <a:t>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духом</a:t>
            </a:r>
            <a:r>
              <a:rPr lang="en-US" sz="2800" dirty="0" smtClean="0"/>
              <a:t> </a:t>
            </a:r>
            <a:r>
              <a:rPr lang="en-US" sz="2800" dirty="0" err="1" smtClean="0"/>
              <a:t>речи</a:t>
            </a:r>
            <a:r>
              <a:rPr lang="en-US" sz="2800" dirty="0" smtClean="0"/>
              <a:t>. </a:t>
            </a:r>
            <a:r>
              <a:rPr lang="en-US" sz="2800" dirty="0" err="1" smtClean="0"/>
              <a:t>Београд</a:t>
            </a:r>
            <a:r>
              <a:rPr lang="en-US" sz="2800" dirty="0" smtClean="0"/>
              <a:t>: СКЗ.</a:t>
            </a:r>
          </a:p>
          <a:p>
            <a:r>
              <a:rPr lang="sr-Latn-CS" sz="2800" dirty="0" smtClean="0"/>
              <a:t>Frey, Northrop (1991). </a:t>
            </a:r>
            <a:r>
              <a:rPr lang="sr-Latn-CS" sz="2800" i="1" dirty="0" smtClean="0"/>
              <a:t>Mit i struktura</a:t>
            </a:r>
            <a:r>
              <a:rPr lang="sr-Latn-CS" sz="2800" dirty="0" smtClean="0"/>
              <a:t>. Sarajevo: Svjetlost.</a:t>
            </a:r>
            <a:endParaRPr lang="en-US" sz="2800" dirty="0" smtClean="0"/>
          </a:p>
          <a:p>
            <a:r>
              <a:rPr lang="en-US" sz="2800" dirty="0" err="1" smtClean="0"/>
              <a:t>Фројд</a:t>
            </a:r>
            <a:r>
              <a:rPr lang="en-US" sz="2800" dirty="0" smtClean="0"/>
              <a:t>, </a:t>
            </a:r>
            <a:r>
              <a:rPr lang="en-US" sz="2800" dirty="0" err="1" smtClean="0"/>
              <a:t>Сигмунд</a:t>
            </a:r>
            <a:r>
              <a:rPr lang="en-US" sz="2800" dirty="0" smtClean="0"/>
              <a:t> (2011). </a:t>
            </a:r>
            <a:r>
              <a:rPr lang="en-US" sz="2800" dirty="0" err="1" smtClean="0"/>
              <a:t>Породични</a:t>
            </a:r>
            <a:r>
              <a:rPr lang="en-US" sz="2800" dirty="0" smtClean="0"/>
              <a:t> </a:t>
            </a:r>
            <a:r>
              <a:rPr lang="en-US" sz="2800" dirty="0" err="1" smtClean="0"/>
              <a:t>роман</a:t>
            </a:r>
            <a:r>
              <a:rPr lang="en-US" sz="2800" dirty="0" smtClean="0"/>
              <a:t> </a:t>
            </a:r>
            <a:r>
              <a:rPr lang="en-US" sz="2800" dirty="0" err="1" smtClean="0"/>
              <a:t>неуротичара</a:t>
            </a:r>
            <a:r>
              <a:rPr lang="en-US" sz="2800" dirty="0" smtClean="0"/>
              <a:t> и </a:t>
            </a:r>
            <a:r>
              <a:rPr lang="en-US" sz="2800" dirty="0" err="1" smtClean="0"/>
              <a:t>други</a:t>
            </a:r>
            <a:r>
              <a:rPr lang="en-US" sz="2800" dirty="0" smtClean="0"/>
              <a:t> </a:t>
            </a:r>
            <a:r>
              <a:rPr lang="en-US" sz="2800" dirty="0" err="1" smtClean="0"/>
              <a:t>списи</a:t>
            </a:r>
            <a:r>
              <a:rPr lang="en-US" sz="2800" dirty="0" smtClean="0"/>
              <a:t>. </a:t>
            </a:r>
            <a:r>
              <a:rPr lang="en-US" sz="2800" dirty="0" err="1" smtClean="0"/>
              <a:t>Београд</a:t>
            </a:r>
            <a:r>
              <a:rPr lang="en-US" sz="2800" dirty="0" smtClean="0"/>
              <a:t>: </a:t>
            </a:r>
            <a:r>
              <a:rPr lang="en-US" sz="2800" dirty="0" err="1" smtClean="0"/>
              <a:t>Службени</a:t>
            </a:r>
            <a:r>
              <a:rPr lang="en-US" sz="2800" dirty="0" smtClean="0"/>
              <a:t> </a:t>
            </a:r>
            <a:r>
              <a:rPr lang="en-US" sz="2800" dirty="0" err="1" smtClean="0"/>
              <a:t>гласник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Фром</a:t>
            </a:r>
            <a:r>
              <a:rPr lang="en-US" sz="2800" dirty="0" smtClean="0"/>
              <a:t>, </a:t>
            </a:r>
            <a:r>
              <a:rPr lang="en-US" sz="2800" dirty="0" err="1" smtClean="0"/>
              <a:t>Ерих</a:t>
            </a:r>
            <a:r>
              <a:rPr lang="en-US" sz="2800" dirty="0" smtClean="0"/>
              <a:t> (2003).  </a:t>
            </a:r>
            <a:r>
              <a:rPr lang="en-US" sz="2800" dirty="0" err="1" smtClean="0"/>
              <a:t>Заборављени</a:t>
            </a:r>
            <a:r>
              <a:rPr lang="en-US" sz="2800" dirty="0" smtClean="0"/>
              <a:t> </a:t>
            </a:r>
            <a:r>
              <a:rPr lang="en-US" sz="2800" dirty="0" err="1" smtClean="0"/>
              <a:t>језик</a:t>
            </a:r>
            <a:r>
              <a:rPr lang="en-US" sz="2800" dirty="0" smtClean="0"/>
              <a:t>. </a:t>
            </a:r>
            <a:r>
              <a:rPr lang="en-US" sz="2800" dirty="0" err="1" smtClean="0"/>
              <a:t>Београд</a:t>
            </a:r>
            <a:r>
              <a:rPr lang="en-US" sz="2800" dirty="0" smtClean="0"/>
              <a:t>: </a:t>
            </a:r>
            <a:r>
              <a:rPr lang="en-US" sz="2800" dirty="0" err="1" smtClean="0"/>
              <a:t>Завод</a:t>
            </a:r>
            <a:r>
              <a:rPr lang="en-US" sz="2800" dirty="0" smtClean="0"/>
              <a:t>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уџбенике</a:t>
            </a:r>
            <a:r>
              <a:rPr lang="en-US" sz="2800" dirty="0" smtClean="0"/>
              <a:t> и </a:t>
            </a:r>
            <a:r>
              <a:rPr lang="en-US" sz="2800" dirty="0" err="1" smtClean="0"/>
              <a:t>наставна</a:t>
            </a:r>
            <a:r>
              <a:rPr lang="en-US" sz="2800" dirty="0" smtClean="0"/>
              <a:t> </a:t>
            </a:r>
            <a:r>
              <a:rPr lang="en-US" sz="2800" dirty="0" err="1" smtClean="0"/>
              <a:t>средства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Голијанин</a:t>
            </a:r>
            <a:r>
              <a:rPr lang="en-US" sz="2800" dirty="0" smtClean="0"/>
              <a:t> </a:t>
            </a:r>
            <a:r>
              <a:rPr lang="en-US" sz="2800" dirty="0" err="1" smtClean="0"/>
              <a:t>Елез</a:t>
            </a:r>
            <a:r>
              <a:rPr lang="en-US" sz="2800" dirty="0" smtClean="0"/>
              <a:t>, </a:t>
            </a:r>
            <a:r>
              <a:rPr lang="en-US" sz="2800" dirty="0" err="1" smtClean="0"/>
              <a:t>Сања</a:t>
            </a:r>
            <a:r>
              <a:rPr lang="en-US" sz="2800" dirty="0" smtClean="0"/>
              <a:t> (2010). „</a:t>
            </a:r>
            <a:r>
              <a:rPr lang="en-US" sz="2800" dirty="0" err="1" smtClean="0"/>
              <a:t>Методолошка</a:t>
            </a:r>
            <a:r>
              <a:rPr lang="en-US" sz="2800" dirty="0" smtClean="0"/>
              <a:t> </a:t>
            </a:r>
            <a:r>
              <a:rPr lang="en-US" sz="2800" dirty="0" err="1" smtClean="0"/>
              <a:t>полазишта</a:t>
            </a:r>
            <a:r>
              <a:rPr lang="en-US" sz="2800" dirty="0" smtClean="0"/>
              <a:t> </a:t>
            </a:r>
            <a:r>
              <a:rPr lang="en-US" sz="2800" dirty="0" err="1" smtClean="0"/>
              <a:t>интертекстуалне</a:t>
            </a:r>
            <a:r>
              <a:rPr lang="en-US" sz="2800" dirty="0" smtClean="0"/>
              <a:t> </a:t>
            </a:r>
            <a:r>
              <a:rPr lang="en-US" sz="2800" dirty="0" err="1" smtClean="0"/>
              <a:t>интерпретације</a:t>
            </a:r>
            <a:r>
              <a:rPr lang="en-US" sz="2800" dirty="0" smtClean="0"/>
              <a:t>, </a:t>
            </a:r>
            <a:r>
              <a:rPr lang="en-US" sz="2800" dirty="0" err="1" smtClean="0"/>
              <a:t>Изазови</a:t>
            </a:r>
            <a:r>
              <a:rPr lang="en-US" sz="2800" dirty="0" smtClean="0"/>
              <a:t> </a:t>
            </a:r>
            <a:r>
              <a:rPr lang="en-US" sz="2800" dirty="0" err="1" smtClean="0"/>
              <a:t>генетичких</a:t>
            </a:r>
            <a:r>
              <a:rPr lang="en-US" sz="2800" dirty="0" smtClean="0"/>
              <a:t>, </a:t>
            </a:r>
            <a:r>
              <a:rPr lang="en-US" sz="2800" dirty="0" err="1" smtClean="0"/>
              <a:t>онтолошких</a:t>
            </a:r>
            <a:r>
              <a:rPr lang="en-US" sz="2800" dirty="0" smtClean="0"/>
              <a:t> и </a:t>
            </a:r>
            <a:r>
              <a:rPr lang="en-US" sz="2800" dirty="0" err="1" smtClean="0"/>
              <a:t>културолошких</a:t>
            </a:r>
            <a:r>
              <a:rPr lang="en-US" sz="2800" dirty="0" smtClean="0"/>
              <a:t> </a:t>
            </a:r>
            <a:r>
              <a:rPr lang="en-US" sz="2800" dirty="0" err="1" smtClean="0"/>
              <a:t>стремљењау</a:t>
            </a:r>
            <a:r>
              <a:rPr lang="en-US" sz="2800" dirty="0" smtClean="0"/>
              <a:t> </a:t>
            </a:r>
            <a:r>
              <a:rPr lang="en-US" sz="2800" dirty="0" err="1" smtClean="0"/>
              <a:t>савременој</a:t>
            </a:r>
            <a:r>
              <a:rPr lang="en-US" sz="2800" dirty="0" smtClean="0"/>
              <a:t> </a:t>
            </a:r>
            <a:r>
              <a:rPr lang="en-US" sz="2800" dirty="0" err="1" smtClean="0"/>
              <a:t>настави</a:t>
            </a:r>
            <a:r>
              <a:rPr lang="en-US" sz="2800" dirty="0" smtClean="0"/>
              <a:t> </a:t>
            </a:r>
            <a:r>
              <a:rPr lang="en-US" sz="2800" dirty="0" err="1" smtClean="0"/>
              <a:t>књижевности</a:t>
            </a:r>
            <a:r>
              <a:rPr lang="en-US" sz="2800" dirty="0" smtClean="0"/>
              <a:t>“. </a:t>
            </a:r>
            <a:r>
              <a:rPr lang="en-US" sz="2800" dirty="0" err="1" smtClean="0"/>
              <a:t>Норма</a:t>
            </a:r>
            <a:r>
              <a:rPr lang="en-US" sz="2800" dirty="0" smtClean="0"/>
              <a:t>, XВ/1, 2010, стр.93–108.</a:t>
            </a:r>
          </a:p>
          <a:p>
            <a:r>
              <a:rPr lang="en-US" sz="2800" dirty="0" err="1" smtClean="0"/>
              <a:t>Голијанин</a:t>
            </a:r>
            <a:r>
              <a:rPr lang="en-US" sz="2800" dirty="0" smtClean="0"/>
              <a:t> </a:t>
            </a:r>
            <a:r>
              <a:rPr lang="en-US" sz="2800" dirty="0" err="1" smtClean="0"/>
              <a:t>Елез</a:t>
            </a:r>
            <a:r>
              <a:rPr lang="en-US" sz="2800" dirty="0" smtClean="0"/>
              <a:t>, </a:t>
            </a:r>
            <a:r>
              <a:rPr lang="en-US" sz="2800" dirty="0" err="1" smtClean="0"/>
              <a:t>Сања</a:t>
            </a:r>
            <a:r>
              <a:rPr lang="en-US" sz="2800" dirty="0" smtClean="0"/>
              <a:t> (2014). </a:t>
            </a:r>
            <a:r>
              <a:rPr lang="en-US" sz="2800" dirty="0" err="1" smtClean="0"/>
              <a:t>Српски</a:t>
            </a:r>
            <a:r>
              <a:rPr lang="en-US" sz="2800" dirty="0" smtClean="0"/>
              <a:t> </a:t>
            </a:r>
            <a:r>
              <a:rPr lang="en-US" sz="2800" dirty="0" err="1" smtClean="0"/>
              <a:t>језик</a:t>
            </a:r>
            <a:r>
              <a:rPr lang="en-US" sz="2800" dirty="0" smtClean="0"/>
              <a:t> и </a:t>
            </a:r>
            <a:r>
              <a:rPr lang="en-US" sz="2800" dirty="0" err="1" smtClean="0"/>
              <a:t>књижевност</a:t>
            </a:r>
            <a:r>
              <a:rPr lang="en-US" sz="2800" dirty="0" smtClean="0"/>
              <a:t> у </a:t>
            </a:r>
            <a:r>
              <a:rPr lang="en-US" sz="2800" dirty="0" err="1" smtClean="0"/>
              <a:t>савременој</a:t>
            </a:r>
            <a:r>
              <a:rPr lang="en-US" sz="2800" dirty="0" smtClean="0"/>
              <a:t> </a:t>
            </a:r>
            <a:r>
              <a:rPr lang="en-US" sz="2800" dirty="0" err="1" smtClean="0"/>
              <a:t>стратегији</a:t>
            </a:r>
            <a:r>
              <a:rPr lang="en-US" sz="2800" dirty="0" smtClean="0"/>
              <a:t> </a:t>
            </a:r>
            <a:r>
              <a:rPr lang="en-US" sz="2800" dirty="0" err="1" smtClean="0"/>
              <a:t>развоја</a:t>
            </a:r>
            <a:r>
              <a:rPr lang="en-US" sz="2800" dirty="0" smtClean="0"/>
              <a:t> </a:t>
            </a:r>
            <a:r>
              <a:rPr lang="en-US" sz="2800" dirty="0" err="1" smtClean="0"/>
              <a:t>образовања</a:t>
            </a:r>
            <a:r>
              <a:rPr lang="en-US" sz="2800" dirty="0" smtClean="0"/>
              <a:t>, </a:t>
            </a:r>
            <a:r>
              <a:rPr lang="en-US" sz="2800" dirty="0" err="1" smtClean="0"/>
              <a:t>Сомбор</a:t>
            </a:r>
            <a:r>
              <a:rPr lang="en-US" sz="2800" dirty="0" smtClean="0"/>
              <a:t>: </a:t>
            </a:r>
            <a:r>
              <a:rPr lang="en-US" sz="2800" dirty="0" err="1" smtClean="0"/>
              <a:t>Педагошки</a:t>
            </a:r>
            <a:r>
              <a:rPr lang="en-US" sz="2800" dirty="0" smtClean="0"/>
              <a:t> </a:t>
            </a:r>
            <a:r>
              <a:rPr lang="en-US" sz="2800" dirty="0" err="1" smtClean="0"/>
              <a:t>факултет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Голијанин</a:t>
            </a:r>
            <a:r>
              <a:rPr lang="en-US" sz="2800" dirty="0" smtClean="0"/>
              <a:t> </a:t>
            </a:r>
            <a:r>
              <a:rPr lang="en-US" sz="2800" dirty="0" err="1" smtClean="0"/>
              <a:t>Елез</a:t>
            </a:r>
            <a:r>
              <a:rPr lang="en-US" sz="2800" dirty="0" smtClean="0"/>
              <a:t>, </a:t>
            </a:r>
            <a:r>
              <a:rPr lang="en-US" sz="2800" dirty="0" err="1" smtClean="0"/>
              <a:t>Сања</a:t>
            </a:r>
            <a:r>
              <a:rPr lang="en-US" sz="2800" dirty="0" smtClean="0"/>
              <a:t> (2015). „</a:t>
            </a:r>
            <a:r>
              <a:rPr lang="en-US" sz="2800" dirty="0" err="1" smtClean="0"/>
              <a:t>Перспективе</a:t>
            </a:r>
            <a:r>
              <a:rPr lang="en-US" sz="2800" dirty="0" smtClean="0"/>
              <a:t> </a:t>
            </a:r>
            <a:r>
              <a:rPr lang="en-US" sz="2800" dirty="0" err="1" smtClean="0"/>
              <a:t>интегративне</a:t>
            </a:r>
            <a:r>
              <a:rPr lang="en-US" sz="2800" dirty="0" smtClean="0"/>
              <a:t> </a:t>
            </a:r>
            <a:r>
              <a:rPr lang="en-US" sz="2800" dirty="0" err="1" smtClean="0"/>
              <a:t>наставе</a:t>
            </a:r>
            <a:r>
              <a:rPr lang="en-US" sz="2800" dirty="0" smtClean="0"/>
              <a:t> </a:t>
            </a:r>
            <a:r>
              <a:rPr lang="en-US" sz="2800" dirty="0" err="1" smtClean="0"/>
              <a:t>са</a:t>
            </a:r>
            <a:r>
              <a:rPr lang="en-US" sz="2800" dirty="0" smtClean="0"/>
              <a:t> </a:t>
            </a:r>
            <a:r>
              <a:rPr lang="en-US" sz="2800" dirty="0" err="1" smtClean="0"/>
              <a:t>становишта</a:t>
            </a:r>
            <a:r>
              <a:rPr lang="en-US" sz="2800" dirty="0" smtClean="0"/>
              <a:t> </a:t>
            </a:r>
            <a:r>
              <a:rPr lang="en-US" sz="2800" dirty="0" err="1" smtClean="0"/>
              <a:t>међупредметне</a:t>
            </a:r>
            <a:r>
              <a:rPr lang="en-US" sz="2800" dirty="0" smtClean="0"/>
              <a:t> </a:t>
            </a:r>
            <a:r>
              <a:rPr lang="en-US" sz="2800" dirty="0" err="1" smtClean="0"/>
              <a:t>компетентности</a:t>
            </a:r>
            <a:r>
              <a:rPr lang="en-US" sz="2800" dirty="0" smtClean="0"/>
              <a:t>“, у: </a:t>
            </a:r>
            <a:r>
              <a:rPr lang="en-US" sz="2800" dirty="0" err="1" smtClean="0"/>
              <a:t>Повезивање</a:t>
            </a:r>
            <a:r>
              <a:rPr lang="en-US" sz="2800" dirty="0" smtClean="0"/>
              <a:t> </a:t>
            </a:r>
            <a:r>
              <a:rPr lang="en-US" sz="2800" dirty="0" err="1" smtClean="0"/>
              <a:t>наставних</a:t>
            </a:r>
            <a:r>
              <a:rPr lang="en-US" sz="2800" dirty="0" smtClean="0"/>
              <a:t> </a:t>
            </a:r>
            <a:r>
              <a:rPr lang="en-US" sz="2800" dirty="0" err="1" smtClean="0"/>
              <a:t>предмета</a:t>
            </a:r>
            <a:r>
              <a:rPr lang="en-US" sz="2800" dirty="0" smtClean="0"/>
              <a:t> и </a:t>
            </a:r>
            <a:r>
              <a:rPr lang="en-US" sz="2800" dirty="0" err="1" smtClean="0"/>
              <a:t>стручно</a:t>
            </a:r>
            <a:r>
              <a:rPr lang="en-US" sz="2800" dirty="0" smtClean="0"/>
              <a:t> </a:t>
            </a:r>
            <a:r>
              <a:rPr lang="en-US" sz="2800" dirty="0" err="1" smtClean="0"/>
              <a:t>усавршавање</a:t>
            </a:r>
            <a:r>
              <a:rPr lang="en-US" sz="2800" dirty="0" smtClean="0"/>
              <a:t> </a:t>
            </a:r>
            <a:r>
              <a:rPr lang="en-US" sz="2800" dirty="0" err="1" smtClean="0"/>
              <a:t>учитеља</a:t>
            </a:r>
            <a:r>
              <a:rPr lang="en-US" sz="2800" dirty="0" smtClean="0"/>
              <a:t>, </a:t>
            </a:r>
            <a:r>
              <a:rPr lang="en-US" sz="2800" dirty="0" err="1" smtClean="0"/>
              <a:t>Сомбор</a:t>
            </a:r>
            <a:r>
              <a:rPr lang="en-US" sz="2800" dirty="0" smtClean="0"/>
              <a:t>: </a:t>
            </a:r>
            <a:r>
              <a:rPr lang="en-US" sz="2800" dirty="0" err="1" smtClean="0"/>
              <a:t>Педагошки</a:t>
            </a:r>
            <a:r>
              <a:rPr lang="en-US" sz="2800" dirty="0" smtClean="0"/>
              <a:t> </a:t>
            </a:r>
            <a:r>
              <a:rPr lang="en-US" sz="2800" dirty="0" err="1" smtClean="0"/>
              <a:t>факултет</a:t>
            </a:r>
            <a:r>
              <a:rPr lang="en-US" sz="2800" dirty="0" smtClean="0"/>
              <a:t>, </a:t>
            </a:r>
            <a:r>
              <a:rPr lang="en-US" sz="2800" dirty="0" err="1" smtClean="0"/>
              <a:t>стр</a:t>
            </a:r>
            <a:r>
              <a:rPr lang="en-US" sz="2800" dirty="0" smtClean="0"/>
              <a:t>. 80–101.</a:t>
            </a:r>
          </a:p>
          <a:p>
            <a:r>
              <a:rPr lang="en-US" sz="2800" dirty="0" err="1" smtClean="0"/>
              <a:t>Голијанин</a:t>
            </a:r>
            <a:r>
              <a:rPr lang="en-US" sz="2800" dirty="0" smtClean="0"/>
              <a:t> </a:t>
            </a:r>
            <a:r>
              <a:rPr lang="en-US" sz="2800" dirty="0" err="1" smtClean="0"/>
              <a:t>Елез</a:t>
            </a:r>
            <a:r>
              <a:rPr lang="en-US" sz="2800" dirty="0" smtClean="0"/>
              <a:t>, </a:t>
            </a:r>
            <a:r>
              <a:rPr lang="en-US" sz="2800" dirty="0" err="1" smtClean="0"/>
              <a:t>Сања</a:t>
            </a:r>
            <a:r>
              <a:rPr lang="en-US" sz="2800" dirty="0" smtClean="0"/>
              <a:t> (2015). „</a:t>
            </a:r>
            <a:r>
              <a:rPr lang="en-US" sz="2800" dirty="0" err="1" smtClean="0"/>
              <a:t>Педагошка</a:t>
            </a:r>
            <a:r>
              <a:rPr lang="en-US" sz="2800" dirty="0" smtClean="0"/>
              <a:t> </a:t>
            </a:r>
            <a:r>
              <a:rPr lang="en-US" sz="2800" dirty="0" err="1" smtClean="0"/>
              <a:t>функција</a:t>
            </a:r>
            <a:r>
              <a:rPr lang="en-US" sz="2800" dirty="0" smtClean="0"/>
              <a:t> </a:t>
            </a:r>
            <a:r>
              <a:rPr lang="en-US" sz="2800" dirty="0" err="1" smtClean="0"/>
              <a:t>књжевности</a:t>
            </a:r>
            <a:r>
              <a:rPr lang="en-US" sz="2800" dirty="0" smtClean="0"/>
              <a:t>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децу</a:t>
            </a:r>
            <a:r>
              <a:rPr lang="en-US" sz="2800" dirty="0" smtClean="0"/>
              <a:t> и </a:t>
            </a:r>
            <a:r>
              <a:rPr lang="en-US" sz="2800" dirty="0" err="1" smtClean="0"/>
              <a:t>њен</a:t>
            </a:r>
            <a:r>
              <a:rPr lang="en-US" sz="2800" dirty="0" smtClean="0"/>
              <a:t> </a:t>
            </a:r>
            <a:r>
              <a:rPr lang="en-US" sz="2800" dirty="0" err="1" smtClean="0"/>
              <a:t>положај</a:t>
            </a:r>
            <a:r>
              <a:rPr lang="en-US" sz="2800" dirty="0" smtClean="0"/>
              <a:t> у </a:t>
            </a:r>
            <a:r>
              <a:rPr lang="en-US" sz="2800" dirty="0" err="1" smtClean="0"/>
              <a:t>култури</a:t>
            </a:r>
            <a:r>
              <a:rPr lang="en-US" sz="2800" dirty="0" smtClean="0"/>
              <a:t> – </a:t>
            </a:r>
            <a:r>
              <a:rPr lang="en-US" sz="2800" dirty="0" err="1" smtClean="0"/>
              <a:t>канонизација</a:t>
            </a:r>
            <a:r>
              <a:rPr lang="en-US" sz="2800" dirty="0" smtClean="0"/>
              <a:t> и </a:t>
            </a:r>
            <a:r>
              <a:rPr lang="en-US" sz="2800" dirty="0" err="1" smtClean="0"/>
              <a:t>деканонизација</a:t>
            </a:r>
            <a:r>
              <a:rPr lang="en-US" sz="2800" dirty="0" smtClean="0"/>
              <a:t> </a:t>
            </a:r>
            <a:r>
              <a:rPr lang="en-US" sz="2800" dirty="0" err="1" smtClean="0"/>
              <a:t>поетичке</a:t>
            </a:r>
            <a:r>
              <a:rPr lang="en-US" sz="2800" dirty="0" smtClean="0"/>
              <a:t> и </a:t>
            </a:r>
            <a:r>
              <a:rPr lang="en-US" sz="2800" dirty="0" err="1" smtClean="0"/>
              <a:t>херменеутичке</a:t>
            </a:r>
            <a:r>
              <a:rPr lang="en-US" sz="2800" dirty="0" smtClean="0"/>
              <a:t> </a:t>
            </a:r>
            <a:r>
              <a:rPr lang="en-US" sz="2800" dirty="0" err="1" smtClean="0"/>
              <a:t>парадигме</a:t>
            </a:r>
            <a:r>
              <a:rPr lang="en-US" sz="2800" dirty="0" smtClean="0"/>
              <a:t> у </a:t>
            </a:r>
            <a:r>
              <a:rPr lang="en-US" sz="2800" dirty="0" err="1" smtClean="0"/>
              <a:t>естетском</a:t>
            </a:r>
            <a:r>
              <a:rPr lang="en-US" sz="2800" dirty="0" smtClean="0"/>
              <a:t> </a:t>
            </a:r>
            <a:r>
              <a:rPr lang="en-US" sz="2800" dirty="0" err="1" smtClean="0"/>
              <a:t>уцеловљењу</a:t>
            </a:r>
            <a:r>
              <a:rPr lang="en-US" sz="2800" dirty="0" smtClean="0"/>
              <a:t> </a:t>
            </a:r>
            <a:r>
              <a:rPr lang="en-US" sz="2800" dirty="0" err="1" smtClean="0"/>
              <a:t>процесуалне</a:t>
            </a:r>
            <a:r>
              <a:rPr lang="en-US" sz="2800" dirty="0" smtClean="0"/>
              <a:t> </a:t>
            </a:r>
            <a:r>
              <a:rPr lang="en-US" sz="2800" dirty="0" err="1" smtClean="0"/>
              <a:t>форме</a:t>
            </a:r>
            <a:r>
              <a:rPr lang="en-US" sz="2800" dirty="0" smtClean="0"/>
              <a:t>“, </a:t>
            </a:r>
            <a:r>
              <a:rPr lang="en-US" sz="2800" dirty="0" err="1" smtClean="0"/>
              <a:t>Детињство</a:t>
            </a:r>
            <a:r>
              <a:rPr lang="en-US" sz="2800" dirty="0" smtClean="0"/>
              <a:t>, </a:t>
            </a:r>
            <a:r>
              <a:rPr lang="en-US" sz="2800" dirty="0" err="1" smtClean="0"/>
              <a:t>часопис</a:t>
            </a:r>
            <a:r>
              <a:rPr lang="en-US" sz="2800" dirty="0" smtClean="0"/>
              <a:t> о </a:t>
            </a:r>
            <a:r>
              <a:rPr lang="en-US" sz="2800" dirty="0" err="1" smtClean="0"/>
              <a:t>књижевности</a:t>
            </a:r>
            <a:r>
              <a:rPr lang="en-US" sz="2800" dirty="0" smtClean="0"/>
              <a:t>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децу</a:t>
            </a:r>
            <a:r>
              <a:rPr lang="en-US" sz="2800" dirty="0" smtClean="0"/>
              <a:t>, </a:t>
            </a:r>
            <a:r>
              <a:rPr lang="en-US" sz="2800" dirty="0" err="1" smtClean="0"/>
              <a:t>год</a:t>
            </a:r>
            <a:r>
              <a:rPr lang="en-US" sz="2800" dirty="0" smtClean="0"/>
              <a:t>. XЛИ, број1, </a:t>
            </a:r>
            <a:r>
              <a:rPr lang="en-US" sz="2800" dirty="0" err="1" smtClean="0"/>
              <a:t>пролеће</a:t>
            </a:r>
            <a:r>
              <a:rPr lang="en-US" sz="2800" dirty="0" smtClean="0"/>
              <a:t> 2015, </a:t>
            </a:r>
            <a:r>
              <a:rPr lang="en-US" sz="2800" dirty="0" err="1" smtClean="0"/>
              <a:t>стр</a:t>
            </a:r>
            <a:r>
              <a:rPr lang="en-US" sz="2800" dirty="0" smtClean="0"/>
              <a:t>. 35–47.</a:t>
            </a:r>
          </a:p>
          <a:p>
            <a:r>
              <a:rPr lang="sr-Latn-CS" sz="2800" dirty="0" smtClean="0"/>
              <a:t>Hammond ,  Wayne G. &amp; Scull,Christina , Collins, Harper  (2011): </a:t>
            </a:r>
            <a:r>
              <a:rPr lang="sr-Latn-CS" sz="2800" i="1" dirty="0" smtClean="0"/>
              <a:t>The Art of the Hobbit by Tolkien</a:t>
            </a:r>
            <a:r>
              <a:rPr lang="sr-Latn-CS" sz="2800" dirty="0" smtClean="0"/>
              <a:t>. London.</a:t>
            </a:r>
            <a:endParaRPr lang="en-US" sz="2800" dirty="0" smtClean="0"/>
          </a:p>
          <a:p>
            <a:r>
              <a:rPr lang="sr-Latn-CS" sz="2800" dirty="0" smtClean="0"/>
              <a:t>Herman,  David (2002).  </a:t>
            </a:r>
            <a:r>
              <a:rPr lang="sr-Latn-CS" sz="2800" i="1" dirty="0" smtClean="0"/>
              <a:t>Story Logic: Problems and Possibilities of Narrative</a:t>
            </a:r>
            <a:r>
              <a:rPr lang="sr-Latn-CS" sz="2800" dirty="0" smtClean="0"/>
              <a:t>, Lincoln :University of Nebraska. </a:t>
            </a:r>
            <a:endParaRPr lang="en-US" sz="2800" dirty="0" smtClean="0"/>
          </a:p>
          <a:p>
            <a:r>
              <a:rPr lang="en-US" sz="2800" dirty="0" err="1" smtClean="0"/>
              <a:t>Илић</a:t>
            </a:r>
            <a:r>
              <a:rPr lang="en-US" sz="2800" dirty="0" smtClean="0"/>
              <a:t>, </a:t>
            </a:r>
            <a:r>
              <a:rPr lang="en-US" sz="2800" dirty="0" err="1" smtClean="0"/>
              <a:t>Павле</a:t>
            </a:r>
            <a:r>
              <a:rPr lang="en-US" sz="2800" dirty="0" smtClean="0"/>
              <a:t>. </a:t>
            </a:r>
            <a:r>
              <a:rPr lang="en-US" sz="2800" dirty="0" err="1" smtClean="0"/>
              <a:t>Школска</a:t>
            </a:r>
            <a:r>
              <a:rPr lang="en-US" sz="2800" dirty="0" smtClean="0"/>
              <a:t> </a:t>
            </a:r>
            <a:r>
              <a:rPr lang="en-US" sz="2800" dirty="0" err="1" smtClean="0"/>
              <a:t>лектира</a:t>
            </a:r>
            <a:r>
              <a:rPr lang="en-US" sz="2800" dirty="0" smtClean="0"/>
              <a:t> у </a:t>
            </a:r>
            <a:r>
              <a:rPr lang="en-US" sz="2800" dirty="0" err="1" smtClean="0"/>
              <a:t>функцији</a:t>
            </a:r>
            <a:r>
              <a:rPr lang="en-US" sz="2800" dirty="0" smtClean="0"/>
              <a:t> </a:t>
            </a:r>
            <a:r>
              <a:rPr lang="en-US" sz="2800" dirty="0" err="1" smtClean="0"/>
              <a:t>свестраног</a:t>
            </a:r>
            <a:r>
              <a:rPr lang="en-US" sz="2800" dirty="0" smtClean="0"/>
              <a:t> </a:t>
            </a:r>
            <a:r>
              <a:rPr lang="en-US" sz="2800" dirty="0" err="1" smtClean="0"/>
              <a:t>духовног</a:t>
            </a:r>
            <a:r>
              <a:rPr lang="en-US" sz="2800" dirty="0" smtClean="0"/>
              <a:t> </a:t>
            </a:r>
            <a:r>
              <a:rPr lang="en-US" sz="2800" dirty="0" err="1" smtClean="0"/>
              <a:t>развоја</a:t>
            </a:r>
            <a:r>
              <a:rPr lang="en-US" sz="2800" dirty="0" smtClean="0"/>
              <a:t> </a:t>
            </a:r>
            <a:r>
              <a:rPr lang="en-US" sz="2800" dirty="0" err="1" smtClean="0"/>
              <a:t>ученичке</a:t>
            </a:r>
            <a:r>
              <a:rPr lang="en-US" sz="2800" dirty="0" smtClean="0"/>
              <a:t> </a:t>
            </a:r>
            <a:r>
              <a:rPr lang="en-US" sz="2800" dirty="0" err="1" smtClean="0"/>
              <a:t>личности</a:t>
            </a:r>
            <a:r>
              <a:rPr lang="en-US" sz="2800" dirty="0" smtClean="0"/>
              <a:t>, </a:t>
            </a:r>
            <a:r>
              <a:rPr lang="en-US" sz="2800" dirty="0" err="1" smtClean="0"/>
              <a:t>уводно</a:t>
            </a:r>
            <a:r>
              <a:rPr lang="en-US" sz="2800" dirty="0" smtClean="0"/>
              <a:t> </a:t>
            </a:r>
            <a:r>
              <a:rPr lang="en-US" sz="2800" dirty="0" err="1" smtClean="0"/>
              <a:t>излагање</a:t>
            </a:r>
            <a:r>
              <a:rPr lang="en-US" sz="2800" dirty="0" smtClean="0"/>
              <a:t>, </a:t>
            </a:r>
            <a:r>
              <a:rPr lang="en-US" sz="2800" dirty="0" err="1" smtClean="0"/>
              <a:t>Међународна</a:t>
            </a:r>
            <a:r>
              <a:rPr lang="en-US" sz="2800" dirty="0" smtClean="0"/>
              <a:t> </a:t>
            </a:r>
            <a:r>
              <a:rPr lang="en-US" sz="2800" dirty="0" err="1" smtClean="0"/>
              <a:t>научно-стручна</a:t>
            </a:r>
            <a:r>
              <a:rPr lang="en-US" sz="2800" dirty="0" smtClean="0"/>
              <a:t> </a:t>
            </a:r>
            <a:r>
              <a:rPr lang="en-US" sz="2800" dirty="0" err="1" smtClean="0"/>
              <a:t>конференција</a:t>
            </a:r>
            <a:r>
              <a:rPr lang="en-US" sz="2800" dirty="0" smtClean="0"/>
              <a:t>  </a:t>
            </a:r>
            <a:r>
              <a:rPr lang="en-US" sz="2800" dirty="0" err="1" smtClean="0"/>
              <a:t>Естетске</a:t>
            </a:r>
            <a:r>
              <a:rPr lang="en-US" sz="2800" dirty="0" smtClean="0"/>
              <a:t> и </a:t>
            </a:r>
            <a:r>
              <a:rPr lang="en-US" sz="2800" dirty="0" err="1" smtClean="0"/>
              <a:t>васпитне</a:t>
            </a:r>
            <a:r>
              <a:rPr lang="en-US" sz="2800" dirty="0" smtClean="0"/>
              <a:t> </a:t>
            </a:r>
            <a:r>
              <a:rPr lang="en-US" sz="2800" dirty="0" err="1" smtClean="0"/>
              <a:t>вредности</a:t>
            </a:r>
            <a:r>
              <a:rPr lang="en-US" sz="2800" dirty="0" smtClean="0"/>
              <a:t> </a:t>
            </a:r>
            <a:r>
              <a:rPr lang="en-US" sz="2800" dirty="0" err="1" smtClean="0"/>
              <a:t>школске</a:t>
            </a:r>
            <a:r>
              <a:rPr lang="en-US" sz="2800" dirty="0" smtClean="0"/>
              <a:t> </a:t>
            </a:r>
            <a:r>
              <a:rPr lang="en-US" sz="2800" dirty="0" err="1" smtClean="0"/>
              <a:t>лектире</a:t>
            </a:r>
            <a:r>
              <a:rPr lang="en-US" sz="2800" dirty="0" smtClean="0"/>
              <a:t>, </a:t>
            </a:r>
            <a:r>
              <a:rPr lang="en-US" sz="2800" dirty="0" err="1" smtClean="0"/>
              <a:t>Сомбор</a:t>
            </a:r>
            <a:r>
              <a:rPr lang="en-US" sz="2800" dirty="0" smtClean="0"/>
              <a:t>, 2006.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2400" dirty="0" err="1" smtClean="0"/>
              <a:t>Илић</a:t>
            </a:r>
            <a:r>
              <a:rPr lang="en-US" sz="2400" dirty="0" smtClean="0"/>
              <a:t>, </a:t>
            </a:r>
            <a:r>
              <a:rPr lang="en-US" sz="2400" dirty="0" err="1" smtClean="0"/>
              <a:t>Павле</a:t>
            </a:r>
            <a:r>
              <a:rPr lang="en-US" sz="2400" dirty="0" smtClean="0"/>
              <a:t> (2007</a:t>
            </a:r>
            <a:r>
              <a:rPr lang="en-US" sz="2400" i="1" dirty="0" smtClean="0"/>
              <a:t>): </a:t>
            </a:r>
            <a:r>
              <a:rPr lang="en-US" sz="2400" i="1" dirty="0" err="1" smtClean="0"/>
              <a:t>Криза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читања</a:t>
            </a:r>
            <a:r>
              <a:rPr lang="en-US" sz="2400" i="1" dirty="0" smtClean="0"/>
              <a:t>  – </a:t>
            </a:r>
            <a:r>
              <a:rPr lang="en-US" sz="2400" i="1" dirty="0" err="1" smtClean="0"/>
              <a:t>Комплексан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педагошки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културолошки</a:t>
            </a:r>
            <a:r>
              <a:rPr lang="en-US" sz="2400" i="1" dirty="0" smtClean="0"/>
              <a:t> и </a:t>
            </a:r>
            <a:r>
              <a:rPr lang="en-US" sz="2400" i="1" dirty="0" err="1" smtClean="0"/>
              <a:t>општедруштвени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проблем</a:t>
            </a:r>
            <a:r>
              <a:rPr lang="en-US" sz="2400" dirty="0" smtClean="0"/>
              <a:t>, </a:t>
            </a:r>
            <a:r>
              <a:rPr lang="en-US" sz="2400" dirty="0" err="1" smtClean="0"/>
              <a:t>Нови</a:t>
            </a:r>
            <a:r>
              <a:rPr lang="en-US" sz="2400" dirty="0" smtClean="0"/>
              <a:t> </a:t>
            </a:r>
            <a:r>
              <a:rPr lang="en-US" sz="2400" dirty="0" err="1" smtClean="0"/>
              <a:t>Сад</a:t>
            </a:r>
            <a:r>
              <a:rPr lang="en-US" sz="2400" dirty="0" smtClean="0"/>
              <a:t>: </a:t>
            </a:r>
            <a:r>
              <a:rPr lang="en-US" sz="2400" dirty="0" err="1" smtClean="0"/>
              <a:t>Градска</a:t>
            </a:r>
            <a:r>
              <a:rPr lang="en-US" sz="2400" dirty="0" smtClean="0"/>
              <a:t> </a:t>
            </a:r>
            <a:r>
              <a:rPr lang="en-US" sz="2400" dirty="0" err="1" smtClean="0"/>
              <a:t>библиотека</a:t>
            </a:r>
            <a:r>
              <a:rPr lang="en-US" sz="2400" dirty="0" smtClean="0"/>
              <a:t> </a:t>
            </a:r>
            <a:r>
              <a:rPr lang="en-US" sz="2400" dirty="0" err="1" smtClean="0"/>
              <a:t>Нови</a:t>
            </a:r>
            <a:r>
              <a:rPr lang="en-US" sz="2400" dirty="0" smtClean="0"/>
              <a:t> </a:t>
            </a:r>
            <a:r>
              <a:rPr lang="en-US" sz="2400" dirty="0" err="1" smtClean="0"/>
              <a:t>Сад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Илић</a:t>
            </a:r>
            <a:r>
              <a:rPr lang="en-US" sz="2400" dirty="0" smtClean="0"/>
              <a:t>, </a:t>
            </a:r>
            <a:r>
              <a:rPr lang="en-US" sz="2400" dirty="0" err="1" smtClean="0"/>
              <a:t>Павле</a:t>
            </a:r>
            <a:r>
              <a:rPr lang="en-US" sz="2400" dirty="0" smtClean="0"/>
              <a:t> и </a:t>
            </a:r>
            <a:r>
              <a:rPr lang="en-US" sz="2400" dirty="0" err="1" smtClean="0"/>
              <a:t>др</a:t>
            </a:r>
            <a:r>
              <a:rPr lang="en-US" sz="2400" dirty="0" smtClean="0"/>
              <a:t> (2013). </a:t>
            </a:r>
            <a:r>
              <a:rPr lang="en-US" sz="2400" i="1" dirty="0" err="1" smtClean="0"/>
              <a:t>Читањем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ка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стварању</a:t>
            </a:r>
            <a:r>
              <a:rPr lang="en-US" sz="2400" i="1" dirty="0" smtClean="0"/>
              <a:t> – </a:t>
            </a:r>
            <a:r>
              <a:rPr lang="en-US" sz="2400" i="1" dirty="0" err="1" smtClean="0"/>
              <a:t>стварањем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ка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читању</a:t>
            </a:r>
            <a:r>
              <a:rPr lang="en-US" sz="2400" dirty="0" smtClean="0"/>
              <a:t>. </a:t>
            </a:r>
            <a:r>
              <a:rPr lang="en-US" sz="2400" dirty="0" err="1" smtClean="0"/>
              <a:t>Нови</a:t>
            </a:r>
            <a:r>
              <a:rPr lang="en-US" sz="2400" dirty="0" smtClean="0"/>
              <a:t> </a:t>
            </a:r>
            <a:r>
              <a:rPr lang="en-US" sz="2400" dirty="0" err="1" smtClean="0"/>
              <a:t>Сад</a:t>
            </a:r>
            <a:r>
              <a:rPr lang="en-US" sz="2400" dirty="0" smtClean="0"/>
              <a:t>: </a:t>
            </a:r>
            <a:r>
              <a:rPr lang="en-US" sz="2400" dirty="0" err="1" smtClean="0"/>
              <a:t>Градска</a:t>
            </a:r>
            <a:r>
              <a:rPr lang="en-US" sz="2400" dirty="0" smtClean="0"/>
              <a:t> </a:t>
            </a:r>
            <a:r>
              <a:rPr lang="en-US" sz="2400" dirty="0" err="1" smtClean="0"/>
              <a:t>бибиотека</a:t>
            </a:r>
            <a:r>
              <a:rPr lang="en-US" sz="2400" dirty="0" smtClean="0"/>
              <a:t>: </a:t>
            </a:r>
            <a:r>
              <a:rPr lang="en-US" sz="2400" dirty="0" err="1" smtClean="0"/>
              <a:t>Прометеј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Исер</a:t>
            </a:r>
            <a:r>
              <a:rPr lang="en-US" sz="2400" dirty="0" smtClean="0"/>
              <a:t>, </a:t>
            </a:r>
            <a:r>
              <a:rPr lang="en-US" sz="2400" dirty="0" err="1" smtClean="0"/>
              <a:t>Wолфганг</a:t>
            </a:r>
            <a:r>
              <a:rPr lang="en-US" sz="2400" dirty="0" smtClean="0"/>
              <a:t> (2001).  „</a:t>
            </a:r>
            <a:r>
              <a:rPr lang="en-US" sz="2400" dirty="0" err="1" smtClean="0"/>
              <a:t>Процес</a:t>
            </a:r>
            <a:r>
              <a:rPr lang="en-US" sz="2400" dirty="0" smtClean="0"/>
              <a:t> </a:t>
            </a:r>
            <a:r>
              <a:rPr lang="en-US" sz="2400" dirty="0" err="1" smtClean="0"/>
              <a:t>читања</a:t>
            </a:r>
            <a:r>
              <a:rPr lang="en-US" sz="2400" dirty="0" smtClean="0"/>
              <a:t> (</a:t>
            </a:r>
            <a:r>
              <a:rPr lang="en-US" sz="2400" dirty="0" err="1" smtClean="0"/>
              <a:t>један</a:t>
            </a:r>
            <a:r>
              <a:rPr lang="en-US" sz="2400" dirty="0" smtClean="0"/>
              <a:t> </a:t>
            </a:r>
            <a:r>
              <a:rPr lang="en-US" sz="2400" dirty="0" err="1" smtClean="0"/>
              <a:t>феноменоло</a:t>
            </a:r>
            <a:r>
              <a:rPr lang="en-US" sz="2400" dirty="0" smtClean="0"/>
              <a:t>{</a:t>
            </a:r>
            <a:r>
              <a:rPr lang="en-US" sz="2400" dirty="0" err="1" smtClean="0"/>
              <a:t>ки</a:t>
            </a:r>
            <a:r>
              <a:rPr lang="en-US" sz="2400" dirty="0" smtClean="0"/>
              <a:t> </a:t>
            </a:r>
            <a:r>
              <a:rPr lang="en-US" sz="2400" dirty="0" err="1" smtClean="0"/>
              <a:t>приступ</a:t>
            </a:r>
            <a:r>
              <a:rPr lang="en-US" sz="2400" dirty="0" smtClean="0"/>
              <a:t>)“, </a:t>
            </a:r>
            <a:r>
              <a:rPr lang="en-US" sz="2400" dirty="0" err="1" smtClean="0"/>
              <a:t>Нови</a:t>
            </a:r>
            <a:r>
              <a:rPr lang="en-US" sz="2400" dirty="0" smtClean="0"/>
              <a:t> </a:t>
            </a:r>
            <a:r>
              <a:rPr lang="en-US" sz="2400" dirty="0" err="1" smtClean="0"/>
              <a:t>Израз</a:t>
            </a:r>
            <a:r>
              <a:rPr lang="en-US" sz="2400" dirty="0" smtClean="0"/>
              <a:t> (</a:t>
            </a:r>
            <a:r>
              <a:rPr lang="en-US" sz="2400" dirty="0" smtClean="0"/>
              <a:t>2000/2001), </a:t>
            </a:r>
            <a:r>
              <a:rPr lang="en-US" sz="2400" dirty="0" err="1" smtClean="0"/>
              <a:t>бр</a:t>
            </a:r>
            <a:r>
              <a:rPr lang="en-US" sz="2400" dirty="0" smtClean="0"/>
              <a:t>. 10–11. (</a:t>
            </a:r>
            <a:r>
              <a:rPr lang="en-US" sz="2400" dirty="0" err="1" smtClean="0"/>
              <a:t>превео</a:t>
            </a:r>
            <a:r>
              <a:rPr lang="en-US" sz="2400" dirty="0" smtClean="0"/>
              <a:t>: </a:t>
            </a:r>
            <a:r>
              <a:rPr lang="en-US" sz="2400" dirty="0" err="1" smtClean="0"/>
              <a:t>Зденко</a:t>
            </a:r>
            <a:r>
              <a:rPr lang="en-US" sz="2400" dirty="0" smtClean="0"/>
              <a:t> </a:t>
            </a:r>
            <a:r>
              <a:rPr lang="en-US" sz="2400" dirty="0" err="1" smtClean="0"/>
              <a:t>Лешић</a:t>
            </a:r>
            <a:r>
              <a:rPr lang="en-US" sz="2400" dirty="0" smtClean="0"/>
              <a:t>)</a:t>
            </a:r>
          </a:p>
          <a:p>
            <a:r>
              <a:rPr lang="en-US" sz="2400" dirty="0" err="1" smtClean="0"/>
              <a:t>Јакобсон</a:t>
            </a:r>
            <a:r>
              <a:rPr lang="en-US" sz="2400" dirty="0" smtClean="0"/>
              <a:t>, </a:t>
            </a:r>
            <a:r>
              <a:rPr lang="en-US" sz="2400" dirty="0" err="1" smtClean="0"/>
              <a:t>Роман</a:t>
            </a:r>
            <a:r>
              <a:rPr lang="en-US" sz="2400" dirty="0" smtClean="0"/>
              <a:t> (1966): </a:t>
            </a:r>
            <a:r>
              <a:rPr lang="en-US" sz="2400" i="1" dirty="0" err="1" smtClean="0"/>
              <a:t>Лингвистика</a:t>
            </a:r>
            <a:r>
              <a:rPr lang="en-US" sz="2400" i="1" dirty="0" smtClean="0"/>
              <a:t> и </a:t>
            </a:r>
            <a:r>
              <a:rPr lang="en-US" sz="2400" i="1" dirty="0" err="1" smtClean="0"/>
              <a:t>поетика</a:t>
            </a:r>
            <a:r>
              <a:rPr lang="en-US" sz="2400" i="1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Београд</a:t>
            </a:r>
            <a:r>
              <a:rPr lang="en-US" sz="2400" dirty="0" smtClean="0"/>
              <a:t>: </a:t>
            </a:r>
            <a:r>
              <a:rPr lang="en-US" sz="2400" dirty="0" err="1" smtClean="0"/>
              <a:t>Нолит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Јунг</a:t>
            </a:r>
            <a:r>
              <a:rPr lang="en-US" sz="2400" dirty="0" smtClean="0"/>
              <a:t>, </a:t>
            </a:r>
            <a:r>
              <a:rPr lang="en-US" sz="2400" dirty="0" err="1" smtClean="0"/>
              <a:t>Карл</a:t>
            </a:r>
            <a:r>
              <a:rPr lang="en-US" sz="2400" dirty="0" smtClean="0"/>
              <a:t> </a:t>
            </a:r>
            <a:r>
              <a:rPr lang="en-US" sz="2400" dirty="0" err="1" smtClean="0"/>
              <a:t>Густав</a:t>
            </a:r>
            <a:r>
              <a:rPr lang="en-US" sz="2400" dirty="0" smtClean="0"/>
              <a:t> (2003).  </a:t>
            </a:r>
            <a:r>
              <a:rPr lang="en-US" sz="2400" i="1" dirty="0" err="1" smtClean="0"/>
              <a:t>Архетипови</a:t>
            </a:r>
            <a:r>
              <a:rPr lang="en-US" sz="2400" i="1" dirty="0" smtClean="0"/>
              <a:t> и </a:t>
            </a:r>
            <a:r>
              <a:rPr lang="en-US" sz="2400" i="1" dirty="0" err="1" smtClean="0"/>
              <a:t>колективно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несвесно</a:t>
            </a:r>
            <a:r>
              <a:rPr lang="en-US" sz="2400" dirty="0" smtClean="0"/>
              <a:t>. </a:t>
            </a:r>
            <a:r>
              <a:rPr lang="en-US" sz="2400" dirty="0" err="1" smtClean="0"/>
              <a:t>Београд</a:t>
            </a:r>
            <a:r>
              <a:rPr lang="en-US" sz="2400" dirty="0" smtClean="0"/>
              <a:t>: </a:t>
            </a:r>
            <a:r>
              <a:rPr lang="en-US" sz="2400" dirty="0" err="1" smtClean="0"/>
              <a:t>Атос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Јуван</a:t>
            </a:r>
            <a:r>
              <a:rPr lang="en-US" sz="2400" dirty="0" smtClean="0"/>
              <a:t>, </a:t>
            </a:r>
            <a:r>
              <a:rPr lang="en-US" sz="2400" dirty="0" err="1" smtClean="0"/>
              <a:t>Марко</a:t>
            </a:r>
            <a:r>
              <a:rPr lang="en-US" sz="2400" dirty="0" smtClean="0"/>
              <a:t> (2013). </a:t>
            </a:r>
            <a:r>
              <a:rPr lang="en-US" sz="2400" i="1" dirty="0" err="1" smtClean="0"/>
              <a:t>Интертекстуалност</a:t>
            </a:r>
            <a:r>
              <a:rPr lang="en-US" sz="2400" dirty="0" smtClean="0"/>
              <a:t>, </a:t>
            </a:r>
            <a:r>
              <a:rPr lang="en-US" sz="2400" dirty="0" err="1" smtClean="0"/>
              <a:t>Нови</a:t>
            </a:r>
            <a:r>
              <a:rPr lang="en-US" sz="2400" dirty="0" smtClean="0"/>
              <a:t> </a:t>
            </a:r>
            <a:r>
              <a:rPr lang="en-US" sz="2400" dirty="0" err="1" smtClean="0"/>
              <a:t>Сад</a:t>
            </a:r>
            <a:r>
              <a:rPr lang="en-US" sz="2400" dirty="0" smtClean="0"/>
              <a:t>: </a:t>
            </a:r>
            <a:r>
              <a:rPr lang="en-US" sz="2400" dirty="0" err="1" smtClean="0"/>
              <a:t>Академска</a:t>
            </a:r>
            <a:r>
              <a:rPr lang="en-US" sz="2400" dirty="0" smtClean="0"/>
              <a:t> </a:t>
            </a:r>
            <a:r>
              <a:rPr lang="en-US" sz="2400" dirty="0" err="1" smtClean="0"/>
              <a:t>књига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Калер</a:t>
            </a:r>
            <a:r>
              <a:rPr lang="en-US" sz="2400" dirty="0" smtClean="0"/>
              <a:t>, </a:t>
            </a:r>
            <a:r>
              <a:rPr lang="en-US" sz="2400" dirty="0" err="1" smtClean="0"/>
              <a:t>Џонатан</a:t>
            </a:r>
            <a:r>
              <a:rPr lang="en-US" sz="2400" dirty="0" smtClean="0"/>
              <a:t> (2009</a:t>
            </a:r>
            <a:r>
              <a:rPr lang="en-US" sz="2400" i="1" dirty="0" smtClean="0"/>
              <a:t>). </a:t>
            </a:r>
            <a:r>
              <a:rPr lang="en-US" sz="2400" i="1" dirty="0" err="1" smtClean="0"/>
              <a:t>Теорија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књижевности</a:t>
            </a:r>
            <a:r>
              <a:rPr lang="en-US" sz="2400" i="1" dirty="0" smtClean="0"/>
              <a:t> (</a:t>
            </a:r>
            <a:r>
              <a:rPr lang="en-US" sz="2400" i="1" dirty="0" err="1" smtClean="0"/>
              <a:t>сасвим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кратак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увод</a:t>
            </a:r>
            <a:r>
              <a:rPr lang="en-US" sz="2400" i="1" dirty="0" smtClean="0"/>
              <a:t>).</a:t>
            </a:r>
            <a:r>
              <a:rPr lang="en-US" sz="2400" dirty="0" smtClean="0"/>
              <a:t> </a:t>
            </a:r>
            <a:r>
              <a:rPr lang="en-US" sz="2400" dirty="0" err="1" smtClean="0"/>
              <a:t>Београд</a:t>
            </a:r>
            <a:r>
              <a:rPr lang="en-US" sz="2400" dirty="0" smtClean="0"/>
              <a:t>: </a:t>
            </a:r>
            <a:r>
              <a:rPr lang="en-US" sz="2400" dirty="0" err="1" smtClean="0"/>
              <a:t>Службени</a:t>
            </a:r>
            <a:r>
              <a:rPr lang="en-US" sz="2400" dirty="0" smtClean="0"/>
              <a:t> </a:t>
            </a:r>
            <a:r>
              <a:rPr lang="en-US" sz="2400" dirty="0" err="1" smtClean="0"/>
              <a:t>гласник</a:t>
            </a:r>
            <a:r>
              <a:rPr lang="en-US" sz="2400" dirty="0" smtClean="0"/>
              <a:t>,.</a:t>
            </a:r>
          </a:p>
          <a:p>
            <a:r>
              <a:rPr lang="en-US" sz="2400" dirty="0" err="1" smtClean="0"/>
              <a:t>Клајн</a:t>
            </a:r>
            <a:r>
              <a:rPr lang="en-US" sz="2400" dirty="0" smtClean="0"/>
              <a:t>, </a:t>
            </a:r>
            <a:r>
              <a:rPr lang="en-US" sz="2400" dirty="0" err="1" smtClean="0"/>
              <a:t>Иван</a:t>
            </a:r>
            <a:r>
              <a:rPr lang="en-US" sz="2400" dirty="0" smtClean="0"/>
              <a:t> – </a:t>
            </a:r>
            <a:r>
              <a:rPr lang="en-US" sz="2400" dirty="0" err="1" smtClean="0"/>
              <a:t>Шипка</a:t>
            </a:r>
            <a:r>
              <a:rPr lang="en-US" sz="2400" dirty="0" smtClean="0"/>
              <a:t>, </a:t>
            </a:r>
            <a:r>
              <a:rPr lang="en-US" sz="2400" dirty="0" err="1" smtClean="0"/>
              <a:t>Милан</a:t>
            </a:r>
            <a:r>
              <a:rPr lang="en-US" sz="2400" dirty="0" smtClean="0"/>
              <a:t> (2006): </a:t>
            </a:r>
            <a:r>
              <a:rPr lang="en-US" sz="2400" i="1" dirty="0" err="1" smtClean="0"/>
              <a:t>Велики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речник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страних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речи</a:t>
            </a:r>
            <a:r>
              <a:rPr lang="en-US" sz="2400" i="1" dirty="0" smtClean="0"/>
              <a:t> и </a:t>
            </a:r>
            <a:r>
              <a:rPr lang="en-US" sz="2400" i="1" dirty="0" err="1" smtClean="0"/>
              <a:t>израза</a:t>
            </a:r>
            <a:r>
              <a:rPr lang="en-US" sz="2400" dirty="0" smtClean="0"/>
              <a:t>, </a:t>
            </a:r>
            <a:r>
              <a:rPr lang="en-US" sz="2400" dirty="0" err="1" smtClean="0"/>
              <a:t>Нови</a:t>
            </a:r>
            <a:r>
              <a:rPr lang="en-US" sz="2400" dirty="0" smtClean="0"/>
              <a:t> </a:t>
            </a:r>
            <a:r>
              <a:rPr lang="en-US" sz="2400" dirty="0" err="1" smtClean="0"/>
              <a:t>Сад</a:t>
            </a:r>
            <a:r>
              <a:rPr lang="en-US" sz="2400" dirty="0" smtClean="0"/>
              <a:t>: </a:t>
            </a:r>
            <a:r>
              <a:rPr lang="en-US" sz="2400" dirty="0" err="1" smtClean="0"/>
              <a:t>Прометеј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Квас</a:t>
            </a:r>
            <a:r>
              <a:rPr lang="en-US" sz="2400" dirty="0" smtClean="0"/>
              <a:t>, </a:t>
            </a:r>
            <a:r>
              <a:rPr lang="en-US" sz="2400" dirty="0" err="1" smtClean="0"/>
              <a:t>Корнелије</a:t>
            </a:r>
            <a:r>
              <a:rPr lang="en-US" sz="2400" dirty="0" smtClean="0"/>
              <a:t> (2006). </a:t>
            </a:r>
            <a:r>
              <a:rPr lang="en-US" sz="2400" i="1" dirty="0" err="1" smtClean="0"/>
              <a:t>Интертекстуалност</a:t>
            </a:r>
            <a:r>
              <a:rPr lang="en-US" sz="2400" i="1" dirty="0" smtClean="0"/>
              <a:t>  у  </a:t>
            </a:r>
            <a:r>
              <a:rPr lang="en-US" sz="2400" i="1" dirty="0" err="1" smtClean="0"/>
              <a:t>поезији</a:t>
            </a:r>
            <a:r>
              <a:rPr lang="en-US" sz="2400" dirty="0" smtClean="0"/>
              <a:t>, </a:t>
            </a:r>
            <a:r>
              <a:rPr lang="en-US" sz="2400" dirty="0" err="1" smtClean="0"/>
              <a:t>Београд</a:t>
            </a:r>
            <a:r>
              <a:rPr lang="en-US" sz="2400" dirty="0" smtClean="0"/>
              <a:t>: </a:t>
            </a:r>
            <a:r>
              <a:rPr lang="en-US" sz="2400" dirty="0" err="1" smtClean="0"/>
              <a:t>Завод</a:t>
            </a:r>
            <a:r>
              <a:rPr lang="en-US" sz="2400" dirty="0" smtClean="0"/>
              <a:t> </a:t>
            </a:r>
            <a:r>
              <a:rPr lang="en-US" sz="2400" dirty="0" err="1" smtClean="0"/>
              <a:t>за</a:t>
            </a:r>
            <a:r>
              <a:rPr lang="en-US" sz="2400" dirty="0" smtClean="0"/>
              <a:t> </a:t>
            </a:r>
            <a:r>
              <a:rPr lang="en-US" sz="2400" dirty="0" err="1" smtClean="0"/>
              <a:t>уџбенике</a:t>
            </a:r>
            <a:r>
              <a:rPr lang="en-US" sz="2400" dirty="0" smtClean="0"/>
              <a:t>.</a:t>
            </a:r>
          </a:p>
          <a:p>
            <a:r>
              <a:rPr lang="en-US" sz="2400" i="1" dirty="0" err="1" smtClean="0"/>
              <a:t>Књижевне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теорије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двадесетог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века</a:t>
            </a:r>
            <a:r>
              <a:rPr lang="en-US" sz="2400" i="1" dirty="0" smtClean="0"/>
              <a:t>:</a:t>
            </a:r>
            <a:r>
              <a:rPr lang="en-US" sz="2400" dirty="0" smtClean="0"/>
              <a:t> </a:t>
            </a:r>
            <a:r>
              <a:rPr lang="en-US" sz="2400" dirty="0" err="1" smtClean="0"/>
              <a:t>зборник</a:t>
            </a:r>
            <a:r>
              <a:rPr lang="en-US" sz="2400" dirty="0" smtClean="0"/>
              <a:t> </a:t>
            </a:r>
            <a:r>
              <a:rPr lang="en-US" sz="2400" dirty="0" err="1" smtClean="0"/>
              <a:t>радова</a:t>
            </a:r>
            <a:r>
              <a:rPr lang="en-US" sz="2400" dirty="0" smtClean="0"/>
              <a:t> (2004), (</a:t>
            </a:r>
            <a:r>
              <a:rPr lang="en-US" sz="2400" dirty="0" err="1" smtClean="0"/>
              <a:t>уредник</a:t>
            </a:r>
            <a:r>
              <a:rPr lang="en-US" sz="2400" dirty="0" smtClean="0"/>
              <a:t>: М. </a:t>
            </a:r>
            <a:r>
              <a:rPr lang="en-US" sz="2400" dirty="0" err="1" smtClean="0"/>
              <a:t>Шутић</a:t>
            </a:r>
            <a:r>
              <a:rPr lang="en-US" sz="2400" dirty="0" smtClean="0"/>
              <a:t>), </a:t>
            </a:r>
            <a:r>
              <a:rPr lang="en-US" sz="2400" dirty="0" err="1" smtClean="0"/>
              <a:t>Београд</a:t>
            </a:r>
            <a:r>
              <a:rPr lang="en-US" sz="2400" dirty="0" smtClean="0"/>
              <a:t>: </a:t>
            </a:r>
            <a:r>
              <a:rPr lang="en-US" sz="2400" dirty="0" err="1" smtClean="0"/>
              <a:t>Институт</a:t>
            </a:r>
            <a:r>
              <a:rPr lang="en-US" sz="2400" dirty="0" smtClean="0"/>
              <a:t> </a:t>
            </a:r>
            <a:r>
              <a:rPr lang="en-US" sz="2400" dirty="0" err="1" smtClean="0"/>
              <a:t>за</a:t>
            </a:r>
            <a:r>
              <a:rPr lang="en-US" sz="2400" dirty="0" smtClean="0"/>
              <a:t> </a:t>
            </a:r>
            <a:r>
              <a:rPr lang="en-US" sz="2400" dirty="0" err="1" smtClean="0"/>
              <a:t>књижевност</a:t>
            </a:r>
            <a:r>
              <a:rPr lang="en-US" sz="2400" dirty="0" smtClean="0"/>
              <a:t> и </a:t>
            </a:r>
            <a:r>
              <a:rPr lang="en-US" sz="2400" dirty="0" err="1" smtClean="0"/>
              <a:t>уметност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Кољевић</a:t>
            </a:r>
            <a:r>
              <a:rPr lang="en-US" sz="2400" dirty="0" smtClean="0"/>
              <a:t>, </a:t>
            </a:r>
            <a:r>
              <a:rPr lang="en-US" sz="2400" dirty="0" err="1" smtClean="0"/>
              <a:t>Светозар</a:t>
            </a:r>
            <a:r>
              <a:rPr lang="en-US" sz="2400" dirty="0" smtClean="0"/>
              <a:t> (2005). </a:t>
            </a:r>
            <a:r>
              <a:rPr lang="en-US" sz="2400" i="1" dirty="0" err="1" smtClean="0"/>
              <a:t>Вјечна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зубља</a:t>
            </a:r>
            <a:r>
              <a:rPr lang="en-US" sz="2400" dirty="0" smtClean="0"/>
              <a:t>, </a:t>
            </a:r>
            <a:r>
              <a:rPr lang="en-US" sz="2400" dirty="0" err="1" smtClean="0"/>
              <a:t>Одјеци</a:t>
            </a:r>
            <a:r>
              <a:rPr lang="en-US" sz="2400" dirty="0" smtClean="0"/>
              <a:t> </a:t>
            </a:r>
            <a:r>
              <a:rPr lang="en-US" sz="2400" dirty="0" err="1" smtClean="0"/>
              <a:t>усмене</a:t>
            </a:r>
            <a:r>
              <a:rPr lang="en-US" sz="2400" dirty="0" smtClean="0"/>
              <a:t> у </a:t>
            </a:r>
            <a:r>
              <a:rPr lang="en-US" sz="2400" dirty="0" err="1" smtClean="0"/>
              <a:t>писаној</a:t>
            </a:r>
            <a:r>
              <a:rPr lang="en-US" sz="2400" dirty="0" smtClean="0"/>
              <a:t> </a:t>
            </a:r>
            <a:r>
              <a:rPr lang="en-US" sz="2400" dirty="0" err="1" smtClean="0"/>
              <a:t>књижевности</a:t>
            </a:r>
            <a:r>
              <a:rPr lang="en-US" sz="2400" dirty="0" smtClean="0"/>
              <a:t>, </a:t>
            </a:r>
            <a:r>
              <a:rPr lang="en-US" sz="2400" dirty="0" err="1" smtClean="0"/>
              <a:t>Београд</a:t>
            </a:r>
            <a:r>
              <a:rPr lang="en-US" sz="2400" dirty="0" smtClean="0"/>
              <a:t>: </a:t>
            </a:r>
            <a:r>
              <a:rPr lang="en-US" sz="2400" dirty="0" err="1" smtClean="0"/>
              <a:t>Завод</a:t>
            </a:r>
            <a:r>
              <a:rPr lang="en-US" sz="2400" dirty="0" smtClean="0"/>
              <a:t> </a:t>
            </a:r>
            <a:r>
              <a:rPr lang="en-US" sz="2400" dirty="0" err="1" smtClean="0"/>
              <a:t>за</a:t>
            </a:r>
            <a:r>
              <a:rPr lang="en-US" sz="2400" dirty="0" smtClean="0"/>
              <a:t> </a:t>
            </a:r>
            <a:r>
              <a:rPr lang="en-US" sz="2400" dirty="0" err="1" smtClean="0"/>
              <a:t>уџбенике</a:t>
            </a:r>
            <a:r>
              <a:rPr lang="en-US" sz="2400" dirty="0" smtClean="0"/>
              <a:t> и </a:t>
            </a:r>
            <a:r>
              <a:rPr lang="en-US" sz="2400" dirty="0" err="1" smtClean="0"/>
              <a:t>наставна</a:t>
            </a:r>
            <a:r>
              <a:rPr lang="en-US" sz="2400" dirty="0" smtClean="0"/>
              <a:t> </a:t>
            </a:r>
            <a:r>
              <a:rPr lang="en-US" sz="2400" dirty="0" err="1" smtClean="0"/>
              <a:t>средства</a:t>
            </a:r>
            <a:r>
              <a:rPr lang="en-US" sz="2400" dirty="0" smtClean="0"/>
              <a:t>, 2005. </a:t>
            </a:r>
          </a:p>
          <a:p>
            <a:r>
              <a:rPr lang="en-US" sz="2400" dirty="0" err="1" smtClean="0"/>
              <a:t>Кравар</a:t>
            </a:r>
            <a:r>
              <a:rPr lang="en-US" sz="2400" dirty="0" smtClean="0"/>
              <a:t>, </a:t>
            </a:r>
            <a:r>
              <a:rPr lang="en-US" sz="2400" dirty="0" err="1" smtClean="0"/>
              <a:t>Зоран</a:t>
            </a:r>
            <a:r>
              <a:rPr lang="en-US" sz="2400" dirty="0" smtClean="0"/>
              <a:t> (2010):  </a:t>
            </a:r>
            <a:r>
              <a:rPr lang="en-US" sz="2400" i="1" dirty="0" err="1" smtClean="0"/>
              <a:t>Кад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је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свијет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био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млад</a:t>
            </a:r>
            <a:r>
              <a:rPr lang="en-US" sz="2400" dirty="0" smtClean="0"/>
              <a:t>. </a:t>
            </a:r>
            <a:r>
              <a:rPr lang="en-US" sz="2400" dirty="0" err="1" smtClean="0"/>
              <a:t>Висока</a:t>
            </a:r>
            <a:r>
              <a:rPr lang="en-US" sz="2400" dirty="0" smtClean="0"/>
              <a:t> </a:t>
            </a:r>
            <a:r>
              <a:rPr lang="en-US" sz="2400" dirty="0" err="1" smtClean="0"/>
              <a:t>фантастика</a:t>
            </a:r>
            <a:r>
              <a:rPr lang="en-US" sz="2400" dirty="0" smtClean="0"/>
              <a:t> и </a:t>
            </a:r>
            <a:r>
              <a:rPr lang="en-US" sz="2400" dirty="0" err="1" smtClean="0"/>
              <a:t>доктринарни</a:t>
            </a:r>
            <a:r>
              <a:rPr lang="en-US" sz="2400" dirty="0" smtClean="0"/>
              <a:t> </a:t>
            </a:r>
            <a:r>
              <a:rPr lang="en-US" sz="2400" dirty="0" err="1" smtClean="0"/>
              <a:t>антимодернизам</a:t>
            </a:r>
            <a:r>
              <a:rPr lang="en-US" sz="2400" dirty="0" smtClean="0"/>
              <a:t>. </a:t>
            </a:r>
            <a:r>
              <a:rPr lang="en-US" sz="2400" dirty="0" err="1" smtClean="0"/>
              <a:t>Београд</a:t>
            </a:r>
            <a:r>
              <a:rPr lang="en-US" sz="2400" dirty="0" smtClean="0"/>
              <a:t>: </a:t>
            </a:r>
            <a:r>
              <a:rPr lang="en-US" sz="2400" dirty="0" err="1" smtClean="0"/>
              <a:t>Службени</a:t>
            </a:r>
            <a:r>
              <a:rPr lang="en-US" sz="2400" dirty="0" smtClean="0"/>
              <a:t> </a:t>
            </a:r>
            <a:r>
              <a:rPr lang="en-US" sz="2400" dirty="0" err="1" smtClean="0"/>
              <a:t>гласник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Лешић</a:t>
            </a:r>
            <a:r>
              <a:rPr lang="en-US" sz="2400" dirty="0" smtClean="0"/>
              <a:t>, </a:t>
            </a:r>
            <a:r>
              <a:rPr lang="en-US" sz="2400" dirty="0" err="1" smtClean="0"/>
              <a:t>Зденко</a:t>
            </a:r>
            <a:r>
              <a:rPr lang="en-US" sz="2400" dirty="0" smtClean="0"/>
              <a:t> (2010). </a:t>
            </a:r>
            <a:r>
              <a:rPr lang="en-US" sz="2400" i="1" dirty="0" err="1" smtClean="0"/>
              <a:t>Теорија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књижевности</a:t>
            </a:r>
            <a:r>
              <a:rPr lang="en-US" sz="2400" dirty="0" smtClean="0"/>
              <a:t>. </a:t>
            </a:r>
            <a:r>
              <a:rPr lang="en-US" sz="2400" dirty="0" err="1" smtClean="0"/>
              <a:t>Београд</a:t>
            </a:r>
            <a:r>
              <a:rPr lang="en-US" sz="2400" dirty="0" smtClean="0"/>
              <a:t>: </a:t>
            </a:r>
            <a:r>
              <a:rPr lang="en-US" sz="2400" dirty="0" err="1" smtClean="0"/>
              <a:t>Службени</a:t>
            </a:r>
            <a:r>
              <a:rPr lang="en-US" sz="2400" dirty="0" smtClean="0"/>
              <a:t> </a:t>
            </a:r>
            <a:r>
              <a:rPr lang="en-US" sz="2400" dirty="0" err="1" smtClean="0"/>
              <a:t>гласник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Леви-Страусс</a:t>
            </a:r>
            <a:r>
              <a:rPr lang="en-US" sz="2400" dirty="0" smtClean="0"/>
              <a:t>, </a:t>
            </a:r>
            <a:r>
              <a:rPr lang="en-US" sz="2400" dirty="0" err="1" smtClean="0"/>
              <a:t>Цлауде</a:t>
            </a:r>
            <a:r>
              <a:rPr lang="en-US" sz="2400" dirty="0" smtClean="0"/>
              <a:t> (1989). </a:t>
            </a:r>
            <a:r>
              <a:rPr lang="en-US" sz="2400" i="1" dirty="0" err="1" smtClean="0"/>
              <a:t>Структурална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антропологија</a:t>
            </a:r>
            <a:r>
              <a:rPr lang="en-US" sz="2400" dirty="0" smtClean="0"/>
              <a:t>, </a:t>
            </a:r>
            <a:r>
              <a:rPr lang="en-US" sz="2400" dirty="0" err="1" smtClean="0"/>
              <a:t>Загреб</a:t>
            </a:r>
            <a:r>
              <a:rPr lang="en-US" sz="2400" dirty="0" smtClean="0"/>
              <a:t>: </a:t>
            </a:r>
            <a:r>
              <a:rPr lang="en-US" sz="2400" dirty="0" err="1" smtClean="0"/>
              <a:t>Стварност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Лити</a:t>
            </a:r>
            <a:r>
              <a:rPr lang="en-US" sz="2400" dirty="0" smtClean="0"/>
              <a:t>, </a:t>
            </a:r>
            <a:r>
              <a:rPr lang="en-US" sz="2400" dirty="0" err="1" smtClean="0"/>
              <a:t>Макс</a:t>
            </a:r>
            <a:r>
              <a:rPr lang="en-US" sz="2400" dirty="0" smtClean="0"/>
              <a:t> (1994). </a:t>
            </a:r>
            <a:r>
              <a:rPr lang="en-US" sz="2400" i="1" dirty="0" err="1" smtClean="0"/>
              <a:t>Европска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народна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бајка</a:t>
            </a:r>
            <a:r>
              <a:rPr lang="en-US" sz="2400" i="1" dirty="0" smtClean="0"/>
              <a:t>: </a:t>
            </a:r>
            <a:r>
              <a:rPr lang="en-US" sz="2400" i="1" dirty="0" err="1" smtClean="0"/>
              <a:t>форма</a:t>
            </a:r>
            <a:r>
              <a:rPr lang="en-US" sz="2400" i="1" dirty="0" smtClean="0"/>
              <a:t> и </a:t>
            </a:r>
            <a:r>
              <a:rPr lang="en-US" sz="2400" i="1" dirty="0" err="1" smtClean="0"/>
              <a:t>суштина</a:t>
            </a:r>
            <a:r>
              <a:rPr lang="en-US" sz="2400" dirty="0" smtClean="0"/>
              <a:t>. </a:t>
            </a:r>
            <a:r>
              <a:rPr lang="en-US" sz="2400" dirty="0" err="1" smtClean="0"/>
              <a:t>Београд:Орбис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Лотман</a:t>
            </a:r>
            <a:r>
              <a:rPr lang="en-US" sz="2400" dirty="0" smtClean="0"/>
              <a:t> </a:t>
            </a:r>
            <a:r>
              <a:rPr lang="en-US" sz="2400" dirty="0" err="1" smtClean="0"/>
              <a:t>Михајлович</a:t>
            </a:r>
            <a:r>
              <a:rPr lang="en-US" sz="2400" dirty="0" smtClean="0"/>
              <a:t>,  </a:t>
            </a:r>
            <a:r>
              <a:rPr lang="en-US" sz="2400" dirty="0" err="1" smtClean="0"/>
              <a:t>Јуриј</a:t>
            </a:r>
            <a:r>
              <a:rPr lang="en-US" sz="2400" dirty="0" smtClean="0"/>
              <a:t>   (1976): </a:t>
            </a:r>
            <a:r>
              <a:rPr lang="en-US" sz="2400" i="1" dirty="0" err="1" smtClean="0"/>
              <a:t>Структура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уметничког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текста</a:t>
            </a:r>
            <a:r>
              <a:rPr lang="en-US" sz="2400" dirty="0" smtClean="0"/>
              <a:t>, </a:t>
            </a:r>
            <a:r>
              <a:rPr lang="en-US" sz="2400" dirty="0" err="1" smtClean="0"/>
              <a:t>Београд</a:t>
            </a:r>
            <a:r>
              <a:rPr lang="en-US" sz="2400" dirty="0" smtClean="0"/>
              <a:t>: </a:t>
            </a:r>
            <a:r>
              <a:rPr lang="en-US" sz="2400" dirty="0" err="1" smtClean="0"/>
              <a:t>Нолит</a:t>
            </a:r>
            <a:r>
              <a:rPr lang="en-US" sz="2400" dirty="0" smtClean="0"/>
              <a:t>, 1976.</a:t>
            </a:r>
          </a:p>
          <a:p>
            <a:endParaRPr lang="sr-Cyrl-RS" sz="24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/>
              <a:t>Максимовић</a:t>
            </a:r>
            <a:r>
              <a:rPr lang="en-US" dirty="0" smtClean="0"/>
              <a:t>, </a:t>
            </a:r>
            <a:r>
              <a:rPr lang="en-US" dirty="0" err="1" smtClean="0"/>
              <a:t>Десанка</a:t>
            </a:r>
            <a:r>
              <a:rPr lang="en-US" dirty="0" smtClean="0"/>
              <a:t> (1988): </a:t>
            </a:r>
            <a:r>
              <a:rPr lang="en-US" i="1" dirty="0" err="1" smtClean="0"/>
              <a:t>Сабране</a:t>
            </a:r>
            <a:r>
              <a:rPr lang="en-US" i="1" dirty="0" smtClean="0"/>
              <a:t> </a:t>
            </a:r>
            <a:r>
              <a:rPr lang="en-US" i="1" dirty="0" err="1" smtClean="0"/>
              <a:t>песме</a:t>
            </a:r>
            <a:r>
              <a:rPr lang="en-US" i="1" dirty="0" smtClean="0"/>
              <a:t> </a:t>
            </a:r>
            <a:r>
              <a:rPr lang="en-US" dirty="0" smtClean="0"/>
              <a:t>(I–VI),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Нолит</a:t>
            </a:r>
            <a:r>
              <a:rPr lang="en-US" dirty="0" smtClean="0"/>
              <a:t>; </a:t>
            </a:r>
            <a:r>
              <a:rPr lang="en-US" dirty="0" err="1" smtClean="0"/>
              <a:t>Љубљана:Младинска</a:t>
            </a:r>
            <a:r>
              <a:rPr lang="en-US" dirty="0" smtClean="0"/>
              <a:t> </a:t>
            </a:r>
            <a:r>
              <a:rPr lang="en-US" dirty="0" err="1" smtClean="0"/>
              <a:t>књига</a:t>
            </a:r>
            <a:r>
              <a:rPr lang="en-US" dirty="0" smtClean="0"/>
              <a:t>.</a:t>
            </a:r>
          </a:p>
          <a:p>
            <a:r>
              <a:rPr lang="sr-Latn-CS" dirty="0" smtClean="0"/>
              <a:t>Lubart</a:t>
            </a:r>
            <a:r>
              <a:rPr lang="sr-Latn-CS" dirty="0" smtClean="0"/>
              <a:t>, T. I., &amp; Sternberg, R. J. (1995). An investment approach to creativity: Theory and data. In S. M. Smith, T. B. Ward, &amp; R. A. Finke (Eds.), The creative cognition approach (pp. 269–302). Cambridge, MA: MIT Press </a:t>
            </a:r>
            <a:endParaRPr lang="sr-Cyrl-RS" dirty="0" smtClean="0"/>
          </a:p>
          <a:p>
            <a:r>
              <a:rPr lang="sr-Latn-CS" dirty="0" smtClean="0"/>
              <a:t>Meredith, K. S., Steele, J. L. i Temple (1998.), C., </a:t>
            </a:r>
            <a:r>
              <a:rPr lang="sr-Latn-CS" i="1" dirty="0" smtClean="0"/>
              <a:t>Cooperative Learning, Reading and NJriting for Critical Thinking Project -</a:t>
            </a:r>
            <a:r>
              <a:rPr lang="sr-Latn-CS" dirty="0" smtClean="0"/>
              <a:t> RNJCT, University of Nothern Ionja &amp; International Reading Associations </a:t>
            </a:r>
            <a:endParaRPr lang="en-US" dirty="0" smtClean="0"/>
          </a:p>
          <a:p>
            <a:r>
              <a:rPr lang="sr-Latn-CS" dirty="0" smtClean="0"/>
              <a:t>Meredith, K. S., Steele, J. L. i Temple, C. (1998.), </a:t>
            </a:r>
            <a:r>
              <a:rPr lang="sr-Latn-CS" i="1" dirty="0" smtClean="0"/>
              <a:t>Suradničko učenje</a:t>
            </a:r>
            <a:r>
              <a:rPr lang="sr-Latn-CS" dirty="0" smtClean="0"/>
              <a:t>, Zagreb: Otvoreno društvo Hrvatske. </a:t>
            </a:r>
            <a:endParaRPr lang="en-US" dirty="0" smtClean="0"/>
          </a:p>
          <a:p>
            <a:r>
              <a:rPr lang="sr-Latn-CS" dirty="0" smtClean="0"/>
              <a:t>Steele, J. L. – Meredith, K. S. C.  – Templ, C. : (1998):  </a:t>
            </a:r>
            <a:r>
              <a:rPr lang="sr-Latn-CS" i="1" dirty="0" smtClean="0"/>
              <a:t>Metode za promicanje kritičkog mišljenja.</a:t>
            </a:r>
            <a:r>
              <a:rPr lang="sr-Latn-CS" dirty="0" smtClean="0"/>
              <a:t> // </a:t>
            </a:r>
            <a:r>
              <a:rPr lang="sr-Latn-CS" i="1" dirty="0" smtClean="0"/>
              <a:t>Vodič kroz projekt II</a:t>
            </a:r>
            <a:r>
              <a:rPr lang="sr-Latn-CS" dirty="0" smtClean="0"/>
              <a:t>. Zagreb: Institut za otvoreno društvo Htvatske.</a:t>
            </a:r>
            <a:endParaRPr lang="en-US" dirty="0" smtClean="0"/>
          </a:p>
          <a:p>
            <a:r>
              <a:rPr lang="sr-Latn-CS" dirty="0" smtClean="0"/>
              <a:t> Mrduljaš Doležal, Petra (2013). </a:t>
            </a:r>
            <a:r>
              <a:rPr lang="sr-Latn-CS" i="1" dirty="0" smtClean="0"/>
              <a:t>Prstenovi koji se šire: junačka potraga u djelima J. R. R. Tolkiena</a:t>
            </a:r>
            <a:r>
              <a:rPr lang="sr-Latn-CS" dirty="0" smtClean="0"/>
              <a:t>, Zagreb: Algoritam.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err="1" smtClean="0"/>
              <a:t>Милошевић-Ђорђевић</a:t>
            </a:r>
            <a:r>
              <a:rPr lang="en-US" dirty="0" smtClean="0"/>
              <a:t>, </a:t>
            </a:r>
            <a:r>
              <a:rPr lang="en-US" dirty="0" err="1" smtClean="0"/>
              <a:t>Нада</a:t>
            </a:r>
            <a:r>
              <a:rPr lang="en-US" dirty="0" smtClean="0"/>
              <a:t> (1971). </a:t>
            </a:r>
            <a:r>
              <a:rPr lang="en-US" dirty="0" err="1" smtClean="0"/>
              <a:t>Заједничка</a:t>
            </a:r>
            <a:r>
              <a:rPr lang="en-US" dirty="0" smtClean="0"/>
              <a:t> </a:t>
            </a:r>
            <a:r>
              <a:rPr lang="en-US" dirty="0" err="1" smtClean="0"/>
              <a:t>тематско-сижејна</a:t>
            </a:r>
            <a:r>
              <a:rPr lang="en-US" dirty="0" smtClean="0"/>
              <a:t> </a:t>
            </a:r>
            <a:r>
              <a:rPr lang="en-US" dirty="0" err="1" smtClean="0"/>
              <a:t>основа</a:t>
            </a:r>
            <a:r>
              <a:rPr lang="en-US" dirty="0" smtClean="0"/>
              <a:t> </a:t>
            </a:r>
            <a:r>
              <a:rPr lang="en-US" dirty="0" err="1" smtClean="0"/>
              <a:t>српскохрватских</a:t>
            </a:r>
            <a:r>
              <a:rPr lang="en-US" dirty="0" smtClean="0"/>
              <a:t> </a:t>
            </a:r>
            <a:r>
              <a:rPr lang="en-US" dirty="0" err="1" smtClean="0"/>
              <a:t>неисторијских</a:t>
            </a:r>
            <a:r>
              <a:rPr lang="en-US" dirty="0" smtClean="0"/>
              <a:t> </a:t>
            </a:r>
            <a:r>
              <a:rPr lang="en-US" dirty="0" err="1" smtClean="0"/>
              <a:t>епских</a:t>
            </a:r>
            <a:r>
              <a:rPr lang="en-US" dirty="0" smtClean="0"/>
              <a:t> </a:t>
            </a:r>
            <a:r>
              <a:rPr lang="en-US" dirty="0" err="1" smtClean="0"/>
              <a:t>песама</a:t>
            </a:r>
            <a:r>
              <a:rPr lang="en-US" dirty="0" smtClean="0"/>
              <a:t> и </a:t>
            </a:r>
            <a:r>
              <a:rPr lang="en-US" dirty="0" err="1" smtClean="0"/>
              <a:t>прозне</a:t>
            </a:r>
            <a:r>
              <a:rPr lang="en-US" dirty="0" smtClean="0"/>
              <a:t> </a:t>
            </a:r>
            <a:r>
              <a:rPr lang="en-US" dirty="0" err="1" smtClean="0"/>
              <a:t>традиције</a:t>
            </a:r>
            <a:r>
              <a:rPr lang="en-US" dirty="0" smtClean="0"/>
              <a:t>,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Филолошки</a:t>
            </a:r>
            <a:r>
              <a:rPr lang="en-US" dirty="0" smtClean="0"/>
              <a:t> факултет,1971. </a:t>
            </a:r>
          </a:p>
          <a:p>
            <a:r>
              <a:rPr lang="en-US" dirty="0" err="1" smtClean="0"/>
              <a:t>Милошевић-Ђорђевић</a:t>
            </a:r>
            <a:r>
              <a:rPr lang="en-US" dirty="0" smtClean="0"/>
              <a:t>, </a:t>
            </a:r>
            <a:r>
              <a:rPr lang="en-US" dirty="0" err="1" smtClean="0"/>
              <a:t>Нада</a:t>
            </a:r>
            <a:r>
              <a:rPr lang="en-US" dirty="0" smtClean="0"/>
              <a:t> (2011): </a:t>
            </a:r>
            <a:r>
              <a:rPr lang="en-US" i="1" dirty="0" err="1" smtClean="0"/>
              <a:t>Радост</a:t>
            </a:r>
            <a:r>
              <a:rPr lang="en-US" i="1" dirty="0" smtClean="0"/>
              <a:t> </a:t>
            </a:r>
            <a:r>
              <a:rPr lang="en-US" i="1" dirty="0" err="1" smtClean="0"/>
              <a:t>препознавања</a:t>
            </a:r>
            <a:r>
              <a:rPr lang="en-US" dirty="0" smtClean="0"/>
              <a:t>, </a:t>
            </a:r>
            <a:r>
              <a:rPr lang="en-US" dirty="0" err="1" smtClean="0"/>
              <a:t>Нови</a:t>
            </a:r>
            <a:r>
              <a:rPr lang="en-US" dirty="0" smtClean="0"/>
              <a:t> </a:t>
            </a:r>
            <a:r>
              <a:rPr lang="en-US" dirty="0" err="1" smtClean="0"/>
              <a:t>Сад</a:t>
            </a:r>
            <a:r>
              <a:rPr lang="en-US" dirty="0" smtClean="0"/>
              <a:t>: </a:t>
            </a:r>
            <a:r>
              <a:rPr lang="en-US" dirty="0" err="1" smtClean="0"/>
              <a:t>Матица</a:t>
            </a:r>
            <a:r>
              <a:rPr lang="en-US" dirty="0" smtClean="0"/>
              <a:t> </a:t>
            </a:r>
            <a:r>
              <a:rPr lang="en-US" dirty="0" err="1" smtClean="0"/>
              <a:t>српска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Мелетински</a:t>
            </a:r>
            <a:r>
              <a:rPr lang="en-US" dirty="0" smtClean="0"/>
              <a:t>, </a:t>
            </a:r>
            <a:r>
              <a:rPr lang="en-US" dirty="0" err="1" smtClean="0"/>
              <a:t>Елеазер</a:t>
            </a:r>
            <a:r>
              <a:rPr lang="en-US" dirty="0" smtClean="0"/>
              <a:t> (1984).  </a:t>
            </a:r>
            <a:r>
              <a:rPr lang="en-US" i="1" dirty="0" err="1" smtClean="0"/>
              <a:t>Поетика</a:t>
            </a:r>
            <a:r>
              <a:rPr lang="en-US" i="1" dirty="0" smtClean="0"/>
              <a:t> </a:t>
            </a:r>
            <a:r>
              <a:rPr lang="en-US" i="1" dirty="0" err="1" smtClean="0"/>
              <a:t>мита</a:t>
            </a:r>
            <a:r>
              <a:rPr lang="en-US" i="1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Просвета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Мркаљ</a:t>
            </a:r>
            <a:r>
              <a:rPr lang="en-US" dirty="0" smtClean="0"/>
              <a:t>, </a:t>
            </a:r>
            <a:r>
              <a:rPr lang="en-US" dirty="0" err="1" smtClean="0"/>
              <a:t>Зона</a:t>
            </a:r>
            <a:r>
              <a:rPr lang="en-US" dirty="0" smtClean="0"/>
              <a:t> (2012): </a:t>
            </a:r>
            <a:r>
              <a:rPr lang="en-US" dirty="0" err="1" smtClean="0"/>
              <a:t>Дечак</a:t>
            </a:r>
            <a:r>
              <a:rPr lang="en-US" dirty="0" smtClean="0"/>
              <a:t> у </a:t>
            </a:r>
            <a:r>
              <a:rPr lang="en-US" dirty="0" err="1" smtClean="0"/>
              <a:t>одрастању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типски</a:t>
            </a:r>
            <a:r>
              <a:rPr lang="en-US" dirty="0" smtClean="0"/>
              <a:t> </a:t>
            </a:r>
            <a:r>
              <a:rPr lang="en-US" dirty="0" err="1" smtClean="0"/>
              <a:t>јунак</a:t>
            </a:r>
            <a:r>
              <a:rPr lang="en-US" dirty="0" smtClean="0"/>
              <a:t> у </a:t>
            </a:r>
            <a:r>
              <a:rPr lang="en-US" dirty="0" err="1" smtClean="0"/>
              <a:t>књижевним</a:t>
            </a:r>
            <a:r>
              <a:rPr lang="en-US" dirty="0" smtClean="0"/>
              <a:t> </a:t>
            </a:r>
            <a:r>
              <a:rPr lang="en-US" dirty="0" err="1" smtClean="0"/>
              <a:t>текстовима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млађе</a:t>
            </a:r>
            <a:r>
              <a:rPr lang="en-US" dirty="0" smtClean="0"/>
              <a:t> </a:t>
            </a:r>
            <a:r>
              <a:rPr lang="en-US" dirty="0" err="1" smtClean="0"/>
              <a:t>разреде</a:t>
            </a:r>
            <a:r>
              <a:rPr lang="en-US" dirty="0" smtClean="0"/>
              <a:t>, у: </a:t>
            </a:r>
            <a:r>
              <a:rPr lang="en-US" i="1" dirty="0" err="1" smtClean="0"/>
              <a:t>Књижевност</a:t>
            </a:r>
            <a:r>
              <a:rPr lang="en-US" i="1" dirty="0" smtClean="0"/>
              <a:t> </a:t>
            </a:r>
            <a:r>
              <a:rPr lang="en-US" i="1" dirty="0" err="1" smtClean="0"/>
              <a:t>за</a:t>
            </a:r>
            <a:r>
              <a:rPr lang="en-US" i="1" dirty="0" smtClean="0"/>
              <a:t> </a:t>
            </a:r>
            <a:r>
              <a:rPr lang="en-US" i="1" dirty="0" err="1" smtClean="0"/>
              <a:t>децу</a:t>
            </a:r>
            <a:r>
              <a:rPr lang="en-US" i="1" dirty="0" smtClean="0"/>
              <a:t> и </a:t>
            </a:r>
            <a:r>
              <a:rPr lang="en-US" i="1" dirty="0" err="1" smtClean="0"/>
              <a:t>омладину</a:t>
            </a:r>
            <a:r>
              <a:rPr lang="en-US" i="1" dirty="0" smtClean="0"/>
              <a:t> – </a:t>
            </a:r>
            <a:r>
              <a:rPr lang="en-US" i="1" dirty="0" err="1" smtClean="0"/>
              <a:t>наука</a:t>
            </a:r>
            <a:r>
              <a:rPr lang="en-US" i="1" dirty="0" smtClean="0"/>
              <a:t> и </a:t>
            </a:r>
            <a:r>
              <a:rPr lang="en-US" i="1" dirty="0" err="1" smtClean="0"/>
              <a:t>настава</a:t>
            </a:r>
            <a:r>
              <a:rPr lang="en-US" dirty="0" smtClean="0"/>
              <a:t>; </a:t>
            </a:r>
            <a:r>
              <a:rPr lang="en-US" dirty="0" err="1" smtClean="0"/>
              <a:t>уредници</a:t>
            </a:r>
            <a:r>
              <a:rPr lang="en-US" dirty="0" smtClean="0"/>
              <a:t>: </a:t>
            </a:r>
            <a:r>
              <a:rPr lang="en-US" dirty="0" err="1" smtClean="0"/>
              <a:t>Виолета</a:t>
            </a:r>
            <a:r>
              <a:rPr lang="en-US" dirty="0" smtClean="0"/>
              <a:t> </a:t>
            </a:r>
            <a:r>
              <a:rPr lang="en-US" dirty="0" err="1" smtClean="0"/>
              <a:t>Јовановић</a:t>
            </a:r>
            <a:r>
              <a:rPr lang="en-US" dirty="0" smtClean="0"/>
              <a:t>, </a:t>
            </a:r>
            <a:r>
              <a:rPr lang="en-US" dirty="0" err="1" smtClean="0"/>
              <a:t>Тиодор</a:t>
            </a:r>
            <a:r>
              <a:rPr lang="en-US" dirty="0" smtClean="0"/>
              <a:t> </a:t>
            </a:r>
            <a:r>
              <a:rPr lang="en-US" dirty="0" err="1" smtClean="0"/>
              <a:t>Росић</a:t>
            </a:r>
            <a:r>
              <a:rPr lang="en-US" dirty="0" smtClean="0"/>
              <a:t>, </a:t>
            </a:r>
            <a:r>
              <a:rPr lang="en-US" dirty="0" err="1" smtClean="0"/>
              <a:t>Јагодина</a:t>
            </a:r>
            <a:r>
              <a:rPr lang="en-US" dirty="0" smtClean="0"/>
              <a:t>: </a:t>
            </a:r>
            <a:r>
              <a:rPr lang="en-US" dirty="0" err="1" smtClean="0"/>
              <a:t>Факултет</a:t>
            </a:r>
            <a:r>
              <a:rPr lang="en-US" dirty="0" smtClean="0"/>
              <a:t> </a:t>
            </a:r>
            <a:r>
              <a:rPr lang="en-US" dirty="0" err="1" smtClean="0"/>
              <a:t>педагошких</a:t>
            </a:r>
            <a:r>
              <a:rPr lang="en-US" dirty="0" smtClean="0"/>
              <a:t> </a:t>
            </a:r>
            <a:r>
              <a:rPr lang="en-US" dirty="0" err="1" smtClean="0"/>
              <a:t>наука</a:t>
            </a:r>
            <a:r>
              <a:rPr lang="en-US" dirty="0" smtClean="0"/>
              <a:t> у </a:t>
            </a:r>
            <a:r>
              <a:rPr lang="en-US" dirty="0" err="1" smtClean="0"/>
              <a:t>Јагодини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Николић</a:t>
            </a:r>
            <a:r>
              <a:rPr lang="en-US" dirty="0" smtClean="0"/>
              <a:t>, </a:t>
            </a:r>
            <a:r>
              <a:rPr lang="en-US" dirty="0" err="1" smtClean="0"/>
              <a:t>Милија</a:t>
            </a:r>
            <a:r>
              <a:rPr lang="en-US" dirty="0" smtClean="0"/>
              <a:t> (1999). </a:t>
            </a:r>
            <a:r>
              <a:rPr lang="en-US" i="1" dirty="0" err="1" smtClean="0"/>
              <a:t>Методика</a:t>
            </a:r>
            <a:r>
              <a:rPr lang="en-US" i="1" dirty="0" smtClean="0"/>
              <a:t> </a:t>
            </a:r>
            <a:r>
              <a:rPr lang="en-US" i="1" dirty="0" err="1" smtClean="0"/>
              <a:t>наставе</a:t>
            </a:r>
            <a:r>
              <a:rPr lang="en-US" i="1" dirty="0" smtClean="0"/>
              <a:t> </a:t>
            </a:r>
            <a:r>
              <a:rPr lang="en-US" i="1" dirty="0" err="1" smtClean="0"/>
              <a:t>српског</a:t>
            </a:r>
            <a:r>
              <a:rPr lang="en-US" i="1" dirty="0" smtClean="0"/>
              <a:t> </a:t>
            </a:r>
            <a:r>
              <a:rPr lang="en-US" i="1" dirty="0" err="1" smtClean="0"/>
              <a:t>језика</a:t>
            </a:r>
            <a:r>
              <a:rPr lang="en-US" i="1" dirty="0" smtClean="0"/>
              <a:t> и </a:t>
            </a:r>
            <a:r>
              <a:rPr lang="en-US" i="1" dirty="0" err="1" smtClean="0"/>
              <a:t>књижевности</a:t>
            </a:r>
            <a:r>
              <a:rPr lang="en-US" dirty="0" smtClean="0"/>
              <a:t>,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Завод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уџбеника</a:t>
            </a:r>
            <a:r>
              <a:rPr lang="en-US" dirty="0" smtClean="0"/>
              <a:t> и </a:t>
            </a:r>
            <a:r>
              <a:rPr lang="en-US" dirty="0" err="1" smtClean="0"/>
              <a:t>наставна</a:t>
            </a:r>
            <a:r>
              <a:rPr lang="en-US" dirty="0" smtClean="0"/>
              <a:t> </a:t>
            </a:r>
            <a:r>
              <a:rPr lang="en-US" dirty="0" err="1" smtClean="0"/>
              <a:t>средства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Ноцић</a:t>
            </a:r>
            <a:r>
              <a:rPr lang="en-US" dirty="0" smtClean="0"/>
              <a:t>, </a:t>
            </a:r>
            <a:r>
              <a:rPr lang="en-US" dirty="0" err="1" smtClean="0"/>
              <a:t>Јасмина</a:t>
            </a:r>
            <a:r>
              <a:rPr lang="en-US" dirty="0" smtClean="0"/>
              <a:t> (2013). </a:t>
            </a:r>
            <a:r>
              <a:rPr lang="en-US" dirty="0" err="1" smtClean="0"/>
              <a:t>Логика</a:t>
            </a:r>
            <a:r>
              <a:rPr lang="en-US" dirty="0" smtClean="0"/>
              <a:t> </a:t>
            </a:r>
            <a:r>
              <a:rPr lang="en-US" dirty="0" err="1" smtClean="0"/>
              <a:t>приче</a:t>
            </a:r>
            <a:r>
              <a:rPr lang="en-US" dirty="0" smtClean="0"/>
              <a:t> у </a:t>
            </a:r>
            <a:r>
              <a:rPr lang="en-US" dirty="0" err="1" smtClean="0"/>
              <a:t>когнитивној</a:t>
            </a:r>
            <a:r>
              <a:rPr lang="en-US" dirty="0" smtClean="0"/>
              <a:t> </a:t>
            </a:r>
            <a:r>
              <a:rPr lang="en-US" dirty="0" err="1" smtClean="0"/>
              <a:t>наратологији</a:t>
            </a:r>
            <a:r>
              <a:rPr lang="en-US" dirty="0" smtClean="0"/>
              <a:t>. </a:t>
            </a:r>
            <a:r>
              <a:rPr lang="sr-Latn-CS" i="1" dirty="0" smtClean="0"/>
              <a:t>Philologia Mediana</a:t>
            </a:r>
            <a:r>
              <a:rPr lang="en-US" dirty="0" smtClean="0"/>
              <a:t>, </a:t>
            </a:r>
            <a:r>
              <a:rPr lang="en-US" dirty="0" smtClean="0"/>
              <a:t>5, 660–663.</a:t>
            </a:r>
          </a:p>
          <a:p>
            <a:r>
              <a:rPr lang="en-US" dirty="0" err="1" smtClean="0"/>
              <a:t>Ораић-Толић</a:t>
            </a:r>
            <a:r>
              <a:rPr lang="en-US" dirty="0" smtClean="0"/>
              <a:t>, </a:t>
            </a:r>
            <a:r>
              <a:rPr lang="en-US" dirty="0" err="1" smtClean="0"/>
              <a:t>Дубравка</a:t>
            </a:r>
            <a:r>
              <a:rPr lang="en-US" dirty="0" smtClean="0"/>
              <a:t> (1990): </a:t>
            </a:r>
            <a:r>
              <a:rPr lang="en-US" i="1" dirty="0" err="1" smtClean="0"/>
              <a:t>Теорија</a:t>
            </a:r>
            <a:r>
              <a:rPr lang="en-US" i="1" dirty="0" smtClean="0"/>
              <a:t> </a:t>
            </a:r>
            <a:r>
              <a:rPr lang="en-US" i="1" dirty="0" err="1" smtClean="0"/>
              <a:t>цитатности</a:t>
            </a:r>
            <a:r>
              <a:rPr lang="en-US" dirty="0" smtClean="0"/>
              <a:t>, </a:t>
            </a:r>
            <a:r>
              <a:rPr lang="en-US" dirty="0" err="1" smtClean="0"/>
              <a:t>Загреб</a:t>
            </a:r>
            <a:r>
              <a:rPr lang="en-US" dirty="0" smtClean="0"/>
              <a:t>: </a:t>
            </a:r>
            <a:r>
              <a:rPr lang="en-US" dirty="0" err="1" smtClean="0"/>
              <a:t>Графички</a:t>
            </a:r>
            <a:r>
              <a:rPr lang="en-US" dirty="0" smtClean="0"/>
              <a:t> </a:t>
            </a:r>
            <a:r>
              <a:rPr lang="en-US" dirty="0" err="1" smtClean="0"/>
              <a:t>завод</a:t>
            </a:r>
            <a:r>
              <a:rPr lang="en-US" dirty="0" smtClean="0"/>
              <a:t> </a:t>
            </a:r>
            <a:r>
              <a:rPr lang="en-US" dirty="0" err="1" smtClean="0"/>
              <a:t>Хрватске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Павловић</a:t>
            </a:r>
            <a:r>
              <a:rPr lang="en-US" dirty="0" smtClean="0"/>
              <a:t>, </a:t>
            </a:r>
            <a:r>
              <a:rPr lang="en-US" dirty="0" err="1" smtClean="0"/>
              <a:t>Миодраг</a:t>
            </a:r>
            <a:r>
              <a:rPr lang="en-US" dirty="0" smtClean="0"/>
              <a:t> (1981). </a:t>
            </a:r>
            <a:r>
              <a:rPr lang="en-US" i="1" dirty="0" err="1" smtClean="0"/>
              <a:t>Поетика</a:t>
            </a:r>
            <a:r>
              <a:rPr lang="en-US" i="1" dirty="0" smtClean="0"/>
              <a:t> </a:t>
            </a:r>
            <a:r>
              <a:rPr lang="en-US" i="1" dirty="0" err="1" smtClean="0"/>
              <a:t>модерног</a:t>
            </a:r>
            <a:r>
              <a:rPr lang="en-US" dirty="0" smtClean="0"/>
              <a:t>.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Вук</a:t>
            </a:r>
            <a:r>
              <a:rPr lang="en-US" dirty="0" smtClean="0"/>
              <a:t> </a:t>
            </a:r>
            <a:r>
              <a:rPr lang="en-US" dirty="0" err="1" smtClean="0"/>
              <a:t>Караџић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Павловић</a:t>
            </a:r>
            <a:r>
              <a:rPr lang="en-US" dirty="0" smtClean="0"/>
              <a:t>, </a:t>
            </a:r>
            <a:r>
              <a:rPr lang="en-US" dirty="0" err="1" smtClean="0"/>
              <a:t>Миодраг</a:t>
            </a:r>
            <a:r>
              <a:rPr lang="en-US" dirty="0" smtClean="0"/>
              <a:t> (2000): </a:t>
            </a:r>
            <a:r>
              <a:rPr lang="en-US" i="1" dirty="0" err="1" smtClean="0"/>
              <a:t>Огледи</a:t>
            </a:r>
            <a:r>
              <a:rPr lang="en-US" i="1" dirty="0" smtClean="0"/>
              <a:t> о </a:t>
            </a:r>
            <a:r>
              <a:rPr lang="en-US" i="1" dirty="0" err="1" smtClean="0"/>
              <a:t>народној</a:t>
            </a:r>
            <a:r>
              <a:rPr lang="en-US" i="1" dirty="0" smtClean="0"/>
              <a:t> и </a:t>
            </a:r>
            <a:r>
              <a:rPr lang="en-US" i="1" dirty="0" err="1" smtClean="0"/>
              <a:t>старој</a:t>
            </a:r>
            <a:r>
              <a:rPr lang="en-US" i="1" dirty="0" smtClean="0"/>
              <a:t> </a:t>
            </a:r>
            <a:r>
              <a:rPr lang="en-US" i="1" dirty="0" err="1" smtClean="0"/>
              <a:t>српској</a:t>
            </a:r>
            <a:r>
              <a:rPr lang="en-US" i="1" dirty="0" smtClean="0"/>
              <a:t> </a:t>
            </a:r>
            <a:r>
              <a:rPr lang="en-US" i="1" dirty="0" err="1" smtClean="0"/>
              <a:t>поезији</a:t>
            </a:r>
            <a:r>
              <a:rPr lang="en-US" dirty="0" smtClean="0"/>
              <a:t>,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Просвета</a:t>
            </a:r>
            <a:r>
              <a:rPr lang="en-US" dirty="0" smtClean="0"/>
              <a:t>.</a:t>
            </a:r>
          </a:p>
          <a:p>
            <a:r>
              <a:rPr lang="sr-Latn-CS" dirty="0" smtClean="0"/>
              <a:t>Peko</a:t>
            </a:r>
            <a:r>
              <a:rPr lang="sr-Cyrl-RS" dirty="0" smtClean="0"/>
              <a:t>,</a:t>
            </a:r>
            <a:r>
              <a:rPr lang="sr-Latn-CS" dirty="0" smtClean="0"/>
              <a:t> Anđelka</a:t>
            </a:r>
            <a:r>
              <a:rPr lang="sr-Cyrl-RS" dirty="0" smtClean="0"/>
              <a:t> –</a:t>
            </a:r>
            <a:r>
              <a:rPr lang="sr-Latn-CS" dirty="0" smtClean="0"/>
              <a:t> Pintarić</a:t>
            </a:r>
            <a:r>
              <a:rPr lang="sr-Cyrl-RS" dirty="0" smtClean="0"/>
              <a:t>,</a:t>
            </a:r>
            <a:r>
              <a:rPr lang="sr-Latn-CS" dirty="0" smtClean="0"/>
              <a:t> Ana </a:t>
            </a:r>
            <a:r>
              <a:rPr lang="sr-Cyrl-RS" dirty="0" smtClean="0"/>
              <a:t>(</a:t>
            </a:r>
            <a:r>
              <a:rPr lang="sr-Latn-CS" dirty="0" smtClean="0"/>
              <a:t>1999</a:t>
            </a:r>
            <a:r>
              <a:rPr lang="sr-Cyrl-RS" dirty="0" smtClean="0"/>
              <a:t>) </a:t>
            </a:r>
            <a:r>
              <a:rPr lang="sr-Latn-CS" i="1" dirty="0" smtClean="0"/>
              <a:t>Uvod u didaktiku hrvatskoga jezik</a:t>
            </a:r>
            <a:r>
              <a:rPr lang="sr-Latn-CS" dirty="0" smtClean="0"/>
              <a:t>a, Osijek </a:t>
            </a:r>
            <a:r>
              <a:rPr lang="sr-Cyrl-RS" dirty="0" smtClean="0"/>
              <a:t>:</a:t>
            </a:r>
            <a:r>
              <a:rPr lang="sr-Latn-CS" dirty="0" smtClean="0"/>
              <a:t>Sveučilište Josipa Jurja Strossmayera</a:t>
            </a:r>
            <a:endParaRPr lang="en-US" dirty="0" smtClean="0"/>
          </a:p>
          <a:p>
            <a:r>
              <a:rPr lang="en-US" dirty="0" err="1" smtClean="0"/>
              <a:t>Петровић</a:t>
            </a:r>
            <a:r>
              <a:rPr lang="en-US" dirty="0" smtClean="0"/>
              <a:t>, </a:t>
            </a:r>
            <a:r>
              <a:rPr lang="en-US" dirty="0" err="1" smtClean="0"/>
              <a:t>Михаило</a:t>
            </a:r>
            <a:r>
              <a:rPr lang="en-US" dirty="0" smtClean="0"/>
              <a:t> (1967). </a:t>
            </a:r>
            <a:r>
              <a:rPr lang="en-US" i="1" dirty="0" err="1" smtClean="0"/>
              <a:t>Метафоре</a:t>
            </a:r>
            <a:r>
              <a:rPr lang="en-US" i="1" dirty="0" smtClean="0"/>
              <a:t> и </a:t>
            </a:r>
            <a:r>
              <a:rPr lang="en-US" i="1" dirty="0" err="1" smtClean="0"/>
              <a:t>алегорије</a:t>
            </a:r>
            <a:r>
              <a:rPr lang="en-US" dirty="0" smtClean="0"/>
              <a:t>, </a:t>
            </a:r>
            <a:r>
              <a:rPr lang="en-US" dirty="0" err="1" smtClean="0"/>
              <a:t>Београд</a:t>
            </a:r>
            <a:r>
              <a:rPr lang="en-US" dirty="0" smtClean="0"/>
              <a:t>: СКЗ.</a:t>
            </a:r>
          </a:p>
          <a:p>
            <a:r>
              <a:rPr lang="en-US" dirty="0" err="1" smtClean="0"/>
              <a:t>Петровић</a:t>
            </a:r>
            <a:r>
              <a:rPr lang="en-US" dirty="0" smtClean="0"/>
              <a:t>, </a:t>
            </a:r>
            <a:r>
              <a:rPr lang="en-US" dirty="0" err="1" smtClean="0"/>
              <a:t>Михаило</a:t>
            </a:r>
            <a:r>
              <a:rPr lang="en-US" dirty="0" smtClean="0"/>
              <a:t> (1933</a:t>
            </a:r>
            <a:r>
              <a:rPr lang="en-US" i="1" dirty="0" smtClean="0"/>
              <a:t>). </a:t>
            </a:r>
            <a:r>
              <a:rPr lang="en-US" i="1" dirty="0" err="1" smtClean="0"/>
              <a:t>Феноменолошко</a:t>
            </a:r>
            <a:r>
              <a:rPr lang="en-US" i="1" dirty="0" smtClean="0"/>
              <a:t> </a:t>
            </a:r>
            <a:r>
              <a:rPr lang="en-US" i="1" dirty="0" err="1" smtClean="0"/>
              <a:t>пресликавање</a:t>
            </a:r>
            <a:r>
              <a:rPr lang="en-US" dirty="0" smtClean="0"/>
              <a:t>,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Српска</a:t>
            </a:r>
            <a:r>
              <a:rPr lang="en-US" dirty="0" smtClean="0"/>
              <a:t> </a:t>
            </a:r>
            <a:r>
              <a:rPr lang="en-US" dirty="0" err="1" smtClean="0"/>
              <a:t>краљевска</a:t>
            </a:r>
            <a:r>
              <a:rPr lang="en-US" dirty="0" smtClean="0"/>
              <a:t> </a:t>
            </a:r>
            <a:r>
              <a:rPr lang="en-US" dirty="0" err="1" smtClean="0"/>
              <a:t>академија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Петковић</a:t>
            </a:r>
            <a:r>
              <a:rPr lang="en-US" dirty="0" smtClean="0"/>
              <a:t>, </a:t>
            </a:r>
            <a:r>
              <a:rPr lang="en-US" dirty="0" err="1" smtClean="0"/>
              <a:t>Новица</a:t>
            </a:r>
            <a:r>
              <a:rPr lang="en-US" dirty="0" smtClean="0"/>
              <a:t> (1984). </a:t>
            </a:r>
            <a:r>
              <a:rPr lang="en-US" i="1" dirty="0" err="1" smtClean="0"/>
              <a:t>Од</a:t>
            </a:r>
            <a:r>
              <a:rPr lang="en-US" i="1" dirty="0" smtClean="0"/>
              <a:t> </a:t>
            </a:r>
            <a:r>
              <a:rPr lang="en-US" i="1" dirty="0" err="1" smtClean="0"/>
              <a:t>формализма</a:t>
            </a:r>
            <a:r>
              <a:rPr lang="en-US" i="1" dirty="0" smtClean="0"/>
              <a:t> </a:t>
            </a:r>
            <a:r>
              <a:rPr lang="en-US" i="1" dirty="0" err="1" smtClean="0"/>
              <a:t>ка</a:t>
            </a:r>
            <a:r>
              <a:rPr lang="en-US" i="1" dirty="0" smtClean="0"/>
              <a:t> </a:t>
            </a:r>
            <a:r>
              <a:rPr lang="en-US" i="1" dirty="0" err="1" smtClean="0"/>
              <a:t>семиотици</a:t>
            </a:r>
            <a:r>
              <a:rPr lang="en-US" dirty="0" smtClean="0"/>
              <a:t>, </a:t>
            </a:r>
            <a:r>
              <a:rPr lang="en-US" dirty="0" err="1" smtClean="0"/>
              <a:t>Београд</a:t>
            </a:r>
            <a:r>
              <a:rPr lang="en-US" dirty="0" smtClean="0"/>
              <a:t>: БИГЗ.</a:t>
            </a:r>
          </a:p>
          <a:p>
            <a:r>
              <a:rPr lang="en-US" dirty="0" err="1" smtClean="0"/>
              <a:t>Петковић</a:t>
            </a:r>
            <a:r>
              <a:rPr lang="en-US" dirty="0" smtClean="0"/>
              <a:t>, </a:t>
            </a:r>
            <a:r>
              <a:rPr lang="en-US" dirty="0" err="1" smtClean="0"/>
              <a:t>Новица</a:t>
            </a:r>
            <a:r>
              <a:rPr lang="en-US" dirty="0" smtClean="0"/>
              <a:t> (1990). </a:t>
            </a:r>
            <a:r>
              <a:rPr lang="en-US" i="1" dirty="0" err="1" smtClean="0"/>
              <a:t>Огледи</a:t>
            </a:r>
            <a:r>
              <a:rPr lang="en-US" i="1" dirty="0" smtClean="0"/>
              <a:t> </a:t>
            </a:r>
            <a:r>
              <a:rPr lang="en-US" i="1" dirty="0" err="1" smtClean="0"/>
              <a:t>из</a:t>
            </a:r>
            <a:r>
              <a:rPr lang="en-US" i="1" dirty="0" smtClean="0"/>
              <a:t> </a:t>
            </a:r>
            <a:r>
              <a:rPr lang="en-US" i="1" dirty="0" err="1" smtClean="0"/>
              <a:t>српске</a:t>
            </a:r>
            <a:r>
              <a:rPr lang="en-US" i="1" dirty="0" smtClean="0"/>
              <a:t> </a:t>
            </a:r>
            <a:r>
              <a:rPr lang="en-US" i="1" dirty="0" err="1" smtClean="0"/>
              <a:t>поетике</a:t>
            </a:r>
            <a:r>
              <a:rPr lang="en-US" dirty="0" smtClean="0"/>
              <a:t>,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Завод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уџбенике</a:t>
            </a:r>
            <a:r>
              <a:rPr lang="en-US" dirty="0" smtClean="0"/>
              <a:t> и </a:t>
            </a:r>
            <a:r>
              <a:rPr lang="en-US" dirty="0" err="1" smtClean="0"/>
              <a:t>наставна</a:t>
            </a:r>
            <a:r>
              <a:rPr lang="en-US" dirty="0" smtClean="0"/>
              <a:t> </a:t>
            </a:r>
            <a:r>
              <a:rPr lang="en-US" dirty="0" err="1" smtClean="0"/>
              <a:t>средства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Проп</a:t>
            </a:r>
            <a:r>
              <a:rPr lang="en-US" dirty="0" smtClean="0"/>
              <a:t>, В. Ј. (1982</a:t>
            </a:r>
            <a:r>
              <a:rPr lang="en-US" i="1" dirty="0" smtClean="0"/>
              <a:t>). </a:t>
            </a:r>
            <a:r>
              <a:rPr lang="en-US" i="1" dirty="0" err="1" smtClean="0"/>
              <a:t>Морфологија</a:t>
            </a:r>
            <a:r>
              <a:rPr lang="en-US" i="1" dirty="0" smtClean="0"/>
              <a:t> </a:t>
            </a:r>
            <a:r>
              <a:rPr lang="en-US" i="1" dirty="0" err="1" smtClean="0"/>
              <a:t>бајке</a:t>
            </a:r>
            <a:r>
              <a:rPr lang="en-US" dirty="0" smtClean="0"/>
              <a:t>.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Просвета</a:t>
            </a:r>
            <a:r>
              <a:rPr lang="en-US" dirty="0" smtClean="0"/>
              <a:t>.</a:t>
            </a:r>
          </a:p>
          <a:p>
            <a:r>
              <a:rPr lang="en-US" i="1" dirty="0" err="1" smtClean="0"/>
              <a:t>Речник</a:t>
            </a:r>
            <a:r>
              <a:rPr lang="en-US" i="1" dirty="0" smtClean="0"/>
              <a:t> </a:t>
            </a:r>
            <a:r>
              <a:rPr lang="en-US" i="1" dirty="0" err="1" smtClean="0"/>
              <a:t>српскохрватскога</a:t>
            </a:r>
            <a:r>
              <a:rPr lang="en-US" i="1" dirty="0" smtClean="0"/>
              <a:t> </a:t>
            </a:r>
            <a:r>
              <a:rPr lang="en-US" i="1" dirty="0" err="1" smtClean="0"/>
              <a:t>књижевног</a:t>
            </a:r>
            <a:r>
              <a:rPr lang="en-US" i="1" dirty="0" smtClean="0"/>
              <a:t> </a:t>
            </a:r>
            <a:r>
              <a:rPr lang="en-US" i="1" dirty="0" err="1" smtClean="0"/>
              <a:t>језика</a:t>
            </a:r>
            <a:r>
              <a:rPr lang="en-US" i="1" dirty="0" smtClean="0"/>
              <a:t> </a:t>
            </a:r>
            <a:r>
              <a:rPr lang="en-US" dirty="0" smtClean="0"/>
              <a:t>(1976). </a:t>
            </a:r>
            <a:r>
              <a:rPr lang="en-US" dirty="0" err="1" smtClean="0"/>
              <a:t>Нови</a:t>
            </a:r>
            <a:r>
              <a:rPr lang="en-US" dirty="0" smtClean="0"/>
              <a:t> </a:t>
            </a:r>
            <a:r>
              <a:rPr lang="en-US" dirty="0" err="1" smtClean="0"/>
              <a:t>Сад</a:t>
            </a:r>
            <a:r>
              <a:rPr lang="en-US" dirty="0" smtClean="0"/>
              <a:t>: </a:t>
            </a:r>
            <a:r>
              <a:rPr lang="en-US" dirty="0" err="1" smtClean="0"/>
              <a:t>Матица</a:t>
            </a:r>
            <a:r>
              <a:rPr lang="en-US" dirty="0" smtClean="0"/>
              <a:t> </a:t>
            </a:r>
            <a:r>
              <a:rPr lang="en-US" dirty="0" err="1" smtClean="0"/>
              <a:t>српска</a:t>
            </a:r>
            <a:r>
              <a:rPr lang="en-US" dirty="0" smtClean="0"/>
              <a:t>.</a:t>
            </a:r>
          </a:p>
          <a:p>
            <a:r>
              <a:rPr lang="sr-Latn-CS" dirty="0" smtClean="0"/>
              <a:t>Renzulli, J. S., Reis, S.M. (1985): </a:t>
            </a:r>
            <a:r>
              <a:rPr lang="sr-Latn-CS" i="1" dirty="0" smtClean="0"/>
              <a:t>The schoolnjide enrichment model,Creative Learning Press, Inc., </a:t>
            </a:r>
            <a:r>
              <a:rPr lang="sr-Latn-CS" dirty="0" smtClean="0"/>
              <a:t>Mansfield Center</a:t>
            </a:r>
            <a:endParaRPr lang="en-US" dirty="0" smtClean="0"/>
          </a:p>
          <a:p>
            <a:r>
              <a:rPr lang="sr-Latn-CS" dirty="0" smtClean="0"/>
              <a:t>Riffaterre, Michael (1980). Syllepsis, </a:t>
            </a:r>
            <a:r>
              <a:rPr lang="en-US" i="1" dirty="0" smtClean="0"/>
              <a:t>Critical Inquiry</a:t>
            </a:r>
            <a:r>
              <a:rPr lang="en-US" dirty="0" smtClean="0"/>
              <a:t>, Vol. 6, No. 4 (Summer, 1980), pp. 625-638</a:t>
            </a:r>
          </a:p>
          <a:p>
            <a:r>
              <a:rPr lang="sr-Latn-CS" dirty="0" smtClean="0"/>
              <a:t> Riffaterre, Michael (1984).</a:t>
            </a:r>
            <a:r>
              <a:rPr lang="sr-Latn-CS" i="1" dirty="0" smtClean="0"/>
              <a:t> „</a:t>
            </a:r>
            <a:r>
              <a:rPr lang="sr-Latn-CS" dirty="0" smtClean="0"/>
              <a:t>Intertextual Representation: On Mimesis as Interpretative Discourse</a:t>
            </a:r>
            <a:r>
              <a:rPr lang="sr-Latn-CS" i="1" dirty="0" smtClean="0"/>
              <a:t>“, Critical Inquiry </a:t>
            </a:r>
            <a:r>
              <a:rPr lang="sr-Latn-CS" dirty="0" smtClean="0"/>
              <a:t>11</a:t>
            </a:r>
            <a:r>
              <a:rPr lang="sr-Latn-CS" i="1" dirty="0" smtClean="0"/>
              <a:t>, </a:t>
            </a:r>
            <a:r>
              <a:rPr lang="sr-Latn-CS" dirty="0" smtClean="0"/>
              <a:t>September</a:t>
            </a:r>
            <a:r>
              <a:rPr lang="sr-Latn-CS" i="1" dirty="0" smtClean="0"/>
              <a:t>, </a:t>
            </a:r>
            <a:r>
              <a:rPr lang="sr-Latn-CS" u="sng" dirty="0" smtClean="0"/>
              <a:t> </a:t>
            </a:r>
            <a:r>
              <a:rPr lang="sr-Latn-CS" dirty="0" smtClean="0"/>
              <a:t>pp. 141-162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Latn-CS" dirty="0" smtClean="0"/>
              <a:t>Rosandić, Dragutin (2003). </a:t>
            </a:r>
            <a:r>
              <a:rPr lang="sr-Latn-CS" i="1" dirty="0" smtClean="0"/>
              <a:t>Kurikulski metodički obzori</a:t>
            </a:r>
            <a:r>
              <a:rPr lang="sr-Latn-CS" dirty="0" smtClean="0"/>
              <a:t>, Zagreb: Školske novine.</a:t>
            </a:r>
            <a:endParaRPr lang="en-US" dirty="0" smtClean="0"/>
          </a:p>
          <a:p>
            <a:r>
              <a:rPr lang="en-US" dirty="0" err="1" smtClean="0"/>
              <a:t>Самарџија</a:t>
            </a:r>
            <a:r>
              <a:rPr lang="en-US" dirty="0" smtClean="0"/>
              <a:t>, </a:t>
            </a:r>
            <a:r>
              <a:rPr lang="en-US" dirty="0" err="1" smtClean="0"/>
              <a:t>Снежана</a:t>
            </a:r>
            <a:r>
              <a:rPr lang="en-US" dirty="0" smtClean="0"/>
              <a:t> (1989). „</a:t>
            </a:r>
            <a:r>
              <a:rPr lang="en-US" dirty="0" err="1" smtClean="0"/>
              <a:t>Жанровска</a:t>
            </a:r>
            <a:r>
              <a:rPr lang="en-US" dirty="0" smtClean="0"/>
              <a:t> </a:t>
            </a:r>
            <a:r>
              <a:rPr lang="en-US" dirty="0" err="1" smtClean="0"/>
              <a:t>условљеност</a:t>
            </a:r>
            <a:r>
              <a:rPr lang="en-US" dirty="0" smtClean="0"/>
              <a:t> </a:t>
            </a:r>
            <a:r>
              <a:rPr lang="en-US" dirty="0" err="1" smtClean="0"/>
              <a:t>фантастике</a:t>
            </a:r>
            <a:r>
              <a:rPr lang="en-US" dirty="0" smtClean="0"/>
              <a:t> у </a:t>
            </a:r>
            <a:r>
              <a:rPr lang="en-US" dirty="0" err="1" smtClean="0"/>
              <a:t>српској</a:t>
            </a:r>
            <a:r>
              <a:rPr lang="en-US" dirty="0" smtClean="0"/>
              <a:t> </a:t>
            </a:r>
            <a:r>
              <a:rPr lang="en-US" dirty="0" err="1" smtClean="0"/>
              <a:t>усменој</a:t>
            </a:r>
            <a:r>
              <a:rPr lang="en-US" dirty="0" smtClean="0"/>
              <a:t> </a:t>
            </a:r>
            <a:r>
              <a:rPr lang="en-US" dirty="0" err="1" smtClean="0"/>
              <a:t>књижевности</a:t>
            </a:r>
            <a:r>
              <a:rPr lang="en-US" dirty="0" smtClean="0"/>
              <a:t>“;  у: </a:t>
            </a:r>
            <a:r>
              <a:rPr lang="en-US" dirty="0" err="1" smtClean="0"/>
              <a:t>Српска</a:t>
            </a:r>
            <a:r>
              <a:rPr lang="en-US" dirty="0" smtClean="0"/>
              <a:t> </a:t>
            </a:r>
            <a:r>
              <a:rPr lang="en-US" dirty="0" err="1" smtClean="0"/>
              <a:t>фантастика</a:t>
            </a:r>
            <a:r>
              <a:rPr lang="en-US" dirty="0" smtClean="0"/>
              <a:t>. </a:t>
            </a:r>
            <a:r>
              <a:rPr lang="en-US" dirty="0" err="1" smtClean="0"/>
              <a:t>Натприродно</a:t>
            </a:r>
            <a:r>
              <a:rPr lang="en-US" dirty="0" smtClean="0"/>
              <a:t> и </a:t>
            </a:r>
            <a:r>
              <a:rPr lang="en-US" dirty="0" err="1" smtClean="0"/>
              <a:t>нестварно</a:t>
            </a:r>
            <a:r>
              <a:rPr lang="en-US" dirty="0" smtClean="0"/>
              <a:t> у </a:t>
            </a:r>
            <a:r>
              <a:rPr lang="en-US" dirty="0" err="1" smtClean="0"/>
              <a:t>српској</a:t>
            </a:r>
            <a:r>
              <a:rPr lang="en-US" dirty="0" smtClean="0"/>
              <a:t> </a:t>
            </a:r>
            <a:r>
              <a:rPr lang="en-US" dirty="0" err="1" smtClean="0"/>
              <a:t>књижевности</a:t>
            </a:r>
            <a:r>
              <a:rPr lang="en-US" dirty="0" smtClean="0"/>
              <a:t>, </a:t>
            </a:r>
            <a:r>
              <a:rPr lang="en-US" dirty="0" err="1" smtClean="0"/>
              <a:t>Београд</a:t>
            </a:r>
            <a:r>
              <a:rPr lang="en-US" dirty="0" smtClean="0"/>
              <a:t>: САНУ.</a:t>
            </a:r>
          </a:p>
          <a:p>
            <a:r>
              <a:rPr lang="en-US" dirty="0" err="1" smtClean="0"/>
              <a:t>Солар</a:t>
            </a:r>
            <a:r>
              <a:rPr lang="en-US" dirty="0" smtClean="0"/>
              <a:t>, </a:t>
            </a:r>
            <a:r>
              <a:rPr lang="en-US" dirty="0" err="1" smtClean="0"/>
              <a:t>Миливој</a:t>
            </a:r>
            <a:r>
              <a:rPr lang="en-US" dirty="0" smtClean="0"/>
              <a:t> (2010). </a:t>
            </a:r>
            <a:r>
              <a:rPr lang="en-US" i="1" dirty="0" err="1" smtClean="0"/>
              <a:t>Укуси</a:t>
            </a:r>
            <a:r>
              <a:rPr lang="en-US" i="1" dirty="0" smtClean="0"/>
              <a:t>, </a:t>
            </a:r>
            <a:r>
              <a:rPr lang="en-US" i="1" dirty="0" err="1" smtClean="0"/>
              <a:t>митови</a:t>
            </a:r>
            <a:r>
              <a:rPr lang="en-US" i="1" dirty="0" smtClean="0"/>
              <a:t> и </a:t>
            </a:r>
            <a:r>
              <a:rPr lang="en-US" i="1" dirty="0" err="1" smtClean="0"/>
              <a:t>поетика</a:t>
            </a:r>
            <a:r>
              <a:rPr lang="en-US" dirty="0" smtClean="0"/>
              <a:t>.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Службени</a:t>
            </a:r>
            <a:r>
              <a:rPr lang="en-US" dirty="0" smtClean="0"/>
              <a:t> </a:t>
            </a:r>
            <a:r>
              <a:rPr lang="en-US" dirty="0" err="1" smtClean="0"/>
              <a:t>гласник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Тартаља</a:t>
            </a:r>
            <a:r>
              <a:rPr lang="en-US" dirty="0" smtClean="0"/>
              <a:t>, </a:t>
            </a:r>
            <a:r>
              <a:rPr lang="en-US" dirty="0" err="1" smtClean="0"/>
              <a:t>Иво</a:t>
            </a:r>
            <a:r>
              <a:rPr lang="en-US" dirty="0" smtClean="0"/>
              <a:t> (2003). </a:t>
            </a:r>
            <a:r>
              <a:rPr lang="en-US" i="1" dirty="0" err="1" smtClean="0"/>
              <a:t>Теорија</a:t>
            </a:r>
            <a:r>
              <a:rPr lang="en-US" i="1" dirty="0" smtClean="0"/>
              <a:t> </a:t>
            </a:r>
            <a:r>
              <a:rPr lang="en-US" i="1" dirty="0" err="1" smtClean="0"/>
              <a:t>књижевности</a:t>
            </a:r>
            <a:r>
              <a:rPr lang="en-US" dirty="0" smtClean="0"/>
              <a:t>,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завод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уџбенике</a:t>
            </a:r>
            <a:r>
              <a:rPr lang="en-US" dirty="0" smtClean="0"/>
              <a:t> и </a:t>
            </a:r>
            <a:r>
              <a:rPr lang="en-US" dirty="0" err="1" smtClean="0"/>
              <a:t>наствна</a:t>
            </a:r>
            <a:r>
              <a:rPr lang="en-US" dirty="0" smtClean="0"/>
              <a:t> </a:t>
            </a:r>
            <a:r>
              <a:rPr lang="en-US" dirty="0" err="1" smtClean="0"/>
              <a:t>средства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Толкин</a:t>
            </a:r>
            <a:r>
              <a:rPr lang="en-US" dirty="0" smtClean="0"/>
              <a:t>, Џ. Р. Р (1993) . </a:t>
            </a:r>
            <a:r>
              <a:rPr lang="en-US" i="1" dirty="0" err="1" smtClean="0"/>
              <a:t>Дрво</a:t>
            </a:r>
            <a:r>
              <a:rPr lang="en-US" i="1" dirty="0" smtClean="0"/>
              <a:t> и </a:t>
            </a:r>
            <a:r>
              <a:rPr lang="en-US" i="1" dirty="0" err="1" smtClean="0"/>
              <a:t>лист</a:t>
            </a:r>
            <a:r>
              <a:rPr lang="en-US" dirty="0" smtClean="0"/>
              <a:t>.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Српска</a:t>
            </a:r>
            <a:r>
              <a:rPr lang="en-US" dirty="0" smtClean="0"/>
              <a:t> </a:t>
            </a:r>
            <a:r>
              <a:rPr lang="en-US" dirty="0" err="1" smtClean="0"/>
              <a:t>књижевна</a:t>
            </a:r>
            <a:r>
              <a:rPr lang="en-US" dirty="0" smtClean="0"/>
              <a:t> </a:t>
            </a:r>
            <a:r>
              <a:rPr lang="en-US" dirty="0" err="1" smtClean="0"/>
              <a:t>задруга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Толкин</a:t>
            </a:r>
            <a:r>
              <a:rPr lang="en-US" dirty="0" smtClean="0"/>
              <a:t>, Џ.Р.Р. (2012): </a:t>
            </a:r>
            <a:r>
              <a:rPr lang="en-US" i="1" dirty="0" err="1" smtClean="0"/>
              <a:t>Хобит</a:t>
            </a:r>
            <a:r>
              <a:rPr lang="en-US" i="1" dirty="0" smtClean="0"/>
              <a:t>.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Чаробна</a:t>
            </a:r>
            <a:r>
              <a:rPr lang="en-US" dirty="0" smtClean="0"/>
              <a:t> </a:t>
            </a:r>
            <a:r>
              <a:rPr lang="en-US" dirty="0" err="1" smtClean="0"/>
              <a:t>књига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Требјешанин</a:t>
            </a:r>
            <a:r>
              <a:rPr lang="en-US" dirty="0" smtClean="0"/>
              <a:t>,  </a:t>
            </a:r>
            <a:r>
              <a:rPr lang="en-US" dirty="0" err="1" smtClean="0"/>
              <a:t>Жарко</a:t>
            </a:r>
            <a:r>
              <a:rPr lang="en-US" dirty="0" smtClean="0"/>
              <a:t> (2013). „</a:t>
            </a:r>
            <a:r>
              <a:rPr lang="en-US" dirty="0" err="1" smtClean="0"/>
              <a:t>Педагошка</a:t>
            </a:r>
            <a:r>
              <a:rPr lang="en-US" dirty="0" smtClean="0"/>
              <a:t> </a:t>
            </a:r>
            <a:r>
              <a:rPr lang="en-US" dirty="0" err="1" smtClean="0"/>
              <a:t>вредност</a:t>
            </a:r>
            <a:r>
              <a:rPr lang="en-US" dirty="0" smtClean="0"/>
              <a:t> </a:t>
            </a:r>
            <a:r>
              <a:rPr lang="en-US" dirty="0" err="1" smtClean="0"/>
              <a:t>бајки</a:t>
            </a:r>
            <a:r>
              <a:rPr lang="en-US" dirty="0" smtClean="0"/>
              <a:t> – </a:t>
            </a:r>
            <a:r>
              <a:rPr lang="en-US" dirty="0" err="1" smtClean="0"/>
              <a:t>мишљење</a:t>
            </a:r>
            <a:r>
              <a:rPr lang="en-US" dirty="0" smtClean="0"/>
              <a:t> </a:t>
            </a:r>
            <a:r>
              <a:rPr lang="en-US" dirty="0" err="1" smtClean="0"/>
              <a:t>родитеља</a:t>
            </a:r>
            <a:r>
              <a:rPr lang="en-US" dirty="0" smtClean="0"/>
              <a:t> </a:t>
            </a:r>
            <a:r>
              <a:rPr lang="en-US" dirty="0" err="1" smtClean="0"/>
              <a:t>колико</a:t>
            </a:r>
            <a:r>
              <a:rPr lang="en-US" dirty="0" smtClean="0"/>
              <a:t> и </a:t>
            </a:r>
            <a:r>
              <a:rPr lang="en-US" dirty="0" err="1" smtClean="0"/>
              <a:t>зашто</a:t>
            </a:r>
            <a:r>
              <a:rPr lang="en-US" dirty="0" smtClean="0"/>
              <a:t> </a:t>
            </a:r>
            <a:r>
              <a:rPr lang="en-US" dirty="0" err="1" smtClean="0"/>
              <a:t>савремена</a:t>
            </a:r>
            <a:r>
              <a:rPr lang="en-US" dirty="0" smtClean="0"/>
              <a:t> </a:t>
            </a:r>
            <a:r>
              <a:rPr lang="en-US" dirty="0" err="1" smtClean="0"/>
              <a:t>деца</a:t>
            </a:r>
            <a:r>
              <a:rPr lang="en-US" dirty="0" smtClean="0"/>
              <a:t> </a:t>
            </a:r>
            <a:r>
              <a:rPr lang="en-US" dirty="0" err="1" smtClean="0"/>
              <a:t>воле</a:t>
            </a:r>
            <a:r>
              <a:rPr lang="en-US" dirty="0" smtClean="0"/>
              <a:t> </a:t>
            </a:r>
            <a:r>
              <a:rPr lang="en-US" dirty="0" err="1" smtClean="0"/>
              <a:t>бајке</a:t>
            </a:r>
            <a:r>
              <a:rPr lang="en-US" dirty="0" smtClean="0"/>
              <a:t>“, у: </a:t>
            </a:r>
            <a:r>
              <a:rPr lang="en-US" dirty="0" err="1" smtClean="0"/>
              <a:t>Књижевност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децу</a:t>
            </a:r>
            <a:r>
              <a:rPr lang="en-US" dirty="0" smtClean="0"/>
              <a:t> и </a:t>
            </a:r>
            <a:r>
              <a:rPr lang="en-US" dirty="0" err="1" smtClean="0"/>
              <a:t>њена</a:t>
            </a:r>
            <a:r>
              <a:rPr lang="en-US" dirty="0" smtClean="0"/>
              <a:t> </a:t>
            </a:r>
            <a:r>
              <a:rPr lang="en-US" dirty="0" err="1" smtClean="0"/>
              <a:t>улога</a:t>
            </a:r>
            <a:r>
              <a:rPr lang="en-US" dirty="0" smtClean="0"/>
              <a:t> у </a:t>
            </a:r>
            <a:r>
              <a:rPr lang="en-US" dirty="0" err="1" smtClean="0"/>
              <a:t>васпитању</a:t>
            </a:r>
            <a:r>
              <a:rPr lang="en-US" dirty="0" smtClean="0"/>
              <a:t> и </a:t>
            </a:r>
            <a:r>
              <a:rPr lang="en-US" dirty="0" err="1" smtClean="0"/>
              <a:t>образовању</a:t>
            </a:r>
            <a:r>
              <a:rPr lang="en-US" dirty="0" smtClean="0"/>
              <a:t> </a:t>
            </a:r>
            <a:r>
              <a:rPr lang="en-US" dirty="0" err="1" smtClean="0"/>
              <a:t>деце</a:t>
            </a:r>
            <a:r>
              <a:rPr lang="en-US" dirty="0" smtClean="0"/>
              <a:t> </a:t>
            </a:r>
            <a:r>
              <a:rPr lang="en-US" dirty="0" err="1" smtClean="0"/>
              <a:t>школског</a:t>
            </a:r>
            <a:r>
              <a:rPr lang="en-US" dirty="0" smtClean="0"/>
              <a:t> </a:t>
            </a:r>
            <a:r>
              <a:rPr lang="en-US" dirty="0" err="1" smtClean="0"/>
              <a:t>узраста</a:t>
            </a:r>
            <a:r>
              <a:rPr lang="en-US" dirty="0" smtClean="0"/>
              <a:t>. </a:t>
            </a:r>
            <a:r>
              <a:rPr lang="en-US" dirty="0" err="1" smtClean="0"/>
              <a:t>Врање</a:t>
            </a:r>
            <a:r>
              <a:rPr lang="en-US" dirty="0" smtClean="0"/>
              <a:t>: </a:t>
            </a:r>
            <a:r>
              <a:rPr lang="en-US" dirty="0" err="1" smtClean="0"/>
              <a:t>Учитељски</a:t>
            </a:r>
            <a:r>
              <a:rPr lang="en-US" dirty="0" smtClean="0"/>
              <a:t> </a:t>
            </a:r>
            <a:r>
              <a:rPr lang="en-US" dirty="0" err="1" smtClean="0"/>
              <a:t>факултет</a:t>
            </a:r>
            <a:r>
              <a:rPr lang="en-US" dirty="0" smtClean="0"/>
              <a:t>, 2013. </a:t>
            </a:r>
          </a:p>
          <a:p>
            <a:r>
              <a:rPr lang="en-US" dirty="0" err="1" smtClean="0"/>
              <a:t>Велек</a:t>
            </a:r>
            <a:r>
              <a:rPr lang="en-US" dirty="0" smtClean="0"/>
              <a:t>, </a:t>
            </a:r>
            <a:r>
              <a:rPr lang="en-US" dirty="0" err="1" smtClean="0"/>
              <a:t>Рене</a:t>
            </a:r>
            <a:r>
              <a:rPr lang="en-US" dirty="0" smtClean="0"/>
              <a:t> – </a:t>
            </a:r>
            <a:r>
              <a:rPr lang="en-US" dirty="0" err="1" smtClean="0"/>
              <a:t>Ворен</a:t>
            </a:r>
            <a:r>
              <a:rPr lang="en-US" dirty="0" smtClean="0"/>
              <a:t>, </a:t>
            </a:r>
            <a:r>
              <a:rPr lang="en-US" dirty="0" err="1" smtClean="0"/>
              <a:t>Остин</a:t>
            </a:r>
            <a:r>
              <a:rPr lang="en-US" dirty="0" smtClean="0"/>
              <a:t>. </a:t>
            </a:r>
            <a:r>
              <a:rPr lang="en-US" i="1" dirty="0" err="1" smtClean="0"/>
              <a:t>Теорија</a:t>
            </a:r>
            <a:r>
              <a:rPr lang="en-US" i="1" dirty="0" smtClean="0"/>
              <a:t> </a:t>
            </a:r>
            <a:r>
              <a:rPr lang="en-US" i="1" dirty="0" err="1" smtClean="0"/>
              <a:t>књижевности</a:t>
            </a:r>
            <a:r>
              <a:rPr lang="en-US" dirty="0" smtClean="0"/>
              <a:t>,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Утопија</a:t>
            </a:r>
            <a:r>
              <a:rPr lang="en-US" dirty="0" smtClean="0"/>
              <a:t>, 2004.</a:t>
            </a:r>
          </a:p>
          <a:p>
            <a:r>
              <a:rPr lang="en-US" dirty="0" err="1" smtClean="0"/>
              <a:t>Велмар</a:t>
            </a:r>
            <a:r>
              <a:rPr lang="sr-Cyrl-RS" dirty="0" smtClean="0"/>
              <a:t>-</a:t>
            </a:r>
            <a:r>
              <a:rPr lang="en-US" dirty="0" err="1" smtClean="0"/>
              <a:t>Јанковић</a:t>
            </a:r>
            <a:r>
              <a:rPr lang="en-US" dirty="0" smtClean="0"/>
              <a:t>, </a:t>
            </a:r>
            <a:r>
              <a:rPr lang="en-US" dirty="0" err="1" smtClean="0"/>
              <a:t>Светлана</a:t>
            </a:r>
            <a:r>
              <a:rPr lang="en-US" dirty="0" smtClean="0"/>
              <a:t> (2009): </a:t>
            </a:r>
            <a:r>
              <a:rPr lang="en-US" i="1" dirty="0" err="1" smtClean="0"/>
              <a:t>Књига</a:t>
            </a:r>
            <a:r>
              <a:rPr lang="en-US" i="1" dirty="0" smtClean="0"/>
              <a:t> </a:t>
            </a:r>
            <a:r>
              <a:rPr lang="en-US" i="1" dirty="0" err="1" smtClean="0"/>
              <a:t>за</a:t>
            </a:r>
            <a:r>
              <a:rPr lang="en-US" i="1" dirty="0" smtClean="0"/>
              <a:t> </a:t>
            </a:r>
            <a:r>
              <a:rPr lang="en-US" i="1" dirty="0" err="1" smtClean="0"/>
              <a:t>Марка</a:t>
            </a:r>
            <a:r>
              <a:rPr lang="en-US" dirty="0" smtClean="0"/>
              <a:t>, </a:t>
            </a:r>
            <a:r>
              <a:rPr lang="en-US" dirty="0" err="1" smtClean="0"/>
              <a:t>Београд</a:t>
            </a:r>
            <a:r>
              <a:rPr lang="en-US" dirty="0" smtClean="0"/>
              <a:t>: </a:t>
            </a:r>
            <a:r>
              <a:rPr lang="en-US" dirty="0" err="1" smtClean="0"/>
              <a:t>Стубови</a:t>
            </a:r>
            <a:r>
              <a:rPr lang="en-US" dirty="0" smtClean="0"/>
              <a:t> </a:t>
            </a:r>
            <a:r>
              <a:rPr lang="en-US" dirty="0" err="1" smtClean="0"/>
              <a:t>културе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РЕЦЕПЦИЈА ТЕКСТА ЈЕ ИНДИВИДУАЛНИ ДОЖИВЉАЈ И ИЗРАЗ СВАКОГ УЧЕНИКА</a:t>
            </a:r>
          </a:p>
          <a:p>
            <a:pPr algn="just"/>
            <a:r>
              <a:rPr lang="en-US" dirty="0" smtClean="0"/>
              <a:t>ТЕКСТОВИ ПОСТАЈУ ОТВОРЕНИ МОДЕЛ У КОЈИ СВАКИ УЧЕНИК УНОСИ НЕШТО СВОЈЕ</a:t>
            </a:r>
          </a:p>
          <a:p>
            <a:pPr algn="just"/>
            <a:r>
              <a:rPr lang="en-US" dirty="0" smtClean="0"/>
              <a:t>РЕЦЕПЦИЈОМ СЕ УЧЕНИК УНОСИ У СРЕДИШТЕ ТЕКСТОВНОГ ПРОБЛЕМА, МЕЊА ГА, ПРИХВАЋА И НАДОПУЊУЈЕ</a:t>
            </a:r>
          </a:p>
          <a:p>
            <a:pPr algn="just"/>
            <a:r>
              <a:rPr lang="en-US" dirty="0" smtClean="0"/>
              <a:t>У ОСНОВИ ЈЕ РЕЦЕПЦИЈЕ САМОСТАЛАН И ИСТРАЖИВАЧКИ РАД УЧЕНИКА КОЈИ ДОВОДИ ДО НОВИХ СПОЗНАЈА И ИСТИНА</a:t>
            </a:r>
          </a:p>
          <a:p>
            <a:endParaRPr lang="en-US" dirty="0" smtClean="0"/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ЦИЉ ИСТРАЖИВАЊА </a:t>
            </a:r>
          </a:p>
          <a:p>
            <a:r>
              <a:rPr lang="en-US" dirty="0" smtClean="0"/>
              <a:t>ПОСМАТРАЊЕ ДАТИХ ПОДАТАКА</a:t>
            </a:r>
          </a:p>
          <a:p>
            <a:r>
              <a:rPr lang="en-US" dirty="0" smtClean="0"/>
              <a:t>ОТКРИВАЊЕ БИТНИХ ВЕЗА</a:t>
            </a:r>
          </a:p>
          <a:p>
            <a:r>
              <a:rPr lang="en-US" dirty="0" smtClean="0"/>
              <a:t>МОДЕЛ РЕЦЕПЦИЈЕ ДАЈЕ ПРОУЧАВАЊУ УЧЕНИКА ПОСЕБНУ ВРЕДНОСТ</a:t>
            </a:r>
          </a:p>
          <a:p>
            <a:r>
              <a:rPr lang="en-US" dirty="0" err="1" smtClean="0"/>
              <a:t>Хоризонт</a:t>
            </a:r>
            <a:r>
              <a:rPr lang="en-US" dirty="0" smtClean="0"/>
              <a:t> </a:t>
            </a:r>
            <a:r>
              <a:rPr lang="en-US" dirty="0" err="1" smtClean="0"/>
              <a:t>очекивања</a:t>
            </a:r>
            <a:r>
              <a:rPr lang="sr-Cyrl-RS" dirty="0" smtClean="0"/>
              <a:t> </a:t>
            </a:r>
            <a:r>
              <a:rPr lang="en-US" dirty="0" smtClean="0"/>
              <a:t>с </a:t>
            </a:r>
            <a:r>
              <a:rPr lang="en-US" dirty="0" err="1" smtClean="0"/>
              <a:t>обзиром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градиво</a:t>
            </a:r>
            <a:r>
              <a:rPr lang="sr-Latn-CS" dirty="0" smtClean="0"/>
              <a:t>,</a:t>
            </a:r>
            <a:endParaRPr lang="en-US" dirty="0" smtClean="0"/>
          </a:p>
          <a:p>
            <a:r>
              <a:rPr lang="sr-Cyrl-RS" dirty="0" smtClean="0"/>
              <a:t>аутора и </a:t>
            </a:r>
            <a:r>
              <a:rPr lang="en-US" dirty="0" err="1" smtClean="0"/>
              <a:t>време</a:t>
            </a:r>
            <a:r>
              <a:rPr lang="sr-Latn-CS" dirty="0" smtClean="0"/>
              <a:t>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реципијент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упућен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уочавање</a:t>
            </a:r>
            <a:r>
              <a:rPr lang="en-US" dirty="0" smtClean="0"/>
              <a:t> </a:t>
            </a:r>
            <a:r>
              <a:rPr lang="en-US" dirty="0" err="1" smtClean="0"/>
              <a:t>целовитости</a:t>
            </a:r>
            <a:r>
              <a:rPr lang="en-US" dirty="0" smtClean="0"/>
              <a:t> </a:t>
            </a:r>
            <a:r>
              <a:rPr lang="en-US" dirty="0" err="1" smtClean="0"/>
              <a:t>света</a:t>
            </a:r>
            <a:r>
              <a:rPr lang="en-US" dirty="0" smtClean="0"/>
              <a:t> </a:t>
            </a:r>
            <a:r>
              <a:rPr lang="en-US" dirty="0" err="1" smtClean="0"/>
              <a:t>око</a:t>
            </a:r>
            <a:r>
              <a:rPr lang="en-US" dirty="0" smtClean="0"/>
              <a:t> </a:t>
            </a:r>
            <a:r>
              <a:rPr lang="en-US" dirty="0" err="1" smtClean="0"/>
              <a:t>себе</a:t>
            </a:r>
            <a:r>
              <a:rPr lang="en-US" dirty="0" smtClean="0"/>
              <a:t> и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њега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тражи</a:t>
            </a:r>
            <a:r>
              <a:rPr lang="en-US" dirty="0" smtClean="0"/>
              <a:t> </a:t>
            </a:r>
            <a:r>
              <a:rPr lang="en-US" dirty="0" err="1" smtClean="0"/>
              <a:t>це</a:t>
            </a:r>
            <a:r>
              <a:rPr lang="sr-Cyrl-RS" dirty="0" smtClean="0"/>
              <a:t>л</a:t>
            </a:r>
            <a:r>
              <a:rPr lang="en-US" dirty="0" err="1" smtClean="0"/>
              <a:t>овито</a:t>
            </a:r>
            <a:r>
              <a:rPr lang="en-US" dirty="0" smtClean="0"/>
              <a:t>, а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парцијално</a:t>
            </a:r>
            <a:r>
              <a:rPr lang="en-US" dirty="0" smtClean="0"/>
              <a:t> </a:t>
            </a:r>
            <a:r>
              <a:rPr lang="en-US" dirty="0" err="1" smtClean="0"/>
              <a:t>градив</a:t>
            </a:r>
            <a:r>
              <a:rPr lang="sr-Cyrl-RS" dirty="0" smtClean="0"/>
              <a:t>о;</a:t>
            </a:r>
            <a:endParaRPr lang="en-US" dirty="0" smtClean="0"/>
          </a:p>
          <a:p>
            <a:pPr algn="just"/>
            <a:r>
              <a:rPr lang="en-US" dirty="0" err="1" smtClean="0"/>
              <a:t>његове</a:t>
            </a:r>
            <a:r>
              <a:rPr lang="en-US" dirty="0" smtClean="0"/>
              <a:t> </a:t>
            </a:r>
            <a:r>
              <a:rPr lang="en-US" dirty="0" err="1" smtClean="0"/>
              <a:t>мис</a:t>
            </a:r>
            <a:r>
              <a:rPr lang="sr-Cyrl-RS" dirty="0" smtClean="0"/>
              <a:t>л</a:t>
            </a:r>
            <a:r>
              <a:rPr lang="en-US" dirty="0" smtClean="0"/>
              <a:t>и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шире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датих</a:t>
            </a:r>
            <a:r>
              <a:rPr lang="en-US" dirty="0" smtClean="0"/>
              <a:t> </a:t>
            </a:r>
            <a:r>
              <a:rPr lang="en-US" dirty="0" err="1" smtClean="0"/>
              <a:t>чињеница</a:t>
            </a:r>
            <a:r>
              <a:rPr lang="en-US" dirty="0" smtClean="0"/>
              <a:t>, </a:t>
            </a:r>
            <a:r>
              <a:rPr lang="en-US" dirty="0" err="1" smtClean="0"/>
              <a:t>више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склон</a:t>
            </a:r>
            <a:r>
              <a:rPr lang="en-US" dirty="0" smtClean="0"/>
              <a:t> </a:t>
            </a:r>
            <a:r>
              <a:rPr lang="en-US" dirty="0" err="1" smtClean="0"/>
              <a:t>сумњи</a:t>
            </a:r>
            <a:r>
              <a:rPr lang="en-US" dirty="0" smtClean="0"/>
              <a:t> </a:t>
            </a:r>
            <a:r>
              <a:rPr lang="en-US" dirty="0" err="1" smtClean="0"/>
              <a:t>него</a:t>
            </a:r>
            <a:r>
              <a:rPr lang="en-US" dirty="0" smtClean="0"/>
              <a:t> </a:t>
            </a:r>
            <a:r>
              <a:rPr lang="en-US" dirty="0" err="1" smtClean="0"/>
              <a:t>вери</a:t>
            </a:r>
            <a:r>
              <a:rPr lang="sr-Cyrl-RS" dirty="0" smtClean="0"/>
              <a:t>, </a:t>
            </a:r>
            <a:r>
              <a:rPr lang="en-US" dirty="0" err="1" smtClean="0"/>
              <a:t>више</a:t>
            </a:r>
            <a:r>
              <a:rPr lang="en-US" dirty="0" smtClean="0"/>
              <a:t> </a:t>
            </a:r>
            <a:r>
              <a:rPr lang="en-US" dirty="0" err="1" smtClean="0"/>
              <a:t>дивергентном</a:t>
            </a:r>
            <a:r>
              <a:rPr lang="en-US" dirty="0" smtClean="0"/>
              <a:t> </a:t>
            </a:r>
            <a:r>
              <a:rPr lang="en-US" dirty="0" err="1" smtClean="0"/>
              <a:t>него</a:t>
            </a:r>
            <a:r>
              <a:rPr lang="en-US" dirty="0" smtClean="0"/>
              <a:t> </a:t>
            </a:r>
            <a:r>
              <a:rPr lang="en-US" dirty="0" err="1" smtClean="0"/>
              <a:t>конвергентном</a:t>
            </a:r>
            <a:r>
              <a:rPr lang="en-US" dirty="0" smtClean="0"/>
              <a:t> </a:t>
            </a:r>
            <a:r>
              <a:rPr lang="en-US" dirty="0" err="1" smtClean="0"/>
              <a:t>мишљењу</a:t>
            </a:r>
            <a:r>
              <a:rPr lang="sr-Cyrl-RS" dirty="0" smtClean="0"/>
              <a:t>;</a:t>
            </a:r>
            <a:endParaRPr lang="en-US" dirty="0" smtClean="0"/>
          </a:p>
          <a:p>
            <a:pPr algn="just"/>
            <a:r>
              <a:rPr lang="en-US" dirty="0" err="1" smtClean="0"/>
              <a:t>реципијент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у </a:t>
            </a:r>
            <a:r>
              <a:rPr lang="en-US" dirty="0" err="1" smtClean="0"/>
              <a:t>улози</a:t>
            </a:r>
            <a:r>
              <a:rPr lang="en-US" dirty="0" smtClean="0"/>
              <a:t> </a:t>
            </a:r>
            <a:r>
              <a:rPr lang="en-US" dirty="0" err="1" smtClean="0"/>
              <a:t>интерпретатора</a:t>
            </a:r>
            <a:r>
              <a:rPr lang="en-US" dirty="0" smtClean="0"/>
              <a:t> </a:t>
            </a:r>
            <a:r>
              <a:rPr lang="en-US" dirty="0" err="1" smtClean="0"/>
              <a:t>онако</a:t>
            </a:r>
            <a:r>
              <a:rPr lang="en-US" dirty="0" smtClean="0"/>
              <a:t> </a:t>
            </a:r>
            <a:r>
              <a:rPr lang="en-US" dirty="0" err="1" smtClean="0"/>
              <a:t>како</a:t>
            </a:r>
            <a:r>
              <a:rPr lang="en-US" dirty="0" smtClean="0"/>
              <a:t> </a:t>
            </a:r>
            <a:r>
              <a:rPr lang="en-US" dirty="0" err="1" smtClean="0"/>
              <a:t>он</a:t>
            </a:r>
            <a:r>
              <a:rPr lang="en-US" dirty="0" smtClean="0"/>
              <a:t>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градиво</a:t>
            </a:r>
            <a:r>
              <a:rPr lang="en-US" dirty="0" smtClean="0"/>
              <a:t> </a:t>
            </a:r>
            <a:r>
              <a:rPr lang="en-US" dirty="0" err="1" smtClean="0"/>
              <a:t>доживљава</a:t>
            </a:r>
            <a:r>
              <a:rPr lang="en-US" dirty="0" smtClean="0"/>
              <a:t>, а </a:t>
            </a:r>
            <a:r>
              <a:rPr lang="en-US" dirty="0" err="1" smtClean="0"/>
              <a:t>не</a:t>
            </a:r>
            <a:r>
              <a:rPr lang="en-US" dirty="0" smtClean="0"/>
              <a:t> у </a:t>
            </a:r>
            <a:r>
              <a:rPr lang="en-US" dirty="0" err="1" smtClean="0"/>
              <a:t>улози</a:t>
            </a:r>
            <a:r>
              <a:rPr lang="en-US" dirty="0" smtClean="0"/>
              <a:t> </a:t>
            </a:r>
            <a:r>
              <a:rPr lang="en-US" dirty="0" err="1" smtClean="0"/>
              <a:t>имитатора</a:t>
            </a:r>
            <a:r>
              <a:rPr lang="en-US" dirty="0" smtClean="0"/>
              <a:t> и </a:t>
            </a:r>
            <a:r>
              <a:rPr lang="en-US" dirty="0" err="1" smtClean="0"/>
              <a:t>репродуктивца</a:t>
            </a:r>
            <a:r>
              <a:rPr lang="sr-Cyrl-RS" dirty="0" smtClean="0"/>
              <a:t>.</a:t>
            </a:r>
            <a:endParaRPr lang="en-US" dirty="0" smtClean="0"/>
          </a:p>
          <a:p>
            <a:pPr algn="just"/>
            <a:endParaRPr lang="en-US" dirty="0" smtClean="0"/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CBA523"/>
                </a:solidFill>
              </a:rPr>
              <a:t>Читањем ка стварању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овај</a:t>
            </a:r>
            <a:r>
              <a:rPr lang="en-US" dirty="0" smtClean="0"/>
              <a:t> </a:t>
            </a:r>
            <a:r>
              <a:rPr lang="en-US" dirty="0" err="1" smtClean="0"/>
              <a:t>начин</a:t>
            </a:r>
            <a:r>
              <a:rPr lang="en-US" dirty="0" smtClean="0"/>
              <a:t> </a:t>
            </a:r>
            <a:r>
              <a:rPr lang="en-US" dirty="0" err="1" smtClean="0"/>
              <a:t>напушта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формалистичка</a:t>
            </a:r>
            <a:r>
              <a:rPr lang="en-US" dirty="0" smtClean="0"/>
              <a:t>, а </a:t>
            </a:r>
            <a:r>
              <a:rPr lang="en-US" dirty="0" err="1" smtClean="0"/>
              <a:t>афирмише</a:t>
            </a:r>
            <a:r>
              <a:rPr lang="en-US" dirty="0" smtClean="0"/>
              <a:t> </a:t>
            </a:r>
            <a:r>
              <a:rPr lang="en-US" dirty="0" err="1" smtClean="0"/>
              <a:t>еманципаторска</a:t>
            </a:r>
            <a:r>
              <a:rPr lang="en-US" dirty="0" smtClean="0"/>
              <a:t> и </a:t>
            </a:r>
            <a:r>
              <a:rPr lang="en-US" dirty="0" err="1" smtClean="0"/>
              <a:t>стваралачка</a:t>
            </a:r>
            <a:r>
              <a:rPr lang="en-US" dirty="0" smtClean="0"/>
              <a:t> </a:t>
            </a:r>
            <a:r>
              <a:rPr lang="en-US" dirty="0" err="1" smtClean="0"/>
              <a:t>личност</a:t>
            </a:r>
            <a:r>
              <a:rPr lang="sr-Cyrl-RS" dirty="0" smtClean="0"/>
              <a:t>;</a:t>
            </a:r>
            <a:endParaRPr lang="en-US" dirty="0" smtClean="0"/>
          </a:p>
          <a:p>
            <a:r>
              <a:rPr lang="en-US" dirty="0" err="1" smtClean="0"/>
              <a:t>ученик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јавља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истраживач</a:t>
            </a:r>
            <a:r>
              <a:rPr lang="en-US" dirty="0" smtClean="0"/>
              <a:t> у </a:t>
            </a:r>
            <a:r>
              <a:rPr lang="en-US" dirty="0" err="1" smtClean="0"/>
              <a:t>малом</a:t>
            </a:r>
            <a:r>
              <a:rPr lang="en-US" dirty="0" smtClean="0"/>
              <a:t> и </a:t>
            </a:r>
            <a:r>
              <a:rPr lang="en-US" dirty="0" err="1" smtClean="0"/>
              <a:t>његова</a:t>
            </a:r>
            <a:r>
              <a:rPr lang="en-US" dirty="0" smtClean="0"/>
              <a:t> </a:t>
            </a:r>
            <a:r>
              <a:rPr lang="en-US" dirty="0" err="1" smtClean="0"/>
              <a:t>улога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увек</a:t>
            </a:r>
            <a:r>
              <a:rPr lang="en-US" dirty="0" smtClean="0"/>
              <a:t> </a:t>
            </a:r>
            <a:r>
              <a:rPr lang="en-US" dirty="0" err="1" smtClean="0"/>
              <a:t>проналазити</a:t>
            </a:r>
            <a:r>
              <a:rPr lang="en-US" dirty="0" smtClean="0"/>
              <a:t> </a:t>
            </a:r>
            <a:r>
              <a:rPr lang="en-US" dirty="0" err="1" smtClean="0"/>
              <a:t>нове</a:t>
            </a:r>
            <a:r>
              <a:rPr lang="en-US" dirty="0" smtClean="0"/>
              <a:t> </a:t>
            </a:r>
            <a:r>
              <a:rPr lang="en-US" dirty="0" err="1" smtClean="0"/>
              <a:t>везе</a:t>
            </a:r>
            <a:r>
              <a:rPr lang="en-US" dirty="0" smtClean="0"/>
              <a:t> </a:t>
            </a:r>
            <a:r>
              <a:rPr lang="en-US" dirty="0" err="1" smtClean="0"/>
              <a:t>међу</a:t>
            </a:r>
            <a:r>
              <a:rPr lang="en-US" dirty="0" smtClean="0"/>
              <a:t> </a:t>
            </a:r>
            <a:r>
              <a:rPr lang="en-US" dirty="0" err="1" smtClean="0"/>
              <a:t>датим</a:t>
            </a:r>
            <a:r>
              <a:rPr lang="en-US" dirty="0" smtClean="0"/>
              <a:t> </a:t>
            </a:r>
            <a:r>
              <a:rPr lang="en-US" dirty="0" err="1" smtClean="0"/>
              <a:t>подацима</a:t>
            </a:r>
            <a:r>
              <a:rPr lang="sr-Cyrl-RS" dirty="0" smtClean="0"/>
              <a:t>;</a:t>
            </a:r>
            <a:endParaRPr lang="en-US" dirty="0" smtClean="0"/>
          </a:p>
          <a:p>
            <a:r>
              <a:rPr lang="en-US" dirty="0" err="1" smtClean="0"/>
              <a:t>њему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увек</a:t>
            </a:r>
            <a:r>
              <a:rPr lang="en-US" dirty="0" smtClean="0"/>
              <a:t> </a:t>
            </a:r>
            <a:r>
              <a:rPr lang="en-US" dirty="0" err="1" smtClean="0"/>
              <a:t>указује</a:t>
            </a:r>
            <a:r>
              <a:rPr lang="en-US" dirty="0" smtClean="0"/>
              <a:t>  </a:t>
            </a:r>
            <a:r>
              <a:rPr lang="en-US" dirty="0" err="1" smtClean="0"/>
              <a:t>перспектива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наступити</a:t>
            </a:r>
            <a:r>
              <a:rPr lang="en-US" dirty="0" smtClean="0"/>
              <a:t> </a:t>
            </a:r>
            <a:r>
              <a:rPr lang="en-US" dirty="0" err="1" smtClean="0"/>
              <a:t>критички</a:t>
            </a:r>
            <a:r>
              <a:rPr lang="en-US" dirty="0" smtClean="0"/>
              <a:t>, </a:t>
            </a:r>
            <a:r>
              <a:rPr lang="en-US" dirty="0" err="1" smtClean="0"/>
              <a:t>нонконформистички</a:t>
            </a:r>
            <a:r>
              <a:rPr lang="en-US" dirty="0" smtClean="0"/>
              <a:t> и </a:t>
            </a:r>
            <a:r>
              <a:rPr lang="en-US" dirty="0" err="1" smtClean="0"/>
              <a:t>отворено</a:t>
            </a:r>
            <a:r>
              <a:rPr lang="en-US" dirty="0" smtClean="0"/>
              <a:t>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стварност</a:t>
            </a:r>
            <a:r>
              <a:rPr lang="sr-Cyrl-RS" dirty="0" smtClean="0"/>
              <a:t>.</a:t>
            </a:r>
            <a:endParaRPr lang="en-US" dirty="0" smtClean="0"/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BA523"/>
                </a:solidFill>
              </a:rPr>
              <a:t>Модели креативне наставе</a:t>
            </a:r>
            <a:endParaRPr lang="en-US" dirty="0" smtClean="0">
              <a:solidFill>
                <a:srgbClr val="CBA523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366</TotalTime>
  <Words>7085</Words>
  <Application>Microsoft Office PowerPoint</Application>
  <PresentationFormat>On-screen Show (4:3)</PresentationFormat>
  <Paragraphs>331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3" baseType="lpstr">
      <vt:lpstr>Georgia</vt:lpstr>
      <vt:lpstr>Arial</vt:lpstr>
      <vt:lpstr>Wingdings 2</vt:lpstr>
      <vt:lpstr>Wingdings</vt:lpstr>
      <vt:lpstr>Calibri</vt:lpstr>
      <vt:lpstr>Concourse</vt:lpstr>
      <vt:lpstr>Методика наставе српског језика и књижевности 2</vt:lpstr>
      <vt:lpstr>Модели креативне наставе</vt:lpstr>
      <vt:lpstr>Модели креативне наставе</vt:lpstr>
      <vt:lpstr>Модели креативне наставе</vt:lpstr>
      <vt:lpstr>Модели креативне наставе</vt:lpstr>
      <vt:lpstr>Модели креативне наставе</vt:lpstr>
      <vt:lpstr>Модели креативне наставе</vt:lpstr>
      <vt:lpstr>Читањем ка стварању</vt:lpstr>
      <vt:lpstr>Модели креативне наставе</vt:lpstr>
      <vt:lpstr>Стилови учења као премиса креативности </vt:lpstr>
      <vt:lpstr>Стилови  учења као премиса креативности  </vt:lpstr>
      <vt:lpstr>Стилови учења као премиса креативности </vt:lpstr>
      <vt:lpstr>Модели креативне наставе</vt:lpstr>
      <vt:lpstr>Модели креативне наставе</vt:lpstr>
      <vt:lpstr>Модели креативне наставе</vt:lpstr>
      <vt:lpstr>Slide 16</vt:lpstr>
      <vt:lpstr>Модели креативне наставе</vt:lpstr>
      <vt:lpstr>Есејистичко-синтетички модел Елементи стваралачког процеса</vt:lpstr>
      <vt:lpstr>Есејистичко-синтетички модел (Стевановић 2000: 205-210)</vt:lpstr>
      <vt:lpstr>Модели креативне наставе</vt:lpstr>
      <vt:lpstr>Рецепцијско-естетички модели</vt:lpstr>
      <vt:lpstr>Есејистичко-синтетички модел</vt:lpstr>
      <vt:lpstr>Есејистичко-синтетички модел</vt:lpstr>
      <vt:lpstr>Модели креативне наставе</vt:lpstr>
      <vt:lpstr>Slide 25</vt:lpstr>
      <vt:lpstr>Модели креативне наставе</vt:lpstr>
      <vt:lpstr>Модели креативне наставе</vt:lpstr>
      <vt:lpstr>Модели креативне наставе</vt:lpstr>
      <vt:lpstr>Модели креативне наставе (лирика Десанке Максимовић)</vt:lpstr>
      <vt:lpstr>Модели креативне наставе (лирика Десанке Максимовић)</vt:lpstr>
      <vt:lpstr>Модели креативне наставе (лирика Десанке Максимовић)</vt:lpstr>
      <vt:lpstr>Модели креативне наставе (лирика Десанке Максимовић)</vt:lpstr>
      <vt:lpstr>Модели креативне наставе (лирика Десанке Максимовић)</vt:lpstr>
      <vt:lpstr>Модели креативне наставе (лирика Десанке Максимовић)</vt:lpstr>
      <vt:lpstr>Илуминација хетерокосмике – савремени наратив за децу као поетички оглед о причи и причању  </vt:lpstr>
      <vt:lpstr>Илуминација хетерокосмике – савремени наратив за децу као поетички оглед о причи и причању  </vt:lpstr>
      <vt:lpstr>Илуминација хетерокосмике – савремени наратив за децу као поетички оглед о причи и причању  </vt:lpstr>
      <vt:lpstr>Савремени наратив за децу као поетички оглед о причи и причању  </vt:lpstr>
      <vt:lpstr>Савремени наратив за децу као поетички оглед о причи и причању  </vt:lpstr>
      <vt:lpstr>Савремени наратив за децу као поетички оглед о причи и причању  </vt:lpstr>
      <vt:lpstr>Савремени наратив за децу као поетички оглед о причи и причању (Светлана Велмар-Јанковић: Књига за Марка)  </vt:lpstr>
      <vt:lpstr>Савремени наратив за децу као поетички оглед о причи и причању (Светлана Велмар-Јанковић: Књига за Марка)  </vt:lpstr>
      <vt:lpstr>Савремени наратив за децу као поетички оглед о причи и причању (Светлана Велмар-Јанковић: Књига за Марка)  </vt:lpstr>
      <vt:lpstr>Савремени наратив за децу као поетички оглед о причи и причању (Светлана Велмар-Јанковић: Књига за Марка)  </vt:lpstr>
      <vt:lpstr>Савремени наратив за децу као поетички оглед о причи и причању (Светлана Велмар-Јанковић: Књига за Марка)  </vt:lpstr>
      <vt:lpstr>Савремени наратив за децу као поетички оглед о причи и причању (Светлана Велмар-Јанковић: Књига за Марка)  </vt:lpstr>
      <vt:lpstr>Савремени наратив за децу као поетички оглед о причи и причању (Светлана Велмар-Јанковић: Књига за Марка)  </vt:lpstr>
      <vt:lpstr>Савремени наратив за децу као поетички оглед о причи и причању (Светлана Велмар-Јанковић: Књига за Марка)  </vt:lpstr>
      <vt:lpstr>Завршно синтетизовање   </vt:lpstr>
      <vt:lpstr>Модели креативне наставе</vt:lpstr>
      <vt:lpstr>Модели креативне наставе</vt:lpstr>
      <vt:lpstr>Модели креативне наставе</vt:lpstr>
      <vt:lpstr>Slide 53</vt:lpstr>
      <vt:lpstr>Slide 54</vt:lpstr>
      <vt:lpstr>Slide 55</vt:lpstr>
      <vt:lpstr>Slide 56</vt:lpstr>
      <vt:lpstr>Slide 57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Korisnik</dc:creator>
  <cp:lastModifiedBy>Korisnik</cp:lastModifiedBy>
  <cp:revision>2</cp:revision>
  <dcterms:created xsi:type="dcterms:W3CDTF">2020-03-23T20:15:17Z</dcterms:created>
  <dcterms:modified xsi:type="dcterms:W3CDTF">2020-03-24T08:49:30Z</dcterms:modified>
</cp:coreProperties>
</file>