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colors2.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4" d="100"/>
          <a:sy n="74" d="100"/>
        </p:scale>
        <p:origin x="-104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6_3">
  <dgm:title val=""/>
  <dgm:desc val=""/>
  <dgm:catLst>
    <dgm:cat type="accent6" pri="11300"/>
  </dgm:catLst>
  <dgm:styleLbl name="node0">
    <dgm:fillClrLst meth="repeat">
      <a:schemeClr val="accent6">
        <a:shade val="80000"/>
      </a:schemeClr>
    </dgm:fillClrLst>
    <dgm:linClrLst meth="repeat">
      <a:schemeClr val="lt1"/>
    </dgm:linClrLst>
    <dgm:effectClrLst/>
    <dgm:txLinClrLst/>
    <dgm:txFillClrLst/>
    <dgm:txEffectClrLst/>
  </dgm:styleLbl>
  <dgm:styleLbl name="node1">
    <dgm:fillClrLst>
      <a:schemeClr val="accent6">
        <a:shade val="80000"/>
      </a:schemeClr>
      <a:schemeClr val="accent6">
        <a:tint val="70000"/>
      </a:schemeClr>
    </dgm:fillClrLst>
    <dgm:linClrLst meth="repeat">
      <a:schemeClr val="lt1"/>
    </dgm:linClrLst>
    <dgm:effectClrLst/>
    <dgm:txLinClrLst/>
    <dgm:txFillClrLst/>
    <dgm:txEffectClrLst/>
  </dgm:styleLbl>
  <dgm:styleLbl name="alignNode1">
    <dgm:fillClrLst>
      <a:schemeClr val="accent6">
        <a:shade val="80000"/>
      </a:schemeClr>
      <a:schemeClr val="accent6">
        <a:tint val="70000"/>
      </a:schemeClr>
    </dgm:fillClrLst>
    <dgm:linClrLst>
      <a:schemeClr val="accent6">
        <a:shade val="80000"/>
      </a:schemeClr>
      <a:schemeClr val="accent6">
        <a:tint val="70000"/>
      </a:schemeClr>
    </dgm:linClrLst>
    <dgm:effectClrLst/>
    <dgm:txLinClrLst/>
    <dgm:txFillClrLst/>
    <dgm:txEffectClrLst/>
  </dgm:styleLbl>
  <dgm:styleLbl name="lnNode1">
    <dgm:fillClrLst>
      <a:schemeClr val="accent6">
        <a:shade val="80000"/>
      </a:schemeClr>
      <a:schemeClr val="accent6">
        <a:tint val="70000"/>
      </a:schemeClr>
    </dgm:fillClrLst>
    <dgm:linClrLst meth="repeat">
      <a:schemeClr val="lt1"/>
    </dgm:linClrLst>
    <dgm:effectClrLst/>
    <dgm:txLinClrLst/>
    <dgm:txFillClrLst/>
    <dgm:txEffectClrLst/>
  </dgm:styleLbl>
  <dgm:styleLbl name="vennNode1">
    <dgm:fillClrLst>
      <a:schemeClr val="accent6">
        <a:shade val="80000"/>
        <a:alpha val="50000"/>
      </a:schemeClr>
      <a:schemeClr val="accent6">
        <a:tint val="70000"/>
        <a:alpha val="50000"/>
      </a:schemeClr>
    </dgm:fillClrLst>
    <dgm:linClrLst meth="repeat">
      <a:schemeClr val="lt1"/>
    </dgm:linClrLst>
    <dgm:effectClrLst/>
    <dgm:txLinClrLst/>
    <dgm:txFillClrLst/>
    <dgm:txEffectClrLst/>
  </dgm:styleLbl>
  <dgm:styleLbl name="node2">
    <dgm:fillClrLst>
      <a:schemeClr val="accent6">
        <a:tint val="99000"/>
      </a:schemeClr>
    </dgm:fillClrLst>
    <dgm:linClrLst meth="repeat">
      <a:schemeClr val="lt1"/>
    </dgm:linClrLst>
    <dgm:effectClrLst/>
    <dgm:txLinClrLst/>
    <dgm:txFillClrLst/>
    <dgm:txEffectClrLst/>
  </dgm:styleLbl>
  <dgm:styleLbl name="node3">
    <dgm:fillClrLst>
      <a:schemeClr val="accent6">
        <a:tint val="80000"/>
      </a:schemeClr>
    </dgm:fillClrLst>
    <dgm:linClrLst meth="repeat">
      <a:schemeClr val="lt1"/>
    </dgm:linClrLst>
    <dgm:effectClrLst/>
    <dgm:txLinClrLst/>
    <dgm:txFillClrLst/>
    <dgm:txEffectClrLst/>
  </dgm:styleLbl>
  <dgm:styleLbl name="node4">
    <dgm:fillClrLst>
      <a:schemeClr val="accent6">
        <a:tint val="70000"/>
      </a:schemeClr>
    </dgm:fillClrLst>
    <dgm:linClrLst meth="repeat">
      <a:schemeClr val="lt1"/>
    </dgm:linClrLst>
    <dgm:effectClrLst/>
    <dgm:txLinClrLst/>
    <dgm:txFillClrLst/>
    <dgm:txEffectClrLst/>
  </dgm:styleLbl>
  <dgm:styleLbl name="fg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dgm:txEffectClrLst/>
  </dgm:styleLbl>
  <dgm:styleLbl name="fgSibTrans2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meth="repeat">
      <a:schemeClr val="lt1"/>
    </dgm:txFillClrLst>
    <dgm:txEffectClrLst/>
  </dgm:styleLbl>
  <dgm:styleLbl name="bgSibTrans2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meth="repeat">
      <a:schemeClr val="lt1"/>
    </dgm:txFillClrLst>
    <dgm:txEffectClrLst/>
  </dgm:styleLbl>
  <dgm:styleLbl name="sibTrans1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shade val="80000"/>
      </a:schemeClr>
    </dgm:fillClrLst>
    <dgm:linClrLst meth="repeat">
      <a:schemeClr val="lt1"/>
    </dgm:linClrLst>
    <dgm:effectClrLst/>
    <dgm:txLinClrLst/>
    <dgm:txFillClrLst/>
    <dgm:txEffectClrLst/>
  </dgm:styleLbl>
  <dgm:styleLbl name="asst1">
    <dgm:fillClrLst meth="repeat">
      <a:schemeClr val="accent6">
        <a:shade val="80000"/>
      </a:schemeClr>
    </dgm:fillClrLst>
    <dgm:linClrLst meth="repeat">
      <a:schemeClr val="lt1"/>
    </dgm:linClrLst>
    <dgm:effectClrLst/>
    <dgm:txLinClrLst/>
    <dgm:txFillClrLst/>
    <dgm:txEffectClrLst/>
  </dgm:styleLbl>
  <dgm:styleLbl name="asst2">
    <dgm:fillClrLst>
      <a:schemeClr val="accent6">
        <a:tint val="99000"/>
      </a:schemeClr>
    </dgm:fillClrLst>
    <dgm:linClrLst meth="repeat">
      <a:schemeClr val="lt1"/>
    </dgm:linClrLst>
    <dgm:effectClrLst/>
    <dgm:txLinClrLst/>
    <dgm:txFillClrLst/>
    <dgm:txEffectClrLst/>
  </dgm:styleLbl>
  <dgm:styleLbl name="asst3">
    <dgm:fillClrLst>
      <a:schemeClr val="accent6">
        <a:tint val="80000"/>
      </a:schemeClr>
    </dgm:fillClrLst>
    <dgm:linClrLst meth="repeat">
      <a:schemeClr val="lt1"/>
    </dgm:linClrLst>
    <dgm:effectClrLst/>
    <dgm:txLinClrLst/>
    <dgm:txFillClrLst/>
    <dgm:txEffectClrLst/>
  </dgm:styleLbl>
  <dgm:styleLbl name="asst4">
    <dgm:fillClrLst>
      <a:schemeClr val="accent6">
        <a:tint val="70000"/>
      </a:schemeClr>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lt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9000"/>
      </a:schemeClr>
    </dgm:fillClrLst>
    <dgm:linClrLst meth="repeat">
      <a:schemeClr val="accent6">
        <a:tint val="99000"/>
      </a:schemeClr>
    </dgm:linClrLst>
    <dgm:effectClrLst/>
    <dgm:txLinClrLst/>
    <dgm:txFillClrLst meth="repeat">
      <a:schemeClr val="tx1"/>
    </dgm:txFillClrLst>
    <dgm:txEffectClrLst/>
  </dgm:styleLbl>
  <dgm:styleLbl name="parChTrans1D3">
    <dgm:fillClrLst meth="repeat">
      <a:schemeClr val="accent6">
        <a:tint val="80000"/>
      </a:schemeClr>
    </dgm:fillClrLst>
    <dgm:linClrLst meth="repeat">
      <a:schemeClr val="accent6">
        <a:tint val="80000"/>
      </a:schemeClr>
    </dgm:linClrLst>
    <dgm:effectClrLst/>
    <dgm:txLinClrLst/>
    <dgm:txFillClrLst meth="repeat">
      <a:schemeClr val="tx1"/>
    </dgm:txFillClrLst>
    <dgm:txEffectClrLst/>
  </dgm:styleLbl>
  <dgm:styleLbl name="parChTrans1D4">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6">
        <a:shade val="80000"/>
      </a:schemeClr>
      <a:schemeClr val="accent6">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8474821-A87C-4D40-A321-C3BE72F694F6}" type="doc">
      <dgm:prSet loTypeId="urn:microsoft.com/office/officeart/2005/8/layout/vList2" loCatId="list" qsTypeId="urn:microsoft.com/office/officeart/2005/8/quickstyle/3d2" qsCatId="3D" csTypeId="urn:microsoft.com/office/officeart/2005/8/colors/colorful3" csCatId="colorful" phldr="1"/>
      <dgm:spPr/>
      <dgm:t>
        <a:bodyPr/>
        <a:lstStyle/>
        <a:p>
          <a:endParaRPr lang="en-US"/>
        </a:p>
      </dgm:t>
    </dgm:pt>
    <dgm:pt modelId="{A3EC277A-3688-4A09-A969-E38CC2FB4B5F}">
      <dgm:prSet/>
      <dgm:spPr/>
      <dgm:t>
        <a:bodyPr/>
        <a:lstStyle/>
        <a:p>
          <a:pPr rtl="0"/>
          <a:r>
            <a:rPr lang="en-US" dirty="0" smtClean="0"/>
            <a:t>N</a:t>
          </a:r>
          <a:r>
            <a:rPr lang="sr-Latn-RS" dirty="0" smtClean="0"/>
            <a:t>eposredno glasanje: kada se donose odluke velikog značaja i za koje je poželjan doprinos svakog učenika, javno ili tajno glasanje.</a:t>
          </a:r>
          <a:endParaRPr lang="en-US" dirty="0"/>
        </a:p>
      </dgm:t>
    </dgm:pt>
    <dgm:pt modelId="{D24A1DAE-F563-4C86-A3A3-0DB55CC4097F}" type="parTrans" cxnId="{5B70BC81-8FC9-4678-9A1E-26AE1E33887D}">
      <dgm:prSet/>
      <dgm:spPr/>
      <dgm:t>
        <a:bodyPr/>
        <a:lstStyle/>
        <a:p>
          <a:endParaRPr lang="en-US"/>
        </a:p>
      </dgm:t>
    </dgm:pt>
    <dgm:pt modelId="{EB9C9196-B60F-413A-8D9B-3ADBCBF39068}" type="sibTrans" cxnId="{5B70BC81-8FC9-4678-9A1E-26AE1E33887D}">
      <dgm:prSet/>
      <dgm:spPr/>
      <dgm:t>
        <a:bodyPr/>
        <a:lstStyle/>
        <a:p>
          <a:endParaRPr lang="en-US"/>
        </a:p>
      </dgm:t>
    </dgm:pt>
    <dgm:pt modelId="{8EC8D738-5FE3-45C0-995F-65780F39AA4F}">
      <dgm:prSet/>
      <dgm:spPr/>
      <dgm:t>
        <a:bodyPr/>
        <a:lstStyle/>
        <a:p>
          <a:pPr rtl="0"/>
          <a:r>
            <a:rPr lang="en-US" dirty="0" smtClean="0"/>
            <a:t>G</a:t>
          </a:r>
          <a:r>
            <a:rPr lang="sr-Latn-RS" dirty="0" smtClean="0"/>
            <a:t>lasanje o prioritetima: pogodno kada treba suziti veliki izbor na manji broj mogućnosti, dozvoljava se glasanje tri puta, može se dati po jedan glas za tri mogućnosti, sva tri glasa jednoj, ili podeliti na dve mogućnosti. Onda se glasovi sabiraju i mogućnosti sa najviše glasova predstavljaju tri prioritet grupe.</a:t>
          </a:r>
          <a:endParaRPr lang="en-US" dirty="0"/>
        </a:p>
      </dgm:t>
    </dgm:pt>
    <dgm:pt modelId="{F4C1F970-06E8-42B8-BF9F-207B76AA1DDB}" type="parTrans" cxnId="{2526DF9B-D4DD-48CF-A6AF-C0F9D6D2FC8A}">
      <dgm:prSet/>
      <dgm:spPr/>
      <dgm:t>
        <a:bodyPr/>
        <a:lstStyle/>
        <a:p>
          <a:endParaRPr lang="en-US"/>
        </a:p>
      </dgm:t>
    </dgm:pt>
    <dgm:pt modelId="{23C3F158-9B2A-47AF-AB99-992C07ED56DF}" type="sibTrans" cxnId="{2526DF9B-D4DD-48CF-A6AF-C0F9D6D2FC8A}">
      <dgm:prSet/>
      <dgm:spPr/>
      <dgm:t>
        <a:bodyPr/>
        <a:lstStyle/>
        <a:p>
          <a:endParaRPr lang="en-US"/>
        </a:p>
      </dgm:t>
    </dgm:pt>
    <dgm:pt modelId="{F0BC842A-BB3C-41A3-ACBC-25B5759BA25C}">
      <dgm:prSet/>
      <dgm:spPr/>
      <dgm:t>
        <a:bodyPr/>
        <a:lstStyle/>
        <a:p>
          <a:pPr rtl="0"/>
          <a:r>
            <a:rPr lang="sr-Latn-RS" dirty="0" smtClean="0"/>
            <a:t>Predstavnička demokratija: izabere se mali broj osoba kojima se daje odgovornost da donose odluke bez konsultacija sa celim odelenjem, korisno kada se donosi veliki broj malih odluka koje često treba donositi, ubrzava se proces odlučivanja.</a:t>
          </a:r>
          <a:endParaRPr lang="en-US" dirty="0"/>
        </a:p>
      </dgm:t>
    </dgm:pt>
    <dgm:pt modelId="{DB37E330-8DD9-4823-9910-7DDDB0E438BA}" type="parTrans" cxnId="{ABBDF701-8BBE-41E1-A825-00A6B2480F5C}">
      <dgm:prSet/>
      <dgm:spPr/>
    </dgm:pt>
    <dgm:pt modelId="{754E5312-A630-4DB6-A815-6BB5283E8362}" type="sibTrans" cxnId="{ABBDF701-8BBE-41E1-A825-00A6B2480F5C}">
      <dgm:prSet/>
      <dgm:spPr/>
    </dgm:pt>
    <dgm:pt modelId="{2AF0594D-53A4-4F09-8BC0-76C4D7E8507C}">
      <dgm:prSet/>
      <dgm:spPr/>
      <dgm:t>
        <a:bodyPr/>
        <a:lstStyle/>
        <a:p>
          <a:pPr rtl="0"/>
          <a:r>
            <a:rPr lang="sr-Latn-RS" dirty="0" smtClean="0"/>
            <a:t>Konsenzus: kada je važno da se razmotre ideje svih. Razvija visoke nivoe komunikacije i pregovaranja i podstiče osećaj jedinstva u razredu.</a:t>
          </a:r>
          <a:endParaRPr lang="en-US" dirty="0"/>
        </a:p>
      </dgm:t>
    </dgm:pt>
    <dgm:pt modelId="{968D0052-E43E-4E61-9D6C-AF7B96CFA614}" type="parTrans" cxnId="{5431232C-EEAB-481E-98E8-91EF959D6ADC}">
      <dgm:prSet/>
      <dgm:spPr/>
    </dgm:pt>
    <dgm:pt modelId="{86BA6D37-0607-41B5-8E4F-C647FD5C899B}" type="sibTrans" cxnId="{5431232C-EEAB-481E-98E8-91EF959D6ADC}">
      <dgm:prSet/>
      <dgm:spPr/>
    </dgm:pt>
    <dgm:pt modelId="{4CB0E43D-8842-4F39-8923-9E1343494AAB}" type="pres">
      <dgm:prSet presAssocID="{28474821-A87C-4D40-A321-C3BE72F694F6}" presName="linear" presStyleCnt="0">
        <dgm:presLayoutVars>
          <dgm:animLvl val="lvl"/>
          <dgm:resizeHandles val="exact"/>
        </dgm:presLayoutVars>
      </dgm:prSet>
      <dgm:spPr/>
    </dgm:pt>
    <dgm:pt modelId="{0ABB9E1B-AD79-46CC-BCCF-F90B3D461A1E}" type="pres">
      <dgm:prSet presAssocID="{A3EC277A-3688-4A09-A969-E38CC2FB4B5F}" presName="parentText" presStyleLbl="node1" presStyleIdx="0" presStyleCnt="4">
        <dgm:presLayoutVars>
          <dgm:chMax val="0"/>
          <dgm:bulletEnabled val="1"/>
        </dgm:presLayoutVars>
      </dgm:prSet>
      <dgm:spPr/>
    </dgm:pt>
    <dgm:pt modelId="{79F60BC2-E1B1-45BE-B3D9-B8A7FCEBE353}" type="pres">
      <dgm:prSet presAssocID="{EB9C9196-B60F-413A-8D9B-3ADBCBF39068}" presName="spacer" presStyleCnt="0"/>
      <dgm:spPr/>
    </dgm:pt>
    <dgm:pt modelId="{C5AA336F-CA2D-4C1E-A522-227207A83870}" type="pres">
      <dgm:prSet presAssocID="{8EC8D738-5FE3-45C0-995F-65780F39AA4F}" presName="parentText" presStyleLbl="node1" presStyleIdx="1" presStyleCnt="4">
        <dgm:presLayoutVars>
          <dgm:chMax val="0"/>
          <dgm:bulletEnabled val="1"/>
        </dgm:presLayoutVars>
      </dgm:prSet>
      <dgm:spPr/>
    </dgm:pt>
    <dgm:pt modelId="{1356A4FA-D1A5-43C8-B295-E4123C4D8491}" type="pres">
      <dgm:prSet presAssocID="{23C3F158-9B2A-47AF-AB99-992C07ED56DF}" presName="spacer" presStyleCnt="0"/>
      <dgm:spPr/>
    </dgm:pt>
    <dgm:pt modelId="{CE401783-52BF-47DA-AEE5-AEBE2E35BA96}" type="pres">
      <dgm:prSet presAssocID="{F0BC842A-BB3C-41A3-ACBC-25B5759BA25C}" presName="parentText" presStyleLbl="node1" presStyleIdx="2" presStyleCnt="4">
        <dgm:presLayoutVars>
          <dgm:chMax val="0"/>
          <dgm:bulletEnabled val="1"/>
        </dgm:presLayoutVars>
      </dgm:prSet>
      <dgm:spPr/>
      <dgm:t>
        <a:bodyPr/>
        <a:lstStyle/>
        <a:p>
          <a:endParaRPr lang="en-US"/>
        </a:p>
      </dgm:t>
    </dgm:pt>
    <dgm:pt modelId="{C88D209B-6AB9-4681-A356-9FC6B1D87EDD}" type="pres">
      <dgm:prSet presAssocID="{754E5312-A630-4DB6-A815-6BB5283E8362}" presName="spacer" presStyleCnt="0"/>
      <dgm:spPr/>
    </dgm:pt>
    <dgm:pt modelId="{58D0DDD5-FA73-46B2-8209-0C39116950D0}" type="pres">
      <dgm:prSet presAssocID="{2AF0594D-53A4-4F09-8BC0-76C4D7E8507C}" presName="parentText" presStyleLbl="node1" presStyleIdx="3" presStyleCnt="4">
        <dgm:presLayoutVars>
          <dgm:chMax val="0"/>
          <dgm:bulletEnabled val="1"/>
        </dgm:presLayoutVars>
      </dgm:prSet>
      <dgm:spPr/>
      <dgm:t>
        <a:bodyPr/>
        <a:lstStyle/>
        <a:p>
          <a:endParaRPr lang="en-US"/>
        </a:p>
      </dgm:t>
    </dgm:pt>
  </dgm:ptLst>
  <dgm:cxnLst>
    <dgm:cxn modelId="{2526DF9B-D4DD-48CF-A6AF-C0F9D6D2FC8A}" srcId="{28474821-A87C-4D40-A321-C3BE72F694F6}" destId="{8EC8D738-5FE3-45C0-995F-65780F39AA4F}" srcOrd="1" destOrd="0" parTransId="{F4C1F970-06E8-42B8-BF9F-207B76AA1DDB}" sibTransId="{23C3F158-9B2A-47AF-AB99-992C07ED56DF}"/>
    <dgm:cxn modelId="{5431232C-EEAB-481E-98E8-91EF959D6ADC}" srcId="{28474821-A87C-4D40-A321-C3BE72F694F6}" destId="{2AF0594D-53A4-4F09-8BC0-76C4D7E8507C}" srcOrd="3" destOrd="0" parTransId="{968D0052-E43E-4E61-9D6C-AF7B96CFA614}" sibTransId="{86BA6D37-0607-41B5-8E4F-C647FD5C899B}"/>
    <dgm:cxn modelId="{6CDCAD73-846B-4AFC-B5C9-B490D6A4FC25}" type="presOf" srcId="{28474821-A87C-4D40-A321-C3BE72F694F6}" destId="{4CB0E43D-8842-4F39-8923-9E1343494AAB}" srcOrd="0" destOrd="0" presId="urn:microsoft.com/office/officeart/2005/8/layout/vList2"/>
    <dgm:cxn modelId="{0D340F71-8B31-46B9-A558-EE780F8CDFCF}" type="presOf" srcId="{F0BC842A-BB3C-41A3-ACBC-25B5759BA25C}" destId="{CE401783-52BF-47DA-AEE5-AEBE2E35BA96}" srcOrd="0" destOrd="0" presId="urn:microsoft.com/office/officeart/2005/8/layout/vList2"/>
    <dgm:cxn modelId="{4F9D21BD-B406-4899-A1EE-6CEB8BCDA0E7}" type="presOf" srcId="{8EC8D738-5FE3-45C0-995F-65780F39AA4F}" destId="{C5AA336F-CA2D-4C1E-A522-227207A83870}" srcOrd="0" destOrd="0" presId="urn:microsoft.com/office/officeart/2005/8/layout/vList2"/>
    <dgm:cxn modelId="{5B70BC81-8FC9-4678-9A1E-26AE1E33887D}" srcId="{28474821-A87C-4D40-A321-C3BE72F694F6}" destId="{A3EC277A-3688-4A09-A969-E38CC2FB4B5F}" srcOrd="0" destOrd="0" parTransId="{D24A1DAE-F563-4C86-A3A3-0DB55CC4097F}" sibTransId="{EB9C9196-B60F-413A-8D9B-3ADBCBF39068}"/>
    <dgm:cxn modelId="{3A6DF0CB-9F60-4658-B4A4-1C971613246E}" type="presOf" srcId="{2AF0594D-53A4-4F09-8BC0-76C4D7E8507C}" destId="{58D0DDD5-FA73-46B2-8209-0C39116950D0}" srcOrd="0" destOrd="0" presId="urn:microsoft.com/office/officeart/2005/8/layout/vList2"/>
    <dgm:cxn modelId="{DD9F3A83-F2EB-4139-A721-F6FC24E54F2C}" type="presOf" srcId="{A3EC277A-3688-4A09-A969-E38CC2FB4B5F}" destId="{0ABB9E1B-AD79-46CC-BCCF-F90B3D461A1E}" srcOrd="0" destOrd="0" presId="urn:microsoft.com/office/officeart/2005/8/layout/vList2"/>
    <dgm:cxn modelId="{ABBDF701-8BBE-41E1-A825-00A6B2480F5C}" srcId="{28474821-A87C-4D40-A321-C3BE72F694F6}" destId="{F0BC842A-BB3C-41A3-ACBC-25B5759BA25C}" srcOrd="2" destOrd="0" parTransId="{DB37E330-8DD9-4823-9910-7DDDB0E438BA}" sibTransId="{754E5312-A630-4DB6-A815-6BB5283E8362}"/>
    <dgm:cxn modelId="{5BD148C8-CCCF-4D22-9258-2BF50D26B2F3}" type="presParOf" srcId="{4CB0E43D-8842-4F39-8923-9E1343494AAB}" destId="{0ABB9E1B-AD79-46CC-BCCF-F90B3D461A1E}" srcOrd="0" destOrd="0" presId="urn:microsoft.com/office/officeart/2005/8/layout/vList2"/>
    <dgm:cxn modelId="{413DB666-A713-42A2-84C7-DD528463DA56}" type="presParOf" srcId="{4CB0E43D-8842-4F39-8923-9E1343494AAB}" destId="{79F60BC2-E1B1-45BE-B3D9-B8A7FCEBE353}" srcOrd="1" destOrd="0" presId="urn:microsoft.com/office/officeart/2005/8/layout/vList2"/>
    <dgm:cxn modelId="{868DE9D6-936C-4679-81B3-8BA099742B84}" type="presParOf" srcId="{4CB0E43D-8842-4F39-8923-9E1343494AAB}" destId="{C5AA336F-CA2D-4C1E-A522-227207A83870}" srcOrd="2" destOrd="0" presId="urn:microsoft.com/office/officeart/2005/8/layout/vList2"/>
    <dgm:cxn modelId="{388B3AF1-4A5D-4348-A96B-AE9C27C89A94}" type="presParOf" srcId="{4CB0E43D-8842-4F39-8923-9E1343494AAB}" destId="{1356A4FA-D1A5-43C8-B295-E4123C4D8491}" srcOrd="3" destOrd="0" presId="urn:microsoft.com/office/officeart/2005/8/layout/vList2"/>
    <dgm:cxn modelId="{826FADDC-E486-4151-A78D-D242152BE98D}" type="presParOf" srcId="{4CB0E43D-8842-4F39-8923-9E1343494AAB}" destId="{CE401783-52BF-47DA-AEE5-AEBE2E35BA96}" srcOrd="4" destOrd="0" presId="urn:microsoft.com/office/officeart/2005/8/layout/vList2"/>
    <dgm:cxn modelId="{5968EA86-342E-469F-B179-220F46CBA7FD}" type="presParOf" srcId="{4CB0E43D-8842-4F39-8923-9E1343494AAB}" destId="{C88D209B-6AB9-4681-A356-9FC6B1D87EDD}" srcOrd="5" destOrd="0" presId="urn:microsoft.com/office/officeart/2005/8/layout/vList2"/>
    <dgm:cxn modelId="{B4484DC5-57CF-424C-8594-B9AEAA97E820}" type="presParOf" srcId="{4CB0E43D-8842-4F39-8923-9E1343494AAB}" destId="{58D0DDD5-FA73-46B2-8209-0C39116950D0}" srcOrd="6" destOrd="0" presId="urn:microsoft.com/office/officeart/2005/8/layout/vList2"/>
  </dgm:cxnLst>
  <dgm:bg/>
  <dgm:whole/>
</dgm:dataModel>
</file>

<file path=ppt/diagrams/data2.xml><?xml version="1.0" encoding="utf-8"?>
<dgm:dataModel xmlns:dgm="http://schemas.openxmlformats.org/drawingml/2006/diagram" xmlns:a="http://schemas.openxmlformats.org/drawingml/2006/main">
  <dgm:ptLst>
    <dgm:pt modelId="{E21299AE-223B-403D-8737-19EF303CB9D5}" type="doc">
      <dgm:prSet loTypeId="urn:microsoft.com/office/officeart/2005/8/layout/vList6" loCatId="list" qsTypeId="urn:microsoft.com/office/officeart/2005/8/quickstyle/3d1" qsCatId="3D" csTypeId="urn:microsoft.com/office/officeart/2005/8/colors/accent6_3" csCatId="accent6" phldr="1"/>
      <dgm:spPr/>
      <dgm:t>
        <a:bodyPr/>
        <a:lstStyle/>
        <a:p>
          <a:endParaRPr lang="en-US"/>
        </a:p>
      </dgm:t>
    </dgm:pt>
    <dgm:pt modelId="{79647E49-B7D6-4466-8F34-5998C21E5985}">
      <dgm:prSet phldrT="[Text]"/>
      <dgm:spPr/>
      <dgm:t>
        <a:bodyPr/>
        <a:lstStyle/>
        <a:p>
          <a:r>
            <a:rPr lang="sr-Latn-RS" dirty="0" smtClean="0">
              <a:solidFill>
                <a:schemeClr val="bg1"/>
              </a:solidFill>
            </a:rPr>
            <a:t>Jeste</a:t>
          </a:r>
          <a:r>
            <a:rPr lang="sr-Latn-RS" dirty="0" smtClean="0"/>
            <a:t>: poštovanje, prihvatanje i uvažavanje velike raznovrsnosti kultura u svetu, oblika izražavanja i oblika humanosti. Ravnoteža u razlici. Postoji od strane pojedinaca, grupa i država. Nije samo moralna obaveza, već i politički, odnosno pravni zahtev. Prihvatanje činjenice da ljudska bića, prirodno raznovrsna po izgledu, položaju, govoru, ponašanju i vrednostima, imaju pravo da žive u miru i budu ono šta jesu.</a:t>
          </a:r>
          <a:endParaRPr lang="en-US" dirty="0"/>
        </a:p>
      </dgm:t>
    </dgm:pt>
    <dgm:pt modelId="{EB61A131-E535-4D85-AA6F-A315DC6E199B}" type="parTrans" cxnId="{E34B2D2B-84B5-4110-9AD3-DA6F7B1BC4FC}">
      <dgm:prSet/>
      <dgm:spPr/>
      <dgm:t>
        <a:bodyPr/>
        <a:lstStyle/>
        <a:p>
          <a:endParaRPr lang="en-US"/>
        </a:p>
      </dgm:t>
    </dgm:pt>
    <dgm:pt modelId="{59DD5594-2624-4C26-91B0-38D970F86FA1}" type="sibTrans" cxnId="{E34B2D2B-84B5-4110-9AD3-DA6F7B1BC4FC}">
      <dgm:prSet/>
      <dgm:spPr/>
      <dgm:t>
        <a:bodyPr/>
        <a:lstStyle/>
        <a:p>
          <a:endParaRPr lang="en-US"/>
        </a:p>
      </dgm:t>
    </dgm:pt>
    <dgm:pt modelId="{DDEF6862-2B1B-4C05-BF5C-CFE8FFD26D3B}">
      <dgm:prSet phldrT="[Text]"/>
      <dgm:spPr/>
      <dgm:t>
        <a:bodyPr/>
        <a:lstStyle/>
        <a:p>
          <a:r>
            <a:rPr lang="en-US" dirty="0" smtClean="0"/>
            <a:t>N</a:t>
          </a:r>
          <a:r>
            <a:rPr lang="sr-Latn-RS" dirty="0" smtClean="0"/>
            <a:t>ije: ustupak, snishodljivost, popustljivost, ne upotrebljava se za kršenje osnovnih ljudskih vrednosti. </a:t>
          </a:r>
          <a:r>
            <a:rPr lang="en-US" dirty="0" smtClean="0"/>
            <a:t>N</a:t>
          </a:r>
          <a:r>
            <a:rPr lang="sr-Latn-RS" dirty="0" smtClean="0"/>
            <a:t>e znači tolerisanje društvene nepravde, napuštanje ili ublažavanje sopstvenih uverenja. Ne znači nametanje stavova drugim ljudima.</a:t>
          </a:r>
          <a:endParaRPr lang="en-US" dirty="0"/>
        </a:p>
      </dgm:t>
    </dgm:pt>
    <dgm:pt modelId="{EDD54915-75CE-4234-86CC-A39AAA4151E0}" type="parTrans" cxnId="{FFF511B1-0C89-466F-BE51-4B192568269E}">
      <dgm:prSet/>
      <dgm:spPr/>
      <dgm:t>
        <a:bodyPr/>
        <a:lstStyle/>
        <a:p>
          <a:endParaRPr lang="en-US"/>
        </a:p>
      </dgm:t>
    </dgm:pt>
    <dgm:pt modelId="{4DA2216C-C14E-4933-B71A-CBBD62278802}" type="sibTrans" cxnId="{FFF511B1-0C89-466F-BE51-4B192568269E}">
      <dgm:prSet/>
      <dgm:spPr/>
      <dgm:t>
        <a:bodyPr/>
        <a:lstStyle/>
        <a:p>
          <a:endParaRPr lang="en-US"/>
        </a:p>
      </dgm:t>
    </dgm:pt>
    <dgm:pt modelId="{EC58D134-101C-4FB5-AB12-5825693678DD}" type="pres">
      <dgm:prSet presAssocID="{E21299AE-223B-403D-8737-19EF303CB9D5}" presName="Name0" presStyleCnt="0">
        <dgm:presLayoutVars>
          <dgm:dir/>
          <dgm:animLvl val="lvl"/>
          <dgm:resizeHandles/>
        </dgm:presLayoutVars>
      </dgm:prSet>
      <dgm:spPr/>
    </dgm:pt>
    <dgm:pt modelId="{1FC570B9-06F3-4B42-9BC1-B2E33D30F395}" type="pres">
      <dgm:prSet presAssocID="{79647E49-B7D6-4466-8F34-5998C21E5985}" presName="linNode" presStyleCnt="0"/>
      <dgm:spPr/>
    </dgm:pt>
    <dgm:pt modelId="{543BD62A-B8A1-4B8D-B9A5-30DE04F6FAE1}" type="pres">
      <dgm:prSet presAssocID="{79647E49-B7D6-4466-8F34-5998C21E5985}" presName="parentShp" presStyleLbl="node1" presStyleIdx="0" presStyleCnt="2" custScaleX="594887" custLinFactNeighborX="2223" custLinFactNeighborY="3329">
        <dgm:presLayoutVars>
          <dgm:bulletEnabled val="1"/>
        </dgm:presLayoutVars>
      </dgm:prSet>
      <dgm:spPr/>
    </dgm:pt>
    <dgm:pt modelId="{66C7EE0C-3B6C-4AE6-94C0-6DCDC81D713D}" type="pres">
      <dgm:prSet presAssocID="{79647E49-B7D6-4466-8F34-5998C21E5985}" presName="childShp" presStyleLbl="bgAccFollowNode1" presStyleIdx="0" presStyleCnt="2" custScaleY="79186">
        <dgm:presLayoutVars>
          <dgm:bulletEnabled val="1"/>
        </dgm:presLayoutVars>
      </dgm:prSet>
      <dgm:spPr/>
    </dgm:pt>
    <dgm:pt modelId="{A72095D2-339F-467B-A6B2-78C36EB3BB81}" type="pres">
      <dgm:prSet presAssocID="{59DD5594-2624-4C26-91B0-38D970F86FA1}" presName="spacing" presStyleCnt="0"/>
      <dgm:spPr/>
    </dgm:pt>
    <dgm:pt modelId="{557F44B1-D8C2-43DE-9AE4-57D6D6ECE94A}" type="pres">
      <dgm:prSet presAssocID="{DDEF6862-2B1B-4C05-BF5C-CFE8FFD26D3B}" presName="linNode" presStyleCnt="0"/>
      <dgm:spPr/>
    </dgm:pt>
    <dgm:pt modelId="{4AB59EEE-1788-40CE-B894-67C16675036F}" type="pres">
      <dgm:prSet presAssocID="{DDEF6862-2B1B-4C05-BF5C-CFE8FFD26D3B}" presName="parentShp" presStyleLbl="node1" presStyleIdx="1" presStyleCnt="2" custScaleX="449329" custScaleY="82285" custLinFactNeighborX="82" custLinFactNeighborY="0">
        <dgm:presLayoutVars>
          <dgm:bulletEnabled val="1"/>
        </dgm:presLayoutVars>
      </dgm:prSet>
      <dgm:spPr/>
      <dgm:t>
        <a:bodyPr/>
        <a:lstStyle/>
        <a:p>
          <a:endParaRPr lang="en-US"/>
        </a:p>
      </dgm:t>
    </dgm:pt>
    <dgm:pt modelId="{4DAA24D2-D9BC-45FE-B5FF-E30271504953}" type="pres">
      <dgm:prSet presAssocID="{DDEF6862-2B1B-4C05-BF5C-CFE8FFD26D3B}" presName="childShp" presStyleLbl="bgAccFollowNode1" presStyleIdx="1" presStyleCnt="2" custScaleY="61280">
        <dgm:presLayoutVars>
          <dgm:bulletEnabled val="1"/>
        </dgm:presLayoutVars>
      </dgm:prSet>
      <dgm:spPr/>
    </dgm:pt>
  </dgm:ptLst>
  <dgm:cxnLst>
    <dgm:cxn modelId="{FFF511B1-0C89-466F-BE51-4B192568269E}" srcId="{E21299AE-223B-403D-8737-19EF303CB9D5}" destId="{DDEF6862-2B1B-4C05-BF5C-CFE8FFD26D3B}" srcOrd="1" destOrd="0" parTransId="{EDD54915-75CE-4234-86CC-A39AAA4151E0}" sibTransId="{4DA2216C-C14E-4933-B71A-CBBD62278802}"/>
    <dgm:cxn modelId="{6EC23B20-4240-4452-9ADD-E446CBACEB26}" type="presOf" srcId="{DDEF6862-2B1B-4C05-BF5C-CFE8FFD26D3B}" destId="{4AB59EEE-1788-40CE-B894-67C16675036F}" srcOrd="0" destOrd="0" presId="urn:microsoft.com/office/officeart/2005/8/layout/vList6"/>
    <dgm:cxn modelId="{F9D9C947-AEBB-4157-9509-951AFFAE27DC}" type="presOf" srcId="{79647E49-B7D6-4466-8F34-5998C21E5985}" destId="{543BD62A-B8A1-4B8D-B9A5-30DE04F6FAE1}" srcOrd="0" destOrd="0" presId="urn:microsoft.com/office/officeart/2005/8/layout/vList6"/>
    <dgm:cxn modelId="{E34B2D2B-84B5-4110-9AD3-DA6F7B1BC4FC}" srcId="{E21299AE-223B-403D-8737-19EF303CB9D5}" destId="{79647E49-B7D6-4466-8F34-5998C21E5985}" srcOrd="0" destOrd="0" parTransId="{EB61A131-E535-4D85-AA6F-A315DC6E199B}" sibTransId="{59DD5594-2624-4C26-91B0-38D970F86FA1}"/>
    <dgm:cxn modelId="{F2FA64E6-51F1-4233-A2D8-D63055B860AE}" type="presOf" srcId="{E21299AE-223B-403D-8737-19EF303CB9D5}" destId="{EC58D134-101C-4FB5-AB12-5825693678DD}" srcOrd="0" destOrd="0" presId="urn:microsoft.com/office/officeart/2005/8/layout/vList6"/>
    <dgm:cxn modelId="{AFBB64B5-B9FA-4C2F-850F-55524177CC4B}" type="presParOf" srcId="{EC58D134-101C-4FB5-AB12-5825693678DD}" destId="{1FC570B9-06F3-4B42-9BC1-B2E33D30F395}" srcOrd="0" destOrd="0" presId="urn:microsoft.com/office/officeart/2005/8/layout/vList6"/>
    <dgm:cxn modelId="{5AC4B826-7E03-4ACF-A8C9-F2383C13871E}" type="presParOf" srcId="{1FC570B9-06F3-4B42-9BC1-B2E33D30F395}" destId="{543BD62A-B8A1-4B8D-B9A5-30DE04F6FAE1}" srcOrd="0" destOrd="0" presId="urn:microsoft.com/office/officeart/2005/8/layout/vList6"/>
    <dgm:cxn modelId="{7F218BAB-EC13-458E-B44A-164872A99FA7}" type="presParOf" srcId="{1FC570B9-06F3-4B42-9BC1-B2E33D30F395}" destId="{66C7EE0C-3B6C-4AE6-94C0-6DCDC81D713D}" srcOrd="1" destOrd="0" presId="urn:microsoft.com/office/officeart/2005/8/layout/vList6"/>
    <dgm:cxn modelId="{D1D85591-7587-4B57-816A-A5E2F2FA11FC}" type="presParOf" srcId="{EC58D134-101C-4FB5-AB12-5825693678DD}" destId="{A72095D2-339F-467B-A6B2-78C36EB3BB81}" srcOrd="1" destOrd="0" presId="urn:microsoft.com/office/officeart/2005/8/layout/vList6"/>
    <dgm:cxn modelId="{0532D689-7AF7-47BC-9D4F-F25F4CD9458B}" type="presParOf" srcId="{EC58D134-101C-4FB5-AB12-5825693678DD}" destId="{557F44B1-D8C2-43DE-9AE4-57D6D6ECE94A}" srcOrd="2" destOrd="0" presId="urn:microsoft.com/office/officeart/2005/8/layout/vList6"/>
    <dgm:cxn modelId="{45CCCB0E-9D35-4727-BBE3-75017D02B247}" type="presParOf" srcId="{557F44B1-D8C2-43DE-9AE4-57D6D6ECE94A}" destId="{4AB59EEE-1788-40CE-B894-67C16675036F}" srcOrd="0" destOrd="0" presId="urn:microsoft.com/office/officeart/2005/8/layout/vList6"/>
    <dgm:cxn modelId="{88CCAADA-35AB-4192-818B-E7DB816F2661}" type="presParOf" srcId="{557F44B1-D8C2-43DE-9AE4-57D6D6ECE94A}" destId="{4DAA24D2-D9BC-45FE-B5FF-E30271504953}" srcOrd="1" destOrd="0" presId="urn:microsoft.com/office/officeart/2005/8/layout/vList6"/>
  </dgm:cxnLst>
  <dgm:bg/>
  <dgm:whole/>
</dgm:dataModel>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A6FDA878-D3DE-4EF5-A32F-3E5343892513}" type="datetimeFigureOut">
              <a:rPr lang="en-US" smtClean="0"/>
              <a:t>10/7/2011</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D0C04D93-0E00-4C3E-B52B-234E6C89D494}" type="slidenum">
              <a:rPr lang="en-US" smtClean="0"/>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6FDA878-D3DE-4EF5-A32F-3E5343892513}" type="datetimeFigureOut">
              <a:rPr lang="en-US" smtClean="0"/>
              <a:t>10/7/2011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C04D93-0E00-4C3E-B52B-234E6C89D494}"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D0C04D93-0E00-4C3E-B52B-234E6C89D494}" type="slidenum">
              <a:rPr lang="en-US" smtClean="0"/>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6FDA878-D3DE-4EF5-A32F-3E5343892513}" type="datetimeFigureOut">
              <a:rPr lang="en-US" smtClean="0"/>
              <a:t>10/7/2011</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A6FDA878-D3DE-4EF5-A32F-3E5343892513}" type="datetimeFigureOut">
              <a:rPr lang="en-US" smtClean="0"/>
              <a:t>10/7/2011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D0C04D93-0E00-4C3E-B52B-234E6C89D494}" type="slidenum">
              <a:rPr lang="en-US" smtClean="0"/>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A6FDA878-D3DE-4EF5-A32F-3E5343892513}" type="datetimeFigureOut">
              <a:rPr lang="en-US" smtClean="0"/>
              <a:t>10/7/2011</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D0C04D93-0E00-4C3E-B52B-234E6C89D494}" type="slidenum">
              <a:rPr lang="en-US" smtClean="0"/>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A6FDA878-D3DE-4EF5-A32F-3E5343892513}" type="datetimeFigureOut">
              <a:rPr lang="en-US" smtClean="0"/>
              <a:t>10/7/2011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C04D93-0E00-4C3E-B52B-234E6C89D494}" type="slidenum">
              <a:rPr lang="en-US" smtClean="0"/>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A6FDA878-D3DE-4EF5-A32F-3E5343892513}" type="datetimeFigureOut">
              <a:rPr lang="en-US" smtClean="0"/>
              <a:t>10/7/2011</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D0C04D93-0E00-4C3E-B52B-234E6C89D494}" type="slidenum">
              <a:rPr lang="en-US" smtClean="0"/>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6FDA878-D3DE-4EF5-A32F-3E5343892513}" type="datetimeFigureOut">
              <a:rPr lang="en-US" smtClean="0"/>
              <a:t>10/7/2011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D0C04D93-0E00-4C3E-B52B-234E6C89D494}"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A6FDA878-D3DE-4EF5-A32F-3E5343892513}" type="datetimeFigureOut">
              <a:rPr lang="en-US" smtClean="0"/>
              <a:t>10/7/2011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D0C04D93-0E00-4C3E-B52B-234E6C89D494}"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D0C04D93-0E00-4C3E-B52B-234E6C89D494}" type="slidenum">
              <a:rPr lang="en-US" smtClean="0"/>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A6FDA878-D3DE-4EF5-A32F-3E5343892513}" type="datetimeFigureOut">
              <a:rPr lang="en-US" smtClean="0"/>
              <a:t>10/7/2011</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D0C04D93-0E00-4C3E-B52B-234E6C89D494}" type="slidenum">
              <a:rPr lang="en-US" smtClean="0"/>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A6FDA878-D3DE-4EF5-A32F-3E5343892513}" type="datetimeFigureOut">
              <a:rPr lang="en-US" smtClean="0"/>
              <a:t>10/7/2011</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A6FDA878-D3DE-4EF5-A32F-3E5343892513}" type="datetimeFigureOut">
              <a:rPr lang="en-US" smtClean="0"/>
              <a:t>10/7/2011</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D0C04D93-0E00-4C3E-B52B-234E6C89D494}" type="slidenum">
              <a:rPr lang="en-US" smtClean="0"/>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sr-Latn-RS" dirty="0" smtClean="0"/>
              <a:t>Obrazovanje za demokratiju- osnovni pojmovi</a:t>
            </a:r>
            <a:endParaRPr lang="en-US" dirty="0"/>
          </a:p>
        </p:txBody>
      </p:sp>
      <p:sp>
        <p:nvSpPr>
          <p:cNvPr id="2" name="Title 1"/>
          <p:cNvSpPr>
            <a:spLocks noGrp="1"/>
          </p:cNvSpPr>
          <p:nvPr>
            <p:ph type="ctrTitle"/>
          </p:nvPr>
        </p:nvSpPr>
        <p:spPr/>
        <p:txBody>
          <a:bodyPr/>
          <a:lstStyle/>
          <a:p>
            <a:r>
              <a:rPr lang="sr-Latn-RS" dirty="0" smtClean="0"/>
              <a:t>Građansko vaspitanje</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smtClean="0"/>
              <a:t>Saveti: ravnopravnost osobe sa invaliditetom</a:t>
            </a:r>
            <a:endParaRPr lang="en-US" dirty="0"/>
          </a:p>
        </p:txBody>
      </p:sp>
      <p:sp>
        <p:nvSpPr>
          <p:cNvPr id="3" name="Content Placeholder 2"/>
          <p:cNvSpPr>
            <a:spLocks noGrp="1"/>
          </p:cNvSpPr>
          <p:nvPr>
            <p:ph sz="quarter" idx="1"/>
          </p:nvPr>
        </p:nvSpPr>
        <p:spPr/>
        <p:txBody>
          <a:bodyPr/>
          <a:lstStyle/>
          <a:p>
            <a:r>
              <a:rPr lang="sr-Latn-RS" dirty="0" smtClean="0"/>
              <a:t>Pitajte osobu sa hendikepom da li želi pomoć, nemojte se unaprad nuditi.</a:t>
            </a:r>
          </a:p>
          <a:p>
            <a:r>
              <a:rPr lang="sr-Latn-RS" dirty="0" smtClean="0"/>
              <a:t>U razgovoru sa osobom u kolicima kleknite da biste lakše razgovarali.</a:t>
            </a:r>
          </a:p>
          <a:p>
            <a:r>
              <a:rPr lang="sr-Latn-RS" dirty="0" smtClean="0"/>
              <a:t>Smatrajte nepristojnim naginjanje nad invalidskim kolicima ili naslanjanje na njih.</a:t>
            </a:r>
          </a:p>
          <a:p>
            <a:r>
              <a:rPr lang="sr-Latn-RS" dirty="0" smtClean="0"/>
              <a:t>Tretirajte osobu kao individuu a ne kao predstavnika čitave grupe.</a:t>
            </a:r>
          </a:p>
          <a:p>
            <a:r>
              <a:rPr lang="sr-Latn-RS" dirty="0" smtClean="0"/>
              <a:t>Smejte sa sa drugima a nikako drugima.</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smtClean="0"/>
              <a:t>Netolerancija</a:t>
            </a:r>
            <a:endParaRPr lang="en-US" dirty="0"/>
          </a:p>
        </p:txBody>
      </p:sp>
      <p:sp>
        <p:nvSpPr>
          <p:cNvPr id="3" name="Content Placeholder 2"/>
          <p:cNvSpPr>
            <a:spLocks noGrp="1"/>
          </p:cNvSpPr>
          <p:nvPr>
            <p:ph sz="quarter" idx="1"/>
          </p:nvPr>
        </p:nvSpPr>
        <p:spPr/>
        <p:txBody>
          <a:bodyPr/>
          <a:lstStyle/>
          <a:p>
            <a:r>
              <a:rPr lang="en-US" dirty="0" smtClean="0"/>
              <a:t>N</a:t>
            </a:r>
            <a:r>
              <a:rPr lang="sr-Latn-RS" dirty="0" smtClean="0"/>
              <a:t>etrpeljivost prema ponašanju i stavovima drugačijim od vlastitih.</a:t>
            </a:r>
          </a:p>
          <a:p>
            <a:r>
              <a:rPr lang="sr-Latn-RS" dirty="0" smtClean="0"/>
              <a:t>Način rešavanja konflikata koji podrazumeva nasilje. Nasilje u ovom kontekstu podrazumeva sve od spontanog izliva besa do korišćenja suptilne ili otvorene sile, od podrugljivih različitih mišljenja do stvarnog fizičkog nasilja.</a:t>
            </a:r>
          </a:p>
          <a:p>
            <a:r>
              <a:rPr lang="sr-Latn-RS" dirty="0" smtClean="0"/>
              <a:t>Netolerancija se prvenstveno koristi radi podgurivanja sopstvenih interesa.</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smtClean="0"/>
              <a:t>Diskriminacija</a:t>
            </a:r>
            <a:endParaRPr lang="en-US" dirty="0"/>
          </a:p>
        </p:txBody>
      </p:sp>
      <p:sp>
        <p:nvSpPr>
          <p:cNvPr id="3" name="Content Placeholder 2"/>
          <p:cNvSpPr>
            <a:spLocks noGrp="1"/>
          </p:cNvSpPr>
          <p:nvPr>
            <p:ph sz="quarter" idx="1"/>
          </p:nvPr>
        </p:nvSpPr>
        <p:spPr/>
        <p:txBody>
          <a:bodyPr/>
          <a:lstStyle/>
          <a:p>
            <a:r>
              <a:rPr lang="en-US" dirty="0" smtClean="0"/>
              <a:t>R</a:t>
            </a:r>
            <a:r>
              <a:rPr lang="sr-Latn-RS" dirty="0" smtClean="0"/>
              <a:t>eč latinskog porekla i znači razlikovanje, ali je dobila negativno značenje- nedozvoljeno razlikovanje.</a:t>
            </a:r>
          </a:p>
          <a:p>
            <a:r>
              <a:rPr lang="en-US" dirty="0" smtClean="0"/>
              <a:t>P</a:t>
            </a:r>
            <a:r>
              <a:rPr lang="sr-Latn-RS" dirty="0" smtClean="0"/>
              <a:t>odrazumeva javno ispoljavanje negativnih osećanja prema pripadnicima grupa ili postupanje prema ljudima na nepravedni i omalovažavajući način samo zato što pripadaju jednoj grupi.</a:t>
            </a:r>
          </a:p>
          <a:p>
            <a:r>
              <a:rPr lang="en-US" dirty="0" smtClean="0"/>
              <a:t>N</a:t>
            </a:r>
            <a:r>
              <a:rPr lang="sr-Latn-RS" dirty="0" smtClean="0"/>
              <a:t>egativno etiketiranje pojedinaca/ grupa, koje onda služi kao opravdanje za diskriminaciju- nejednak tretman u društvu i uskraćivanje prava.</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smtClean="0"/>
              <a:t>Stereotipi</a:t>
            </a:r>
            <a:endParaRPr lang="en-US" dirty="0"/>
          </a:p>
        </p:txBody>
      </p:sp>
      <p:sp>
        <p:nvSpPr>
          <p:cNvPr id="3" name="Content Placeholder 2"/>
          <p:cNvSpPr>
            <a:spLocks noGrp="1"/>
          </p:cNvSpPr>
          <p:nvPr>
            <p:ph sz="quarter" idx="1"/>
          </p:nvPr>
        </p:nvSpPr>
        <p:spPr/>
        <p:txBody>
          <a:bodyPr/>
          <a:lstStyle/>
          <a:p>
            <a:r>
              <a:rPr lang="sr-Latn-RS" dirty="0" smtClean="0"/>
              <a:t>P</a:t>
            </a:r>
            <a:r>
              <a:rPr lang="sr-Latn-RS" dirty="0" smtClean="0"/>
              <a:t>reterano uprošćena, a često i netačna, teško promenljiva slika koji imamo o pripadnicima neke grupe.</a:t>
            </a:r>
          </a:p>
          <a:p>
            <a:r>
              <a:rPr lang="sr-Latn-RS" dirty="0" smtClean="0"/>
              <a:t>Definišu se kao generalizacije. </a:t>
            </a:r>
            <a:r>
              <a:rPr lang="en-US" dirty="0" smtClean="0"/>
              <a:t>Š</a:t>
            </a:r>
            <a:r>
              <a:rPr lang="sr-Latn-RS" dirty="0" smtClean="0"/>
              <a:t>ematske i krute predstave o osobinama i ličnosti pripadnika neke grupe koja se kruto prenose i primenjuju na svakog pojedinca iz grupe.</a:t>
            </a:r>
          </a:p>
          <a:p>
            <a:r>
              <a:rPr lang="sr-Latn-RS" dirty="0" smtClean="0"/>
              <a:t>Pomažu nam da imamo stabilnu, predvidljivz sliku o svetu u kome živimo i da se u njemu lakše snalazimo.</a:t>
            </a:r>
          </a:p>
          <a:p>
            <a:r>
              <a:rPr lang="sr-Latn-RS" dirty="0" smtClean="0"/>
              <a:t>Sastavni su deo predrasuda.</a:t>
            </a:r>
          </a:p>
          <a:p>
            <a:endParaRPr lang="sr-Latn-RS" dirty="0" smtClean="0"/>
          </a:p>
          <a:p>
            <a:pPr>
              <a:buNone/>
            </a:pP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smtClean="0"/>
              <a:t>Predrasude</a:t>
            </a:r>
            <a:endParaRPr lang="en-US" dirty="0"/>
          </a:p>
        </p:txBody>
      </p:sp>
      <p:sp>
        <p:nvSpPr>
          <p:cNvPr id="3" name="Content Placeholder 2"/>
          <p:cNvSpPr>
            <a:spLocks noGrp="1"/>
          </p:cNvSpPr>
          <p:nvPr>
            <p:ph sz="quarter" idx="1"/>
          </p:nvPr>
        </p:nvSpPr>
        <p:spPr/>
        <p:txBody>
          <a:bodyPr/>
          <a:lstStyle/>
          <a:p>
            <a:r>
              <a:rPr lang="en-US" dirty="0" smtClean="0"/>
              <a:t>N</a:t>
            </a:r>
            <a:r>
              <a:rPr lang="sr-Latn-RS" dirty="0" smtClean="0"/>
              <a:t>eopravdano negativni stavovi prema nekome ili nečemu, praćeni negativnim osećanjima: odbojnost, neprijateljstvo, mržnja, prezir...</a:t>
            </a:r>
          </a:p>
          <a:p>
            <a:r>
              <a:rPr lang="sr-Latn-RS" dirty="0" smtClean="0"/>
              <a:t>Najčešće nisu zasnovane na činjeničkim i logičkim argumentima.</a:t>
            </a:r>
          </a:p>
          <a:p>
            <a:r>
              <a:rPr lang="sr-Latn-RS" dirty="0" smtClean="0"/>
              <a:t>Otporne su na promene.</a:t>
            </a:r>
          </a:p>
          <a:p>
            <a:r>
              <a:rPr lang="sr-Latn-RS" smtClean="0"/>
              <a:t>Uključuju jak emocionalan odnos.</a:t>
            </a: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smtClean="0"/>
              <a:t>D</a:t>
            </a:r>
            <a:r>
              <a:rPr lang="sr-Latn-RS" dirty="0" smtClean="0"/>
              <a:t>emokratija</a:t>
            </a:r>
            <a:endParaRPr lang="en-US" dirty="0"/>
          </a:p>
        </p:txBody>
      </p:sp>
      <p:sp>
        <p:nvSpPr>
          <p:cNvPr id="3" name="Content Placeholder 2"/>
          <p:cNvSpPr>
            <a:spLocks noGrp="1"/>
          </p:cNvSpPr>
          <p:nvPr>
            <p:ph sz="quarter" idx="1"/>
          </p:nvPr>
        </p:nvSpPr>
        <p:spPr/>
        <p:txBody>
          <a:bodyPr>
            <a:normAutofit fontScale="85000" lnSpcReduction="20000"/>
          </a:bodyPr>
          <a:lstStyle/>
          <a:p>
            <a:r>
              <a:rPr lang="en-US" dirty="0" smtClean="0"/>
              <a:t>P</a:t>
            </a:r>
            <a:r>
              <a:rPr lang="sr-Latn-RS" dirty="0" smtClean="0"/>
              <a:t>ojam koji postoji već 2500 godina, u staroj Grčkoj označavao vladavinu naroda.</a:t>
            </a:r>
          </a:p>
          <a:p>
            <a:r>
              <a:rPr lang="sr-Latn-RS" dirty="0" smtClean="0"/>
              <a:t>Osnovni temelji demokratije se zasnivaju na poštovanju ljudskih prava i uvažavanju </a:t>
            </a:r>
            <a:r>
              <a:rPr lang="sr-Latn-RS" dirty="0" smtClean="0">
                <a:solidFill>
                  <a:schemeClr val="accent2"/>
                </a:solidFill>
              </a:rPr>
              <a:t>različitosti,</a:t>
            </a:r>
            <a:r>
              <a:rPr lang="sr-Latn-RS" dirty="0" smtClean="0"/>
              <a:t> bazira se na ravnopravnosti i njeni osnovni principi se sprovode uvažavajući razlike i volju većine.</a:t>
            </a:r>
          </a:p>
          <a:p>
            <a:r>
              <a:rPr lang="sr-Latn-RS" dirty="0" smtClean="0"/>
              <a:t>Da bi se donosile odluke dobre za većinu potrebno je razumevanje </a:t>
            </a:r>
            <a:r>
              <a:rPr lang="sr-Latn-RS" dirty="0" smtClean="0">
                <a:solidFill>
                  <a:schemeClr val="accent2"/>
                </a:solidFill>
              </a:rPr>
              <a:t>različitosti</a:t>
            </a:r>
            <a:r>
              <a:rPr lang="sr-Latn-RS" dirty="0" smtClean="0"/>
              <a:t>.</a:t>
            </a:r>
          </a:p>
          <a:p>
            <a:r>
              <a:rPr lang="en-US" dirty="0" smtClean="0"/>
              <a:t>I</a:t>
            </a:r>
            <a:r>
              <a:rPr lang="sr-Latn-RS" dirty="0" smtClean="0"/>
              <a:t>ma svoje polazište u građaninu- individui, koji je sjedinjen u narod, jer je samo na taj način održiva pretpostavka o jednakosti na kojoj načelno počiva kao na najvišoj vrednosti.</a:t>
            </a:r>
          </a:p>
          <a:p>
            <a:r>
              <a:rPr lang="en-US" dirty="0" smtClean="0"/>
              <a:t>P</a:t>
            </a:r>
            <a:r>
              <a:rPr lang="sr-Latn-RS" dirty="0" smtClean="0"/>
              <a:t>odrazumeva debate i donošenje odluka u javnosti.</a:t>
            </a:r>
          </a:p>
          <a:p>
            <a:r>
              <a:rPr lang="en-US" dirty="0" smtClean="0"/>
              <a:t>D</a:t>
            </a:r>
            <a:r>
              <a:rPr lang="sr-Latn-RS" dirty="0" smtClean="0"/>
              <a:t>emokratski odnosi podrazumevaju visok nivo izgrađene </a:t>
            </a:r>
            <a:r>
              <a:rPr lang="sr-Latn-RS" dirty="0" smtClean="0">
                <a:solidFill>
                  <a:schemeClr val="accent2"/>
                </a:solidFill>
              </a:rPr>
              <a:t>komunikacije</a:t>
            </a:r>
            <a:r>
              <a:rPr lang="sr-Latn-RS" dirty="0" smtClean="0"/>
              <a:t> među ljudina.</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smtClean="0"/>
              <a:t>Parlament</a:t>
            </a:r>
            <a:endParaRPr lang="en-US" dirty="0"/>
          </a:p>
        </p:txBody>
      </p:sp>
      <p:sp>
        <p:nvSpPr>
          <p:cNvPr id="3" name="Content Placeholder 2"/>
          <p:cNvSpPr>
            <a:spLocks noGrp="1"/>
          </p:cNvSpPr>
          <p:nvPr>
            <p:ph sz="quarter" idx="1"/>
          </p:nvPr>
        </p:nvSpPr>
        <p:spPr/>
        <p:txBody>
          <a:bodyPr>
            <a:normAutofit fontScale="92500" lnSpcReduction="20000"/>
          </a:bodyPr>
          <a:lstStyle/>
          <a:p>
            <a:r>
              <a:rPr lang="en-US" dirty="0" smtClean="0"/>
              <a:t>P</a:t>
            </a:r>
            <a:r>
              <a:rPr lang="sr-Latn-RS" dirty="0" smtClean="0"/>
              <a:t>arlare- latinska reč, govoriti, u parlamentu je najvažnije: </a:t>
            </a:r>
            <a:r>
              <a:rPr lang="sr-Latn-RS" dirty="0" smtClean="0">
                <a:solidFill>
                  <a:schemeClr val="accent2"/>
                </a:solidFill>
              </a:rPr>
              <a:t>dogovor, razgovor, rasprava, debata</a:t>
            </a:r>
            <a:r>
              <a:rPr lang="sr-Latn-RS" dirty="0" smtClean="0"/>
              <a:t>.</a:t>
            </a:r>
          </a:p>
          <a:p>
            <a:r>
              <a:rPr lang="en-US" dirty="0" smtClean="0"/>
              <a:t>P</a:t>
            </a:r>
            <a:r>
              <a:rPr lang="sr-Latn-RS" dirty="0" smtClean="0"/>
              <a:t>redstavničko telo, bira ga </a:t>
            </a:r>
            <a:r>
              <a:rPr lang="sr-Latn-RS" dirty="0" smtClean="0">
                <a:solidFill>
                  <a:schemeClr val="accent2"/>
                </a:solidFill>
              </a:rPr>
              <a:t>biračko telo</a:t>
            </a:r>
            <a:r>
              <a:rPr lang="sr-Latn-RS" dirty="0" smtClean="0"/>
              <a:t>, svi punoletni građani.</a:t>
            </a:r>
          </a:p>
          <a:p>
            <a:r>
              <a:rPr lang="sr-Latn-RS" dirty="0" smtClean="0"/>
              <a:t>Najvažnije karakteristike parlamenta:</a:t>
            </a:r>
          </a:p>
          <a:p>
            <a:r>
              <a:rPr lang="sr-Latn-RS" dirty="0" smtClean="0"/>
              <a:t>i</a:t>
            </a:r>
            <a:r>
              <a:rPr lang="sr-Latn-RS" dirty="0" smtClean="0"/>
              <a:t>ma najznačajnije funkcije u državi,</a:t>
            </a:r>
          </a:p>
          <a:p>
            <a:r>
              <a:rPr lang="sr-Latn-RS" dirty="0" smtClean="0"/>
              <a:t>p</a:t>
            </a:r>
            <a:r>
              <a:rPr lang="sr-Latn-RS" dirty="0" smtClean="0"/>
              <a:t>redstavlja volju naroda,</a:t>
            </a:r>
          </a:p>
          <a:p>
            <a:r>
              <a:rPr lang="sr-Latn-RS" dirty="0" smtClean="0"/>
              <a:t>n</a:t>
            </a:r>
            <a:r>
              <a:rPr lang="sr-Latn-RS" dirty="0" smtClean="0"/>
              <a:t>a osnovu ustava nosilac je najznačajnijih poslova u životu jedne zemlje,</a:t>
            </a:r>
          </a:p>
          <a:p>
            <a:r>
              <a:rPr lang="sr-Latn-RS" dirty="0" smtClean="0"/>
              <a:t>i</a:t>
            </a:r>
            <a:r>
              <a:rPr lang="sr-Latn-RS" dirty="0" smtClean="0"/>
              <a:t>ma najveći ugled i autoritet u državi,</a:t>
            </a:r>
          </a:p>
          <a:p>
            <a:r>
              <a:rPr lang="sr-Latn-RS" dirty="0" smtClean="0"/>
              <a:t>b</a:t>
            </a:r>
            <a:r>
              <a:rPr lang="sr-Latn-RS" dirty="0" smtClean="0"/>
              <a:t>avi se donošenjem zakona i drugih akata</a:t>
            </a:r>
          </a:p>
          <a:p>
            <a:r>
              <a:rPr lang="sr-Latn-RS" dirty="0" smtClean="0"/>
              <a:t>n</a:t>
            </a:r>
            <a:r>
              <a:rPr lang="sr-Latn-RS" dirty="0" smtClean="0"/>
              <a:t>adzire sprovođenje spoljne i unutrašnje politike zemlje</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Latn-RS" dirty="0" smtClean="0"/>
              <a:t>Strategije odlučivanja u učeničkom parlamentu</a:t>
            </a:r>
            <a:endParaRPr lang="en-US" dirty="0"/>
          </a:p>
        </p:txBody>
      </p:sp>
      <p:graphicFrame>
        <p:nvGraphicFramePr>
          <p:cNvPr id="4" name="Content Placeholder 3"/>
          <p:cNvGraphicFramePr>
            <a:graphicFrameLocks noGrp="1"/>
          </p:cNvGraphicFramePr>
          <p:nvPr>
            <p:ph sz="quarter" idx="1"/>
          </p:nvPr>
        </p:nvGraphicFramePr>
        <p:xfrm>
          <a:off x="301752" y="1527048"/>
          <a:ext cx="850392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smtClean="0"/>
              <a:t>Tolerancija, nekoliko odrednica</a:t>
            </a:r>
            <a:endParaRPr lang="en-US" dirty="0"/>
          </a:p>
        </p:txBody>
      </p:sp>
      <p:graphicFrame>
        <p:nvGraphicFramePr>
          <p:cNvPr id="4" name="Content Placeholder 3"/>
          <p:cNvGraphicFramePr>
            <a:graphicFrameLocks noGrp="1"/>
          </p:cNvGraphicFramePr>
          <p:nvPr>
            <p:ph sz="quarter" idx="1"/>
          </p:nvPr>
        </p:nvGraphicFramePr>
        <p:xfrm>
          <a:off x="301625" y="1527175"/>
          <a:ext cx="8504238"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smtClean="0"/>
              <a:t>Saveti- rodna ravnopravnost</a:t>
            </a:r>
            <a:endParaRPr lang="en-US" dirty="0"/>
          </a:p>
        </p:txBody>
      </p:sp>
      <p:sp>
        <p:nvSpPr>
          <p:cNvPr id="3" name="Content Placeholder 2"/>
          <p:cNvSpPr>
            <a:spLocks noGrp="1"/>
          </p:cNvSpPr>
          <p:nvPr>
            <p:ph sz="quarter" idx="1"/>
          </p:nvPr>
        </p:nvSpPr>
        <p:spPr/>
        <p:txBody>
          <a:bodyPr>
            <a:normAutofit fontScale="92500" lnSpcReduction="20000"/>
          </a:bodyPr>
          <a:lstStyle/>
          <a:p>
            <a:r>
              <a:rPr lang="sr-Latn-RS" dirty="0" smtClean="0"/>
              <a:t>Izbegavajte primedbe koje ponižavaju ženski rod.</a:t>
            </a:r>
          </a:p>
          <a:p>
            <a:r>
              <a:rPr lang="sr-Latn-RS" dirty="0" smtClean="0"/>
              <a:t>Izbegavajte muški rod imenice kada pominjete pripadnike oba pola.</a:t>
            </a:r>
          </a:p>
          <a:p>
            <a:r>
              <a:rPr lang="sr-Latn-RS" dirty="0" smtClean="0"/>
              <a:t>Ne predstavljajte nikad muškarca kao nadređenog a ženu kao podređenu.</a:t>
            </a:r>
          </a:p>
          <a:p>
            <a:r>
              <a:rPr lang="en-US" dirty="0" smtClean="0"/>
              <a:t>N</a:t>
            </a:r>
            <a:r>
              <a:rPr lang="sr-Latn-RS" dirty="0" smtClean="0"/>
              <a:t>e robujte predrasudama.</a:t>
            </a:r>
          </a:p>
          <a:p>
            <a:r>
              <a:rPr lang="sr-Latn-RS" dirty="0" smtClean="0"/>
              <a:t>Tretirajte ljude prvo kao individue a ne kao pripadnike određenog pola.</a:t>
            </a:r>
          </a:p>
          <a:p>
            <a:r>
              <a:rPr lang="sr-Latn-RS" dirty="0" smtClean="0"/>
              <a:t>Nemojte stajati na stranu svoga pola a na štetu drugog pola.</a:t>
            </a:r>
          </a:p>
          <a:p>
            <a:r>
              <a:rPr lang="sr-Latn-RS" dirty="0" smtClean="0"/>
              <a:t>Nemojte deliti poslove na muške i ženske.</a:t>
            </a:r>
          </a:p>
          <a:p>
            <a:r>
              <a:rPr lang="sr-Latn-RS" dirty="0" smtClean="0"/>
              <a:t>Ne robujte seksizmu.</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smtClean="0"/>
              <a:t>Saveti- rasna ravnopravnost</a:t>
            </a:r>
            <a:endParaRPr lang="en-US" dirty="0"/>
          </a:p>
        </p:txBody>
      </p:sp>
      <p:sp>
        <p:nvSpPr>
          <p:cNvPr id="3" name="Content Placeholder 2"/>
          <p:cNvSpPr>
            <a:spLocks noGrp="1"/>
          </p:cNvSpPr>
          <p:nvPr>
            <p:ph sz="quarter" idx="1"/>
          </p:nvPr>
        </p:nvSpPr>
        <p:spPr/>
        <p:txBody>
          <a:bodyPr/>
          <a:lstStyle/>
          <a:p>
            <a:r>
              <a:rPr lang="en-US" dirty="0" smtClean="0"/>
              <a:t>P</a:t>
            </a:r>
            <a:r>
              <a:rPr lang="sr-Latn-RS" dirty="0" smtClean="0"/>
              <a:t>osmatrajte osobu druge rase ka individuu.</a:t>
            </a:r>
          </a:p>
          <a:p>
            <a:r>
              <a:rPr lang="sr-Latn-RS" dirty="0" smtClean="0"/>
              <a:t>Čuvajte se predrasuda i stereotipova.</a:t>
            </a:r>
          </a:p>
          <a:p>
            <a:r>
              <a:rPr lang="sr-Latn-RS" dirty="0" smtClean="0"/>
              <a:t>Naučite da pravilno izgovarate strano ime osobe kojoj se obraćate.</a:t>
            </a:r>
          </a:p>
          <a:p>
            <a:r>
              <a:rPr lang="sr-Latn-RS" dirty="0" smtClean="0"/>
              <a:t>Na novo i nepoznato reagujte bez frustracija i neprijateljstva.</a:t>
            </a:r>
          </a:p>
          <a:p>
            <a:r>
              <a:rPr lang="sr-Latn-RS" dirty="0" smtClean="0"/>
              <a:t>Ako ste svesni svojih snaga i svog identiteta nećete ugrožavati druge.</a:t>
            </a:r>
          </a:p>
          <a:p>
            <a:r>
              <a:rPr lang="sr-Latn-RS" dirty="0" smtClean="0"/>
              <a:t>Smejte se sa drugima a nikako drugima.</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smtClean="0"/>
              <a:t>Saveti: multinacionalna ravnopravnost</a:t>
            </a:r>
            <a:endParaRPr lang="en-US" dirty="0"/>
          </a:p>
        </p:txBody>
      </p:sp>
      <p:sp>
        <p:nvSpPr>
          <p:cNvPr id="3" name="Content Placeholder 2"/>
          <p:cNvSpPr>
            <a:spLocks noGrp="1"/>
          </p:cNvSpPr>
          <p:nvPr>
            <p:ph sz="quarter" idx="1"/>
          </p:nvPr>
        </p:nvSpPr>
        <p:spPr/>
        <p:txBody>
          <a:bodyPr>
            <a:normAutofit fontScale="85000" lnSpcReduction="20000"/>
          </a:bodyPr>
          <a:lstStyle/>
          <a:p>
            <a:r>
              <a:rPr lang="sr-Latn-RS" dirty="0" smtClean="0"/>
              <a:t>Nemojte omalovažavati drugačije običaje.</a:t>
            </a:r>
          </a:p>
          <a:p>
            <a:r>
              <a:rPr lang="sr-Latn-RS" dirty="0" smtClean="0"/>
              <a:t>Trudite se da upoznate kulturu i jezik druge nacionalnosti koja živi u vašem okruženju.</a:t>
            </a:r>
          </a:p>
          <a:p>
            <a:r>
              <a:rPr lang="sr-Latn-RS" dirty="0" smtClean="0"/>
              <a:t>Stanite u odbranu osobe koju neko diskriminiše.</a:t>
            </a:r>
          </a:p>
          <a:p>
            <a:r>
              <a:rPr lang="sr-Latn-RS" dirty="0" smtClean="0"/>
              <a:t>Ne robujte ksenofobiji i etnocentrizmu.</a:t>
            </a:r>
          </a:p>
          <a:p>
            <a:r>
              <a:rPr lang="sr-Latn-RS" dirty="0" smtClean="0"/>
              <a:t>U odnosima sa marginalizovanim grupama ne treba da bude odnos sažaljenja nego savazništva.</a:t>
            </a:r>
          </a:p>
          <a:p>
            <a:r>
              <a:rPr lang="sr-Latn-RS" dirty="0" smtClean="0"/>
              <a:t>Vaš pogled na svet ne mora da važi za druge. Ovo je moje gledište, šta je tvoje.</a:t>
            </a:r>
          </a:p>
          <a:p>
            <a:r>
              <a:rPr lang="sr-Latn-RS" dirty="0" smtClean="0"/>
              <a:t>Negujte autentičnu otvorenost za nove ljude i njihovu različitost.</a:t>
            </a:r>
          </a:p>
          <a:p>
            <a:r>
              <a:rPr lang="sr-Latn-RS" dirty="0" smtClean="0"/>
              <a:t>Kada govorite sa nekim u prisustvu prevodioca, obavezno mu se direktno obraćajte.</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smtClean="0"/>
              <a:t>Saveti: seksualna ravnopravnost</a:t>
            </a:r>
            <a:endParaRPr lang="en-US" dirty="0"/>
          </a:p>
        </p:txBody>
      </p:sp>
      <p:sp>
        <p:nvSpPr>
          <p:cNvPr id="3" name="Content Placeholder 2"/>
          <p:cNvSpPr>
            <a:spLocks noGrp="1"/>
          </p:cNvSpPr>
          <p:nvPr>
            <p:ph sz="quarter" idx="1"/>
          </p:nvPr>
        </p:nvSpPr>
        <p:spPr/>
        <p:txBody>
          <a:bodyPr>
            <a:normAutofit fontScale="92500" lnSpcReduction="10000"/>
          </a:bodyPr>
          <a:lstStyle/>
          <a:p>
            <a:r>
              <a:rPr lang="en-US" dirty="0" smtClean="0"/>
              <a:t>K</a:t>
            </a:r>
            <a:r>
              <a:rPr lang="sr-Latn-RS" dirty="0" smtClean="0"/>
              <a:t>oristite izraz “partner” a ne “dečko”.</a:t>
            </a:r>
          </a:p>
          <a:p>
            <a:r>
              <a:rPr lang="sr-Latn-RS" dirty="0" smtClean="0"/>
              <a:t>Ne robujte homofobiji.</a:t>
            </a:r>
          </a:p>
          <a:p>
            <a:r>
              <a:rPr lang="sr-Latn-RS" dirty="0" smtClean="0"/>
              <a:t>Umesto izraza “seksualna preferencija” koristite izraz “seksualna orijentacija”.</a:t>
            </a:r>
          </a:p>
          <a:p>
            <a:r>
              <a:rPr lang="sr-Latn-RS" dirty="0" smtClean="0"/>
              <a:t>Nemojte imati pretpostavju da su svi HIV  pozitivni homoseksualci.</a:t>
            </a:r>
          </a:p>
          <a:p>
            <a:r>
              <a:rPr lang="sr-Latn-RS" dirty="0" smtClean="0"/>
              <a:t>Nemojte se ismevati nekome ko ima feminizirane pokrete.</a:t>
            </a:r>
          </a:p>
          <a:p>
            <a:r>
              <a:rPr lang="sr-Latn-RS" dirty="0" smtClean="0"/>
              <a:t>Nemojte procenjivati, suditi i kritikovati tuđu orijentaciju.</a:t>
            </a:r>
          </a:p>
          <a:p>
            <a:r>
              <a:rPr lang="sr-Latn-RS" dirty="0" smtClean="0"/>
              <a:t>Pokušajte da budete u koži druge osobe.</a:t>
            </a:r>
            <a:endParaRPr lang="en-US"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79</TotalTime>
  <Words>1054</Words>
  <Application>Microsoft Office PowerPoint</Application>
  <PresentationFormat>On-screen Show (4:3)</PresentationFormat>
  <Paragraphs>84</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Civic</vt:lpstr>
      <vt:lpstr>Građansko vaspitanje</vt:lpstr>
      <vt:lpstr>Demokratija</vt:lpstr>
      <vt:lpstr>Parlament</vt:lpstr>
      <vt:lpstr>Strategije odlučivanja u učeničkom parlamentu</vt:lpstr>
      <vt:lpstr>Tolerancija, nekoliko odrednica</vt:lpstr>
      <vt:lpstr>Saveti- rodna ravnopravnost</vt:lpstr>
      <vt:lpstr>Saveti- rasna ravnopravnost</vt:lpstr>
      <vt:lpstr>Saveti: multinacionalna ravnopravnost</vt:lpstr>
      <vt:lpstr>Saveti: seksualna ravnopravnost</vt:lpstr>
      <vt:lpstr>Saveti: ravnopravnost osobe sa invaliditetom</vt:lpstr>
      <vt:lpstr>Netolerancija</vt:lpstr>
      <vt:lpstr>Diskriminacija</vt:lpstr>
      <vt:lpstr>Stereotipi</vt:lpstr>
      <vt:lpstr>Predrasude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Građansko vaspitanje</dc:title>
  <dc:creator>User</dc:creator>
  <cp:lastModifiedBy>User</cp:lastModifiedBy>
  <cp:revision>8</cp:revision>
  <dcterms:created xsi:type="dcterms:W3CDTF">2011-10-07T08:43:20Z</dcterms:created>
  <dcterms:modified xsi:type="dcterms:W3CDTF">2011-10-07T10:02:58Z</dcterms:modified>
</cp:coreProperties>
</file>