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80" r:id="rId4"/>
    <p:sldId id="257" r:id="rId5"/>
    <p:sldId id="259" r:id="rId6"/>
    <p:sldId id="281" r:id="rId7"/>
    <p:sldId id="260" r:id="rId8"/>
    <p:sldId id="261" r:id="rId9"/>
    <p:sldId id="262" r:id="rId10"/>
    <p:sldId id="263" r:id="rId11"/>
    <p:sldId id="264" r:id="rId12"/>
    <p:sldId id="265" r:id="rId13"/>
    <p:sldId id="266" r:id="rId14"/>
    <p:sldId id="267" r:id="rId15"/>
    <p:sldId id="282" r:id="rId16"/>
    <p:sldId id="268" r:id="rId17"/>
    <p:sldId id="269" r:id="rId18"/>
    <p:sldId id="283" r:id="rId19"/>
    <p:sldId id="270" r:id="rId20"/>
    <p:sldId id="271" r:id="rId21"/>
    <p:sldId id="284" r:id="rId22"/>
    <p:sldId id="272" r:id="rId23"/>
    <p:sldId id="285" r:id="rId24"/>
    <p:sldId id="273" r:id="rId25"/>
    <p:sldId id="274" r:id="rId26"/>
    <p:sldId id="275" r:id="rId27"/>
    <p:sldId id="277" r:id="rId28"/>
    <p:sldId id="278"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DED"/>
    <a:srgbClr val="505FEE"/>
    <a:srgbClr val="3F50ED"/>
    <a:srgbClr val="A6BFDE"/>
    <a:srgbClr val="F4E6BE"/>
    <a:srgbClr val="F0DEAA"/>
    <a:srgbClr val="F0E3C8"/>
    <a:srgbClr val="F8EFD4"/>
    <a:srgbClr val="F7F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717" autoAdjust="0"/>
  </p:normalViewPr>
  <p:slideViewPr>
    <p:cSldViewPr>
      <p:cViewPr>
        <p:scale>
          <a:sx n="114" d="100"/>
          <a:sy n="114" d="100"/>
        </p:scale>
        <p:origin x="-147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C1746-AFB5-4187-AF48-BE55FFA3D1EC}"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C1746-AFB5-4187-AF48-BE55FFA3D1EC}"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C1746-AFB5-4187-AF48-BE55FFA3D1EC}"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C1746-AFB5-4187-AF48-BE55FFA3D1EC}"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C1746-AFB5-4187-AF48-BE55FFA3D1EC}"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AC1746-AFB5-4187-AF48-BE55FFA3D1EC}"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AC1746-AFB5-4187-AF48-BE55FFA3D1EC}" type="datetimeFigureOut">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C1746-AFB5-4187-AF48-BE55FFA3D1EC}" type="datetimeFigureOut">
              <a:rPr lang="en-US" smtClean="0"/>
              <a:pPr/>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C1746-AFB5-4187-AF48-BE55FFA3D1EC}"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C1746-AFB5-4187-AF48-BE55FFA3D1EC}"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C1746-AFB5-4187-AF48-BE55FFA3D1EC}"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129F-81C0-4DAC-8BDB-084273047F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C1746-AFB5-4187-AF48-BE55FFA3D1EC}" type="datetimeFigureOut">
              <a:rPr lang="en-US" smtClean="0"/>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6129F-81C0-4DAC-8BDB-084273047F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r.wikipedia.org/wiki/%D0%9F%D0%BE%D0%BF%D1%83%D0%BB%D0%B0%D1%86%D0%B8%D1%98%D0%B0_(%D0%B1%D0%B8%D0%BE%D0%BB%D0%BE%D0%B3%D0%B8%D1%98%D0%B0)" TargetMode="External"/><Relationship Id="rId7" Type="http://schemas.openxmlformats.org/officeDocument/2006/relationships/image" Target="../media/image44.gif"/><Relationship Id="rId2" Type="http://schemas.openxmlformats.org/officeDocument/2006/relationships/hyperlink" Target="http://sr.wikipedia.org/wiki/%D0%9B%D0%B0%D1%82%D0%B8%D0%BD%D1%81%D0%BA%D0%B8_%D1%98%D0%B5%D0%B7%D0%B8%D0%BA" TargetMode="External"/><Relationship Id="rId1" Type="http://schemas.openxmlformats.org/officeDocument/2006/relationships/slideLayout" Target="../slideLayouts/slideLayout2.xml"/><Relationship Id="rId6" Type="http://schemas.openxmlformats.org/officeDocument/2006/relationships/hyperlink" Target="http://sr.wikipedia.org/wiki/Filogenija" TargetMode="External"/><Relationship Id="rId5" Type="http://schemas.openxmlformats.org/officeDocument/2006/relationships/hyperlink" Target="http://sr.wikipedia.org/wiki/%D0%95%D0%BA%D0%BE%D0%BB%D0%BE%D1%88%D0%BA%D0%B8_%D1%84%D0%B0%D0%BA%D1%82%D0%BE%D1%80%D0%B8" TargetMode="External"/><Relationship Id="rId4" Type="http://schemas.openxmlformats.org/officeDocument/2006/relationships/hyperlink" Target="http://sr.wikipedia.org/wiki/%D0%92%D1%80%D1%81%D1%82%D0%B0_(%D0%B1%D0%B8%D0%BE%D0%BB%D0%BE%D0%B3%D0%B8%D1%98%D0%B0)" TargetMode="External"/><Relationship Id="rId9"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allsave.com/wallpapers/1024x768/abstract-/65698/abstract-green-ecology-christian-656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8361" cy="6858000"/>
          </a:xfrm>
          <a:prstGeom prst="rect">
            <a:avLst/>
          </a:prstGeom>
          <a:noFill/>
        </p:spPr>
      </p:pic>
      <p:sp>
        <p:nvSpPr>
          <p:cNvPr id="2" name="Title 1"/>
          <p:cNvSpPr>
            <a:spLocks noGrp="1"/>
          </p:cNvSpPr>
          <p:nvPr>
            <p:ph type="title"/>
          </p:nvPr>
        </p:nvSpPr>
        <p:spPr>
          <a:xfrm>
            <a:off x="539552" y="1772816"/>
            <a:ext cx="8229600" cy="1800200"/>
          </a:xfrm>
        </p:spPr>
        <p:txBody>
          <a:bodyPr>
            <a:normAutofit fontScale="90000"/>
          </a:bodyPr>
          <a:lstStyle/>
          <a:p>
            <a:r>
              <a:rPr lang="sr-Cyrl-RS" sz="3100" b="1" dirty="0" smtClean="0">
                <a:latin typeface="Arial Black" pitchFamily="34" charset="0"/>
              </a:rPr>
              <a:t>ЕКОЛОГИЈА </a:t>
            </a:r>
            <a:br>
              <a:rPr lang="sr-Cyrl-RS" sz="3100" b="1" dirty="0" smtClean="0">
                <a:latin typeface="Arial Black" pitchFamily="34" charset="0"/>
              </a:rPr>
            </a:br>
            <a:r>
              <a:rPr lang="sr-Cyrl-RS" sz="3100" b="1" dirty="0" smtClean="0">
                <a:latin typeface="Arial Black" pitchFamily="34" charset="0"/>
              </a:rPr>
              <a:t>5. ВЕЖБА</a:t>
            </a:r>
            <a:br>
              <a:rPr lang="sr-Cyrl-RS" sz="3100" b="1" dirty="0" smtClean="0">
                <a:latin typeface="Arial Black" pitchFamily="34" charset="0"/>
              </a:rPr>
            </a:br>
            <a:r>
              <a:rPr lang="sr-Cyrl-RS" sz="3100" b="1" dirty="0" smtClean="0">
                <a:latin typeface="Arial Black" pitchFamily="34" charset="0"/>
              </a:rPr>
              <a:t> </a:t>
            </a:r>
            <a:r>
              <a:rPr lang="sr-Cyrl-RS" b="1" dirty="0" smtClean="0"/>
              <a:t/>
            </a:r>
            <a:br>
              <a:rPr lang="sr-Cyrl-RS" b="1" dirty="0" smtClean="0"/>
            </a:br>
            <a:r>
              <a:rPr lang="sr-Cyrl-RS" b="1" dirty="0" smtClean="0"/>
              <a:t>ПОПУЛАЦИЈА</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noAutofit/>
          </a:bodyPr>
          <a:lstStyle/>
          <a:p>
            <a:r>
              <a:rPr lang="sr-Cyrl-RS" sz="3200" dirty="0" smtClean="0"/>
              <a:t>СТРУКТУРА ПОПУЛАЦИЈЕ</a:t>
            </a:r>
            <a:endParaRPr lang="en-US" sz="3200" dirty="0"/>
          </a:p>
        </p:txBody>
      </p:sp>
      <p:sp>
        <p:nvSpPr>
          <p:cNvPr id="3" name="Content Placeholder 2"/>
          <p:cNvSpPr>
            <a:spLocks noGrp="1"/>
          </p:cNvSpPr>
          <p:nvPr>
            <p:ph idx="1"/>
          </p:nvPr>
        </p:nvSpPr>
        <p:spPr>
          <a:xfrm>
            <a:off x="0" y="836712"/>
            <a:ext cx="9144000" cy="2304255"/>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lvl="0"/>
            <a:r>
              <a:rPr lang="sr-Latn-CS" b="1" dirty="0"/>
              <a:t>Формални елементи структуре</a:t>
            </a:r>
            <a:r>
              <a:rPr lang="sr-Latn-CS" dirty="0"/>
              <a:t> популације су густина популације, просторни распоред чланова популације, спољни изглед популације, узрасна структура</a:t>
            </a:r>
            <a:r>
              <a:rPr lang="sr-Cyrl-CS" dirty="0"/>
              <a:t> чланова</a:t>
            </a:r>
            <a:r>
              <a:rPr lang="sr-Latn-CS" dirty="0"/>
              <a:t> популације, полна структура чланова популације</a:t>
            </a:r>
            <a:r>
              <a:rPr lang="sr-Cyrl-CS" dirty="0"/>
              <a:t> и</a:t>
            </a:r>
            <a:r>
              <a:rPr lang="sr-Latn-CS" dirty="0"/>
              <a:t> здравствено стање </a:t>
            </a:r>
            <a:r>
              <a:rPr lang="sr-Cyrl-CS" dirty="0"/>
              <a:t>њених чланова</a:t>
            </a:r>
            <a:r>
              <a:rPr lang="sr-Latn-CS" dirty="0"/>
              <a:t>.</a:t>
            </a:r>
            <a:endParaRPr lang="en-US" dirty="0"/>
          </a:p>
          <a:p>
            <a:endParaRPr lang="en-US" dirty="0"/>
          </a:p>
        </p:txBody>
      </p:sp>
      <p:pic>
        <p:nvPicPr>
          <p:cNvPr id="13314" name="Picture 2" descr="http://upload.wikimedia.org/wikipedia/commons/thumb/a/a2/Fishing_down_the_food_web.jpg/350px-Fishing_down_the_food_web.jpg"/>
          <p:cNvPicPr>
            <a:picLocks noChangeAspect="1" noChangeArrowheads="1"/>
          </p:cNvPicPr>
          <p:nvPr/>
        </p:nvPicPr>
        <p:blipFill>
          <a:blip r:embed="rId2" cstate="print"/>
          <a:srcRect/>
          <a:stretch>
            <a:fillRect/>
          </a:stretch>
        </p:blipFill>
        <p:spPr bwMode="auto">
          <a:xfrm>
            <a:off x="4788025" y="3570753"/>
            <a:ext cx="4256976" cy="2882583"/>
          </a:xfrm>
          <a:prstGeom prst="rect">
            <a:avLst/>
          </a:prstGeom>
          <a:noFill/>
        </p:spPr>
      </p:pic>
      <p:sp>
        <p:nvSpPr>
          <p:cNvPr id="5" name="TextBox 4"/>
          <p:cNvSpPr txBox="1"/>
          <p:nvPr/>
        </p:nvSpPr>
        <p:spPr>
          <a:xfrm>
            <a:off x="0" y="3573016"/>
            <a:ext cx="4788024" cy="2585323"/>
          </a:xfrm>
          <a:prstGeom prst="rect">
            <a:avLst/>
          </a:prstGeom>
          <a:noFill/>
        </p:spPr>
        <p:txBody>
          <a:bodyPr wrap="square" rtlCol="0">
            <a:spAutoFit/>
          </a:bodyPr>
          <a:lstStyle/>
          <a:p>
            <a:r>
              <a:rPr lang="sr-Cyrl-RS" dirty="0" smtClean="0"/>
              <a:t>Последице претераног излова на популацију рибе:</a:t>
            </a:r>
          </a:p>
          <a:p>
            <a:r>
              <a:rPr lang="sr-Cyrl-RS" dirty="0" smtClean="0"/>
              <a:t>Опада густина и бројност популације; </a:t>
            </a:r>
            <a:endParaRPr lang="en-US" dirty="0" smtClean="0"/>
          </a:p>
          <a:p>
            <a:r>
              <a:rPr lang="sr-Cyrl-RS" dirty="0" smtClean="0"/>
              <a:t>Мења се узрасна структура, јер се излове одрасле јединке, а остану младе јединке;</a:t>
            </a:r>
          </a:p>
          <a:p>
            <a:r>
              <a:rPr lang="sr-Cyrl-RS" dirty="0" smtClean="0"/>
              <a:t>Мења се изглед популације која је састављена од све ситнијих риба;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1"/>
            <a:ext cx="9144000" cy="201622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lvl="0"/>
            <a:r>
              <a:rPr lang="sr-Latn-CS" b="1" dirty="0"/>
              <a:t>Функционални елементи структур</a:t>
            </a:r>
            <a:r>
              <a:rPr lang="sr-Cyrl-CS" b="1" dirty="0"/>
              <a:t>е популације су</a:t>
            </a:r>
            <a:r>
              <a:rPr lang="sr-Latn-CS" dirty="0"/>
              <a:t>: понашање чланова популације, физиолошка способност, способност продукције </a:t>
            </a:r>
            <a:r>
              <a:rPr lang="sr-Latn-CS" dirty="0" smtClean="0"/>
              <a:t>потомака</a:t>
            </a:r>
            <a:r>
              <a:rPr lang="sr-Cyrl-CS" dirty="0" smtClean="0"/>
              <a:t> </a:t>
            </a:r>
            <a:r>
              <a:rPr lang="sr-Cyrl-CS" dirty="0"/>
              <a:t>(наталитет), способност преживљавања, </a:t>
            </a:r>
            <a:r>
              <a:rPr lang="sr-Latn-CS" dirty="0"/>
              <a:t>смртност чланова популације</a:t>
            </a:r>
            <a:r>
              <a:rPr lang="sr-Cyrl-CS" dirty="0"/>
              <a:t> (морталитет)</a:t>
            </a:r>
            <a:r>
              <a:rPr lang="sr-Latn-CS" dirty="0"/>
              <a:t>.</a:t>
            </a:r>
            <a:endParaRPr lang="en-US" dirty="0"/>
          </a:p>
          <a:p>
            <a:endParaRPr lang="en-US" dirty="0"/>
          </a:p>
        </p:txBody>
      </p:sp>
      <p:sp>
        <p:nvSpPr>
          <p:cNvPr id="4" name="Title 1"/>
          <p:cNvSpPr>
            <a:spLocks noGrp="1"/>
          </p:cNvSpPr>
          <p:nvPr>
            <p:ph type="title"/>
          </p:nvPr>
        </p:nvSpPr>
        <p:spPr>
          <a:xfrm>
            <a:off x="457200" y="274638"/>
            <a:ext cx="8229600" cy="850106"/>
          </a:xfrm>
        </p:spPr>
        <p:txBody>
          <a:bodyPr>
            <a:noAutofit/>
          </a:bodyPr>
          <a:lstStyle/>
          <a:p>
            <a:r>
              <a:rPr lang="sr-Cyrl-RS" sz="3200" dirty="0" smtClean="0"/>
              <a:t>СТРУКТУРА ПОПУЛАЦИЈЕ</a:t>
            </a:r>
            <a:endParaRPr lang="en-US" sz="3200" dirty="0"/>
          </a:p>
        </p:txBody>
      </p:sp>
      <p:pic>
        <p:nvPicPr>
          <p:cNvPr id="12294" name="Picture 6" descr="http://www.fao.org/ag/locusts-CCA/common/ecg/1018/en/6_DL-Solitary_Gregarious.JPG"/>
          <p:cNvPicPr>
            <a:picLocks noChangeAspect="1" noChangeArrowheads="1"/>
          </p:cNvPicPr>
          <p:nvPr/>
        </p:nvPicPr>
        <p:blipFill>
          <a:blip r:embed="rId2" cstate="print"/>
          <a:srcRect/>
          <a:stretch>
            <a:fillRect/>
          </a:stretch>
        </p:blipFill>
        <p:spPr bwMode="auto">
          <a:xfrm>
            <a:off x="395536" y="5204988"/>
            <a:ext cx="3987528" cy="1653012"/>
          </a:xfrm>
          <a:prstGeom prst="rect">
            <a:avLst/>
          </a:prstGeom>
          <a:noFill/>
        </p:spPr>
      </p:pic>
      <p:sp>
        <p:nvSpPr>
          <p:cNvPr id="8" name="TextBox 7"/>
          <p:cNvSpPr txBox="1"/>
          <p:nvPr/>
        </p:nvSpPr>
        <p:spPr>
          <a:xfrm>
            <a:off x="0" y="3212976"/>
            <a:ext cx="4860032"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RS" dirty="0" smtClean="0"/>
              <a:t>Код миграторних  скакаваца раст густине популације доводи до промене понашања јединки које се од усамљеничког живота удружују у летеће ројеве, мењају изглед и праве најезде уништавајући све биљке на свом путу </a:t>
            </a:r>
            <a:endParaRPr lang="en-US" dirty="0"/>
          </a:p>
        </p:txBody>
      </p:sp>
      <p:pic>
        <p:nvPicPr>
          <p:cNvPr id="12290" name="Picture 2" descr="http://1.bp.blogspot.com/-1aXmWnQNO3I/UUmu0Ky0pMI/AAAAAAAAC3c/0UoP7pG8fcM/s640/swarming_desert-locusts-NG.jpg"/>
          <p:cNvPicPr>
            <a:picLocks noChangeAspect="1" noChangeArrowheads="1"/>
          </p:cNvPicPr>
          <p:nvPr/>
        </p:nvPicPr>
        <p:blipFill>
          <a:blip r:embed="rId3" cstate="print"/>
          <a:srcRect/>
          <a:stretch>
            <a:fillRect/>
          </a:stretch>
        </p:blipFill>
        <p:spPr bwMode="auto">
          <a:xfrm>
            <a:off x="4752975" y="3401616"/>
            <a:ext cx="4391025" cy="34563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1656183"/>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sr-Latn-CS" dirty="0"/>
              <a:t>Научна област која изучава односе између популација као скупова чланова исте врсте и околн</a:t>
            </a:r>
            <a:r>
              <a:rPr lang="sr-Cyrl-CS" dirty="0"/>
              <a:t>их</a:t>
            </a:r>
            <a:r>
              <a:rPr lang="sr-Latn-CS" dirty="0"/>
              <a:t> услов</a:t>
            </a:r>
            <a:r>
              <a:rPr lang="sr-Cyrl-CS" dirty="0"/>
              <a:t>а</a:t>
            </a:r>
            <a:r>
              <a:rPr lang="sr-Latn-CS" dirty="0"/>
              <a:t> у животној средини у којој живе се зове </a:t>
            </a:r>
            <a:r>
              <a:rPr lang="sr-Cyrl-CS" b="1" dirty="0">
                <a:solidFill>
                  <a:srgbClr val="FF0000"/>
                </a:solidFill>
              </a:rPr>
              <a:t>екологија</a:t>
            </a:r>
            <a:r>
              <a:rPr lang="sr-Cyrl-CS" b="1" dirty="0"/>
              <a:t> </a:t>
            </a:r>
            <a:r>
              <a:rPr lang="sr-Cyrl-CS" b="1" dirty="0">
                <a:solidFill>
                  <a:srgbClr val="FF0000"/>
                </a:solidFill>
              </a:rPr>
              <a:t>популације </a:t>
            </a:r>
            <a:r>
              <a:rPr lang="sr-Cyrl-CS" b="1" dirty="0" smtClean="0"/>
              <a:t>или</a:t>
            </a:r>
            <a:r>
              <a:rPr lang="sr-Cyrl-CS" b="1" dirty="0" smtClean="0">
                <a:solidFill>
                  <a:srgbClr val="FF0000"/>
                </a:solidFill>
              </a:rPr>
              <a:t> демекологија</a:t>
            </a:r>
            <a:r>
              <a:rPr lang="sr-Latn-CS" b="1" dirty="0" smtClean="0"/>
              <a:t>.</a:t>
            </a:r>
            <a:endParaRPr lang="en-US" dirty="0"/>
          </a:p>
          <a:p>
            <a:endParaRPr lang="en-US" dirty="0"/>
          </a:p>
        </p:txBody>
      </p:sp>
      <p:sp>
        <p:nvSpPr>
          <p:cNvPr id="4" name="Title 1"/>
          <p:cNvSpPr>
            <a:spLocks noGrp="1"/>
          </p:cNvSpPr>
          <p:nvPr>
            <p:ph type="title"/>
          </p:nvPr>
        </p:nvSpPr>
        <p:spPr>
          <a:xfrm>
            <a:off x="467544" y="0"/>
            <a:ext cx="8229600" cy="634082"/>
          </a:xfrm>
        </p:spPr>
        <p:txBody>
          <a:bodyPr>
            <a:normAutofit/>
          </a:bodyPr>
          <a:lstStyle/>
          <a:p>
            <a:r>
              <a:rPr lang="ru-RU" sz="3200" b="1" dirty="0" smtClean="0"/>
              <a:t>ПОПУЛАЦИЈА</a:t>
            </a:r>
            <a:endParaRPr lang="en-US" sz="3200" dirty="0">
              <a:latin typeface="Arial Black" pitchFamily="34" charset="0"/>
            </a:endParaRPr>
          </a:p>
        </p:txBody>
      </p:sp>
      <p:sp>
        <p:nvSpPr>
          <p:cNvPr id="5" name="Content Placeholder 2"/>
          <p:cNvSpPr txBox="1">
            <a:spLocks/>
          </p:cNvSpPr>
          <p:nvPr/>
        </p:nvSpPr>
        <p:spPr>
          <a:xfrm>
            <a:off x="0" y="2492896"/>
            <a:ext cx="9144000" cy="172819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Latn-CS" sz="3200" b="0" i="0" u="none" strike="noStrike" kern="1200" cap="none" spc="0" normalizeH="0" baseline="0" noProof="0" dirty="0" smtClean="0">
                <a:ln>
                  <a:noFill/>
                </a:ln>
                <a:solidFill>
                  <a:schemeClr val="dk1"/>
                </a:solidFill>
                <a:effectLst/>
                <a:uLnTx/>
                <a:uFillTx/>
                <a:latin typeface="+mn-lt"/>
                <a:ea typeface="+mn-ea"/>
                <a:cs typeface="+mn-cs"/>
              </a:rPr>
              <a:t>При проучавању једне популације поставља се питање њене </a:t>
            </a:r>
            <a:r>
              <a:rPr kumimoji="0" lang="sr-Latn-CS" sz="3200" b="0" i="0" u="none" strike="noStrike" kern="1200" cap="none" spc="0" normalizeH="0" baseline="0" noProof="0" dirty="0" smtClean="0">
                <a:ln>
                  <a:noFill/>
                </a:ln>
                <a:solidFill>
                  <a:srgbClr val="FF0000"/>
                </a:solidFill>
                <a:effectLst/>
                <a:uLnTx/>
                <a:uFillTx/>
                <a:latin typeface="+mn-lt"/>
                <a:ea typeface="+mn-ea"/>
                <a:cs typeface="+mn-cs"/>
              </a:rPr>
              <a:t>величине</a:t>
            </a:r>
            <a:r>
              <a:rPr kumimoji="0" lang="sr-Latn-CS" sz="3200" b="0" i="0" u="none" strike="noStrike" kern="1200" cap="none" spc="0" normalizeH="0" baseline="0" noProof="0" dirty="0" smtClean="0">
                <a:ln>
                  <a:noFill/>
                </a:ln>
                <a:solidFill>
                  <a:schemeClr val="dk1"/>
                </a:solidFill>
                <a:effectLst/>
                <a:uLnTx/>
                <a:uFillTx/>
                <a:latin typeface="+mn-lt"/>
                <a:ea typeface="+mn-ea"/>
                <a:cs typeface="+mn-cs"/>
              </a:rPr>
              <a:t>, </a:t>
            </a:r>
            <a:r>
              <a:rPr kumimoji="0" lang="sr-Cyrl-CS" sz="3200" b="0" i="0" u="none" strike="noStrike" kern="1200" cap="none" spc="0" normalizeH="0" baseline="0" noProof="0" dirty="0" smtClean="0">
                <a:ln>
                  <a:noFill/>
                </a:ln>
                <a:solidFill>
                  <a:schemeClr val="dk1"/>
                </a:solidFill>
                <a:effectLst/>
                <a:uLnTx/>
                <a:uFillTx/>
                <a:latin typeface="+mn-lt"/>
                <a:ea typeface="+mn-ea"/>
                <a:cs typeface="+mn-cs"/>
              </a:rPr>
              <a:t>односно</a:t>
            </a:r>
            <a:r>
              <a:rPr kumimoji="0" lang="sr-Latn-CS" sz="3200" b="0" i="0" u="none" strike="noStrike" kern="1200" cap="none" spc="0" normalizeH="0" baseline="0" noProof="0" dirty="0" smtClean="0">
                <a:ln>
                  <a:noFill/>
                </a:ln>
                <a:solidFill>
                  <a:schemeClr val="dk1"/>
                </a:solidFill>
                <a:effectLst/>
                <a:uLnTx/>
                <a:uFillTx/>
                <a:latin typeface="+mn-lt"/>
                <a:ea typeface="+mn-ea"/>
                <a:cs typeface="+mn-cs"/>
              </a:rPr>
              <a:t> бројa јединки који је чине. </a:t>
            </a:r>
            <a:r>
              <a:rPr kumimoji="0" lang="sr-Latn-CS" sz="3200" b="0" i="0" u="none" strike="noStrike" kern="1200" cap="none" spc="0" normalizeH="0" baseline="0" noProof="0" dirty="0" smtClean="0">
                <a:ln>
                  <a:noFill/>
                </a:ln>
                <a:solidFill>
                  <a:srgbClr val="FF0000"/>
                </a:solidFill>
                <a:effectLst/>
                <a:uLnTx/>
                <a:uFillTx/>
                <a:latin typeface="+mn-lt"/>
                <a:ea typeface="+mn-ea"/>
                <a:cs typeface="+mn-cs"/>
              </a:rPr>
              <a:t>Укупан број јединки у популацији </a:t>
            </a:r>
            <a:r>
              <a:rPr kumimoji="0" lang="sr-Latn-CS" sz="3200" b="0" i="0" u="none" strike="noStrike" kern="1200" cap="none" spc="0" normalizeH="0" baseline="0" noProof="0" dirty="0" smtClean="0">
                <a:ln>
                  <a:noFill/>
                </a:ln>
                <a:solidFill>
                  <a:schemeClr val="dk1"/>
                </a:solidFill>
                <a:effectLst/>
                <a:uLnTx/>
                <a:uFillTx/>
                <a:latin typeface="+mn-lt"/>
                <a:ea typeface="+mn-ea"/>
                <a:cs typeface="+mn-cs"/>
              </a:rPr>
              <a:t>се може изразити у виду </a:t>
            </a:r>
            <a:r>
              <a:rPr kumimoji="0" lang="sr-Latn-CS" sz="3200" b="0" i="0" u="none" strike="noStrike" kern="1200" cap="none" spc="0" normalizeH="0" baseline="0" noProof="0" dirty="0" smtClean="0">
                <a:ln>
                  <a:noFill/>
                </a:ln>
                <a:solidFill>
                  <a:srgbClr val="FF0000"/>
                </a:solidFill>
                <a:effectLst/>
                <a:uLnTx/>
                <a:uFillTx/>
                <a:latin typeface="+mn-lt"/>
                <a:ea typeface="+mn-ea"/>
                <a:cs typeface="+mn-cs"/>
              </a:rPr>
              <a:t>броја јединки </a:t>
            </a:r>
            <a:r>
              <a:rPr kumimoji="0" lang="sr-Latn-CS" sz="3200" b="0" i="0" u="none" strike="noStrike" kern="1200" cap="none" spc="0" normalizeH="0" baseline="0" noProof="0" dirty="0" smtClean="0">
                <a:ln>
                  <a:noFill/>
                </a:ln>
                <a:solidFill>
                  <a:schemeClr val="dk1"/>
                </a:solidFill>
                <a:effectLst/>
                <a:uLnTx/>
                <a:uFillTx/>
                <a:latin typeface="+mn-lt"/>
                <a:ea typeface="+mn-ea"/>
                <a:cs typeface="+mn-cs"/>
              </a:rPr>
              <a:t>(број шарана у рибњаку, број веверица у делу шуме и др.)</a:t>
            </a:r>
            <a:r>
              <a:rPr kumimoji="0" lang="sr-Cyrl-CS" sz="3200" b="0" i="0" u="none" strike="noStrike" kern="1200" cap="none" spc="0" normalizeH="0" baseline="0" noProof="0" dirty="0" smtClean="0">
                <a:ln>
                  <a:noFill/>
                </a:ln>
                <a:solidFill>
                  <a:schemeClr val="dk1"/>
                </a:solidFill>
                <a:effectLst/>
                <a:uLnTx/>
                <a:uFillTx/>
                <a:latin typeface="+mn-lt"/>
                <a:ea typeface="+mn-ea"/>
                <a:cs typeface="+mn-cs"/>
              </a:rPr>
              <a:t> или </a:t>
            </a:r>
            <a:r>
              <a:rPr kumimoji="0" lang="sr-Cyrl-CS" sz="3200" b="0" i="0" u="none" strike="noStrike" kern="1200" cap="none" spc="0" normalizeH="0" baseline="0" noProof="0" dirty="0" smtClean="0">
                <a:ln>
                  <a:noFill/>
                </a:ln>
                <a:solidFill>
                  <a:srgbClr val="FF0000"/>
                </a:solidFill>
                <a:effectLst/>
                <a:uLnTx/>
                <a:uFillTx/>
                <a:latin typeface="+mn-lt"/>
                <a:ea typeface="+mn-ea"/>
                <a:cs typeface="+mn-cs"/>
              </a:rPr>
              <a:t>тежином</a:t>
            </a:r>
            <a:r>
              <a:rPr kumimoji="0" lang="sr-Cyrl-CS" sz="3200" b="0" i="0" u="none" strike="noStrike" kern="1200" cap="none" spc="0" normalizeH="0" baseline="0" noProof="0" dirty="0" smtClean="0">
                <a:ln>
                  <a:noFill/>
                </a:ln>
                <a:solidFill>
                  <a:schemeClr val="dk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pic>
        <p:nvPicPr>
          <p:cNvPr id="16386" name="Picture 2" descr="http://education-portal.com/cimages/multimages/16/Density_dependen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3925956"/>
            <a:ext cx="4067944" cy="2932044"/>
          </a:xfrm>
          <a:prstGeom prst="rect">
            <a:avLst/>
          </a:prstGeom>
          <a:noFill/>
        </p:spPr>
      </p:pic>
      <p:sp>
        <p:nvSpPr>
          <p:cNvPr id="6" name="TextBox 5"/>
          <p:cNvSpPr txBox="1"/>
          <p:nvPr/>
        </p:nvSpPr>
        <p:spPr>
          <a:xfrm>
            <a:off x="0" y="4365104"/>
            <a:ext cx="5076056" cy="236988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sr-Cyrl-RS" dirty="0" smtClean="0"/>
              <a:t>Величина и густина популације је зависна од многих фактора – биотичких и абиотичких; </a:t>
            </a:r>
            <a:r>
              <a:rPr lang="sr-Cyrl-RS" sz="2000" dirty="0" smtClean="0">
                <a:solidFill>
                  <a:srgbClr val="FF0000"/>
                </a:solidFill>
              </a:rPr>
              <a:t>наведите примере!!!</a:t>
            </a:r>
            <a:endParaRPr lang="sr-Cyrl-RS" sz="2000" dirty="0" smtClean="0"/>
          </a:p>
          <a:p>
            <a:r>
              <a:rPr lang="sr-Cyrl-RS" dirty="0" smtClean="0"/>
              <a:t>Међу најзначајније спада улога врсте у ланцу исхране – величине популације плена и грабљивице су директно зависне</a:t>
            </a:r>
            <a:endParaRPr lang="en-US" dirty="0"/>
          </a:p>
        </p:txBody>
      </p:sp>
      <p:sp>
        <p:nvSpPr>
          <p:cNvPr id="7" name="Rectangle 6"/>
          <p:cNvSpPr/>
          <p:nvPr/>
        </p:nvSpPr>
        <p:spPr>
          <a:xfrm>
            <a:off x="6876256" y="4077072"/>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Плен</a:t>
            </a:r>
            <a:endParaRPr lang="en-US" sz="1200" dirty="0">
              <a:solidFill>
                <a:schemeClr val="tx1"/>
              </a:solidFill>
            </a:endParaRPr>
          </a:p>
        </p:txBody>
      </p:sp>
      <p:sp>
        <p:nvSpPr>
          <p:cNvPr id="8" name="Rectangle 7"/>
          <p:cNvSpPr/>
          <p:nvPr/>
        </p:nvSpPr>
        <p:spPr>
          <a:xfrm>
            <a:off x="7812360" y="4077072"/>
            <a:ext cx="13316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Грабљивица</a:t>
            </a:r>
            <a:endParaRPr lang="en-US" sz="1200" dirty="0">
              <a:solidFill>
                <a:schemeClr val="tx1"/>
              </a:solidFill>
            </a:endParaRPr>
          </a:p>
        </p:txBody>
      </p:sp>
      <p:sp>
        <p:nvSpPr>
          <p:cNvPr id="9" name="Rectangle 8"/>
          <p:cNvSpPr/>
          <p:nvPr/>
        </p:nvSpPr>
        <p:spPr>
          <a:xfrm>
            <a:off x="6876256" y="5949280"/>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Време</a:t>
            </a:r>
            <a:endParaRPr lang="en-US" sz="1200" dirty="0">
              <a:solidFill>
                <a:schemeClr val="tx1"/>
              </a:solidFill>
            </a:endParaRPr>
          </a:p>
        </p:txBody>
      </p:sp>
      <p:sp>
        <p:nvSpPr>
          <p:cNvPr id="10" name="Rectangle 9"/>
          <p:cNvSpPr/>
          <p:nvPr/>
        </p:nvSpPr>
        <p:spPr>
          <a:xfrm>
            <a:off x="5436096" y="4005064"/>
            <a:ext cx="144016"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200" dirty="0" smtClean="0">
                <a:solidFill>
                  <a:schemeClr val="tx1"/>
                </a:solidFill>
              </a:rPr>
              <a:t>Густина популације</a:t>
            </a:r>
            <a:endParaRPr lang="en-US"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4082"/>
          </a:xfrm>
        </p:spPr>
        <p:txBody>
          <a:bodyPr>
            <a:normAutofit/>
          </a:bodyPr>
          <a:lstStyle/>
          <a:p>
            <a:r>
              <a:rPr lang="sr-Latn-CS" sz="3200" b="1" dirty="0"/>
              <a:t>ГУСТИНА </a:t>
            </a:r>
            <a:r>
              <a:rPr lang="sr-Latn-CS" sz="3200" b="1" dirty="0" smtClean="0"/>
              <a:t>ПОПУЛАЦИЈЕ</a:t>
            </a:r>
            <a:endParaRPr lang="en-US" sz="3200" dirty="0"/>
          </a:p>
        </p:txBody>
      </p:sp>
      <p:sp>
        <p:nvSpPr>
          <p:cNvPr id="4" name="TextBox 3"/>
          <p:cNvSpPr txBox="1"/>
          <p:nvPr/>
        </p:nvSpPr>
        <p:spPr>
          <a:xfrm>
            <a:off x="0" y="1268760"/>
            <a:ext cx="9144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24000" indent="-324000">
              <a:spcBef>
                <a:spcPts val="600"/>
              </a:spcBef>
              <a:buFont typeface="Arial" pitchFamily="34" charset="0"/>
              <a:buChar char="•"/>
            </a:pPr>
            <a:r>
              <a:rPr lang="sr-Latn-CS" sz="2000" dirty="0" smtClean="0"/>
              <a:t>Да </a:t>
            </a:r>
            <a:r>
              <a:rPr lang="sr-Latn-CS" sz="2000" dirty="0"/>
              <a:t>би се </a:t>
            </a:r>
            <a:r>
              <a:rPr lang="sr-Cyrl-RS" sz="2000" dirty="0" smtClean="0"/>
              <a:t>величине популације исте врсте на више локација</a:t>
            </a:r>
            <a:r>
              <a:rPr lang="sr-Latn-CS" sz="2000" dirty="0" smtClean="0"/>
              <a:t> могл</a:t>
            </a:r>
            <a:r>
              <a:rPr lang="sr-Cyrl-RS" sz="2000" dirty="0" smtClean="0"/>
              <a:t>е</a:t>
            </a:r>
            <a:r>
              <a:rPr lang="sr-Latn-CS" sz="2000" dirty="0" smtClean="0"/>
              <a:t> </a:t>
            </a:r>
            <a:r>
              <a:rPr lang="sr-Latn-CS" sz="2000" dirty="0"/>
              <a:t>поредити потребно је да број јединки изразимо у односу на јединицу простора</a:t>
            </a:r>
            <a:r>
              <a:rPr lang="sr-Cyrl-CS" sz="2000" dirty="0"/>
              <a:t> или запремине</a:t>
            </a:r>
            <a:r>
              <a:rPr lang="sr-Latn-CS" sz="2000" dirty="0"/>
              <a:t>. На тај начин долазимо до </a:t>
            </a:r>
            <a:r>
              <a:rPr lang="sr-Latn-CS" sz="2000" b="1" dirty="0"/>
              <a:t>појма густине популације (абундације), </a:t>
            </a:r>
            <a:r>
              <a:rPr lang="sr-Latn-CS" sz="2000" dirty="0"/>
              <a:t>односно, до </a:t>
            </a:r>
            <a:r>
              <a:rPr lang="sr-Latn-CS" sz="2000" dirty="0">
                <a:solidFill>
                  <a:srgbClr val="FF0000"/>
                </a:solidFill>
              </a:rPr>
              <a:t>просечног броја јединки једне врсте сведене на јединицу простора </a:t>
            </a:r>
            <a:r>
              <a:rPr lang="sr-Latn-CS" sz="2000" dirty="0"/>
              <a:t>(површине или запремине</a:t>
            </a:r>
            <a:r>
              <a:rPr lang="sr-Latn-CS" sz="2000" dirty="0" smtClean="0"/>
              <a:t>).</a:t>
            </a:r>
            <a:r>
              <a:rPr lang="sr-Latn-CS" sz="2400" dirty="0" smtClean="0">
                <a:solidFill>
                  <a:srgbClr val="FF0000"/>
                </a:solidFill>
              </a:rPr>
              <a:t> </a:t>
            </a:r>
            <a:endParaRPr lang="en-US" sz="2000" dirty="0"/>
          </a:p>
        </p:txBody>
      </p:sp>
      <p:pic>
        <p:nvPicPr>
          <p:cNvPr id="15362" name="Picture 2" descr="sweep net sampl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3933056"/>
            <a:ext cx="3563888" cy="2375925"/>
          </a:xfrm>
          <a:prstGeom prst="rect">
            <a:avLst/>
          </a:prstGeom>
          <a:noFill/>
        </p:spPr>
      </p:pic>
      <p:sp>
        <p:nvSpPr>
          <p:cNvPr id="7" name="TextBox 6"/>
          <p:cNvSpPr txBox="1"/>
          <p:nvPr/>
        </p:nvSpPr>
        <p:spPr>
          <a:xfrm>
            <a:off x="0" y="4221088"/>
            <a:ext cx="5508104"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sr-Cyrl-RS" dirty="0" smtClean="0"/>
              <a:t>Густина популације летећих инсеката на ливади процењује се хватањем помоћу мрежице одређеним бројем замаха на одређеној површини и пребројавањем ухваћених јединки, те множењем овог броја са површином која се испитује.</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151216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sr-Latn-CS" dirty="0" smtClean="0">
                <a:solidFill>
                  <a:srgbClr val="FF0000"/>
                </a:solidFill>
              </a:rPr>
              <a:t>Густина </a:t>
            </a:r>
            <a:r>
              <a:rPr lang="sr-Latn-CS" dirty="0">
                <a:solidFill>
                  <a:srgbClr val="FF0000"/>
                </a:solidFill>
              </a:rPr>
              <a:t>популације</a:t>
            </a:r>
            <a:r>
              <a:rPr lang="sr-Latn-CS" dirty="0"/>
              <a:t> се у зависности од броја и величине јединки које их чине може исказати </a:t>
            </a:r>
            <a:r>
              <a:rPr lang="sr-Cyrl-RS" dirty="0" smtClean="0"/>
              <a:t>као </a:t>
            </a:r>
            <a:r>
              <a:rPr lang="sr-Latn-CS" dirty="0" smtClean="0">
                <a:solidFill>
                  <a:srgbClr val="FF0000"/>
                </a:solidFill>
              </a:rPr>
              <a:t>број </a:t>
            </a:r>
            <a:r>
              <a:rPr lang="sr-Latn-CS" dirty="0">
                <a:solidFill>
                  <a:srgbClr val="FF0000"/>
                </a:solidFill>
              </a:rPr>
              <a:t>јединки </a:t>
            </a:r>
            <a:r>
              <a:rPr lang="sr-Cyrl-RS" dirty="0" smtClean="0">
                <a:solidFill>
                  <a:srgbClr val="FF0000"/>
                </a:solidFill>
              </a:rPr>
              <a:t>или </a:t>
            </a:r>
            <a:r>
              <a:rPr lang="sr-Latn-CS" dirty="0" smtClean="0">
                <a:solidFill>
                  <a:srgbClr val="FF0000"/>
                </a:solidFill>
              </a:rPr>
              <a:t>њихов</a:t>
            </a:r>
            <a:r>
              <a:rPr lang="sr-Cyrl-RS" dirty="0" smtClean="0">
                <a:solidFill>
                  <a:srgbClr val="FF0000"/>
                </a:solidFill>
              </a:rPr>
              <a:t>а</a:t>
            </a:r>
            <a:r>
              <a:rPr lang="sr-Latn-CS" dirty="0" smtClean="0">
                <a:solidFill>
                  <a:srgbClr val="FF0000"/>
                </a:solidFill>
              </a:rPr>
              <a:t> тежин</a:t>
            </a:r>
            <a:r>
              <a:rPr lang="sr-Cyrl-RS" dirty="0" smtClean="0">
                <a:solidFill>
                  <a:srgbClr val="FF0000"/>
                </a:solidFill>
              </a:rPr>
              <a:t>а</a:t>
            </a:r>
            <a:r>
              <a:rPr lang="sr-Latn-CS" dirty="0" smtClean="0">
                <a:solidFill>
                  <a:srgbClr val="FF0000"/>
                </a:solidFill>
              </a:rPr>
              <a:t> </a:t>
            </a:r>
            <a:r>
              <a:rPr lang="sr-Latn-CS" dirty="0">
                <a:solidFill>
                  <a:srgbClr val="FF0000"/>
                </a:solidFill>
              </a:rPr>
              <a:t>(</a:t>
            </a:r>
            <a:r>
              <a:rPr lang="sr-Latn-CS" dirty="0" smtClean="0">
                <a:solidFill>
                  <a:srgbClr val="FF0000"/>
                </a:solidFill>
              </a:rPr>
              <a:t>биомас</a:t>
            </a:r>
            <a:r>
              <a:rPr lang="sr-Cyrl-RS" dirty="0" smtClean="0">
                <a:solidFill>
                  <a:srgbClr val="FF0000"/>
                </a:solidFill>
              </a:rPr>
              <a:t>а</a:t>
            </a:r>
            <a:r>
              <a:rPr lang="sr-Latn-CS" dirty="0" smtClean="0">
                <a:solidFill>
                  <a:srgbClr val="FF0000"/>
                </a:solidFill>
              </a:rPr>
              <a:t>) </a:t>
            </a:r>
            <a:r>
              <a:rPr lang="sr-Latn-CS" dirty="0">
                <a:solidFill>
                  <a:srgbClr val="FF0000"/>
                </a:solidFill>
              </a:rPr>
              <a:t>на јединицу насељене површине или запремине животног простора</a:t>
            </a:r>
            <a:r>
              <a:rPr lang="sr-Latn-CS" dirty="0"/>
              <a:t>.</a:t>
            </a:r>
            <a:endParaRPr lang="en-US" dirty="0"/>
          </a:p>
          <a:p>
            <a:endParaRPr lang="en-US" dirty="0"/>
          </a:p>
        </p:txBody>
      </p:sp>
      <p:sp>
        <p:nvSpPr>
          <p:cNvPr id="4" name="Title 1"/>
          <p:cNvSpPr>
            <a:spLocks noGrp="1"/>
          </p:cNvSpPr>
          <p:nvPr>
            <p:ph type="title"/>
          </p:nvPr>
        </p:nvSpPr>
        <p:spPr>
          <a:xfrm>
            <a:off x="467544" y="0"/>
            <a:ext cx="8229600" cy="634082"/>
          </a:xfrm>
        </p:spPr>
        <p:txBody>
          <a:bodyPr>
            <a:normAutofit/>
          </a:bodyPr>
          <a:lstStyle/>
          <a:p>
            <a:r>
              <a:rPr lang="sr-Latn-CS" sz="3200" b="1" dirty="0"/>
              <a:t>ГУСТИНА </a:t>
            </a:r>
            <a:r>
              <a:rPr lang="sr-Latn-CS" sz="3200" b="1" dirty="0" smtClean="0"/>
              <a:t>ПОПУЛАЦИЈЕ</a:t>
            </a:r>
            <a:endParaRPr lang="en-US" sz="3200" dirty="0"/>
          </a:p>
        </p:txBody>
      </p:sp>
      <p:pic>
        <p:nvPicPr>
          <p:cNvPr id="9218" name="Picture 2" descr="http://photos.safaribookings.com/library/kenya/xxl/Lake_Bogoria_National_Reserve_0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64242" y="3645024"/>
            <a:ext cx="4979758" cy="3212977"/>
          </a:xfrm>
          <a:prstGeom prst="rect">
            <a:avLst/>
          </a:prstGeom>
          <a:noFill/>
        </p:spPr>
      </p:pic>
      <p:pic>
        <p:nvPicPr>
          <p:cNvPr id="14340" name="Picture 4" descr="http://www.wired.com/images_blogs/wiredscience/2010/08/phytoplankton_3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645024"/>
            <a:ext cx="3648633" cy="3212976"/>
          </a:xfrm>
          <a:prstGeom prst="rect">
            <a:avLst/>
          </a:prstGeom>
          <a:noFill/>
        </p:spPr>
      </p:pic>
      <p:sp>
        <p:nvSpPr>
          <p:cNvPr id="8" name="TextBox 7"/>
          <p:cNvSpPr txBox="1"/>
          <p:nvPr/>
        </p:nvSpPr>
        <p:spPr>
          <a:xfrm>
            <a:off x="0" y="2852936"/>
            <a:ext cx="3779912" cy="830997"/>
          </a:xfrm>
          <a:prstGeom prst="rect">
            <a:avLst/>
          </a:prstGeom>
          <a:noFill/>
        </p:spPr>
        <p:txBody>
          <a:bodyPr wrap="square" rtlCol="0">
            <a:spAutoFit/>
          </a:bodyPr>
          <a:lstStyle/>
          <a:p>
            <a:pPr algn="ctr"/>
            <a:r>
              <a:rPr lang="sr-Cyrl-RS" sz="1600" dirty="0" smtClean="0"/>
              <a:t>Густина фитопланктона у океану близу обале Новог Зеланда (снимак из сателита)</a:t>
            </a:r>
            <a:endParaRPr lang="en-US" sz="1600" dirty="0"/>
          </a:p>
        </p:txBody>
      </p:sp>
      <p:sp>
        <p:nvSpPr>
          <p:cNvPr id="9" name="TextBox 8"/>
          <p:cNvSpPr txBox="1"/>
          <p:nvPr/>
        </p:nvSpPr>
        <p:spPr>
          <a:xfrm>
            <a:off x="4932040" y="2924944"/>
            <a:ext cx="3779912" cy="584775"/>
          </a:xfrm>
          <a:prstGeom prst="rect">
            <a:avLst/>
          </a:prstGeom>
          <a:noFill/>
        </p:spPr>
        <p:txBody>
          <a:bodyPr wrap="square" rtlCol="0">
            <a:spAutoFit/>
          </a:bodyPr>
          <a:lstStyle/>
          <a:p>
            <a:pPr algn="ctr"/>
            <a:r>
              <a:rPr lang="sr-Cyrl-RS" sz="1600" dirty="0" smtClean="0"/>
              <a:t>Јато фламинга на језеру у Кенији</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87624" y="764704"/>
            <a:ext cx="7200800" cy="4130663"/>
            <a:chOff x="1115616" y="1602593"/>
            <a:chExt cx="7200800" cy="4130663"/>
          </a:xfrm>
        </p:grpSpPr>
        <p:pic>
          <p:nvPicPr>
            <p:cNvPr id="39938" name="Picture 2" descr="http://www2.estrellamountain.edu/faculty/farabee/BIOBK/expgrowth.gif"/>
            <p:cNvPicPr>
              <a:picLocks noChangeAspect="1" noChangeArrowheads="1"/>
            </p:cNvPicPr>
            <p:nvPr/>
          </p:nvPicPr>
          <p:blipFill>
            <a:blip r:embed="rId2" cstate="print"/>
            <a:srcRect/>
            <a:stretch>
              <a:fillRect/>
            </a:stretch>
          </p:blipFill>
          <p:spPr bwMode="auto">
            <a:xfrm>
              <a:off x="1115616" y="1602593"/>
              <a:ext cx="6768752" cy="4091845"/>
            </a:xfrm>
            <a:prstGeom prst="rect">
              <a:avLst/>
            </a:prstGeom>
            <a:noFill/>
          </p:spPr>
        </p:pic>
        <p:sp>
          <p:nvSpPr>
            <p:cNvPr id="5" name="Rectangle 4"/>
            <p:cNvSpPr/>
            <p:nvPr/>
          </p:nvSpPr>
          <p:spPr>
            <a:xfrm>
              <a:off x="1475656" y="1628800"/>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Експоненцијални (неограничени) раст</a:t>
              </a:r>
              <a:endParaRPr lang="en-US" dirty="0">
                <a:solidFill>
                  <a:schemeClr val="tx1"/>
                </a:solidFill>
              </a:endParaRPr>
            </a:p>
          </p:txBody>
        </p:sp>
        <p:sp>
          <p:nvSpPr>
            <p:cNvPr id="7" name="Rectangle 6"/>
            <p:cNvSpPr/>
            <p:nvPr/>
          </p:nvSpPr>
          <p:spPr>
            <a:xfrm>
              <a:off x="4860032" y="1628800"/>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Логаритамски  (ограничени) раст</a:t>
              </a:r>
              <a:endParaRPr lang="en-US" dirty="0">
                <a:solidFill>
                  <a:schemeClr val="tx1"/>
                </a:solidFill>
              </a:endParaRPr>
            </a:p>
          </p:txBody>
        </p:sp>
        <p:sp>
          <p:nvSpPr>
            <p:cNvPr id="8" name="Rectangle 7"/>
            <p:cNvSpPr/>
            <p:nvPr/>
          </p:nvSpPr>
          <p:spPr>
            <a:xfrm>
              <a:off x="1619672" y="3140968"/>
              <a:ext cx="1872208" cy="792088"/>
            </a:xfrm>
            <a:prstGeom prst="rect">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Стопа раста популације се убрзава</a:t>
              </a:r>
              <a:endParaRPr lang="en-US" sz="1400" dirty="0">
                <a:solidFill>
                  <a:schemeClr val="tx1"/>
                </a:solidFill>
              </a:endParaRPr>
            </a:p>
          </p:txBody>
        </p:sp>
        <p:sp>
          <p:nvSpPr>
            <p:cNvPr id="9" name="Rectangle 8"/>
            <p:cNvSpPr/>
            <p:nvPr/>
          </p:nvSpPr>
          <p:spPr>
            <a:xfrm>
              <a:off x="5436096" y="2348880"/>
              <a:ext cx="1872208" cy="576064"/>
            </a:xfrm>
            <a:prstGeom prst="rect">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Капацитет станишта</a:t>
              </a:r>
              <a:endParaRPr lang="en-US" sz="1400" dirty="0">
                <a:solidFill>
                  <a:schemeClr val="tx1"/>
                </a:solidFill>
              </a:endParaRPr>
            </a:p>
          </p:txBody>
        </p:sp>
        <p:sp>
          <p:nvSpPr>
            <p:cNvPr id="10" name="Rectangle 9"/>
            <p:cNvSpPr/>
            <p:nvPr/>
          </p:nvSpPr>
          <p:spPr>
            <a:xfrm>
              <a:off x="7092280" y="3284984"/>
              <a:ext cx="1152128" cy="1152128"/>
            </a:xfrm>
            <a:prstGeom prst="rect">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Стопа раста се успорава</a:t>
              </a:r>
              <a:endParaRPr lang="en-US" sz="1400" dirty="0">
                <a:solidFill>
                  <a:schemeClr val="tx1"/>
                </a:solidFill>
              </a:endParaRPr>
            </a:p>
          </p:txBody>
        </p:sp>
        <p:sp>
          <p:nvSpPr>
            <p:cNvPr id="14" name="Round Diagonal Corner Rectangle 13"/>
            <p:cNvSpPr/>
            <p:nvPr/>
          </p:nvSpPr>
          <p:spPr>
            <a:xfrm>
              <a:off x="4788024" y="4149080"/>
              <a:ext cx="1152128" cy="1008112"/>
            </a:xfrm>
            <a:prstGeom prst="round2DiagRect">
              <a:avLst>
                <a:gd name="adj1" fmla="val 50000"/>
                <a:gd name="adj2" fmla="val 0"/>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Стопа раста се убрзава</a:t>
              </a:r>
              <a:endParaRPr lang="en-US" sz="1000" dirty="0">
                <a:solidFill>
                  <a:schemeClr val="tx1"/>
                </a:solidFill>
              </a:endParaRPr>
            </a:p>
          </p:txBody>
        </p:sp>
        <p:sp>
          <p:nvSpPr>
            <p:cNvPr id="15" name="Rectangle 14"/>
            <p:cNvSpPr/>
            <p:nvPr/>
          </p:nvSpPr>
          <p:spPr>
            <a:xfrm>
              <a:off x="6444208" y="4509120"/>
              <a:ext cx="1872208" cy="864096"/>
            </a:xfrm>
            <a:prstGeom prst="rect">
              <a:avLst/>
            </a:prstGeom>
            <a:solidFill>
              <a:srgbClr val="F4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Тачка максималног раста</a:t>
              </a:r>
              <a:endParaRPr lang="en-US" sz="1400" dirty="0">
                <a:solidFill>
                  <a:schemeClr val="tx1"/>
                </a:solidFill>
              </a:endParaRPr>
            </a:p>
          </p:txBody>
        </p:sp>
        <p:sp>
          <p:nvSpPr>
            <p:cNvPr id="16" name="Rectangle 15"/>
            <p:cNvSpPr/>
            <p:nvPr/>
          </p:nvSpPr>
          <p:spPr>
            <a:xfrm>
              <a:off x="4427984" y="2420888"/>
              <a:ext cx="2880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dirty="0" smtClean="0">
                  <a:solidFill>
                    <a:schemeClr val="tx1"/>
                  </a:solidFill>
                </a:rPr>
                <a:t>Величина популације</a:t>
              </a:r>
              <a:endParaRPr lang="en-US" sz="1400" dirty="0">
                <a:solidFill>
                  <a:schemeClr val="tx1"/>
                </a:solidFill>
              </a:endParaRPr>
            </a:p>
          </p:txBody>
        </p:sp>
        <p:sp>
          <p:nvSpPr>
            <p:cNvPr id="17" name="Rectangle 16"/>
            <p:cNvSpPr/>
            <p:nvPr/>
          </p:nvSpPr>
          <p:spPr>
            <a:xfrm>
              <a:off x="1115616" y="2348880"/>
              <a:ext cx="2880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dirty="0" smtClean="0">
                  <a:solidFill>
                    <a:schemeClr val="tx1"/>
                  </a:solidFill>
                </a:rPr>
                <a:t>Величина популације</a:t>
              </a:r>
              <a:endParaRPr lang="en-US" sz="1400" dirty="0">
                <a:solidFill>
                  <a:schemeClr val="tx1"/>
                </a:solidFill>
              </a:endParaRPr>
            </a:p>
          </p:txBody>
        </p:sp>
        <p:sp>
          <p:nvSpPr>
            <p:cNvPr id="18" name="Rectangle 17"/>
            <p:cNvSpPr/>
            <p:nvPr/>
          </p:nvSpPr>
          <p:spPr>
            <a:xfrm>
              <a:off x="2411760" y="5445224"/>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Време</a:t>
              </a:r>
              <a:endParaRPr lang="en-US" sz="1400" dirty="0">
                <a:solidFill>
                  <a:schemeClr val="tx1"/>
                </a:solidFill>
              </a:endParaRPr>
            </a:p>
          </p:txBody>
        </p:sp>
        <p:sp>
          <p:nvSpPr>
            <p:cNvPr id="19" name="Rectangle 18"/>
            <p:cNvSpPr/>
            <p:nvPr/>
          </p:nvSpPr>
          <p:spPr>
            <a:xfrm>
              <a:off x="5652120" y="5445224"/>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Време</a:t>
              </a:r>
              <a:endParaRPr lang="en-US" sz="1400" dirty="0">
                <a:solidFill>
                  <a:schemeClr val="tx1"/>
                </a:solidFill>
              </a:endParaRPr>
            </a:p>
          </p:txBody>
        </p:sp>
      </p:grpSp>
      <p:sp>
        <p:nvSpPr>
          <p:cNvPr id="21" name="TextBox 20"/>
          <p:cNvSpPr txBox="1"/>
          <p:nvPr/>
        </p:nvSpPr>
        <p:spPr>
          <a:xfrm>
            <a:off x="0" y="4941168"/>
            <a:ext cx="91440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RS" dirty="0" smtClean="0"/>
              <a:t>Експоненцијални раст популације дешава се када нема лимитирајућег фактора - храна у изобиљу, нема природног непријатеља који регулише бројност јединки (на пример: најезде инсеката или глодара)</a:t>
            </a:r>
          </a:p>
          <a:p>
            <a:r>
              <a:rPr lang="sr-Cyrl-RS" dirty="0" smtClean="0"/>
              <a:t>Ограничени раст популације дешава се када се успостави нормална равнотежа у екосистему</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2376264"/>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sr-Latn-CS" dirty="0" smtClean="0"/>
              <a:t>Ако постоје могућности да се изброји тачан, </a:t>
            </a:r>
            <a:r>
              <a:rPr lang="sr-Latn-CS" dirty="0" smtClean="0">
                <a:solidFill>
                  <a:srgbClr val="FF0000"/>
                </a:solidFill>
              </a:rPr>
              <a:t>укупан број јединки у једном простору</a:t>
            </a:r>
            <a:r>
              <a:rPr lang="sr-Cyrl-CS" dirty="0" smtClean="0"/>
              <a:t>, на пример:</a:t>
            </a:r>
            <a:r>
              <a:rPr lang="sr-Latn-CS" dirty="0" smtClean="0"/>
              <a:t> број риба у рибњаку</a:t>
            </a:r>
            <a:r>
              <a:rPr lang="sr-Cyrl-CS" dirty="0" smtClean="0"/>
              <a:t>, говоримо </a:t>
            </a:r>
            <a:r>
              <a:rPr lang="sr-Latn-CS" b="1" dirty="0" smtClean="0"/>
              <a:t>о </a:t>
            </a:r>
            <a:r>
              <a:rPr lang="sr-Latn-CS" b="1" dirty="0" smtClean="0">
                <a:solidFill>
                  <a:srgbClr val="FF0000"/>
                </a:solidFill>
              </a:rPr>
              <a:t>апсолутној густини популације</a:t>
            </a:r>
            <a:endParaRPr lang="sr-Cyrl-RS" dirty="0" smtClean="0"/>
          </a:p>
          <a:p>
            <a:r>
              <a:rPr lang="sr-Latn-CS" dirty="0" smtClean="0"/>
              <a:t>Обично </a:t>
            </a:r>
            <a:r>
              <a:rPr lang="sr-Latn-CS" dirty="0"/>
              <a:t>се користимо релативним методама за израчунавање густине популације</a:t>
            </a:r>
            <a:r>
              <a:rPr lang="sr-Cyrl-CS" dirty="0"/>
              <a:t>, на пример</a:t>
            </a:r>
            <a:r>
              <a:rPr lang="sr-Latn-CS" dirty="0"/>
              <a:t> број уловљених мишева на 100 клопки у једној шуми</a:t>
            </a:r>
            <a:r>
              <a:rPr lang="sr-Cyrl-CS" dirty="0"/>
              <a:t>,</a:t>
            </a:r>
            <a:r>
              <a:rPr lang="sr-Latn-CS" dirty="0"/>
              <a:t> тада је реч о појму </a:t>
            </a:r>
            <a:r>
              <a:rPr lang="sr-Latn-CS" b="1" dirty="0">
                <a:solidFill>
                  <a:srgbClr val="FF0000"/>
                </a:solidFill>
              </a:rPr>
              <a:t>релативне густине </a:t>
            </a:r>
            <a:r>
              <a:rPr lang="sr-Latn-CS" b="1" dirty="0" smtClean="0">
                <a:solidFill>
                  <a:srgbClr val="FF0000"/>
                </a:solidFill>
              </a:rPr>
              <a:t>популације</a:t>
            </a:r>
            <a:endParaRPr lang="en-US" dirty="0">
              <a:solidFill>
                <a:srgbClr val="FF0000"/>
              </a:solidFill>
            </a:endParaRPr>
          </a:p>
          <a:p>
            <a:endParaRPr lang="en-US" dirty="0"/>
          </a:p>
        </p:txBody>
      </p:sp>
      <p:sp>
        <p:nvSpPr>
          <p:cNvPr id="4" name="Title 1"/>
          <p:cNvSpPr>
            <a:spLocks noGrp="1"/>
          </p:cNvSpPr>
          <p:nvPr>
            <p:ph type="title"/>
          </p:nvPr>
        </p:nvSpPr>
        <p:spPr>
          <a:xfrm>
            <a:off x="467544" y="0"/>
            <a:ext cx="8229600" cy="634082"/>
          </a:xfrm>
        </p:spPr>
        <p:txBody>
          <a:bodyPr>
            <a:normAutofit/>
          </a:bodyPr>
          <a:lstStyle/>
          <a:p>
            <a:r>
              <a:rPr lang="sr-Latn-CS" sz="3200" b="1" dirty="0"/>
              <a:t>ГУСТИНА </a:t>
            </a:r>
            <a:r>
              <a:rPr lang="sr-Latn-CS" sz="3200" b="1" dirty="0" smtClean="0"/>
              <a:t>ПОПУЛАЦИЈЕ</a:t>
            </a:r>
            <a:endParaRPr lang="en-US" sz="3200" dirty="0"/>
          </a:p>
        </p:txBody>
      </p:sp>
      <p:pic>
        <p:nvPicPr>
          <p:cNvPr id="122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7" y="4293096"/>
            <a:ext cx="3419871" cy="2564904"/>
          </a:xfrm>
          <a:prstGeom prst="rect">
            <a:avLst/>
          </a:prstGeom>
          <a:noFill/>
          <a:ln w="9525">
            <a:noFill/>
            <a:miter lim="800000"/>
            <a:headEnd/>
            <a:tailEnd/>
          </a:ln>
        </p:spPr>
      </p:pic>
      <p:sp>
        <p:nvSpPr>
          <p:cNvPr id="5" name="TextBox 4"/>
          <p:cNvSpPr txBox="1"/>
          <p:nvPr/>
        </p:nvSpPr>
        <p:spPr>
          <a:xfrm>
            <a:off x="5724128" y="3501008"/>
            <a:ext cx="3419872" cy="797654"/>
          </a:xfrm>
          <a:prstGeom prst="rect">
            <a:avLst/>
          </a:prstGeom>
          <a:noFill/>
        </p:spPr>
        <p:txBody>
          <a:bodyPr wrap="square" rtlCol="0">
            <a:spAutoFit/>
          </a:bodyPr>
          <a:lstStyle/>
          <a:p>
            <a:pPr algn="ctr">
              <a:lnSpc>
                <a:spcPts val="1100"/>
              </a:lnSpc>
            </a:pPr>
            <a:r>
              <a:rPr lang="sr-Cyrl-RS" sz="1400" dirty="0" smtClean="0"/>
              <a:t>За споре или непомичне врсте нпр. биљака густина се рачуна тако што се изброје јединке у квадрату па се то помножи са површином која се испитује</a:t>
            </a:r>
            <a:endParaRPr lang="en-US" sz="1400" dirty="0"/>
          </a:p>
        </p:txBody>
      </p:sp>
      <p:sp>
        <p:nvSpPr>
          <p:cNvPr id="6" name="TextBox 5"/>
          <p:cNvSpPr txBox="1"/>
          <p:nvPr/>
        </p:nvSpPr>
        <p:spPr>
          <a:xfrm>
            <a:off x="3347864" y="3212976"/>
            <a:ext cx="2376264" cy="1938992"/>
          </a:xfrm>
          <a:prstGeom prst="rect">
            <a:avLst/>
          </a:prstGeom>
          <a:noFill/>
        </p:spPr>
        <p:txBody>
          <a:bodyPr wrap="square" rtlCol="0">
            <a:spAutoFit/>
          </a:bodyPr>
          <a:lstStyle/>
          <a:p>
            <a:pPr algn="ctr">
              <a:lnSpc>
                <a:spcPts val="1200"/>
              </a:lnSpc>
            </a:pPr>
            <a:r>
              <a:rPr lang="sr-Cyrl-RS" sz="1400" dirty="0" smtClean="0"/>
              <a:t>За покретне врсте користи се техника улова, обележавања, пуштања и поновног ловљења, те пребројавања уловљених јединки; густина је однос поново уловљених обележених и необележених јединки</a:t>
            </a:r>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5157192"/>
            <a:ext cx="5253189" cy="1700808"/>
          </a:xfrm>
          <a:prstGeom prst="rect">
            <a:avLst/>
          </a:prstGeom>
          <a:noFill/>
          <a:ln w="9525">
            <a:noFill/>
            <a:miter lim="800000"/>
            <a:headEnd/>
            <a:tailEnd/>
          </a:ln>
        </p:spPr>
      </p:pic>
      <p:pic>
        <p:nvPicPr>
          <p:cNvPr id="2" name="Picture 2" descr="http://www.ib.bioninja.com.au/_Media/lincoln_index_med.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068960"/>
            <a:ext cx="3419872" cy="2046580"/>
          </a:xfrm>
          <a:prstGeom prst="rect">
            <a:avLst/>
          </a:prstGeom>
          <a:noFill/>
        </p:spPr>
      </p:pic>
      <p:sp>
        <p:nvSpPr>
          <p:cNvPr id="15" name="Rectangle 14"/>
          <p:cNvSpPr/>
          <p:nvPr/>
        </p:nvSpPr>
        <p:spPr>
          <a:xfrm>
            <a:off x="2555776" y="3501008"/>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Цела популација</a:t>
            </a:r>
            <a:endParaRPr lang="en-US" sz="900" b="1" dirty="0">
              <a:solidFill>
                <a:schemeClr val="tx1"/>
              </a:solidFill>
              <a:latin typeface="Arial Narrow" pitchFamily="34" charset="0"/>
            </a:endParaRPr>
          </a:p>
        </p:txBody>
      </p:sp>
      <p:sp>
        <p:nvSpPr>
          <p:cNvPr id="16" name="Rectangle 15"/>
          <p:cNvSpPr/>
          <p:nvPr/>
        </p:nvSpPr>
        <p:spPr>
          <a:xfrm>
            <a:off x="2555776" y="3861048"/>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Први улов </a:t>
            </a:r>
            <a:r>
              <a:rPr lang="sr-Latn-RS" sz="900" b="1" dirty="0" smtClean="0">
                <a:solidFill>
                  <a:schemeClr val="tx1"/>
                </a:solidFill>
                <a:latin typeface="Arial Narrow" pitchFamily="34" charset="0"/>
              </a:rPr>
              <a:t>n</a:t>
            </a:r>
            <a:r>
              <a:rPr lang="sr-Latn-RS" sz="900" b="1" baseline="-25000" dirty="0" smtClean="0">
                <a:solidFill>
                  <a:schemeClr val="tx1"/>
                </a:solidFill>
                <a:latin typeface="Arial Narrow" pitchFamily="34" charset="0"/>
              </a:rPr>
              <a:t>1</a:t>
            </a:r>
            <a:endParaRPr lang="en-US" sz="900" b="1" dirty="0">
              <a:solidFill>
                <a:schemeClr val="tx1"/>
              </a:solidFill>
              <a:latin typeface="Arial Narrow" pitchFamily="34" charset="0"/>
            </a:endParaRPr>
          </a:p>
        </p:txBody>
      </p:sp>
      <p:sp>
        <p:nvSpPr>
          <p:cNvPr id="17" name="Rectangle 16"/>
          <p:cNvSpPr/>
          <p:nvPr/>
        </p:nvSpPr>
        <p:spPr>
          <a:xfrm>
            <a:off x="2555776" y="407707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Други улов </a:t>
            </a:r>
            <a:r>
              <a:rPr lang="sr-Latn-RS" sz="900" b="1" dirty="0" smtClean="0">
                <a:solidFill>
                  <a:schemeClr val="tx1"/>
                </a:solidFill>
                <a:latin typeface="Arial Narrow" pitchFamily="34" charset="0"/>
              </a:rPr>
              <a:t>n</a:t>
            </a:r>
            <a:r>
              <a:rPr lang="sr-Cyrl-RS" sz="900" b="1" baseline="-25000" dirty="0" smtClean="0">
                <a:solidFill>
                  <a:schemeClr val="tx1"/>
                </a:solidFill>
                <a:latin typeface="Arial Narrow" pitchFamily="34" charset="0"/>
              </a:rPr>
              <a:t>2</a:t>
            </a:r>
            <a:endParaRPr lang="en-US" sz="900" b="1" dirty="0">
              <a:solidFill>
                <a:schemeClr val="tx1"/>
              </a:solidFill>
              <a:latin typeface="Arial Narrow" pitchFamily="34" charset="0"/>
            </a:endParaRPr>
          </a:p>
        </p:txBody>
      </p:sp>
      <p:sp>
        <p:nvSpPr>
          <p:cNvPr id="18" name="Rectangle 17"/>
          <p:cNvSpPr/>
          <p:nvPr/>
        </p:nvSpPr>
        <p:spPr>
          <a:xfrm>
            <a:off x="2555776" y="4437112"/>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Поновни улов </a:t>
            </a:r>
            <a:r>
              <a:rPr lang="sr-Latn-RS" sz="900" b="1" dirty="0" smtClean="0">
                <a:solidFill>
                  <a:schemeClr val="tx1"/>
                </a:solidFill>
                <a:latin typeface="Arial Narrow" pitchFamily="34" charset="0"/>
              </a:rPr>
              <a:t>n</a:t>
            </a:r>
            <a:r>
              <a:rPr lang="sr-Cyrl-RS" sz="900" b="1" baseline="-25000" dirty="0" smtClean="0">
                <a:solidFill>
                  <a:schemeClr val="tx1"/>
                </a:solidFill>
                <a:latin typeface="Arial Narrow" pitchFamily="34" charset="0"/>
              </a:rPr>
              <a:t>3</a:t>
            </a:r>
            <a:endParaRPr lang="en-US" sz="900" b="1" dirty="0">
              <a:solidFill>
                <a:schemeClr val="tx1"/>
              </a:solidFill>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40" y="188640"/>
            <a:ext cx="8229600" cy="778098"/>
          </a:xfrm>
        </p:spPr>
        <p:txBody>
          <a:bodyPr>
            <a:normAutofit fontScale="90000"/>
          </a:bodyPr>
          <a:lstStyle/>
          <a:p>
            <a:r>
              <a:rPr lang="sr-Latn-CS" sz="3200" b="1" dirty="0" smtClean="0"/>
              <a:t>ПРОСТОРНИ РАСПОРЕД</a:t>
            </a:r>
            <a:r>
              <a:rPr lang="sr-Cyrl-RS" sz="3200" b="1" dirty="0" smtClean="0"/>
              <a:t> </a:t>
            </a:r>
            <a:br>
              <a:rPr lang="sr-Cyrl-RS" sz="3200" b="1" dirty="0" smtClean="0"/>
            </a:br>
            <a:r>
              <a:rPr lang="sr-Cyrl-RS" sz="3200" b="1" dirty="0" smtClean="0"/>
              <a:t>ПОПУЛАЦИЈЕ</a:t>
            </a:r>
            <a:endParaRPr lang="en-US" sz="3200" dirty="0"/>
          </a:p>
        </p:txBody>
      </p:sp>
      <p:sp>
        <p:nvSpPr>
          <p:cNvPr id="3" name="Content Placeholder 2"/>
          <p:cNvSpPr>
            <a:spLocks noGrp="1"/>
          </p:cNvSpPr>
          <p:nvPr>
            <p:ph idx="1"/>
          </p:nvPr>
        </p:nvSpPr>
        <p:spPr>
          <a:xfrm>
            <a:off x="0" y="1124745"/>
            <a:ext cx="5580112" cy="4608512"/>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sr-Latn-CS" b="1" dirty="0">
                <a:solidFill>
                  <a:srgbClr val="FF0000"/>
                </a:solidFill>
              </a:rPr>
              <a:t>ПРОСТОРНИ РАСПОРЕД</a:t>
            </a:r>
            <a:r>
              <a:rPr lang="sr-Latn-CS" dirty="0">
                <a:solidFill>
                  <a:srgbClr val="FF0000"/>
                </a:solidFill>
              </a:rPr>
              <a:t> је распоред јединки једне популације у животном станишту у датом тренутку времена</a:t>
            </a:r>
            <a:r>
              <a:rPr lang="sr-Latn-CS" dirty="0"/>
              <a:t>.</a:t>
            </a:r>
            <a:endParaRPr lang="en-US" dirty="0"/>
          </a:p>
          <a:p>
            <a:r>
              <a:rPr lang="sr-Latn-CS" dirty="0" smtClean="0"/>
              <a:t>Просторни </a:t>
            </a:r>
            <a:r>
              <a:rPr lang="sr-Latn-CS" dirty="0"/>
              <a:t>распоред једне популације је условљен са једне стране животним потребама чланова једне популације, а са друге стране расположивим еколошким могућностима животне средине. Ако је реч о животињској популацији, онда је распоред условљен и степеном покретљивости чланова те популације</a:t>
            </a:r>
            <a:r>
              <a:rPr lang="sr-Cyrl-CS" dirty="0"/>
              <a:t>,</a:t>
            </a:r>
            <a:r>
              <a:rPr lang="sr-Latn-CS" dirty="0"/>
              <a:t> као и њиховим понашањем. Треба имати у виду да је просторни распоред само тренутна слика.</a:t>
            </a:r>
            <a:endParaRPr lang="en-US" dirty="0"/>
          </a:p>
          <a:p>
            <a:endParaRPr lang="en-US" dirty="0"/>
          </a:p>
        </p:txBody>
      </p:sp>
      <p:pic>
        <p:nvPicPr>
          <p:cNvPr id="11272" name="Picture 8" descr="http://blogs.osc-ib.com/wp-content/uploads/2013/09/Gnu-pic-1-blog-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1703" y="4335810"/>
            <a:ext cx="3802297" cy="2522190"/>
          </a:xfrm>
          <a:prstGeom prst="rect">
            <a:avLst/>
          </a:prstGeom>
          <a:noFill/>
        </p:spPr>
      </p:pic>
      <p:pic>
        <p:nvPicPr>
          <p:cNvPr id="11274" name="Picture 10" descr="Map of seasonal migration route. Source: www.serengetipark.org"/>
          <p:cNvPicPr>
            <a:picLocks noChangeAspect="1" noChangeArrowheads="1"/>
          </p:cNvPicPr>
          <p:nvPr/>
        </p:nvPicPr>
        <p:blipFill>
          <a:blip r:embed="rId3" cstate="print"/>
          <a:srcRect/>
          <a:stretch>
            <a:fillRect/>
          </a:stretch>
        </p:blipFill>
        <p:spPr bwMode="auto">
          <a:xfrm>
            <a:off x="6010275" y="0"/>
            <a:ext cx="3133725" cy="3495675"/>
          </a:xfrm>
          <a:prstGeom prst="rect">
            <a:avLst/>
          </a:prstGeom>
          <a:noFill/>
        </p:spPr>
      </p:pic>
      <p:pic>
        <p:nvPicPr>
          <p:cNvPr id="11276" name="Picture 12" descr="http://upload.wikimedia.org/wikipedia/commons/f/fb/Blue_Wildebeest,_Ngorongor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6257" y="3140968"/>
            <a:ext cx="2267743" cy="1511829"/>
          </a:xfrm>
          <a:prstGeom prst="rect">
            <a:avLst/>
          </a:prstGeom>
          <a:noFill/>
        </p:spPr>
      </p:pic>
      <p:sp>
        <p:nvSpPr>
          <p:cNvPr id="11" name="TextBox 10"/>
          <p:cNvSpPr txBox="1"/>
          <p:nvPr/>
        </p:nvSpPr>
        <p:spPr>
          <a:xfrm>
            <a:off x="1979712" y="5949280"/>
            <a:ext cx="3240360" cy="738664"/>
          </a:xfrm>
          <a:prstGeom prst="rect">
            <a:avLst/>
          </a:prstGeom>
          <a:noFill/>
        </p:spPr>
        <p:txBody>
          <a:bodyPr wrap="square" rtlCol="0">
            <a:spAutoFit/>
          </a:bodyPr>
          <a:lstStyle/>
          <a:p>
            <a:r>
              <a:rPr lang="sr-Cyrl-RS" sz="1400" dirty="0" smtClean="0"/>
              <a:t>Сезонске миграције великих хербивора у савани (гну) у потрази за водом и испашом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uckduckgrayduck.files.wordpress.com/2012/12/bat-cav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700808"/>
            <a:ext cx="7300437" cy="5013176"/>
          </a:xfrm>
          <a:prstGeom prst="rect">
            <a:avLst/>
          </a:prstGeom>
          <a:noFill/>
        </p:spPr>
      </p:pic>
      <p:sp>
        <p:nvSpPr>
          <p:cNvPr id="5" name="TextBox 4"/>
          <p:cNvSpPr txBox="1"/>
          <p:nvPr/>
        </p:nvSpPr>
        <p:spPr>
          <a:xfrm>
            <a:off x="683568" y="332656"/>
            <a:ext cx="7560840" cy="1200329"/>
          </a:xfrm>
          <a:prstGeom prst="rect">
            <a:avLst/>
          </a:prstGeom>
          <a:noFill/>
        </p:spPr>
        <p:txBody>
          <a:bodyPr wrap="square" rtlCol="0">
            <a:spAutoFit/>
          </a:bodyPr>
          <a:lstStyle/>
          <a:p>
            <a:r>
              <a:rPr lang="sr-Cyrl-RS" dirty="0" smtClean="0"/>
              <a:t>Густа колонија слепих мишева на своду пећине представља њихово групно склониште у току дана – велика густина популације; ноћу појединачно излазе да би се хранили - мала густина популације ван пећине</a:t>
            </a:r>
            <a:endParaRPr lang="en-US" dirty="0"/>
          </a:p>
        </p:txBody>
      </p:sp>
      <p:pic>
        <p:nvPicPr>
          <p:cNvPr id="40962" name="Picture 2" descr="http://www.mathsaccelerator.com/measurement/images/ba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2634" y="4653136"/>
            <a:ext cx="3481365" cy="22048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5652120" cy="551723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sr-Latn-CS" b="1" dirty="0"/>
              <a:t>Типови просторног распореда</a:t>
            </a:r>
            <a:r>
              <a:rPr lang="sr-Cyrl-CS" b="1" dirty="0"/>
              <a:t> чланова </a:t>
            </a:r>
            <a:r>
              <a:rPr lang="sr-Cyrl-CS" b="1" dirty="0" smtClean="0"/>
              <a:t>популације</a:t>
            </a:r>
          </a:p>
          <a:p>
            <a:endParaRPr lang="en-US" dirty="0"/>
          </a:p>
          <a:p>
            <a:pPr lvl="0"/>
            <a:r>
              <a:rPr lang="sr-Cyrl-RS" b="1" dirty="0" smtClean="0"/>
              <a:t>1. </a:t>
            </a:r>
            <a:r>
              <a:rPr lang="sr-Latn-CS" b="1" dirty="0" smtClean="0"/>
              <a:t>Неравномеран </a:t>
            </a:r>
            <a:r>
              <a:rPr lang="sr-Latn-CS" b="1" dirty="0"/>
              <a:t>распоред </a:t>
            </a:r>
            <a:r>
              <a:rPr lang="sr-Cyrl-CS" dirty="0"/>
              <a:t>чланова популације</a:t>
            </a:r>
            <a:r>
              <a:rPr lang="sr-Latn-CS" dirty="0"/>
              <a:t> по принципу </a:t>
            </a:r>
            <a:r>
              <a:rPr lang="sr-Latn-CS" dirty="0" smtClean="0"/>
              <a:t>случајности</a:t>
            </a:r>
            <a:endParaRPr lang="sr-Cyrl-RS" dirty="0" smtClean="0"/>
          </a:p>
          <a:p>
            <a:pPr lvl="0"/>
            <a:endParaRPr lang="en-US" dirty="0"/>
          </a:p>
          <a:p>
            <a:pPr lvl="0"/>
            <a:r>
              <a:rPr lang="sr-Cyrl-RS" b="1" dirty="0" smtClean="0"/>
              <a:t>2. </a:t>
            </a:r>
            <a:r>
              <a:rPr lang="sr-Latn-CS" b="1" dirty="0" smtClean="0"/>
              <a:t>Равномеран распоред</a:t>
            </a:r>
            <a:r>
              <a:rPr lang="sr-Cyrl-RS" b="1" dirty="0" smtClean="0"/>
              <a:t> чланова популације (код територијалних животиња)</a:t>
            </a:r>
            <a:endParaRPr lang="sr-Cyrl-CS" dirty="0" smtClean="0"/>
          </a:p>
          <a:p>
            <a:pPr lvl="0"/>
            <a:endParaRPr lang="en-US" dirty="0"/>
          </a:p>
          <a:p>
            <a:pPr lvl="0"/>
            <a:r>
              <a:rPr lang="sr-Cyrl-RS" b="1" dirty="0" smtClean="0"/>
              <a:t>3. </a:t>
            </a:r>
            <a:r>
              <a:rPr lang="sr-Latn-CS" b="1" dirty="0" smtClean="0"/>
              <a:t>Групни </a:t>
            </a:r>
            <a:r>
              <a:rPr lang="sr-Latn-CS" b="1" dirty="0"/>
              <a:t>распоред</a:t>
            </a:r>
            <a:r>
              <a:rPr lang="sr-Latn-CS" dirty="0"/>
              <a:t> </a:t>
            </a:r>
            <a:r>
              <a:rPr lang="sr-Cyrl-RS" dirty="0" smtClean="0"/>
              <a:t>- </a:t>
            </a:r>
            <a:r>
              <a:rPr lang="sr-Latn-CS" dirty="0" smtClean="0"/>
              <a:t>чланов</a:t>
            </a:r>
            <a:r>
              <a:rPr lang="sr-Cyrl-CS" dirty="0"/>
              <a:t>и</a:t>
            </a:r>
            <a:r>
              <a:rPr lang="sr-Latn-CS" dirty="0"/>
              <a:t> популације</a:t>
            </a:r>
            <a:r>
              <a:rPr lang="sr-Cyrl-CS" dirty="0"/>
              <a:t> </a:t>
            </a:r>
            <a:r>
              <a:rPr lang="sr-Cyrl-CS" dirty="0" smtClean="0"/>
              <a:t>се</a:t>
            </a:r>
            <a:r>
              <a:rPr lang="sr-Latn-CS" dirty="0" smtClean="0"/>
              <a:t> </a:t>
            </a:r>
            <a:r>
              <a:rPr lang="sr-Latn-CS" dirty="0"/>
              <a:t>неравномерно окупљ</a:t>
            </a:r>
            <a:r>
              <a:rPr lang="sr-Cyrl-CS" dirty="0"/>
              <a:t>ају</a:t>
            </a:r>
            <a:r>
              <a:rPr lang="sr-Latn-CS" dirty="0"/>
              <a:t> око природних ресурса (извора хране, </a:t>
            </a:r>
            <a:r>
              <a:rPr lang="sr-Latn-CS" dirty="0" smtClean="0"/>
              <a:t>заклона</a:t>
            </a:r>
            <a:r>
              <a:rPr lang="sr-Cyrl-RS" dirty="0" smtClean="0"/>
              <a:t>, састава земљишта</a:t>
            </a:r>
            <a:r>
              <a:rPr lang="sr-Latn-CS" dirty="0" smtClean="0"/>
              <a:t> </a:t>
            </a:r>
            <a:r>
              <a:rPr lang="sr-Latn-CS" dirty="0"/>
              <a:t>и сл.) или</a:t>
            </a:r>
            <a:r>
              <a:rPr lang="sr-Cyrl-CS" dirty="0"/>
              <a:t> на</a:t>
            </a:r>
            <a:r>
              <a:rPr lang="sr-Latn-CS" dirty="0"/>
              <a:t> други</a:t>
            </a:r>
            <a:r>
              <a:rPr lang="sr-Cyrl-CS" dirty="0"/>
              <a:t>м</a:t>
            </a:r>
            <a:r>
              <a:rPr lang="sr-Latn-CS" dirty="0"/>
              <a:t> мест</a:t>
            </a:r>
            <a:r>
              <a:rPr lang="sr-Cyrl-CS" dirty="0"/>
              <a:t>има</a:t>
            </a:r>
            <a:r>
              <a:rPr lang="sr-Latn-CS" dirty="0"/>
              <a:t> која могу да задовоље</a:t>
            </a:r>
            <a:r>
              <a:rPr lang="sr-Cyrl-CS" dirty="0"/>
              <a:t> њихове</a:t>
            </a:r>
            <a:r>
              <a:rPr lang="sr-Latn-CS" dirty="0"/>
              <a:t> животне </a:t>
            </a:r>
            <a:r>
              <a:rPr lang="sr-Latn-CS" dirty="0" smtClean="0"/>
              <a:t>потребе</a:t>
            </a:r>
            <a:r>
              <a:rPr lang="sr-Cyrl-RS" dirty="0" smtClean="0"/>
              <a:t> или живе у крдима, стадима, чопорима, јатима</a:t>
            </a:r>
            <a:r>
              <a:rPr lang="sr-Latn-CS" dirty="0" smtClean="0"/>
              <a:t>.</a:t>
            </a:r>
            <a:endParaRPr lang="en-US" dirty="0"/>
          </a:p>
          <a:p>
            <a:endParaRPr lang="en-US" dirty="0"/>
          </a:p>
        </p:txBody>
      </p:sp>
      <p:sp>
        <p:nvSpPr>
          <p:cNvPr id="4" name="Title 1"/>
          <p:cNvSpPr>
            <a:spLocks noGrp="1"/>
          </p:cNvSpPr>
          <p:nvPr>
            <p:ph type="title"/>
          </p:nvPr>
        </p:nvSpPr>
        <p:spPr>
          <a:xfrm>
            <a:off x="395536" y="0"/>
            <a:ext cx="8229600" cy="994122"/>
          </a:xfrm>
        </p:spPr>
        <p:txBody>
          <a:bodyPr>
            <a:normAutofit fontScale="90000"/>
          </a:bodyPr>
          <a:lstStyle/>
          <a:p>
            <a:r>
              <a:rPr lang="sr-Latn-CS" sz="3200" b="1" dirty="0" smtClean="0"/>
              <a:t>ПРОСТОРНИ РАСПОРЕД</a:t>
            </a:r>
            <a:r>
              <a:rPr lang="sr-Cyrl-RS" sz="3200" b="1" dirty="0" smtClean="0"/>
              <a:t> </a:t>
            </a:r>
            <a:br>
              <a:rPr lang="sr-Cyrl-RS" sz="3200" b="1" dirty="0" smtClean="0"/>
            </a:br>
            <a:r>
              <a:rPr lang="sr-Cyrl-RS" sz="3200" b="1" dirty="0" smtClean="0"/>
              <a:t>ПОПУЛАЦИЈЕ</a:t>
            </a:r>
            <a:endParaRPr lang="en-US" sz="3200" dirty="0"/>
          </a:p>
        </p:txBody>
      </p:sp>
      <p:pic>
        <p:nvPicPr>
          <p:cNvPr id="6146" name="Picture 2" descr="http://www.nature.com/scitable/content/ne0000/ne0000/ne0000/ne0000/83033237/fig2_1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2938039"/>
            <a:ext cx="2808312" cy="1870713"/>
          </a:xfrm>
          <a:prstGeom prst="rect">
            <a:avLst/>
          </a:prstGeom>
          <a:noFill/>
        </p:spPr>
      </p:pic>
      <p:pic>
        <p:nvPicPr>
          <p:cNvPr id="10243" name="Picture 3" descr="File:Rockhopper-Colon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1052736"/>
            <a:ext cx="2808312" cy="1804181"/>
          </a:xfrm>
          <a:prstGeom prst="rect">
            <a:avLst/>
          </a:prstGeom>
          <a:noFill/>
        </p:spPr>
      </p:pic>
      <p:pic>
        <p:nvPicPr>
          <p:cNvPr id="10245" name="Picture 5" descr="http://cimg2.ck12.org/datastreams/f-d%3Aa08e62ffaa4b9097c75df17696d8e2bd9b88bf762efc6d9af39ee0e4%2BIMAGE_THUMB_POSTCARD%2BIMAGE_THUMB_POSTCARD.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4784170"/>
            <a:ext cx="2808312" cy="20738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506487"/>
          </a:xfrm>
        </p:spPr>
        <p:txBody>
          <a:bodyPr>
            <a:normAutofit fontScale="90000"/>
          </a:bodyPr>
          <a:lstStyle/>
          <a:p>
            <a:r>
              <a:rPr lang="ru-RU" sz="3200" b="1" dirty="0" smtClean="0"/>
              <a:t>ПОПУЛАЦИЈА</a:t>
            </a:r>
            <a:endParaRPr lang="en-US" sz="3200" dirty="0">
              <a:latin typeface="Arial Black" pitchFamily="34" charset="0"/>
            </a:endParaRPr>
          </a:p>
        </p:txBody>
      </p:sp>
      <p:sp>
        <p:nvSpPr>
          <p:cNvPr id="3" name="Subtitle 2"/>
          <p:cNvSpPr>
            <a:spLocks noGrp="1"/>
          </p:cNvSpPr>
          <p:nvPr>
            <p:ph type="subTitle" idx="1"/>
          </p:nvPr>
        </p:nvSpPr>
        <p:spPr>
          <a:xfrm>
            <a:off x="0" y="836712"/>
            <a:ext cx="9144000" cy="2808312"/>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l"/>
            <a:r>
              <a:rPr lang="ru-RU" sz="2400" dirty="0">
                <a:solidFill>
                  <a:schemeClr val="tx1"/>
                </a:solidFill>
              </a:rPr>
              <a:t>У свакој</a:t>
            </a:r>
            <a:r>
              <a:rPr lang="sr-Latn-CS" sz="2400" dirty="0">
                <a:solidFill>
                  <a:schemeClr val="tx1"/>
                </a:solidFill>
              </a:rPr>
              <a:t> биоценози (животној заједници) живи </a:t>
            </a:r>
            <a:r>
              <a:rPr lang="sr-Latn-CS" sz="2400" dirty="0" smtClean="0">
                <a:solidFill>
                  <a:schemeClr val="tx1"/>
                </a:solidFill>
              </a:rPr>
              <a:t>велик</a:t>
            </a:r>
            <a:r>
              <a:rPr lang="sr-Cyrl-RS" sz="2400" dirty="0">
                <a:solidFill>
                  <a:schemeClr val="tx1"/>
                </a:solidFill>
              </a:rPr>
              <a:t>и</a:t>
            </a:r>
            <a:r>
              <a:rPr lang="sr-Latn-CS" sz="2400" dirty="0" smtClean="0">
                <a:solidFill>
                  <a:schemeClr val="tx1"/>
                </a:solidFill>
              </a:rPr>
              <a:t> </a:t>
            </a:r>
            <a:r>
              <a:rPr lang="sr-Latn-CS" sz="2400" dirty="0">
                <a:solidFill>
                  <a:schemeClr val="tx1"/>
                </a:solidFill>
              </a:rPr>
              <a:t>број разних биљних и животињских </a:t>
            </a:r>
            <a:r>
              <a:rPr lang="sr-Cyrl-CS" sz="2400" dirty="0">
                <a:solidFill>
                  <a:schemeClr val="tx1"/>
                </a:solidFill>
              </a:rPr>
              <a:t>врста</a:t>
            </a:r>
            <a:r>
              <a:rPr lang="sr-Latn-CS" sz="2400" dirty="0">
                <a:solidFill>
                  <a:schemeClr val="tx1"/>
                </a:solidFill>
              </a:rPr>
              <a:t>. У сваком </a:t>
            </a:r>
            <a:r>
              <a:rPr lang="sr-Latn-CS" sz="2400" dirty="0" smtClean="0">
                <a:solidFill>
                  <a:schemeClr val="tx1"/>
                </a:solidFill>
              </a:rPr>
              <a:t>тренутку</a:t>
            </a:r>
            <a:r>
              <a:rPr lang="sr-Cyrl-CS" sz="2400" dirty="0">
                <a:solidFill>
                  <a:schemeClr val="tx1"/>
                </a:solidFill>
              </a:rPr>
              <a:t>, на одређеном простору који насељавају</a:t>
            </a:r>
            <a:r>
              <a:rPr lang="ru-RU" sz="2400" dirty="0">
                <a:solidFill>
                  <a:schemeClr val="tx1"/>
                </a:solidFill>
              </a:rPr>
              <a:t>,</a:t>
            </a:r>
            <a:r>
              <a:rPr lang="sr-Latn-CS" sz="2400" dirty="0">
                <a:solidFill>
                  <a:schemeClr val="tx1"/>
                </a:solidFill>
              </a:rPr>
              <a:t> свака врста је заступљена одређеним бројем </a:t>
            </a:r>
            <a:r>
              <a:rPr lang="sr-Latn-CS" sz="2400" dirty="0" smtClean="0">
                <a:solidFill>
                  <a:schemeClr val="tx1"/>
                </a:solidFill>
              </a:rPr>
              <a:t>јединки</a:t>
            </a:r>
            <a:r>
              <a:rPr lang="sr-Cyrl-RS" sz="2400" dirty="0">
                <a:solidFill>
                  <a:schemeClr val="tx1"/>
                </a:solidFill>
              </a:rPr>
              <a:t>.</a:t>
            </a:r>
            <a:r>
              <a:rPr lang="sr-Latn-CS" sz="2400" dirty="0" smtClean="0">
                <a:solidFill>
                  <a:schemeClr val="tx1"/>
                </a:solidFill>
              </a:rPr>
              <a:t> </a:t>
            </a:r>
            <a:endParaRPr lang="sr-Cyrl-RS" sz="2400" dirty="0" smtClean="0">
              <a:solidFill>
                <a:schemeClr val="tx1"/>
              </a:solidFill>
            </a:endParaRPr>
          </a:p>
          <a:p>
            <a:pPr algn="l"/>
            <a:r>
              <a:rPr lang="sr-Cyrl-RS" sz="2400" dirty="0">
                <a:solidFill>
                  <a:schemeClr val="tx1"/>
                </a:solidFill>
              </a:rPr>
              <a:t>Н</a:t>
            </a:r>
            <a:r>
              <a:rPr lang="sr-Latn-CS" sz="2400" dirty="0" smtClean="0">
                <a:solidFill>
                  <a:schemeClr val="tx1"/>
                </a:solidFill>
              </a:rPr>
              <a:t>а </a:t>
            </a:r>
            <a:r>
              <a:rPr lang="sr-Latn-CS" sz="2400" dirty="0">
                <a:solidFill>
                  <a:schemeClr val="tx1"/>
                </a:solidFill>
              </a:rPr>
              <a:t>пример: сви јелени у једном шумском подручју, </a:t>
            </a:r>
            <a:r>
              <a:rPr lang="sr-Cyrl-RS" sz="2400" dirty="0" smtClean="0">
                <a:solidFill>
                  <a:schemeClr val="tx1"/>
                </a:solidFill>
              </a:rPr>
              <a:t>сви </a:t>
            </a:r>
            <a:r>
              <a:rPr lang="sr-Latn-CS" sz="2400" dirty="0" smtClean="0">
                <a:solidFill>
                  <a:schemeClr val="tx1"/>
                </a:solidFill>
              </a:rPr>
              <a:t>шарани </a:t>
            </a:r>
            <a:r>
              <a:rPr lang="sr-Latn-CS" sz="2400" dirty="0">
                <a:solidFill>
                  <a:schemeClr val="tx1"/>
                </a:solidFill>
              </a:rPr>
              <a:t>у неком језеру, пастрмке у једном потоку</a:t>
            </a:r>
            <a:r>
              <a:rPr lang="sr-Cyrl-CS" sz="2400" dirty="0" smtClean="0">
                <a:solidFill>
                  <a:schemeClr val="tx1"/>
                </a:solidFill>
              </a:rPr>
              <a:t>, све букве или сви храстови </a:t>
            </a:r>
            <a:r>
              <a:rPr lang="sr-Cyrl-CS" sz="2400" dirty="0">
                <a:solidFill>
                  <a:schemeClr val="tx1"/>
                </a:solidFill>
              </a:rPr>
              <a:t>у </a:t>
            </a:r>
            <a:r>
              <a:rPr lang="sr-Cyrl-CS" sz="2400" dirty="0" smtClean="0">
                <a:solidFill>
                  <a:schemeClr val="tx1"/>
                </a:solidFill>
              </a:rPr>
              <a:t>листопадној </a:t>
            </a:r>
            <a:r>
              <a:rPr lang="sr-Cyrl-CS" sz="2400" dirty="0">
                <a:solidFill>
                  <a:schemeClr val="tx1"/>
                </a:solidFill>
              </a:rPr>
              <a:t>шуми</a:t>
            </a:r>
            <a:r>
              <a:rPr lang="sr-Latn-CS" sz="2400" dirty="0">
                <a:solidFill>
                  <a:schemeClr val="tx1"/>
                </a:solidFill>
              </a:rPr>
              <a:t>. </a:t>
            </a:r>
            <a:endParaRPr lang="sr-Cyrl-RS" sz="2400" dirty="0" smtClean="0">
              <a:solidFill>
                <a:schemeClr val="tx1"/>
              </a:solidFill>
            </a:endParaRPr>
          </a:p>
          <a:p>
            <a:pPr algn="l"/>
            <a:r>
              <a:rPr lang="sr-Latn-CS" sz="2400" dirty="0" smtClean="0">
                <a:solidFill>
                  <a:schemeClr val="tx1"/>
                </a:solidFill>
              </a:rPr>
              <a:t>Они </a:t>
            </a:r>
            <a:r>
              <a:rPr lang="sr-Latn-CS" sz="2400" dirty="0">
                <a:solidFill>
                  <a:schemeClr val="tx1"/>
                </a:solidFill>
              </a:rPr>
              <a:t>чине </a:t>
            </a:r>
            <a:r>
              <a:rPr lang="sr-Latn-CS" sz="3000" dirty="0">
                <a:solidFill>
                  <a:srgbClr val="FF0000"/>
                </a:solidFill>
              </a:rPr>
              <a:t>скупове </a:t>
            </a:r>
            <a:r>
              <a:rPr lang="sr-Latn-CS" sz="3000" dirty="0" smtClean="0">
                <a:solidFill>
                  <a:srgbClr val="FF0000"/>
                </a:solidFill>
              </a:rPr>
              <a:t>јединки </a:t>
            </a:r>
            <a:r>
              <a:rPr lang="sr-Cyrl-RS" sz="2400" dirty="0" smtClean="0">
                <a:solidFill>
                  <a:schemeClr val="tx1"/>
                </a:solidFill>
              </a:rPr>
              <a:t>који </a:t>
            </a:r>
            <a:r>
              <a:rPr lang="sr-Latn-CS" sz="2400" dirty="0" smtClean="0">
                <a:solidFill>
                  <a:schemeClr val="tx1"/>
                </a:solidFill>
              </a:rPr>
              <a:t>се </a:t>
            </a:r>
            <a:r>
              <a:rPr lang="sr-Latn-CS" sz="2400" dirty="0">
                <a:solidFill>
                  <a:schemeClr val="tx1"/>
                </a:solidFill>
              </a:rPr>
              <a:t>називају </a:t>
            </a:r>
            <a:r>
              <a:rPr lang="sr-Latn-CS" sz="3000" dirty="0">
                <a:solidFill>
                  <a:srgbClr val="FF0000"/>
                </a:solidFill>
              </a:rPr>
              <a:t>популације</a:t>
            </a:r>
            <a:r>
              <a:rPr lang="sr-Latn-CS" sz="2400" dirty="0">
                <a:solidFill>
                  <a:schemeClr val="tx1"/>
                </a:solidFill>
              </a:rPr>
              <a:t> </a:t>
            </a:r>
            <a:r>
              <a:rPr lang="sr-Latn-CS" sz="2400" dirty="0" smtClean="0">
                <a:solidFill>
                  <a:schemeClr val="tx1"/>
                </a:solidFill>
              </a:rPr>
              <a:t>тих </a:t>
            </a:r>
            <a:r>
              <a:rPr lang="sr-Latn-CS" sz="2400" dirty="0">
                <a:solidFill>
                  <a:schemeClr val="tx1"/>
                </a:solidFill>
              </a:rPr>
              <a:t>врста.</a:t>
            </a:r>
            <a:endParaRPr lang="en-US" sz="2400" dirty="0">
              <a:solidFill>
                <a:schemeClr val="tx1"/>
              </a:solidFill>
            </a:endParaRPr>
          </a:p>
          <a:p>
            <a:pPr algn="l"/>
            <a:endParaRPr lang="en-US" sz="2400" dirty="0">
              <a:solidFill>
                <a:schemeClr val="tx1"/>
              </a:solidFill>
              <a:latin typeface="Arial Black" pitchFamily="34" charset="0"/>
            </a:endParaRPr>
          </a:p>
        </p:txBody>
      </p:sp>
      <p:pic>
        <p:nvPicPr>
          <p:cNvPr id="30724" name="Picture 4" descr="http://www.cntraveler.com/daily-traveler/2013/02/photos-great-animal-migrations/_jcr_content/par/cn_contentwell/par-main/cn_colctrl/par-col2/cn_slideshow/item3.rendition.slideshowWideHorizontal.red-crab-migration-christmas-island-Jean-Paul-Ferrero-Auscape-Minden-Pictur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3916457"/>
            <a:ext cx="3923928" cy="2941543"/>
          </a:xfrm>
          <a:prstGeom prst="rect">
            <a:avLst/>
          </a:prstGeom>
          <a:noFill/>
        </p:spPr>
      </p:pic>
      <p:pic>
        <p:nvPicPr>
          <p:cNvPr id="30726" name="Picture 6" descr="http://imagesfromtheedge.com/blog/wp-content/uploads/2009/08/fhr-scan-00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653136"/>
            <a:ext cx="3272186" cy="2204864"/>
          </a:xfrm>
          <a:prstGeom prst="rect">
            <a:avLst/>
          </a:prstGeom>
          <a:noFill/>
        </p:spPr>
      </p:pic>
      <p:sp>
        <p:nvSpPr>
          <p:cNvPr id="9" name="TextBox 8"/>
          <p:cNvSpPr txBox="1"/>
          <p:nvPr/>
        </p:nvSpPr>
        <p:spPr>
          <a:xfrm>
            <a:off x="0" y="4077072"/>
            <a:ext cx="3203848" cy="523220"/>
          </a:xfrm>
          <a:prstGeom prst="rect">
            <a:avLst/>
          </a:prstGeom>
          <a:noFill/>
        </p:spPr>
        <p:txBody>
          <a:bodyPr wrap="square" rtlCol="0">
            <a:spAutoFit/>
          </a:bodyPr>
          <a:lstStyle/>
          <a:p>
            <a:r>
              <a:rPr lang="sr-Cyrl-RS" sz="1400" dirty="0" smtClean="0"/>
              <a:t>Популација биљке врес у Шкотској</a:t>
            </a:r>
            <a:endParaRPr lang="en-US" sz="1400" dirty="0"/>
          </a:p>
        </p:txBody>
      </p:sp>
      <p:sp>
        <p:nvSpPr>
          <p:cNvPr id="10" name="TextBox 9"/>
          <p:cNvSpPr txBox="1"/>
          <p:nvPr/>
        </p:nvSpPr>
        <p:spPr>
          <a:xfrm>
            <a:off x="3419872" y="5688449"/>
            <a:ext cx="1872208" cy="1169551"/>
          </a:xfrm>
          <a:prstGeom prst="rect">
            <a:avLst/>
          </a:prstGeom>
          <a:noFill/>
        </p:spPr>
        <p:txBody>
          <a:bodyPr wrap="square" rtlCol="0">
            <a:spAutoFit/>
          </a:bodyPr>
          <a:lstStyle/>
          <a:p>
            <a:pPr algn="r"/>
            <a:r>
              <a:rPr lang="sr-Cyrl-RS" sz="1400" dirty="0" smtClean="0"/>
              <a:t>Црвене крабе на аустралијском Ускршњем острву</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34082"/>
          </a:xfrm>
        </p:spPr>
        <p:txBody>
          <a:bodyPr>
            <a:normAutofit/>
          </a:bodyPr>
          <a:lstStyle/>
          <a:p>
            <a:r>
              <a:rPr lang="sr-Cyrl-RS" sz="3200" dirty="0" smtClean="0"/>
              <a:t>АРЕАЛ</a:t>
            </a:r>
            <a:endParaRPr lang="en-US" sz="3200" dirty="0"/>
          </a:p>
        </p:txBody>
      </p:sp>
      <p:sp>
        <p:nvSpPr>
          <p:cNvPr id="3" name="Content Placeholder 2"/>
          <p:cNvSpPr>
            <a:spLocks noGrp="1"/>
          </p:cNvSpPr>
          <p:nvPr>
            <p:ph idx="1"/>
          </p:nvPr>
        </p:nvSpPr>
        <p:spPr>
          <a:xfrm>
            <a:off x="0" y="764704"/>
            <a:ext cx="9144000" cy="2952328"/>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r>
              <a:rPr lang="sr-Cyrl-RS" dirty="0" smtClean="0"/>
              <a:t>П</a:t>
            </a:r>
            <a:r>
              <a:rPr lang="sr-Latn-CS" dirty="0" smtClean="0"/>
              <a:t>оједини </a:t>
            </a:r>
            <a:r>
              <a:rPr lang="sr-Latn-CS" dirty="0"/>
              <a:t>чланови или мање групе чланова популације испољавају своје свакодневне животне активности</a:t>
            </a:r>
            <a:r>
              <a:rPr lang="sr-Cyrl-CS" dirty="0"/>
              <a:t>, везане за</a:t>
            </a:r>
            <a:r>
              <a:rPr lang="sr-Latn-CS" dirty="0"/>
              <a:t> задовољава</a:t>
            </a:r>
            <a:r>
              <a:rPr lang="sr-Cyrl-CS" dirty="0"/>
              <a:t>ње</a:t>
            </a:r>
            <a:r>
              <a:rPr lang="sr-Latn-CS" dirty="0"/>
              <a:t> свој</a:t>
            </a:r>
            <a:r>
              <a:rPr lang="sr-Cyrl-CS" dirty="0"/>
              <a:t>их</a:t>
            </a:r>
            <a:r>
              <a:rPr lang="sr-Latn-CS" dirty="0"/>
              <a:t> потреб</a:t>
            </a:r>
            <a:r>
              <a:rPr lang="sr-Cyrl-CS" dirty="0"/>
              <a:t>а</a:t>
            </a:r>
            <a:r>
              <a:rPr lang="sr-Latn-CS" dirty="0"/>
              <a:t> за храном, заклоном, размножавањем у оквиру одређеног </a:t>
            </a:r>
            <a:r>
              <a:rPr lang="sr-Cyrl-CS" dirty="0"/>
              <a:t>простора</a:t>
            </a:r>
            <a:r>
              <a:rPr lang="sr-Latn-CS" dirty="0"/>
              <a:t> који </a:t>
            </a:r>
            <a:r>
              <a:rPr lang="sr-Cyrl-CS" dirty="0"/>
              <a:t>насељавају </a:t>
            </a:r>
            <a:r>
              <a:rPr lang="sr-Cyrl-CS" dirty="0" smtClean="0"/>
              <a:t>- </a:t>
            </a:r>
            <a:r>
              <a:rPr lang="sr-Cyrl-CS" sz="4400" dirty="0" smtClean="0">
                <a:solidFill>
                  <a:srgbClr val="FF0000"/>
                </a:solidFill>
              </a:rPr>
              <a:t>ареала</a:t>
            </a:r>
            <a:r>
              <a:rPr lang="sr-Latn-CS" dirty="0" smtClean="0"/>
              <a:t>. </a:t>
            </a:r>
            <a:endParaRPr lang="sr-Cyrl-RS" dirty="0" smtClean="0"/>
          </a:p>
          <a:p>
            <a:r>
              <a:rPr lang="sr-Latn-CS" dirty="0" smtClean="0"/>
              <a:t>Ареал </a:t>
            </a:r>
            <a:r>
              <a:rPr lang="sr-Latn-CS" dirty="0"/>
              <a:t>је различите величине код разл</a:t>
            </a:r>
            <a:r>
              <a:rPr lang="sr-Cyrl-CS" dirty="0"/>
              <a:t>ичитих  врста</a:t>
            </a:r>
            <a:r>
              <a:rPr lang="sr-Latn-CS" dirty="0"/>
              <a:t>, а зависи и од величине јединки, начина кретања, годишњег доба, густине популације и др</a:t>
            </a:r>
            <a:r>
              <a:rPr lang="sr-Latn-CS" dirty="0" smtClean="0"/>
              <a:t>.</a:t>
            </a:r>
            <a:endParaRPr lang="sr-Cyrl-RS" dirty="0" smtClean="0"/>
          </a:p>
          <a:p>
            <a:r>
              <a:rPr lang="sr-Cyrl-RS" dirty="0" smtClean="0"/>
              <a:t>Код неких врста испољена је </a:t>
            </a:r>
            <a:r>
              <a:rPr lang="sr-Cyrl-RS" sz="3600" dirty="0" smtClean="0">
                <a:solidFill>
                  <a:srgbClr val="FF0000"/>
                </a:solidFill>
              </a:rPr>
              <a:t>територијалност</a:t>
            </a:r>
            <a:r>
              <a:rPr lang="sr-Cyrl-RS" dirty="0" smtClean="0"/>
              <a:t>, па свака јединка или група јединки (више женки и један мужјак - јелени или група мајки са младунцима - лавови) заузима и брани одређени ареал.</a:t>
            </a:r>
            <a:endParaRPr lang="en-US" dirty="0"/>
          </a:p>
          <a:p>
            <a:endParaRPr lang="en-US" dirty="0"/>
          </a:p>
        </p:txBody>
      </p:sp>
      <p:pic>
        <p:nvPicPr>
          <p:cNvPr id="9222" name="Picture 6" descr="Map of wolf pack territories in Yellowstone National Park in 20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3294" y="3565772"/>
            <a:ext cx="2820706" cy="3292228"/>
          </a:xfrm>
          <a:prstGeom prst="rect">
            <a:avLst/>
          </a:prstGeom>
          <a:noFill/>
        </p:spPr>
      </p:pic>
      <p:sp>
        <p:nvSpPr>
          <p:cNvPr id="12" name="TextBox 11"/>
          <p:cNvSpPr txBox="1"/>
          <p:nvPr/>
        </p:nvSpPr>
        <p:spPr>
          <a:xfrm>
            <a:off x="4355976" y="4509120"/>
            <a:ext cx="2160240" cy="1169551"/>
          </a:xfrm>
          <a:prstGeom prst="rect">
            <a:avLst/>
          </a:prstGeom>
          <a:noFill/>
        </p:spPr>
        <p:txBody>
          <a:bodyPr wrap="square" rtlCol="0">
            <a:spAutoFit/>
          </a:bodyPr>
          <a:lstStyle/>
          <a:p>
            <a:pPr algn="r"/>
            <a:r>
              <a:rPr lang="sr-Cyrl-RS" sz="1400" dirty="0" smtClean="0"/>
              <a:t>Територије више вучјих чопора у националном парку Јелоустон (САД)</a:t>
            </a:r>
            <a:endParaRPr lang="en-US" sz="1400" dirty="0"/>
          </a:p>
        </p:txBody>
      </p:sp>
      <p:pic>
        <p:nvPicPr>
          <p:cNvPr id="9224" name="Picture 8" descr="http://www.animalcorner.co.uk/wildlife/wolves/graphics/wolfpack.jpg"/>
          <p:cNvPicPr>
            <a:picLocks noChangeAspect="1" noChangeArrowheads="1"/>
          </p:cNvPicPr>
          <p:nvPr/>
        </p:nvPicPr>
        <p:blipFill>
          <a:blip r:embed="rId3" cstate="print"/>
          <a:srcRect/>
          <a:stretch>
            <a:fillRect/>
          </a:stretch>
        </p:blipFill>
        <p:spPr bwMode="auto">
          <a:xfrm>
            <a:off x="0" y="4000500"/>
            <a:ext cx="4762500" cy="2857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548680"/>
            <a:ext cx="9144000" cy="18097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ru-RU" sz="1800" b="1" dirty="0" smtClean="0"/>
              <a:t>Ареал</a:t>
            </a:r>
            <a:r>
              <a:rPr lang="ru-RU" sz="1800" dirty="0" smtClean="0"/>
              <a:t> (од </a:t>
            </a:r>
            <a:r>
              <a:rPr lang="ru-RU" sz="1800" dirty="0" smtClean="0">
                <a:hlinkClick r:id="rId2" tooltip="Латински језик"/>
              </a:rPr>
              <a:t>лат.</a:t>
            </a:r>
            <a:r>
              <a:rPr lang="ru-RU" sz="1800" dirty="0" smtClean="0"/>
              <a:t> </a:t>
            </a:r>
            <a:r>
              <a:rPr lang="ru-RU" sz="1800" i="1" dirty="0" smtClean="0"/>
              <a:t>area</a:t>
            </a:r>
            <a:r>
              <a:rPr lang="ru-RU" sz="1800" dirty="0" smtClean="0"/>
              <a:t> - област) је део територије или акваторије у коме одређена </a:t>
            </a:r>
            <a:r>
              <a:rPr lang="ru-RU" sz="1800" dirty="0" smtClean="0">
                <a:hlinkClick r:id="rId3" tooltip="Популација (биологија)"/>
              </a:rPr>
              <a:t>популација</a:t>
            </a:r>
            <a:r>
              <a:rPr lang="ru-RU" sz="1800" dirty="0" smtClean="0"/>
              <a:t>/</a:t>
            </a:r>
            <a:r>
              <a:rPr lang="ru-RU" sz="1800" dirty="0" smtClean="0">
                <a:hlinkClick r:id="rId4" tooltip="Врста (биологија)"/>
              </a:rPr>
              <a:t>врста</a:t>
            </a:r>
            <a:r>
              <a:rPr lang="ru-RU" sz="1800" dirty="0" smtClean="0"/>
              <a:t> врши животне процесе. Облик и величина ареала су резултат како интеракције </a:t>
            </a:r>
            <a:r>
              <a:rPr lang="ru-RU" sz="1800" dirty="0" smtClean="0">
                <a:hlinkClick r:id="rId5" tooltip="Еколошки фактори"/>
              </a:rPr>
              <a:t>еколошких фактора</a:t>
            </a:r>
            <a:r>
              <a:rPr lang="ru-RU" sz="1800" dirty="0" smtClean="0"/>
              <a:t> са популацијом/врстом, тако и њеном </a:t>
            </a:r>
            <a:r>
              <a:rPr lang="ru-RU" sz="1800" dirty="0" smtClean="0">
                <a:hlinkClick r:id="rId6" tooltip="Filogenija"/>
              </a:rPr>
              <a:t>филогенетском</a:t>
            </a:r>
            <a:r>
              <a:rPr lang="ru-RU" sz="1800" dirty="0" smtClean="0"/>
              <a:t> историјом.</a:t>
            </a:r>
          </a:p>
          <a:p>
            <a:pPr>
              <a:buNone/>
            </a:pPr>
            <a:r>
              <a:rPr lang="ru-RU" sz="1800" dirty="0" smtClean="0"/>
              <a:t>Границе ареала су у ствари границе распрострањености. </a:t>
            </a:r>
            <a:endParaRPr lang="ru-RU" sz="1800" dirty="0"/>
          </a:p>
        </p:txBody>
      </p:sp>
      <p:sp>
        <p:nvSpPr>
          <p:cNvPr id="5" name="Title 1"/>
          <p:cNvSpPr>
            <a:spLocks noGrp="1"/>
          </p:cNvSpPr>
          <p:nvPr>
            <p:ph type="title"/>
          </p:nvPr>
        </p:nvSpPr>
        <p:spPr>
          <a:xfrm>
            <a:off x="395536" y="0"/>
            <a:ext cx="8229600" cy="562074"/>
          </a:xfrm>
        </p:spPr>
        <p:txBody>
          <a:bodyPr>
            <a:normAutofit fontScale="90000"/>
          </a:bodyPr>
          <a:lstStyle/>
          <a:p>
            <a:r>
              <a:rPr lang="sr-Cyrl-RS" sz="3200" dirty="0" smtClean="0"/>
              <a:t>АРЕАЛ</a:t>
            </a:r>
            <a:endParaRPr lang="en-US" sz="3200" dirty="0"/>
          </a:p>
        </p:txBody>
      </p:sp>
      <p:sp>
        <p:nvSpPr>
          <p:cNvPr id="6" name="Rectangle 5"/>
          <p:cNvSpPr/>
          <p:nvPr/>
        </p:nvSpPr>
        <p:spPr>
          <a:xfrm>
            <a:off x="0" y="5380672"/>
            <a:ext cx="91440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sr-Cyrl-RS" b="1" dirty="0" smtClean="0"/>
              <a:t>Ареал се може посматрати као просторна рефлексија нише.</a:t>
            </a:r>
          </a:p>
          <a:p>
            <a:r>
              <a:rPr lang="sr-Cyrl-RS" b="1" dirty="0" smtClean="0"/>
              <a:t>Врсте се јављају тамо где су еколошки услови повољни, а изостају тамо где су један или више есенцијалних фактора неповољни. </a:t>
            </a:r>
          </a:p>
          <a:p>
            <a:r>
              <a:rPr lang="sr-Cyrl-RS" b="1" dirty="0" smtClean="0"/>
              <a:t>Границе ареала, бројност у оквиру ареала се константно мењају како популација расте, опада, колонизује се и изумире.</a:t>
            </a:r>
            <a:endParaRPr lang="en-US" dirty="0"/>
          </a:p>
        </p:txBody>
      </p:sp>
      <p:pic>
        <p:nvPicPr>
          <p:cNvPr id="43010" name="Picture 2" descr="http://www.incikefali.net/ay2-en.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2420888"/>
            <a:ext cx="3920917" cy="2952329"/>
          </a:xfrm>
          <a:prstGeom prst="rect">
            <a:avLst/>
          </a:prstGeom>
          <a:noFill/>
        </p:spPr>
      </p:pic>
      <p:pic>
        <p:nvPicPr>
          <p:cNvPr id="43016" name="Picture 8" descr="http://markziese.com/wp-content/uploads/2013/01/Pearl-Mullet-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23928" y="4437112"/>
            <a:ext cx="2268252" cy="907301"/>
          </a:xfrm>
          <a:prstGeom prst="rect">
            <a:avLst/>
          </a:prstGeom>
          <a:noFill/>
        </p:spPr>
      </p:pic>
      <p:pic>
        <p:nvPicPr>
          <p:cNvPr id="43018" name="Picture 10" descr="http://classconnection.s3.amazonaws.com/809/flashcards/1453809/jpg/copepod1334847776237.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44208" y="4653136"/>
            <a:ext cx="1022595" cy="713260"/>
          </a:xfrm>
          <a:prstGeom prst="rect">
            <a:avLst/>
          </a:prstGeom>
          <a:noFill/>
        </p:spPr>
      </p:pic>
      <p:sp>
        <p:nvSpPr>
          <p:cNvPr id="12" name="TextBox 11"/>
          <p:cNvSpPr txBox="1"/>
          <p:nvPr/>
        </p:nvSpPr>
        <p:spPr>
          <a:xfrm>
            <a:off x="3923928" y="2492896"/>
            <a:ext cx="5220072" cy="1600438"/>
          </a:xfrm>
          <a:prstGeom prst="rect">
            <a:avLst/>
          </a:prstGeom>
          <a:noFill/>
        </p:spPr>
        <p:txBody>
          <a:bodyPr wrap="square" rtlCol="0">
            <a:spAutoFit/>
          </a:bodyPr>
          <a:lstStyle/>
          <a:p>
            <a:r>
              <a:rPr lang="sr-Cyrl-RS" sz="1400" dirty="0" smtClean="0"/>
              <a:t>Многе рибе које се хране планктоном мењају ареал у зависности од тога где им је храна – ближе површини или дубље у води; то зависи и од месечевих мена, дана и ноћи (планктон се креће ка светлости) и од измене воде (у језерима се вода мења 2 пута годишње – слојеви са дна доспеју на површину и обрнуто)</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634082"/>
          </a:xfrm>
        </p:spPr>
        <p:txBody>
          <a:bodyPr>
            <a:normAutofit/>
          </a:bodyPr>
          <a:lstStyle/>
          <a:p>
            <a:r>
              <a:rPr lang="sr-Cyrl-RS" sz="3200" dirty="0" smtClean="0"/>
              <a:t>МИГРАЦИЈЕ</a:t>
            </a:r>
            <a:endParaRPr lang="en-US" sz="3200" dirty="0"/>
          </a:p>
        </p:txBody>
      </p:sp>
      <p:sp>
        <p:nvSpPr>
          <p:cNvPr id="3" name="Content Placeholder 2"/>
          <p:cNvSpPr>
            <a:spLocks noGrp="1"/>
          </p:cNvSpPr>
          <p:nvPr>
            <p:ph idx="1"/>
          </p:nvPr>
        </p:nvSpPr>
        <p:spPr>
          <a:xfrm>
            <a:off x="0" y="692696"/>
            <a:ext cx="9144000" cy="1540767"/>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sr-Latn-CS" dirty="0"/>
              <a:t>	У вези са просторним распоредом животиња се јавља појава повремених сеоба, </a:t>
            </a:r>
            <a:r>
              <a:rPr lang="sr-Latn-CS" dirty="0" smtClean="0"/>
              <a:t>миграција </a:t>
            </a:r>
            <a:r>
              <a:rPr lang="sr-Latn-CS" dirty="0"/>
              <a:t>животиња</a:t>
            </a:r>
            <a:r>
              <a:rPr lang="sr-Cyrl-CS" dirty="0"/>
              <a:t>,</a:t>
            </a:r>
            <a:r>
              <a:rPr lang="sr-Latn-CS" dirty="0"/>
              <a:t> честа код инсеката, риба, птица, човека. Најчешћи узрок сеоба су потребе за храном,</a:t>
            </a:r>
            <a:r>
              <a:rPr lang="sr-Cyrl-CS" dirty="0"/>
              <a:t> повољном</a:t>
            </a:r>
            <a:r>
              <a:rPr lang="sr-Latn-CS" dirty="0"/>
              <a:t> клим</a:t>
            </a:r>
            <a:r>
              <a:rPr lang="sr-Cyrl-CS" dirty="0"/>
              <a:t>ом</a:t>
            </a:r>
            <a:r>
              <a:rPr lang="sr-Latn-CS" dirty="0"/>
              <a:t>, мест</a:t>
            </a:r>
            <a:r>
              <a:rPr lang="sr-Cyrl-CS" dirty="0"/>
              <a:t>ом</a:t>
            </a:r>
            <a:r>
              <a:rPr lang="sr-Latn-CS" dirty="0"/>
              <a:t> за размножавање</a:t>
            </a:r>
            <a:r>
              <a:rPr lang="sr-Cyrl-CS" dirty="0"/>
              <a:t>, становање и др.</a:t>
            </a:r>
            <a:endParaRPr lang="en-US" dirty="0"/>
          </a:p>
          <a:p>
            <a:endParaRPr lang="en-US" dirty="0"/>
          </a:p>
        </p:txBody>
      </p:sp>
      <p:pic>
        <p:nvPicPr>
          <p:cNvPr id="4" name="Picture 3" descr="http://www.naturetours.ee/uudiskiri/2011/summer/pildiden/suitsupaasyke.ran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2204864"/>
            <a:ext cx="3028465" cy="3960440"/>
          </a:xfrm>
          <a:prstGeom prst="rect">
            <a:avLst/>
          </a:prstGeom>
          <a:noFill/>
        </p:spPr>
      </p:pic>
      <p:pic>
        <p:nvPicPr>
          <p:cNvPr id="5" name="Picture 6" descr="http://1.bp.blogspot.com/-QERPl1_nx3A/UJYiT-Be9RI/AAAAAAAAEJk/1cobrU0QgEk/s1600/Barn_swallows_wires_Overberg_Western_Cape_South_Africa_201211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2204864"/>
            <a:ext cx="4610712" cy="2592288"/>
          </a:xfrm>
          <a:prstGeom prst="rect">
            <a:avLst/>
          </a:prstGeom>
          <a:noFill/>
        </p:spPr>
      </p:pic>
      <p:sp>
        <p:nvSpPr>
          <p:cNvPr id="7" name="TextBox 6"/>
          <p:cNvSpPr txBox="1"/>
          <p:nvPr/>
        </p:nvSpPr>
        <p:spPr>
          <a:xfrm>
            <a:off x="2843808" y="5445224"/>
            <a:ext cx="2483768" cy="523220"/>
          </a:xfrm>
          <a:prstGeom prst="rect">
            <a:avLst/>
          </a:prstGeom>
          <a:noFill/>
        </p:spPr>
        <p:txBody>
          <a:bodyPr wrap="square" rtlCol="0">
            <a:spAutoFit/>
          </a:bodyPr>
          <a:lstStyle/>
          <a:p>
            <a:r>
              <a:rPr lang="sr-Cyrl-RS" sz="1400" dirty="0" smtClean="0"/>
              <a:t>Миграторни путеви европских ласта</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eaaflyway.net/images/flayway_9_total_small.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96752"/>
            <a:ext cx="9064242" cy="4201453"/>
          </a:xfrm>
          <a:prstGeom prst="rect">
            <a:avLst/>
          </a:prstGeom>
          <a:noFill/>
        </p:spPr>
      </p:pic>
      <p:sp>
        <p:nvSpPr>
          <p:cNvPr id="6" name="Title 1"/>
          <p:cNvSpPr>
            <a:spLocks noGrp="1"/>
          </p:cNvSpPr>
          <p:nvPr>
            <p:ph type="title"/>
          </p:nvPr>
        </p:nvSpPr>
        <p:spPr>
          <a:xfrm>
            <a:off x="457200" y="274638"/>
            <a:ext cx="8229600" cy="706090"/>
          </a:xfrm>
        </p:spPr>
        <p:txBody>
          <a:bodyPr>
            <a:normAutofit/>
          </a:bodyPr>
          <a:lstStyle/>
          <a:p>
            <a:r>
              <a:rPr lang="sr-Cyrl-RS" sz="3200" dirty="0" smtClean="0"/>
              <a:t>МИГРАЦИЈЕ</a:t>
            </a:r>
            <a:endParaRPr lang="en-US" sz="3200" dirty="0"/>
          </a:p>
        </p:txBody>
      </p:sp>
      <p:sp>
        <p:nvSpPr>
          <p:cNvPr id="7" name="TextBox 6"/>
          <p:cNvSpPr txBox="1"/>
          <p:nvPr/>
        </p:nvSpPr>
        <p:spPr>
          <a:xfrm>
            <a:off x="611560" y="5733256"/>
            <a:ext cx="7488832" cy="646331"/>
          </a:xfrm>
          <a:prstGeom prst="rect">
            <a:avLst/>
          </a:prstGeom>
          <a:noFill/>
        </p:spPr>
        <p:txBody>
          <a:bodyPr wrap="square" rtlCol="0">
            <a:spAutoFit/>
          </a:bodyPr>
          <a:lstStyle/>
          <a:p>
            <a:r>
              <a:rPr lang="sr-Cyrl-RS" dirty="0" smtClean="0"/>
              <a:t>Главни миграторни путеви птица селица на светској карти</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sr-Cyrl-RS" sz="3200" dirty="0" smtClean="0"/>
              <a:t>НАТАЛИТЕТ</a:t>
            </a:r>
            <a:endParaRPr lang="en-US" sz="3200" dirty="0"/>
          </a:p>
        </p:txBody>
      </p:sp>
      <p:sp>
        <p:nvSpPr>
          <p:cNvPr id="3" name="Content Placeholder 2"/>
          <p:cNvSpPr>
            <a:spLocks noGrp="1"/>
          </p:cNvSpPr>
          <p:nvPr>
            <p:ph idx="1"/>
          </p:nvPr>
        </p:nvSpPr>
        <p:spPr>
          <a:xfrm>
            <a:off x="0" y="1196753"/>
            <a:ext cx="9144000" cy="2952328"/>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sr-Latn-CS" b="1" dirty="0" smtClean="0">
                <a:solidFill>
                  <a:srgbClr val="FF0000"/>
                </a:solidFill>
              </a:rPr>
              <a:t>РАЂАЊЕ</a:t>
            </a:r>
            <a:r>
              <a:rPr lang="sr-Cyrl-CS" dirty="0" smtClean="0">
                <a:solidFill>
                  <a:srgbClr val="FF0000"/>
                </a:solidFill>
              </a:rPr>
              <a:t> или </a:t>
            </a:r>
            <a:r>
              <a:rPr lang="sr-Latn-CS" dirty="0" smtClean="0">
                <a:solidFill>
                  <a:srgbClr val="FF0000"/>
                </a:solidFill>
              </a:rPr>
              <a:t>наталитет</a:t>
            </a:r>
            <a:r>
              <a:rPr lang="sr-Cyrl-CS" dirty="0" smtClean="0"/>
              <a:t> </a:t>
            </a:r>
            <a:r>
              <a:rPr lang="sr-Cyrl-CS" dirty="0"/>
              <a:t>популације</a:t>
            </a:r>
            <a:r>
              <a:rPr lang="sr-Latn-CS" dirty="0"/>
              <a:t> је</a:t>
            </a:r>
            <a:r>
              <a:rPr lang="sr-Cyrl-CS" dirty="0"/>
              <a:t> способност</a:t>
            </a:r>
            <a:r>
              <a:rPr lang="sr-Latn-CS" dirty="0"/>
              <a:t> продукциј</a:t>
            </a:r>
            <a:r>
              <a:rPr lang="sr-Cyrl-CS" dirty="0"/>
              <a:t>е</a:t>
            </a:r>
            <a:r>
              <a:rPr lang="sr-Latn-CS" dirty="0"/>
              <a:t> нових чланова популације који се путем размножавања придодају већ постојећим члановима. На тај начин нови чланови популације замењују угинуле јединке чиме се омогућава опстанак о одржавање врста у природи.</a:t>
            </a:r>
            <a:endParaRPr lang="en-US" dirty="0"/>
          </a:p>
          <a:p>
            <a:r>
              <a:rPr lang="sr-Latn-CS" dirty="0">
                <a:solidFill>
                  <a:srgbClr val="FF0000"/>
                </a:solidFill>
              </a:rPr>
              <a:t>Рађање се изражава бројем рођених јединки у јединици времена (дан, месец, година) у односу на укупан број чланова популације</a:t>
            </a:r>
            <a:r>
              <a:rPr lang="sr-Latn-CS" dirty="0"/>
              <a:t>. На тај начин се може поредити интензитет рађања код две или више популација.</a:t>
            </a:r>
            <a:endParaRPr lang="en-US" dirty="0"/>
          </a:p>
          <a:p>
            <a:endParaRPr lang="en-US" dirty="0"/>
          </a:p>
        </p:txBody>
      </p:sp>
      <p:sp>
        <p:nvSpPr>
          <p:cNvPr id="4" name="TextBox 3"/>
          <p:cNvSpPr txBox="1"/>
          <p:nvPr/>
        </p:nvSpPr>
        <p:spPr>
          <a:xfrm>
            <a:off x="395536" y="4293096"/>
            <a:ext cx="8496944" cy="738664"/>
          </a:xfrm>
          <a:prstGeom prst="rect">
            <a:avLst/>
          </a:prstGeom>
          <a:noFill/>
        </p:spPr>
        <p:txBody>
          <a:bodyPr wrap="square" rtlCol="0">
            <a:spAutoFit/>
          </a:bodyPr>
          <a:lstStyle/>
          <a:p>
            <a:r>
              <a:rPr lang="sr-Cyrl-RS" sz="1400" dirty="0" smtClean="0"/>
              <a:t>Морске корњаче положе по 100 јаја у гнездо у песку на плажи, а у сезони направе 2 до 8 гнезда = до 800 јаја годишње.</a:t>
            </a:r>
          </a:p>
          <a:p>
            <a:r>
              <a:rPr lang="sr-Cyrl-RS" sz="1400" dirty="0" smtClean="0"/>
              <a:t>Стопа преживљавања младунаца: један од 1000 доживи зрелост!</a:t>
            </a:r>
            <a:endParaRPr lang="en-US" sz="1400" dirty="0"/>
          </a:p>
        </p:txBody>
      </p:sp>
      <p:sp>
        <p:nvSpPr>
          <p:cNvPr id="7170" name="AutoShape 2" descr="data:image/jpeg;base64,/9j/4AAQSkZJRgABAQAAAQABAAD/2wCEAAkGBhMSEBUTExQWFRUWGBgZGBgYGRgaGxobGBgYHB8YGhoaHCceFx0jHBcXHy8gIycpLCwsGB4xNTAqNSYrLCkBCQoKDgwOFA8PFCkcFxwpKSkpKSkpKSkpKSkpKSkpKSkpKSkpKSkpKSkpKSkpLCwpKSksLCkpKSwpKSkpKSkpKf/AABEIAMIBAwMBIgACEQEDEQH/xAAbAAACAwEBAQAAAAAAAAAAAAADBAACBQEGB//EADoQAAECBAQDBgYBAwQCAwAAAAECEQADITEEEkFRImFxBROBkbHwBjKhwdHx4RRCYiMzUnIVohYkkv/EABgBAQEBAQEAAAAAAAAAAAAAAAEAAgME/8QAGxEBAQEAAwEBAAAAAAAAAAAAAAERAiExEkH/2gAMAwEAAhEDEQA/APJ4ZDUt7vDKUMCAaesCSgFYc6t+40ZKEvTlHnbSV8pYOWYU97xbDpDgKFtuZ+sMYeUAXapBcekN/wBPxkjVgdqtaM2koMG1bB+J7kco6iUNHNXbl42huZL4qNR3fZ7xBL1oRpU0B3iiAl4UByT4ctWjQIS4y2pvCqgw4rBqgf8ArBTNYWqKVrBSNnICf8aNd3LxJc/KtyN3A56BrdYqidR2LBiTpsKQFc1yCKsaxJydMD5gmopesCM0hwRYNaoeLJUSopSKuTb6CC90UKKVO6TWhcln+4pEC84IBBdTkA1ZhT0hVc4FwA5A8P5aO49RVwgM1zt+IpMSlKQBUkC7V5k6dIUshTEFszixt1HSDBSQBQ3O/mPCF5bigoNf3F1Elxtc7ctoiItHv0AjiJmhubl6t+4vIxZQOEhyFAuAaFxdud4XBY6Av0iiaacOlJCCwarXIcPXfSArJLEB1MLMAw93hJgC9TmNTWGEzAXFnZmGmoOwtFidzP8A2kG7engYstAA/wBQAZnfwo1LVjne1vRtB684iQ/E9A3OAuSMSEqJBBo3sRyctyrhIAIbTziJlpq71qSLgbRdMsksxZwb/fakSwOWwsVavX6NtFJxrUX2vB8oNjXSlPEwGZNIJUWswF3fUQ6MATKCi+lm1PjpEXLILlqefjFwgEAlnD/WLBRJAVWnvrFqwpOABLpFdoTnSqE0tWNPFzBmy2rbaFJyHDG5hDJBe4eKIlhzYUeou0OrwhTXm/SATXJDi/hDoJg/4xIIUtS8SFNtEkCiiCbEWbqfrDOFVWviPSA4cgAkM6t7XHlbSCMXoGUddIyWjKkEByq5OlajSOSJpWAkBspJJv5n3eCSZbJBz3oEgFxzfV4uJRSKXpSnWvlGS4QVcTVFvfhBpaS6mVq4B16jRi8SU5VxLYJsfraBGaVKLa1cjWECSkJBr8wryZtt6xDKAN3TyHLSOlHCQaqIPk28LJQbgsBz8LxI7LxCwgpFELqRSoSaP0MIzSDatdBq8ECSKEU+2tdTAZ1CwJ3N77QF2TNZT2KagUd9+e8LY/FKJLku78687xebPABykMzlg/qLxlY2YrXqxpdvG0KqwxKRYmt6XiIxArchjW1YRlYomgINGNvqd6/SIrMAQ4HiIcZacqaBQgkOOdG63jhnghnIS+x3ufKM1CyWqAA1vdYP3jUfy6w4jipxCXtVnp5DaOpqk1Yk20tekKy1uNQQfBt+cGmLTuPAac4EMiawYlxFkrKg9nNduULAirMW0fxeLyPmchhqLM3KImiTY6N4e/tBe+JLtlI0amjU0pCnfV6t7+sHlL4Wod+Qf6xIaWNfHaC96AQ1qOByMBSvhPPVoLhWoxahqbRmtK4kPY/eml4FOOatW5C/SGyQA4qaXtWOGpdn+v6g1ElyKNr09tFlPS1mcUPSL0FWekV7sUDV584RVJ6MwqNvEmE8SgpULWq2nXnB1vStvINAjalTR40CmImsK1F66RRElJQVFbMLNrBJ0kudX5aQKZIOpPLaFAdyk6xI6uWHv9IkWpuSUk9R8tGEP4XDqJqABu9LGjxn4eVW51JvwgQ7IPEKEAUAu5MCppC05GSouCQfDXx+0DK3DeJ3bkdI6UHMQA7tyr9ouJQtVx9NozhcQQKXJ9hgemkWchWYmmlNxFUUJBDv5vp7EQzQbhmcH0/iELzVcJsdQ23PfnCyhS5YnT8RaVMZ9edmB26x2ZLJFTShBvR7PEXO9ZRFenKkBntcVL1r7eOzFMB0DjrpyHOM6dNABL7tUbHwGkEiLYvEGySwFA5YOWvGP23NyDgWoqUw4mvrlGlzAu1e2CjKxBUQ9wUpcNYXMYBUZiypRJJqTHXjxYtejw08S0BLktUqYmr1ZrmsdT2gkuE5yKEqZmtveEZc0AMEsD18z9aQVU16G1KegbWLEew80aPpB0KBBPseHSMzvxS7+P2EcSkGp7zq5H68osLR/rkmmZ25hukWl4oPbx6c9YRlGlAkNSpv5V8YKmYr/EtyP0gxH5U5qvf34WgiJr1r1v4VhNM4OAae/MwRM45nBs1tDBiPyxXanIu7QxhwAHNQNiz/AI0jPRiC9L+9oPJU4ciw090gRuVNHPpoIJLmg0c66bnWAAueV9oOggsBTpTT8xEzMUXvYeUclrBYOerc4oFA6ji35ekWC6tSlH+5jLUdWTa7FvCATFOSQ4aOsyrj7RxaRsCG9mKINSGqpqvbeAJUQTo/2g2R9fCKqkgGviY0yXxCT4k+EDXLISN/zrDKsPwv0gaxvSIFVkgxIYKQKfaJAWkrDZMySNwwLhhRi3OCylKGUpBADP5aRUYYkKyqAqb33gqqZTo2h1tEtGnTylYUaE62JcRS4v1fWAhiQ9Bdz05wZMg52cUa1fS8SEAALkaOB15+EUCyQXZnYU8y8dzCiuIg35F9NqQNcwc1eO5/EBX+UlJehFDsYHMUL1Dbl66eEDCas1NjziJxRCWP/wCS1YiFNL1cAdfX6R5n4jx3AoJJSwCTbiL23AYRs4tZy9KfyY8Z2ziVTJpRYJP2HrG+LFZs+cVqKjcwXDIL0DmPS/DHwh/UKqk5dfS/Vo9D/wDFpeDxMstmcKAQqnEQcoc0Dt4R10Y8vhvhnFrCSENmdiogPbRXUQtO7Nny5ndrRxaJt4giltY+vLkrmYNROaQwyJILqzFIYqAe5LMHU/mPE4XDzpU0mak5pYJ43fQXOzPTc+AsYB7KnuxCUmxSFOpjvtAMYrulZVgoVsR9efhH0CfLZctMtBlg8ZBfM7WDVOYa6RnduSq5sqSlC2BJClB21A4hdgziDTjyKJwvQ+99IumeoVYHxZ40MFIE+bl7kEqcAoDFyXzO7OK/NRoBjeyly5gSkZ6DkoHYgUNbGjwhSXNCixp6QVJa1IBOkKQWWkpOxBBi8telOVPWMk2lT61ar+6wxKm2rzaEQsFhV+sHkKrQ/X28CPgsQHYNU3pv9YZkrIFnDekIoVQPvWv2hpIIbSnUdGeMk3mYgsH5RQg2Bpc0gctJvpBEzfGArIVowPv6xzuA71rQbRbveTV6xO8ozOPSJKqlFvG8UmHQjXxg0udUOxDEAejwIitqMYoFULpsA/PzgWZJTfio/hBRNG1G8RAZiKg6QoNOGKg7mvSJEbrEiB/Cu63VrwuLD7nSGZ09NgzNdm84CQE8JS5Lly9PwYZwAHCF5mcKNNCdtWEBSUhwSSGszuTBJa05SBUig5B/5iwlgcSBY0fWKy5dWF9dK6gdPtEnMuZ9GIpyt5wMygBUsXca/uCKluoVYW8tX1EVmDhfMwrytAY5N+XQAFvHcwti5gYAly5tsdXGjaRdZYgEhuVYUxSqKU9uVySddKRJmdoYxKElbOA+or5848jLxBmTSpTAqIeNf4inHuwNyOnT0jJ7LwC5qwEv1jrxnTO9vq/wmFSMMZgyqKXZyNQaEaWGteemb8dTlJmcWYJBBNWBVbQ2AoCw31jHwvbSpUlSSAQo5VZFFJo4L0ZrV6RWd2vMnrllYfKtLCuUB3dVKlzc/eNLXq5HxHiFFILS24ggpdyQGJKuGoGj3PWKdszJzomTRnFXLNRwahy1WDaxiTMRNIVOQpRUiZWoDENlUC/FUMKaRtdpdv55IeUhAWynJ1KapS1QOe31KSZxpWQtE8IFHSFsAGNHNWuGFqbwn/5NMxSZaluEuVLNiW30/wC2pTzhjB9jJQBMmcQUCUlCiDLGaqgAKgOd6aVhtWEw6ZRBZSSSJa1NX5g7JGZswLk1tzhxLpxMrDSyZMxGcADKASFUsH3LGpbZoa7GRLXLJBPe1UqzqLghQNhmcXFXjwowSu9yJpxcL5r6BtTHrOysWJa8sxKv+YSkgsr/ABNm3re1oE1fi7CNJAXLJUQCU5hRSUk30N6i7Aax81xMpUtakqDM1aa1APNjH0GdiJ0yWQEFSEEvnIWo0csSNnsdA0eDmdnrnkglKTmJyKUA2jkmgZhS8KqiFte3uxgwL6v7/iD4v4fnSZYVMAy0Yguzij9fbQqlcAOyJr3alv596Q/INWPns8ZKV6fSH8PPjFiOpSX8w+lIj1ppHZcwRcJAL+BH86wEQqGWg4nDnrFZhBrUaR2UNN9IuG5trT0iSqVgkBqCtNYLLnABikEmlfN4LhkMHIGrWesEwchy7UGv4iDOmyyknNYwGagMA720ZvKN3F4TPl1I0t5tGXOVlzbs22WtucaszsTlpErRuDHIopAf5THYC2JMhZbMetLdTB54zB25PWtbwtJmlyKuaO71sD+4sJhqkHMxpuff2jDQsuaEnkKNt13gy104KVtq36gMpZdqkBibffnFgqoL3uIUsqUUj5qVLCoJr4awJKObddD94NOnOdWYXAvtFTJLPRy4A1o30gJQyyxfSlN/w0J49JKW+Zz9uWwh4FQBL3pZrwCakC+gcDc/azxT1PC/EkzjSGoB5/zQRbsczACUpLH+5rcxzgXaoPfqBrlt6/ePc/CuTu0qygpDlQVZxXhqCDzqLx2njDz3Y8tHeNMetA1S9Ktr4x7/AA3YypsolKeHRShxFg1ACAzPZ6PeEk/DKe8fKplElISSCAWoFkEGj3O9o9fNxyZOFmCRxql5UqQCMyFLYCrF1VeriI4+f9pdizJB4lFaVVytlNKhxzbwjZR2evEBKBlBQkFRLBgxUFE/Kzlugj13aeCE2SpKuHMnhCqqSQzG7O40JjyODMpSVpXMKVl0lJssAkMCSHBIu4sBAXoMTLaT8yEpJKUEFPHRncAgPqwo0eV7OTITKm50kqClFOVv7WaptUgAi7wTtjtaVJQcy3IZMtKqqAyAFSQ5yg6Ctdo72F2nLRIbOkzFOQkigc6+NKbRJ3GdmIlSUT6pKspS4DgtSl9y3rA+ypE2aoLQuWkrXW1DQ8NKHQc9awz8TY+TJlnD5lEqAUp6gA3A0DC0IfDPb8kyihRKSVOhqHKCCzipsIE9/g8MJUpSpxGZVTSgAbhB5dOkeG7T7GWvGGWkpT3uZlFqM5DFqF9eca0/tk5j3k0ElyEgZUhJYjMW42c3uRHkh8RJ/rQpbpQAQggWcguCbdeZh1PQq7E/o8DNE1YUldCSSEgrOUEE2IuQQL3o0eHx2BMmYZZUFMxBFi4B1teN/wCKu30rl5ETM4UvOzk2TqDRnYgC5cmPP51zElUzO4DpLFqqqKdb24dI1WVEH30hqUnibT8wpLtDWHJMYqaks6C3ODBPD1t4ekKybMeXjDyEjIBUVoXpGSsJvDRgoXP4i6QKAdK0vrFMjnQNyiyV1rZ/GJLTZ2UkBlK8/wBQ3gZvd1WAoGlKEdAYVQgJYgh38aanlFZs1Sj94tWN1XaspCQUhjUVH1jz/a8vjUquU1HlHFTXSQdbmF55dg5IH2jX1swZnaknHAJAKQY7Ae5VoIkZLURLLWGW5DsTWLJIdhTQ7nZjAloTqamgHrDIOTM7cunv1jJMSxTMKAcOj19esUMti49iscFGJZjo8HmpvqAKcoCAGqDf35xVHzEE1HjbSOd2AX0pFlpodxYcjzhSipwyZSwLva7aHaFcUinIgE01+2vlDHd0cM9j76QCcBQB9B5+z5xJ4f4gQE4jwH0j1/Y2Ml9wAoKcCmZ8r70Z2aPP/GGDLhWxINOd3i/YuWXLSZoUUkixLUFaPf8AEdp4w3cR8RCSQ7KU6GZwGsQRcABy+seuwHxbKWgqlkJUGdRIzEO+VTDNvQ30MeLxmHlzATLTQBOhGUkOXLuotUkiM1Hw+tSgBlUDYgv/ACIi+i4r4nCkKSD/AKlQlJZ2DcRAfKH56CPM4TDJLCctyDoMwcKqCMvN3D0gvwv2KJedJYLOUMCCGJY21FTyaPSzezkmdITLJGVROZKQUMAwLggpdla1IrAXg+1sCBMB7oJlk5eFJFQSGIJd3d67QbH4Tu5uVC+7ds6UAsgO9/7rs9haPbfEchPckkgr4spLM9Fai4AZ6wgrBgqlzZhBUEhJsUChY7hn6EjeIY8pjPh0zEI+cqmAkuGDp+YHcAsPE7Rp/Ci5cqSStkEEpUWBcFqG/wDxNGrpGriMaO9UkFOUDhaWocP9qXOgHvfx8zFstakzCSpROXLwkAs58jCmzisGqZNSqVJShIDupqpLsSklnOjco8z8Q4jOt+VaNZhXcvHosGudOlFKmSgGqQSwa6t6CwtV9o1V9lSkyg8vg7sqAp/iQQTZiSmtXOxpavWL8I9my+5UVp4lEMrUJ5a3+8epndhKlgTbj5e6Y8QIZhoDbqx3jyvZ8uVLmlyEBaeEroRV2a6XDN0OkeuldvJKWSU5QaAk1ymoaxNBazgxJ84xGHMtakEEFJIbbyLWhnCoe8L4vE95OWskqzKJJtDWEBv+ozQeksAQavz9IbktoQOu7awvLAcBQoDUN+IKtAzU6NeMkeYDQ6aNWLTyGSQDzex6QJIJDuz7QbuSlI2NQX92jJL5n2+8dCCW39YJMl0D3JLwSWEWUS7ODsTCixDuKDfm3pC2KXoHpeCTg2p5PrFMSt3IYPSEBCb/AJJiQgvAF/l+sdjXSbAX/jVtPUw6kcIdifqNYXkjYcvtDMpGUOahqb0Gscyv3D8Srj6QdJqBrElKSpIqKlm/MRaAVN7EBSaOjv4eUCCCAX1gqzrQfxSA5S52/MCDCCVJYVsG10gSpe1Wvs8HTMbQneKLQSm4DUbfrGkyu18MVS1Bg5BYUbb34RkdmT0mSJakgkLAFWY6/epj0q5bprzr4xgdqdmFChNSKf3J3dxmaN8azX0bs2dJkoTmSS/ElQ4k1oHOgIIvSo1hTtzCue/QEqQgKcfKONmykB3SWpejtWMvsvtR5KZUsMojKu5fKHDaDnSvKNNXa0uRKdZLhJ+YEKUoqfKBr5bRovPdmT53eKUSCACp2DULspiGtz00jR7N+NlJLTilJbhpU3udbiojBRMmrCk2CiQz0GappR6bxyb8OTAoLUeEFKHIbnQG4q7xBrY2bNxoKUIPdjVmzDUB7Ddy7PvAe+nYU5FB03SgkhSSB/yAcb843Ph0GVOlYcj/AHc2UglwQ9aMzkQH4j7PTKSoDvVrXMZRdyx2DmthTaEsE47E4glORAQWLUq4DJcVS4agqfCGMT2SouUYcg5QUgKOqn+Uh1a0e0V7Glf/AGcqc2VKjlQAM+juDoz1L2oI9X29j8xGRCVJCQokE5wlwXayh8wIesQeQ7CxiAuYZilJUTQZWGt9r8/GPQ9rYiUvDZJU1CFlyriqoqoUqKq11bZoY+G8EmatU6bleYOCoJQHLN1HjFviHsKWVFBYKIGXSgqSNCzjnXW0Z+jj5riFTF5ULICncZvmIV/yOw0fQxfDzjLUEzF50WIfhBLFy1VCtg0F7YwHdzuIuCXFwTyL3Y0iT8TKmAsGNSRUPsGc1sX69I2ytiEf6iiBlAUyQCCBlo373hvDpNGD1sIWw0g8zvtGvKkWADdL/uOdpgmHl0BavhaLzm0p75R1IIs7vT0MDPIdWf8AUZK0sEjM7M3XXTWJNJBS725ekWWQTWgYezFpqihSSQ9iARp4wF0IfM5vyHhCkxDjL9YbmYrvVE5QCXLAMBqw5DaAKnBlZWBFDz89Hh8BYyyKvAFTKFvDrDKUGjGtn/G0AWrhKSA/4hCne/4xIEnGBqiJEmphlUbfnD0uU9H0v9oz5CctxZgNTWNGUQ5v5RmkSTIBcDh2MFlyK0tr1MdUE3c2D8m/iBLIByiz3rWAiBLEktTfpAVXpb6RcHhbS8WXLSoJyjd6VpygQMxAamj6xXKwcHn+ouqUGfc02tFaAPennCgyq4a+t2GwheZLCtPPXxhxCNQ1OIBqE7EecBmKpSgN/O0USmEnS6CYgqKbFFCU1oGZzs/SKdv9lpQpKmLEuFOTRTa71Plq8Cm7hvTxeK9q4uauWhLBVQ9h0Pi7eEdZdZbU3Dy5SM5ZJU2WhLAEuHCa6c67RndqTlOkp4syqA5hlIehCuvMNtBJHbfcql/1CSMgOVuJwzVqw8njO7b+IpChwlYILo1JOt65WLAeJjSa/wAPY9AUsTARM+ULSWsapoeHmaAiNNXxAlCMpdSghkniUVO5o4rpR7Ex83wiiVhZzJzKqoEhk7UvHr+wZMqYtU1CVBUsKyqKlEFVP7i9GBJBs5NYVKUTjJyCta0EKKyaCwIHCW5AWcMYv/5OX3Kk58qTxblzmJZhSrBn2j0WJyhCpk0mqW4EkpKiC5CgBnu2g5tb53gJWbEJDA5lAMeF3sf8YFr3vw/2wFpCDLZgxJFn6VFCYYR2gVJIWokJWUjvDRQUS7UoKmx0had2UVlUxK8lEjMMpFGobORajHeM/A4afNWxUky3IYBiwDuCXy6GvKMfNa1h/Fk5C8RlQ3AljZgVEUqb3MZ2Gw4plS9K2qdajSNLHSAZikymIDuRqC1zrZn1hnD4bLy3NobcZ/Q5GHpTf6w6GFhaLSk6lL6vppRooSCqm+vp/MZS8tVa/KIvLlORsftvA0pLFQDjpat2hnDS7DNlqA7769IzrRY5gSlncb8+UcClFr7Nfyi+MUUTOEWDOkhtjAkpKRmP8H+YqnJqSHcsRFMTUB2ApaOmcCS71FOkDyX2Nhq/4jTLodulv4iszFEpIZqabiOyqXNX99IXmy31u/6iQAlK0EdhTE9qhCilrRIcqbk9WRTnUWF32hiVjHBOhLN9YLO7SSqRRKXKndgaLTUPcMR9YTlpKQDlanvprGJ21ymU+iWRUi4JHnBJa2DB3faAGcKF3b394YmNlzA2bf1gocQqpc3H15PBFTmIy8oWlzS4LC4I1t19I6s5iWFXBI0iRhK31821ii5QuKswoN6PEyX29Yv3hByluVAxpA0A3CE8rbdYHMIcBy7GwZ2teDTl1SQX3ZzeItJvlKgmhJ5+zSKIqZQFWbYb/iBLrVqDWkaU9lJcUrUA26PCdLbmnPr9I1KyXnTApLM6xZVflcuFNe9/4hT4mSCApgC4ZiDQ36bVOkPrk3LUOkcmSA4ANGuRSosaaWjf0MZ/YiJc8IklXdCpKqMVJBIBUTQVHjHouy+1RImdyuWoMSWSykqLioc1FL1uYz5OIVLZKS1LBmIJcgizUEc7RWZiSFhJo1gPFgKHnGvqJvdp/FMkIyEcQSCEhmIKSCAK8wx3jwclZGKUoZcoYjJVKRozbbjnGnhcClCSkJcF3JDmo3Z4YkYNMsEAUcFn8H+8H1izVU/EilhQIUCo/wBrsLUVvu4sSYcVi1mT3aSQFfNoWDhqbg16CB/04J0NWpy16RbKlgA7nYekZvM4VlykpGz9YbkUcHWx/GsUWkOaMBSv8RYrLFyAwDb9PCMWnFQjMW+x9mLTJRepKj7r6R1E6uYcPTXRoqaWZ9/d4NaxPlGoNm3HWOTJoABUWZ/4i1zavOBKKTuQ1jofC0UFCmqDvc7jWGETC2Tao009W1gcqYALE39IEkEuWBrrGmXeEO1/pAVYmhDMddh0MGnMBQBxYwjOnFvfsRoOTVOlmvfeF5svKwLh6j8wUz/KE8STQqqBvYQoDJ4xIKqbXSJFoegnJQJjIFGFCPP8wKY7Am1PpvAEzCtIUHJHzbnZW7u4gzOlyaannzjnOm+U/XETJmYBGVjd386a2h6ZLUSymCcoNx0tp0MZUvErPygM1H1b39IbUpRYOH1IcgWPsRoNZKxYfKDqL03gC5nEXd7htjCylTJgSM4J1LMaaD8waWCALnS2uof7RkmRVIVcuW20vyiTJwaoD3FNfCByksspfhZvPaIFp1Bt5ecGLVpLJJFgRZngkvNqKG3h94rLVR2Ien6D0ihGYuaU9tCXQQcxOxpqSLCKKLgBm59euwH1g0lJBTR9eTJ/OscmoS5IBTqRcjm0SRCnAYBrP5/uBZacwfMEfasGUWSa0uGbwt1iveDIQzm40bnzEBBCAaltK9eWtoGpBVVwA3Lf1g3eMUtUalvV7xJWXMXSSW1IFdx4PDoAQGapa9YclYTOsPR3O335NFFqDUGtH2OnR4u6nYtQfSBeBdyA5s550MMCbxCrUGmwp9ootL6V22iykFyS3CQND+4CFMSN63G2/jHEpGaurGukcmj/AI1D/qKMXoHHn4QoVZTqpt6WheZKrQ9PzHVyH2G/4A6RJC78NB9YcGqIBFq8/wAReatmIby+sWlrpcGvj/EczgFykkAxJXEY4lNgW8PrAMQCXdg9YGqeeR1bk+sK98as5f28axleYGSDobxTOxceUSaAEubG0LzJgyPX8whWeOEmwd4WXMzJAFq/uCYtbpIJq0Z0tTpAD+EKNiUnlEhP+mOhMSLoNfDYsS54IU6FaciLdR9oLjE8ahmcOeVH36QiJrhINGOmm8NYtZK1sb+e4aM/rpfDmDXlSxBII4a+kclYmYM7ZVBVACLH8tCq8RYPYUFLa/qLy54JDKN3pR+fWJk3KxzLCQylagXAo5PWHVTq8IOrVoDyMZ2GQkEszmjnZ4OJpZqMNthBSdlywE1YKo5e/TSCrUCoENeru0JrAu4CQwJuz+sEVNAYXvYU+t4MRmesHprWh0f+OUDQUqLBzdxy06RyYgFi4YEA69G0i2HnpqSWNLUerN94CYmkoFKUoXo2otzaB98CFFINA3Ni8AlzBnAVmCSORqeZ6w5KwxCVKzEJSWJP0iTsggpAoHTTdxvvAcSoCZwlJHP05wIzUix3Y6kH0eKodQLpalNn67xYjJmZjXhvYAW0vc0gKQysu+u20VnoKAzu4BLvXmRcRWZOyl7t/cbDdvOHEdLsau/T7b7QKallFyLj2OkClT0mjn5S9KP46R0l6g0oLXO0CMBdFEk5stGrq3FsGrHe8Ziyaa7wpLVxFzX62g3eO6MwY70tpvDi0OYAQTV/pFJEhwOIVNXt7EU7wAVs+npWCKnOHLMTow8Ykk6SoDNcAgBQtZtYoneutiWEWxM8EgNlFmd6Xs9YH/VMCz+Po0IDCQHNfSAzZyxYjodImKnBTAPe+8LTHDuPzFInZjPcjdq/qBTJ4SKOTpvHJkxk5tdoAFPdnhBeepRqos+ghWbiFJYByedoYmTGB35wrNmubaRqBJk+Yxs5uY4mayQNQPPrA1qYHnA1AmpN/bRoLd8IkLrSXjkWJ67saWCqc4B6iMycaJOrD1iRI5z115eR1N09YLhPuYkSNMNDD/7p/wCv2iiBQ+PqIkSAxqYX5V+P0aLLH+pL6iJEjNR3FoGddBQqaM7CB5gevFr4RIkMTSw6AZc1wKZm5cQhSRUB9VB/KJEg4+1L9qoCUoygCgtTSKYgsmWBYgON7xIkUNGnlwh68OsI40MJrUiRI1WRsEkf+n4gSLK/7RIkFIc35QevrD+UGWC1cyPQxyJEAUniVCh+cf8AaORISLMDLU2jwmlRJD7RIkSgvaRbK1Iok08IkSIEJvz+ML4o8aYkSJFZv+5AFa+ESJDACk2iyL+H5iRI2ITmGpiRIkS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http://c329358.r58.cf1.rackcdn.com/Nest%20With%20Egg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229200"/>
            <a:ext cx="2339752" cy="1628800"/>
          </a:xfrm>
          <a:prstGeom prst="rect">
            <a:avLst/>
          </a:prstGeom>
          <a:noFill/>
        </p:spPr>
      </p:pic>
      <p:pic>
        <p:nvPicPr>
          <p:cNvPr id="7174" name="Picture 6" descr="http://3.bp.blogspot.com/_eWcQ8yTZ0FE/S4OMwivTw_I/AAAAAAAAABM/pI8zJsZrGdw/s400/kemps-ridley-sea-tur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5222810"/>
            <a:ext cx="2369840" cy="1635190"/>
          </a:xfrm>
          <a:prstGeom prst="rect">
            <a:avLst/>
          </a:prstGeom>
          <a:noFill/>
        </p:spPr>
      </p:pic>
      <p:pic>
        <p:nvPicPr>
          <p:cNvPr id="7178" name="Picture 10" descr="http://cdn2.arkive.org/media/A2/A2225162-E817-4242-97A7-4134344C0BE9/Presentation.Large/Grey-gull-preying-upon-flatback-turtle-hatchl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8920" y="5229200"/>
            <a:ext cx="2445080" cy="1628800"/>
          </a:xfrm>
          <a:prstGeom prst="rect">
            <a:avLst/>
          </a:prstGeom>
          <a:noFill/>
        </p:spPr>
      </p:pic>
      <p:pic>
        <p:nvPicPr>
          <p:cNvPr id="7180" name="Picture 12" descr="http://cdn1.arkive.org/media/76/7657A772-6A36-4D0F-B0BC-C4AB982F2AF6/Presentation.Large/Olive-ridley-turtle-hatchling-being-predated-on-by-a-ghost-cra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7984" y="5229200"/>
            <a:ext cx="2352711" cy="1628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9144000" cy="288032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sr-Latn-CS" b="1" dirty="0">
                <a:solidFill>
                  <a:srgbClr val="FF0000"/>
                </a:solidFill>
              </a:rPr>
              <a:t>Физиолошки-максимални наталитет</a:t>
            </a:r>
            <a:r>
              <a:rPr lang="sr-Cyrl-CS" b="1" dirty="0">
                <a:solidFill>
                  <a:srgbClr val="FF0000"/>
                </a:solidFill>
              </a:rPr>
              <a:t> </a:t>
            </a:r>
            <a:r>
              <a:rPr lang="sr-Cyrl-CS" b="1" dirty="0"/>
              <a:t>подраумева </a:t>
            </a:r>
            <a:r>
              <a:rPr lang="sr-Latn-CS" dirty="0"/>
              <a:t> највећи број рођених јединки једне популације</a:t>
            </a:r>
            <a:r>
              <a:rPr lang="sr-Cyrl-CS" dirty="0"/>
              <a:t> који</a:t>
            </a:r>
            <a:r>
              <a:rPr lang="sr-Latn-CS" dirty="0"/>
              <a:t> се може остварити једино под најповољнијим (оптималним) условима спољашње средине.</a:t>
            </a:r>
            <a:endParaRPr lang="en-US" dirty="0"/>
          </a:p>
          <a:p>
            <a:r>
              <a:rPr lang="sr-Latn-CS" dirty="0" smtClean="0"/>
              <a:t>У </a:t>
            </a:r>
            <a:r>
              <a:rPr lang="sr-Latn-CS" dirty="0"/>
              <a:t>датим еколошким условима средине срећемо </a:t>
            </a:r>
            <a:r>
              <a:rPr lang="sr-Latn-CS" b="1" dirty="0">
                <a:solidFill>
                  <a:srgbClr val="FF0000"/>
                </a:solidFill>
              </a:rPr>
              <a:t>еколошки или остварени наталитет</a:t>
            </a:r>
            <a:r>
              <a:rPr lang="sr-Latn-CS" dirty="0"/>
              <a:t>. То је број нових јединки кој</a:t>
            </a:r>
            <a:r>
              <a:rPr lang="sr-Cyrl-CS" dirty="0"/>
              <a:t>е</a:t>
            </a:r>
            <a:r>
              <a:rPr lang="sr-Latn-CS" dirty="0"/>
              <a:t> се </a:t>
            </a:r>
            <a:r>
              <a:rPr lang="sr-Cyrl-CS" dirty="0"/>
              <a:t>рађају</a:t>
            </a:r>
            <a:r>
              <a:rPr lang="sr-Latn-CS" dirty="0"/>
              <a:t> под конкретним условима животне средине.</a:t>
            </a:r>
            <a:endParaRPr lang="en-US" dirty="0"/>
          </a:p>
          <a:p>
            <a:r>
              <a:rPr lang="sr-Latn-CS" dirty="0" smtClean="0"/>
              <a:t>Рађање </a:t>
            </a:r>
            <a:r>
              <a:rPr lang="sr-Latn-CS" dirty="0"/>
              <a:t>је променљива величина јер зависи од низа фактора</a:t>
            </a:r>
            <a:r>
              <a:rPr lang="sr-Cyrl-CS" dirty="0"/>
              <a:t>:</a:t>
            </a:r>
            <a:r>
              <a:rPr lang="sr-Latn-CS" dirty="0"/>
              <a:t> старости</a:t>
            </a:r>
            <a:r>
              <a:rPr lang="sr-Cyrl-CS" dirty="0"/>
              <a:t> чланова популације,</a:t>
            </a:r>
            <a:r>
              <a:rPr lang="sr-Latn-CS" dirty="0"/>
              <a:t> полног састава, делова</a:t>
            </a:r>
            <a:r>
              <a:rPr lang="sr-Cyrl-CS" dirty="0"/>
              <a:t>ња</a:t>
            </a:r>
            <a:r>
              <a:rPr lang="sr-Latn-CS" dirty="0"/>
              <a:t> средине</a:t>
            </a:r>
            <a:r>
              <a:rPr lang="sr-Cyrl-CS" dirty="0"/>
              <a:t> у којој </a:t>
            </a:r>
            <a:r>
              <a:rPr lang="sr-Cyrl-CS" dirty="0" smtClean="0"/>
              <a:t>живе, густине популације</a:t>
            </a:r>
            <a:r>
              <a:rPr lang="sr-Latn-CS" dirty="0" smtClean="0"/>
              <a:t> и </a:t>
            </a:r>
            <a:r>
              <a:rPr lang="sr-Latn-CS" dirty="0"/>
              <a:t>др. </a:t>
            </a:r>
            <a:endParaRPr lang="en-US" dirty="0"/>
          </a:p>
          <a:p>
            <a:endParaRPr lang="en-US" dirty="0"/>
          </a:p>
        </p:txBody>
      </p:sp>
      <p:sp>
        <p:nvSpPr>
          <p:cNvPr id="4" name="Title 1"/>
          <p:cNvSpPr>
            <a:spLocks noGrp="1"/>
          </p:cNvSpPr>
          <p:nvPr>
            <p:ph type="title"/>
          </p:nvPr>
        </p:nvSpPr>
        <p:spPr>
          <a:xfrm>
            <a:off x="467544" y="0"/>
            <a:ext cx="8229600" cy="634082"/>
          </a:xfrm>
        </p:spPr>
        <p:txBody>
          <a:bodyPr>
            <a:normAutofit/>
          </a:bodyPr>
          <a:lstStyle/>
          <a:p>
            <a:r>
              <a:rPr lang="sr-Cyrl-RS" sz="3200" dirty="0" smtClean="0"/>
              <a:t>НАТАЛИТЕТ</a:t>
            </a:r>
            <a:endParaRPr lang="en-US" sz="3200" dirty="0"/>
          </a:p>
        </p:txBody>
      </p:sp>
      <p:pic>
        <p:nvPicPr>
          <p:cNvPr id="6146" name="Picture 2" descr="http://i.dailymail.co.uk/i/pix/2008/12/28/article-0-02E7028D000005DC-901_634x3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3573016"/>
            <a:ext cx="3932917" cy="1916832"/>
          </a:xfrm>
          <a:prstGeom prst="rect">
            <a:avLst/>
          </a:prstGeom>
          <a:noFill/>
        </p:spPr>
      </p:pic>
      <p:pic>
        <p:nvPicPr>
          <p:cNvPr id="6148" name="Picture 4" descr="http://1.bp.blogspot.com/-fGysARLctWc/UkXhvuHz2aI/AAAAAAAAC28/CYi6xgFbacM/s1600/small_pets_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5157192"/>
            <a:ext cx="1651366" cy="1700808"/>
          </a:xfrm>
          <a:prstGeom prst="rect">
            <a:avLst/>
          </a:prstGeom>
          <a:noFill/>
        </p:spPr>
      </p:pic>
      <p:pic>
        <p:nvPicPr>
          <p:cNvPr id="6150" name="Picture 6" descr="http://personal.ee.surrey.ac.uk/Personal/D.Jefferies/bird/seven-hatchlings-box2-0505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211887"/>
            <a:ext cx="1907704" cy="1646113"/>
          </a:xfrm>
          <a:prstGeom prst="rect">
            <a:avLst/>
          </a:prstGeom>
          <a:noFill/>
        </p:spPr>
      </p:pic>
      <p:pic>
        <p:nvPicPr>
          <p:cNvPr id="6152" name="Picture 8" descr="http://online.santarosa.edu/homepage/cgalt/BIO10-Stuff/Ch19-Ecology-Populations/Population-Growth-Limit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3645024"/>
            <a:ext cx="4283967" cy="3212976"/>
          </a:xfrm>
          <a:prstGeom prst="rect">
            <a:avLst/>
          </a:prstGeom>
          <a:noFill/>
        </p:spPr>
      </p:pic>
      <p:sp>
        <p:nvSpPr>
          <p:cNvPr id="9" name="Rectangle 8"/>
          <p:cNvSpPr/>
          <p:nvPr/>
        </p:nvSpPr>
        <p:spPr>
          <a:xfrm>
            <a:off x="5940152" y="3717032"/>
            <a:ext cx="320384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Шта ограничава раст популације?</a:t>
            </a:r>
            <a:endParaRPr lang="en-US" sz="1200" dirty="0">
              <a:solidFill>
                <a:schemeClr val="tx1"/>
              </a:solidFill>
            </a:endParaRPr>
          </a:p>
        </p:txBody>
      </p:sp>
      <p:sp>
        <p:nvSpPr>
          <p:cNvPr id="10" name="Rectangle 9"/>
          <p:cNvSpPr/>
          <p:nvPr/>
        </p:nvSpPr>
        <p:spPr>
          <a:xfrm>
            <a:off x="4860032" y="5805264"/>
            <a:ext cx="428396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Раст популације = број рођења – број смрти</a:t>
            </a:r>
            <a:endParaRPr lang="en-US" sz="1200" dirty="0">
              <a:solidFill>
                <a:schemeClr val="tx1"/>
              </a:solidFill>
            </a:endParaRPr>
          </a:p>
        </p:txBody>
      </p:sp>
      <p:sp>
        <p:nvSpPr>
          <p:cNvPr id="11" name="Rectangle 10"/>
          <p:cNvSpPr/>
          <p:nvPr/>
        </p:nvSpPr>
        <p:spPr>
          <a:xfrm>
            <a:off x="4932040" y="6021288"/>
            <a:ext cx="4211960" cy="648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1200" dirty="0" smtClean="0">
                <a:solidFill>
                  <a:schemeClr val="tx1"/>
                </a:solidFill>
              </a:rPr>
              <a:t>Са порастом густине популације, раст се смањује смањењем наталитета и повећањем смртности</a:t>
            </a:r>
            <a:endParaRPr lang="en-US" sz="1200" dirty="0">
              <a:solidFill>
                <a:schemeClr val="tx1"/>
              </a:solidFill>
            </a:endParaRPr>
          </a:p>
        </p:txBody>
      </p:sp>
      <p:sp>
        <p:nvSpPr>
          <p:cNvPr id="12" name="Rectangle 11"/>
          <p:cNvSpPr/>
          <p:nvPr/>
        </p:nvSpPr>
        <p:spPr>
          <a:xfrm>
            <a:off x="5148064" y="5373216"/>
            <a:ext cx="1800200"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Број плодних парова</a:t>
            </a:r>
            <a:endParaRPr lang="en-US" sz="1000" b="1" dirty="0">
              <a:solidFill>
                <a:schemeClr val="tx1"/>
              </a:solidFill>
              <a:latin typeface="Arial Narrow" pitchFamily="34" charset="0"/>
            </a:endParaRPr>
          </a:p>
        </p:txBody>
      </p:sp>
      <p:sp>
        <p:nvSpPr>
          <p:cNvPr id="13" name="Rectangle 12"/>
          <p:cNvSpPr/>
          <p:nvPr/>
        </p:nvSpPr>
        <p:spPr>
          <a:xfrm>
            <a:off x="4860032" y="3933056"/>
            <a:ext cx="144016"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000" dirty="0" smtClean="0">
                <a:solidFill>
                  <a:schemeClr val="tx1"/>
                </a:solidFill>
                <a:latin typeface="Arial Narrow" pitchFamily="34" charset="0"/>
              </a:rPr>
              <a:t>Просечна</a:t>
            </a:r>
            <a:r>
              <a:rPr lang="sr-Cyrl-RS" sz="1000" b="1" dirty="0" smtClean="0">
                <a:solidFill>
                  <a:schemeClr val="tx1"/>
                </a:solidFill>
                <a:latin typeface="Arial Narrow" pitchFamily="34" charset="0"/>
              </a:rPr>
              <a:t> величина легла</a:t>
            </a:r>
            <a:endParaRPr lang="en-US" sz="1000" b="1" dirty="0">
              <a:solidFill>
                <a:schemeClr val="tx1"/>
              </a:solidFill>
              <a:latin typeface="Arial Narrow" pitchFamily="34" charset="0"/>
            </a:endParaRPr>
          </a:p>
        </p:txBody>
      </p:sp>
      <p:sp>
        <p:nvSpPr>
          <p:cNvPr id="14" name="Rectangle 13"/>
          <p:cNvSpPr/>
          <p:nvPr/>
        </p:nvSpPr>
        <p:spPr>
          <a:xfrm>
            <a:off x="7452320" y="5373216"/>
            <a:ext cx="1691680"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Број жижака на 0.5кг брашна</a:t>
            </a:r>
            <a:endParaRPr lang="en-US" sz="1000" b="1" dirty="0">
              <a:solidFill>
                <a:schemeClr val="tx1"/>
              </a:solidFill>
              <a:latin typeface="Arial Narrow" pitchFamily="34" charset="0"/>
            </a:endParaRPr>
          </a:p>
        </p:txBody>
      </p:sp>
      <p:sp>
        <p:nvSpPr>
          <p:cNvPr id="16" name="Rectangle 15"/>
          <p:cNvSpPr/>
          <p:nvPr/>
        </p:nvSpPr>
        <p:spPr>
          <a:xfrm>
            <a:off x="7020272" y="3933056"/>
            <a:ext cx="144016"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000" dirty="0" smtClean="0">
                <a:solidFill>
                  <a:schemeClr val="tx1"/>
                </a:solidFill>
                <a:latin typeface="Arial Narrow" pitchFamily="34" charset="0"/>
              </a:rPr>
              <a:t>Проценат преживелих</a:t>
            </a:r>
            <a:endParaRPr lang="en-US" sz="1000" dirty="0">
              <a:solidFill>
                <a:schemeClr val="tx1"/>
              </a:solidFill>
              <a:latin typeface="Arial Narrow" pitchFamily="34" charset="0"/>
            </a:endParaRPr>
          </a:p>
        </p:txBody>
      </p:sp>
      <p:sp>
        <p:nvSpPr>
          <p:cNvPr id="17" name="Rectangle 16"/>
          <p:cNvSpPr/>
          <p:nvPr/>
        </p:nvSpPr>
        <p:spPr>
          <a:xfrm>
            <a:off x="5004048" y="5517232"/>
            <a:ext cx="1944216"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sr-Cyrl-RS" sz="1000" b="1" dirty="0" smtClean="0">
                <a:solidFill>
                  <a:schemeClr val="tx1"/>
                </a:solidFill>
                <a:latin typeface="Arial Narrow" pitchFamily="34" charset="0"/>
              </a:rPr>
              <a:t>Пад стопе рађања са порастом  густине поп.</a:t>
            </a:r>
            <a:endParaRPr lang="en-US" sz="1000" b="1" dirty="0">
              <a:solidFill>
                <a:schemeClr val="tx1"/>
              </a:solidFill>
              <a:latin typeface="Arial Narrow" pitchFamily="34" charset="0"/>
            </a:endParaRPr>
          </a:p>
        </p:txBody>
      </p:sp>
      <p:sp>
        <p:nvSpPr>
          <p:cNvPr id="18" name="Rectangle 17"/>
          <p:cNvSpPr/>
          <p:nvPr/>
        </p:nvSpPr>
        <p:spPr>
          <a:xfrm>
            <a:off x="7199784" y="5517232"/>
            <a:ext cx="1944216"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sr-Cyrl-RS" sz="1000" b="1" dirty="0" smtClean="0">
                <a:solidFill>
                  <a:schemeClr val="tx1"/>
                </a:solidFill>
                <a:latin typeface="Arial Narrow" pitchFamily="34" charset="0"/>
              </a:rPr>
              <a:t>Раст стопе смртности са порастом  густине поп.</a:t>
            </a:r>
            <a:endParaRPr lang="en-US" sz="1000" b="1" dirty="0">
              <a:solidFill>
                <a:schemeClr val="tx1"/>
              </a:solidFill>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2088232"/>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sr-Latn-CS" b="1" dirty="0">
                <a:solidFill>
                  <a:srgbClr val="FF0000"/>
                </a:solidFill>
              </a:rPr>
              <a:t>СМРТНОСТ ПОПУЛАЦИЈЕ (морталитет)</a:t>
            </a:r>
            <a:r>
              <a:rPr lang="sr-Latn-CS" dirty="0">
                <a:solidFill>
                  <a:srgbClr val="FF0000"/>
                </a:solidFill>
              </a:rPr>
              <a:t>  </a:t>
            </a:r>
            <a:r>
              <a:rPr lang="sr-Latn-CS" dirty="0"/>
              <a:t>је негативан фактор</a:t>
            </a:r>
            <a:r>
              <a:rPr lang="sr-Cyrl-CS" dirty="0"/>
              <a:t> једне популације, односно,</a:t>
            </a:r>
            <a:r>
              <a:rPr lang="sr-Latn-CS" dirty="0"/>
              <a:t> њеног бројног стања. </a:t>
            </a:r>
            <a:r>
              <a:rPr lang="sr-Cyrl-CS" dirty="0"/>
              <a:t> </a:t>
            </a:r>
            <a:endParaRPr lang="sr-Cyrl-CS" dirty="0" smtClean="0"/>
          </a:p>
          <a:p>
            <a:r>
              <a:rPr lang="sr-Cyrl-CS" dirty="0" smtClean="0">
                <a:solidFill>
                  <a:srgbClr val="FF0000"/>
                </a:solidFill>
              </a:rPr>
              <a:t>Смртност </a:t>
            </a:r>
            <a:r>
              <a:rPr lang="sr-Cyrl-CS" dirty="0">
                <a:solidFill>
                  <a:srgbClr val="FF0000"/>
                </a:solidFill>
              </a:rPr>
              <a:t>се п</a:t>
            </a:r>
            <a:r>
              <a:rPr lang="sr-Latn-CS" dirty="0">
                <a:solidFill>
                  <a:srgbClr val="FF0000"/>
                </a:solidFill>
              </a:rPr>
              <a:t>роцењује на основу броја угинулих чланова</a:t>
            </a:r>
            <a:r>
              <a:rPr lang="sr-Cyrl-CS" dirty="0">
                <a:solidFill>
                  <a:srgbClr val="FF0000"/>
                </a:solidFill>
              </a:rPr>
              <a:t> популације</a:t>
            </a:r>
            <a:r>
              <a:rPr lang="sr-Latn-CS" dirty="0">
                <a:solidFill>
                  <a:srgbClr val="FF0000"/>
                </a:solidFill>
              </a:rPr>
              <a:t> израженог у јединици времена</a:t>
            </a:r>
            <a:r>
              <a:rPr lang="sr-Cyrl-CS" dirty="0">
                <a:solidFill>
                  <a:srgbClr val="FF0000"/>
                </a:solidFill>
              </a:rPr>
              <a:t>,</a:t>
            </a:r>
            <a:r>
              <a:rPr lang="sr-Latn-CS" dirty="0">
                <a:solidFill>
                  <a:srgbClr val="FF0000"/>
                </a:solidFill>
              </a:rPr>
              <a:t> у односу на број</a:t>
            </a:r>
            <a:r>
              <a:rPr lang="sr-Cyrl-CS" dirty="0">
                <a:solidFill>
                  <a:srgbClr val="FF0000"/>
                </a:solidFill>
              </a:rPr>
              <a:t> живих</a:t>
            </a:r>
            <a:r>
              <a:rPr lang="sr-Latn-CS" dirty="0">
                <a:solidFill>
                  <a:srgbClr val="FF0000"/>
                </a:solidFill>
              </a:rPr>
              <a:t> чланова популације </a:t>
            </a:r>
            <a:r>
              <a:rPr lang="sr-Cyrl-CS" dirty="0">
                <a:solidFill>
                  <a:srgbClr val="FF0000"/>
                </a:solidFill>
              </a:rPr>
              <a:t>и то је </a:t>
            </a:r>
            <a:r>
              <a:rPr lang="sr-Cyrl-CS" b="1" dirty="0">
                <a:solidFill>
                  <a:srgbClr val="FF0000"/>
                </a:solidFill>
              </a:rPr>
              <a:t>стопа смртности</a:t>
            </a:r>
            <a:r>
              <a:rPr lang="sr-Latn-CS" dirty="0"/>
              <a:t>.</a:t>
            </a:r>
            <a:endParaRPr lang="en-US" dirty="0"/>
          </a:p>
          <a:p>
            <a:endParaRPr lang="en-US" dirty="0"/>
          </a:p>
        </p:txBody>
      </p:sp>
      <p:sp>
        <p:nvSpPr>
          <p:cNvPr id="4" name="Title 1"/>
          <p:cNvSpPr>
            <a:spLocks noGrp="1"/>
          </p:cNvSpPr>
          <p:nvPr>
            <p:ph type="title"/>
          </p:nvPr>
        </p:nvSpPr>
        <p:spPr>
          <a:xfrm>
            <a:off x="457200" y="274638"/>
            <a:ext cx="8229600" cy="634082"/>
          </a:xfrm>
        </p:spPr>
        <p:txBody>
          <a:bodyPr>
            <a:normAutofit/>
          </a:bodyPr>
          <a:lstStyle/>
          <a:p>
            <a:r>
              <a:rPr lang="sr-Cyrl-RS" sz="3200" dirty="0" smtClean="0"/>
              <a:t>МОРТАЛИТЕТ</a:t>
            </a:r>
            <a:endParaRPr lang="en-US" sz="3200" dirty="0"/>
          </a:p>
        </p:txBody>
      </p:sp>
      <p:sp>
        <p:nvSpPr>
          <p:cNvPr id="5" name="Content Placeholder 2"/>
          <p:cNvSpPr txBox="1">
            <a:spLocks/>
          </p:cNvSpPr>
          <p:nvPr/>
        </p:nvSpPr>
        <p:spPr>
          <a:xfrm>
            <a:off x="0" y="3645024"/>
            <a:ext cx="9144000" cy="269289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Latn-CS" sz="3100" b="0" i="0" u="none" strike="noStrike" kern="1200" cap="none" spc="0" normalizeH="0" baseline="0" noProof="0" dirty="0" smtClean="0">
                <a:ln>
                  <a:noFill/>
                </a:ln>
                <a:solidFill>
                  <a:schemeClr val="tx1"/>
                </a:solidFill>
                <a:effectLst/>
                <a:uLnTx/>
                <a:uFillTx/>
                <a:latin typeface="+mn-lt"/>
                <a:ea typeface="+mn-ea"/>
                <a:cs typeface="+mn-cs"/>
              </a:rPr>
              <a:t>Смртност, која је настала услед </a:t>
            </a:r>
            <a:r>
              <a:rPr kumimoji="0" lang="sr-Latn-CS" sz="3100" b="1" i="0" u="none" strike="noStrike" kern="1200" cap="none" spc="0" normalizeH="0" baseline="0" noProof="0" dirty="0" smtClean="0">
                <a:ln>
                  <a:noFill/>
                </a:ln>
                <a:solidFill>
                  <a:schemeClr val="tx1"/>
                </a:solidFill>
                <a:effectLst/>
                <a:uLnTx/>
                <a:uFillTx/>
                <a:latin typeface="+mn-lt"/>
                <a:ea typeface="+mn-ea"/>
                <a:cs typeface="+mn-cs"/>
              </a:rPr>
              <a:t>физиолошке старости</a:t>
            </a:r>
            <a:r>
              <a:rPr kumimoji="0" lang="sr-Cyrl-CS" sz="3100" b="1" i="0" u="none" strike="noStrike" kern="1200" cap="none" spc="0" normalizeH="0" baseline="0" noProof="0" dirty="0" smtClean="0">
                <a:ln>
                  <a:noFill/>
                </a:ln>
                <a:solidFill>
                  <a:schemeClr val="tx1"/>
                </a:solidFill>
                <a:effectLst/>
                <a:uLnTx/>
                <a:uFillTx/>
                <a:latin typeface="+mn-lt"/>
                <a:ea typeface="+mn-ea"/>
                <a:cs typeface="+mn-cs"/>
              </a:rPr>
              <a:t> чланова</a:t>
            </a:r>
            <a:r>
              <a:rPr kumimoji="0" lang="sr-Latn-CS" sz="3100" b="0" i="0" u="none" strike="noStrike" kern="1200" cap="none" spc="0" normalizeH="0" baseline="0" noProof="0" dirty="0" smtClean="0">
                <a:ln>
                  <a:noFill/>
                </a:ln>
                <a:solidFill>
                  <a:schemeClr val="tx1"/>
                </a:solidFill>
                <a:effectLst/>
                <a:uLnTx/>
                <a:uFillTx/>
                <a:latin typeface="+mn-lt"/>
                <a:ea typeface="+mn-ea"/>
                <a:cs typeface="+mn-cs"/>
              </a:rPr>
              <a:t>, а која се остварује и у оптималним условима живота, и у одсуству ограничавајућих фактора, се зове </a:t>
            </a:r>
            <a:r>
              <a:rPr kumimoji="0" lang="sr-Latn-CS" sz="3100" b="1" i="0" u="none" strike="noStrike" kern="1200" cap="none" spc="0" normalizeH="0" baseline="0" noProof="0" dirty="0" smtClean="0">
                <a:ln>
                  <a:noFill/>
                </a:ln>
                <a:solidFill>
                  <a:srgbClr val="FF0000"/>
                </a:solidFill>
                <a:effectLst/>
                <a:uLnTx/>
                <a:uFillTx/>
                <a:latin typeface="+mn-lt"/>
                <a:ea typeface="+mn-ea"/>
                <a:cs typeface="+mn-cs"/>
              </a:rPr>
              <a:t>минимална (физиолошка) смртност</a:t>
            </a:r>
            <a:r>
              <a:rPr kumimoji="0" lang="sr-Cyrl-RS" sz="3100" b="1" i="0" u="none" strike="noStrike" kern="1200" cap="none" spc="0" normalizeH="0" baseline="0" noProof="0" dirty="0" smtClean="0">
                <a:ln>
                  <a:noFill/>
                </a:ln>
                <a:solidFill>
                  <a:srgbClr val="FF0000"/>
                </a:solidFill>
                <a:effectLst/>
                <a:uLnTx/>
                <a:uFillTx/>
                <a:latin typeface="+mn-lt"/>
                <a:ea typeface="+mn-ea"/>
                <a:cs typeface="+mn-cs"/>
              </a:rPr>
              <a:t> </a:t>
            </a:r>
            <a:r>
              <a:rPr kumimoji="0" lang="sr-Cyrl-RS" sz="3100" b="1" i="0" u="none" strike="noStrike" kern="1200" cap="none" spc="0" normalizeH="0" baseline="0" noProof="0" dirty="0" smtClean="0">
                <a:ln>
                  <a:noFill/>
                </a:ln>
                <a:solidFill>
                  <a:schemeClr val="tx1"/>
                </a:solidFill>
                <a:effectLst/>
                <a:uLnTx/>
                <a:uFillTx/>
                <a:latin typeface="+mn-lt"/>
                <a:ea typeface="+mn-ea"/>
                <a:cs typeface="+mn-cs"/>
              </a:rPr>
              <a:t>– на пример животиње у зоолошком врту</a:t>
            </a:r>
            <a:r>
              <a:rPr kumimoji="0" lang="sr-Latn-CS" sz="3100" b="1" i="0" u="none" strike="noStrike" kern="1200" cap="none" spc="0" normalizeH="0" baseline="0" noProof="0" dirty="0" smtClean="0">
                <a:ln>
                  <a:noFill/>
                </a:ln>
                <a:solidFill>
                  <a:schemeClr val="tx1"/>
                </a:solidFill>
                <a:effectLst/>
                <a:uLnTx/>
                <a:uFillTx/>
                <a:latin typeface="+mn-lt"/>
                <a:ea typeface="+mn-ea"/>
                <a:cs typeface="+mn-cs"/>
              </a:rPr>
              <a:t>.</a:t>
            </a:r>
            <a:endParaRPr kumimoji="0" lang="en-US" sz="3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Latn-CS" sz="3100" b="0" i="0" u="none" strike="noStrike" kern="1200" cap="none" spc="0" normalizeH="0" baseline="0" noProof="0" dirty="0" smtClean="0">
                <a:ln>
                  <a:noFill/>
                </a:ln>
                <a:solidFill>
                  <a:schemeClr val="tx1"/>
                </a:solidFill>
                <a:effectLst/>
                <a:uLnTx/>
                <a:uFillTx/>
                <a:latin typeface="+mn-lt"/>
                <a:ea typeface="+mn-ea"/>
                <a:cs typeface="+mn-cs"/>
              </a:rPr>
              <a:t>У реалним животним условима смртност која се остварује </a:t>
            </a:r>
            <a:r>
              <a:rPr kumimoji="0" lang="sr-Cyrl-CS" sz="3100" b="0" i="0" u="none" strike="noStrike" kern="1200" cap="none" spc="0" normalizeH="0" baseline="0" noProof="0" dirty="0" smtClean="0">
                <a:ln>
                  <a:noFill/>
                </a:ln>
                <a:solidFill>
                  <a:schemeClr val="tx1"/>
                </a:solidFill>
                <a:effectLst/>
                <a:uLnTx/>
                <a:uFillTx/>
                <a:latin typeface="+mn-lt"/>
                <a:ea typeface="+mn-ea"/>
                <a:cs typeface="+mn-cs"/>
              </a:rPr>
              <a:t>је </a:t>
            </a:r>
            <a:r>
              <a:rPr kumimoji="0" lang="sr-Latn-CS" sz="3100" b="1" i="0" u="none" strike="noStrike" kern="1200" cap="none" spc="0" normalizeH="0" baseline="0" noProof="0" dirty="0" smtClean="0">
                <a:ln>
                  <a:noFill/>
                </a:ln>
                <a:solidFill>
                  <a:schemeClr val="tx1"/>
                </a:solidFill>
                <a:effectLst/>
                <a:uLnTx/>
                <a:uFillTx/>
                <a:latin typeface="+mn-lt"/>
                <a:ea typeface="+mn-ea"/>
                <a:cs typeface="+mn-cs"/>
              </a:rPr>
              <a:t>еколошка или </a:t>
            </a:r>
            <a:r>
              <a:rPr kumimoji="0" lang="sr-Latn-CS" sz="3100" b="1" i="0" u="none" strike="noStrike" kern="1200" cap="none" spc="0" normalizeH="0" baseline="0" noProof="0" dirty="0" smtClean="0">
                <a:ln>
                  <a:noFill/>
                </a:ln>
                <a:solidFill>
                  <a:srgbClr val="FF0000"/>
                </a:solidFill>
                <a:effectLst/>
                <a:uLnTx/>
                <a:uFillTx/>
                <a:latin typeface="+mn-lt"/>
                <a:ea typeface="+mn-ea"/>
                <a:cs typeface="+mn-cs"/>
              </a:rPr>
              <a:t>стварна </a:t>
            </a:r>
            <a:r>
              <a:rPr kumimoji="0" lang="sr-Latn-CS" sz="3100" b="0" i="0" u="none" strike="noStrike" kern="1200" cap="none" spc="0" normalizeH="0" baseline="0" noProof="0" dirty="0" smtClean="0">
                <a:ln>
                  <a:noFill/>
                </a:ln>
                <a:solidFill>
                  <a:srgbClr val="FF0000"/>
                </a:solidFill>
                <a:effectLst/>
                <a:uLnTx/>
                <a:uFillTx/>
                <a:latin typeface="+mn-lt"/>
                <a:ea typeface="+mn-ea"/>
                <a:cs typeface="+mn-cs"/>
              </a:rPr>
              <a:t>смртност </a:t>
            </a:r>
            <a:r>
              <a:rPr kumimoji="0" lang="sr-Latn-CS" sz="3100" b="0" i="0" u="none" strike="noStrike" kern="1200" cap="none" spc="0" normalizeH="0" baseline="0" noProof="0" dirty="0" smtClean="0">
                <a:ln>
                  <a:noFill/>
                </a:ln>
                <a:solidFill>
                  <a:schemeClr val="tx1"/>
                </a:solidFill>
                <a:effectLst/>
                <a:uLnTx/>
                <a:uFillTx/>
                <a:latin typeface="+mn-lt"/>
                <a:ea typeface="+mn-ea"/>
                <a:cs typeface="+mn-cs"/>
              </a:rPr>
              <a:t>јединки</a:t>
            </a:r>
            <a:r>
              <a:rPr kumimoji="0" lang="sr-Cyrl-CS" sz="3100" b="0" i="0" u="none" strike="noStrike" kern="1200" cap="none" spc="0" normalizeH="0" baseline="0" noProof="0" dirty="0" smtClean="0">
                <a:ln>
                  <a:noFill/>
                </a:ln>
                <a:solidFill>
                  <a:schemeClr val="tx1"/>
                </a:solidFill>
                <a:effectLst/>
                <a:uLnTx/>
                <a:uFillTx/>
                <a:latin typeface="+mn-lt"/>
                <a:ea typeface="+mn-ea"/>
                <a:cs typeface="+mn-cs"/>
              </a:rPr>
              <a:t> једне популације.</a:t>
            </a:r>
            <a:endParaRPr kumimoji="0" lang="en-US" sz="3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07288" cy="634082"/>
          </a:xfrm>
        </p:spPr>
        <p:txBody>
          <a:bodyPr>
            <a:noAutofit/>
          </a:bodyPr>
          <a:lstStyle/>
          <a:p>
            <a:r>
              <a:rPr lang="sr-Cyrl-RS" sz="3200" dirty="0" smtClean="0"/>
              <a:t>УЗРАСНА СТРУКТУРА ПОПУЛАЦИЈЕ</a:t>
            </a:r>
            <a:endParaRPr lang="en-US" sz="3200" dirty="0"/>
          </a:p>
        </p:txBody>
      </p:sp>
      <p:sp>
        <p:nvSpPr>
          <p:cNvPr id="3" name="Content Placeholder 2"/>
          <p:cNvSpPr>
            <a:spLocks noGrp="1"/>
          </p:cNvSpPr>
          <p:nvPr>
            <p:ph idx="1"/>
          </p:nvPr>
        </p:nvSpPr>
        <p:spPr>
          <a:xfrm>
            <a:off x="0" y="908721"/>
            <a:ext cx="9144000" cy="2448272"/>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sr-Latn-CS" sz="3100" b="1" dirty="0"/>
              <a:t>ПРЕЖИВЉАВАЊЕ</a:t>
            </a:r>
            <a:r>
              <a:rPr lang="sr-Latn-CS" sz="3100" dirty="0"/>
              <a:t> </a:t>
            </a:r>
            <a:r>
              <a:rPr lang="sr-Cyrl-CS" sz="3100" b="1" dirty="0"/>
              <a:t>ЧЛАНОВА ПОПУЛАЦИЈЕ</a:t>
            </a:r>
            <a:r>
              <a:rPr lang="sr-Latn-CS" sz="3100" dirty="0"/>
              <a:t> – Насупрот појму смртности је појам преживљавања. </a:t>
            </a:r>
            <a:r>
              <a:rPr lang="sr-Latn-CS" sz="3100" dirty="0" smtClean="0"/>
              <a:t>То </a:t>
            </a:r>
            <a:r>
              <a:rPr lang="sr-Latn-CS" sz="3100" dirty="0"/>
              <a:t>је </a:t>
            </a:r>
            <a:r>
              <a:rPr lang="sr-Latn-CS" sz="3100" dirty="0">
                <a:solidFill>
                  <a:srgbClr val="FF0000"/>
                </a:solidFill>
              </a:rPr>
              <a:t>број преживелих чланова популације у јединици времена</a:t>
            </a:r>
            <a:r>
              <a:rPr lang="sr-Cyrl-CS" sz="3100" dirty="0">
                <a:solidFill>
                  <a:srgbClr val="FF0000"/>
                </a:solidFill>
              </a:rPr>
              <a:t>, на одређеном простору.</a:t>
            </a:r>
            <a:endParaRPr lang="en-US" sz="3100" dirty="0">
              <a:solidFill>
                <a:srgbClr val="FF0000"/>
              </a:solidFill>
            </a:endParaRPr>
          </a:p>
          <a:p>
            <a:r>
              <a:rPr lang="sr-Latn-CS" sz="3100" b="1" dirty="0" smtClean="0">
                <a:solidFill>
                  <a:srgbClr val="FF0000"/>
                </a:solidFill>
              </a:rPr>
              <a:t>УЗРАСНА</a:t>
            </a:r>
            <a:r>
              <a:rPr lang="sr-Latn-CS" sz="3100" b="1" dirty="0">
                <a:solidFill>
                  <a:srgbClr val="FF0000"/>
                </a:solidFill>
              </a:rPr>
              <a:t>, СТАРОСНА</a:t>
            </a:r>
            <a:r>
              <a:rPr lang="sr-Cyrl-CS" sz="3100" b="1" dirty="0">
                <a:solidFill>
                  <a:srgbClr val="FF0000"/>
                </a:solidFill>
              </a:rPr>
              <a:t>,</a:t>
            </a:r>
            <a:r>
              <a:rPr lang="sr-Latn-CS" sz="3100" b="1" dirty="0">
                <a:solidFill>
                  <a:srgbClr val="FF0000"/>
                </a:solidFill>
              </a:rPr>
              <a:t> СТРУКТУРА ПОПУЛАЦИЈЕ</a:t>
            </a:r>
            <a:r>
              <a:rPr lang="sr-Latn-CS" sz="3100" dirty="0"/>
              <a:t>: старосна структура популације подразумева </a:t>
            </a:r>
            <a:r>
              <a:rPr lang="sr-Latn-CS" sz="3100" dirty="0">
                <a:solidFill>
                  <a:srgbClr val="FF0000"/>
                </a:solidFill>
              </a:rPr>
              <a:t>пропорционални удео појединих старосних ступњева</a:t>
            </a:r>
            <a:r>
              <a:rPr lang="sr-Cyrl-CS" sz="3100" dirty="0">
                <a:solidFill>
                  <a:srgbClr val="FF0000"/>
                </a:solidFill>
              </a:rPr>
              <a:t> чланова</a:t>
            </a:r>
            <a:r>
              <a:rPr lang="sr-Latn-CS" sz="3100" dirty="0">
                <a:solidFill>
                  <a:srgbClr val="FF0000"/>
                </a:solidFill>
              </a:rPr>
              <a:t> који улазе у састав једне популације.</a:t>
            </a:r>
            <a:endParaRPr lang="en-US" sz="3100" dirty="0">
              <a:solidFill>
                <a:srgbClr val="FF0000"/>
              </a:solidFill>
            </a:endParaRPr>
          </a:p>
          <a:p>
            <a:endParaRPr lang="en-US" dirty="0"/>
          </a:p>
        </p:txBody>
      </p:sp>
      <p:pic>
        <p:nvPicPr>
          <p:cNvPr id="4" name="Picture 2" descr="An age-structure pyramid from the Italian township of Matelica displays the dominant middle-age age cla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3429000"/>
            <a:ext cx="4293107" cy="3429000"/>
          </a:xfrm>
          <a:prstGeom prst="rect">
            <a:avLst/>
          </a:prstGeom>
          <a:noFill/>
        </p:spPr>
      </p:pic>
      <p:sp>
        <p:nvSpPr>
          <p:cNvPr id="5" name="TextBox 4"/>
          <p:cNvSpPr txBox="1"/>
          <p:nvPr/>
        </p:nvSpPr>
        <p:spPr>
          <a:xfrm>
            <a:off x="4499992" y="4077072"/>
            <a:ext cx="4464496" cy="1754326"/>
          </a:xfrm>
          <a:prstGeom prst="rect">
            <a:avLst/>
          </a:prstGeom>
          <a:noFill/>
        </p:spPr>
        <p:txBody>
          <a:bodyPr wrap="square" rtlCol="0">
            <a:spAutoFit/>
          </a:bodyPr>
          <a:lstStyle/>
          <a:p>
            <a:r>
              <a:rPr lang="sr-Cyrl-RS" dirty="0" smtClean="0"/>
              <a:t>Узрасна структура становника једног италијанског града;</a:t>
            </a:r>
          </a:p>
          <a:p>
            <a:r>
              <a:rPr lang="sr-Cyrl-RS" dirty="0" smtClean="0"/>
              <a:t>Највише је средовечних људи 40-50 година, а младих је мање. То значи да ће број становника опадати</a:t>
            </a:r>
            <a:endParaRPr lang="en-US" dirty="0"/>
          </a:p>
        </p:txBody>
      </p:sp>
      <p:sp>
        <p:nvSpPr>
          <p:cNvPr id="6" name="Rectangle 5"/>
          <p:cNvSpPr/>
          <p:nvPr/>
        </p:nvSpPr>
        <p:spPr>
          <a:xfrm>
            <a:off x="1691680" y="6669360"/>
            <a:ext cx="172819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Проценат популације</a:t>
            </a:r>
            <a:endParaRPr lang="en-US" sz="1000" dirty="0">
              <a:solidFill>
                <a:schemeClr val="tx1"/>
              </a:solidFill>
            </a:endParaRPr>
          </a:p>
        </p:txBody>
      </p:sp>
      <p:sp>
        <p:nvSpPr>
          <p:cNvPr id="7" name="Rectangle 6"/>
          <p:cNvSpPr/>
          <p:nvPr/>
        </p:nvSpPr>
        <p:spPr>
          <a:xfrm>
            <a:off x="0" y="4653136"/>
            <a:ext cx="15322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000" dirty="0" smtClean="0">
                <a:solidFill>
                  <a:schemeClr val="tx1"/>
                </a:solidFill>
              </a:rPr>
              <a:t>Узраст</a:t>
            </a:r>
            <a:endParaRPr lang="en-US" sz="1000" dirty="0">
              <a:solidFill>
                <a:schemeClr val="tx1"/>
              </a:solidFill>
            </a:endParaRPr>
          </a:p>
        </p:txBody>
      </p:sp>
      <p:sp>
        <p:nvSpPr>
          <p:cNvPr id="9" name="Rectangle 8"/>
          <p:cNvSpPr/>
          <p:nvPr/>
        </p:nvSpPr>
        <p:spPr>
          <a:xfrm>
            <a:off x="1043608" y="3645024"/>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Мушкарци </a:t>
            </a:r>
            <a:endParaRPr lang="en-US" sz="1000" dirty="0">
              <a:solidFill>
                <a:schemeClr val="tx1"/>
              </a:solidFill>
            </a:endParaRPr>
          </a:p>
        </p:txBody>
      </p:sp>
      <p:sp>
        <p:nvSpPr>
          <p:cNvPr id="10" name="Rectangle 9"/>
          <p:cNvSpPr/>
          <p:nvPr/>
        </p:nvSpPr>
        <p:spPr>
          <a:xfrm>
            <a:off x="2699792" y="3645024"/>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dirty="0" smtClean="0">
                <a:solidFill>
                  <a:schemeClr val="tx1"/>
                </a:solidFill>
              </a:rPr>
              <a:t>Жене </a:t>
            </a:r>
            <a:endParaRPr lang="en-US" sz="10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252028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sr-Latn-CS" dirty="0"/>
              <a:t>Популације, које су састављене </a:t>
            </a:r>
            <a:r>
              <a:rPr lang="sr-Cyrl-RS" dirty="0" smtClean="0"/>
              <a:t>претежно </a:t>
            </a:r>
            <a:r>
              <a:rPr lang="sr-Latn-CS" dirty="0" smtClean="0"/>
              <a:t>од </a:t>
            </a:r>
            <a:r>
              <a:rPr lang="sr-Latn-CS" dirty="0">
                <a:solidFill>
                  <a:srgbClr val="FF0000"/>
                </a:solidFill>
              </a:rPr>
              <a:t>млађих јединки</a:t>
            </a:r>
            <a:r>
              <a:rPr lang="sr-Latn-CS" dirty="0"/>
              <a:t>, карактерише </a:t>
            </a:r>
            <a:r>
              <a:rPr lang="sr-Latn-CS" dirty="0">
                <a:solidFill>
                  <a:srgbClr val="FF0000"/>
                </a:solidFill>
              </a:rPr>
              <a:t>нагли раст бројности </a:t>
            </a:r>
            <a:r>
              <a:rPr lang="sr-Latn-CS" dirty="0"/>
              <a:t>јединки. Ако су приближно, уједначено, заступљене основне старосне категорије најмлађи,</a:t>
            </a:r>
            <a:r>
              <a:rPr lang="sr-Cyrl-CS" dirty="0"/>
              <a:t> средња и најстарији</a:t>
            </a:r>
            <a:r>
              <a:rPr lang="sr-Latn-CS" dirty="0"/>
              <a:t>, бројност се одржава на истом нивоу</a:t>
            </a:r>
            <a:r>
              <a:rPr lang="sr-Cyrl-CS" dirty="0"/>
              <a:t>,</a:t>
            </a:r>
            <a:r>
              <a:rPr lang="sr-Latn-CS" dirty="0"/>
              <a:t> нити се повећава нити смањује. Ако је у популацији присутно више старих јединки повећана </a:t>
            </a:r>
            <a:r>
              <a:rPr lang="sr-Cyrl-CS" dirty="0"/>
              <a:t> је </a:t>
            </a:r>
            <a:r>
              <a:rPr lang="sr-Latn-CS" dirty="0"/>
              <a:t>смртност</a:t>
            </a:r>
            <a:r>
              <a:rPr lang="sr-Cyrl-CS" dirty="0"/>
              <a:t>,</a:t>
            </a:r>
            <a:r>
              <a:rPr lang="sr-Latn-CS" dirty="0"/>
              <a:t> смањује се репродукција, бројност</a:t>
            </a:r>
            <a:r>
              <a:rPr lang="sr-Cyrl-CS" dirty="0"/>
              <a:t> чланова популације</a:t>
            </a:r>
            <a:r>
              <a:rPr lang="sr-Latn-CS" dirty="0"/>
              <a:t> се нагло смањује.</a:t>
            </a:r>
            <a:endParaRPr lang="en-US" dirty="0"/>
          </a:p>
          <a:p>
            <a:endParaRPr lang="en-US" dirty="0"/>
          </a:p>
        </p:txBody>
      </p:sp>
      <p:sp>
        <p:nvSpPr>
          <p:cNvPr id="6" name="Title 1"/>
          <p:cNvSpPr>
            <a:spLocks noGrp="1"/>
          </p:cNvSpPr>
          <p:nvPr>
            <p:ph type="title"/>
          </p:nvPr>
        </p:nvSpPr>
        <p:spPr>
          <a:xfrm>
            <a:off x="179512" y="274638"/>
            <a:ext cx="8964488" cy="418058"/>
          </a:xfrm>
        </p:spPr>
        <p:txBody>
          <a:bodyPr>
            <a:noAutofit/>
          </a:bodyPr>
          <a:lstStyle/>
          <a:p>
            <a:r>
              <a:rPr lang="sr-Cyrl-RS" sz="3200" dirty="0" smtClean="0"/>
              <a:t>УЗРАСНА СТРУКТУРА ПОПУЛАЦИЈЕ</a:t>
            </a:r>
            <a:endParaRPr lang="en-US" sz="3200" dirty="0"/>
          </a:p>
        </p:txBody>
      </p:sp>
      <p:grpSp>
        <p:nvGrpSpPr>
          <p:cNvPr id="16" name="Group 15"/>
          <p:cNvGrpSpPr/>
          <p:nvPr/>
        </p:nvGrpSpPr>
        <p:grpSpPr>
          <a:xfrm>
            <a:off x="107504" y="3645024"/>
            <a:ext cx="8856984" cy="3004171"/>
            <a:chOff x="107504" y="3645024"/>
            <a:chExt cx="8856984" cy="3004171"/>
          </a:xfrm>
        </p:grpSpPr>
        <p:grpSp>
          <p:nvGrpSpPr>
            <p:cNvPr id="12" name="Group 11"/>
            <p:cNvGrpSpPr/>
            <p:nvPr/>
          </p:nvGrpSpPr>
          <p:grpSpPr>
            <a:xfrm>
              <a:off x="107504" y="3645024"/>
              <a:ext cx="8856984" cy="3004171"/>
              <a:chOff x="395536" y="4725144"/>
              <a:chExt cx="6657975" cy="1924051"/>
            </a:xfrm>
          </p:grpSpPr>
          <p:pic>
            <p:nvPicPr>
              <p:cNvPr id="2052" name="Picture 4" descr="http://cnx.org/content/m47787/latest/Figure_45_05_03.png"/>
              <p:cNvPicPr>
                <a:picLocks noChangeAspect="1" noChangeArrowheads="1"/>
              </p:cNvPicPr>
              <p:nvPr/>
            </p:nvPicPr>
            <p:blipFill>
              <a:blip r:embed="rId2" cstate="print"/>
              <a:srcRect/>
              <a:stretch>
                <a:fillRect/>
              </a:stretch>
            </p:blipFill>
            <p:spPr bwMode="auto">
              <a:xfrm>
                <a:off x="395536" y="4725144"/>
                <a:ext cx="6657975" cy="1924051"/>
              </a:xfrm>
              <a:prstGeom prst="rect">
                <a:avLst/>
              </a:prstGeom>
              <a:noFill/>
            </p:spPr>
          </p:pic>
          <p:sp>
            <p:nvSpPr>
              <p:cNvPr id="7" name="Rectangle 6"/>
              <p:cNvSpPr/>
              <p:nvPr/>
            </p:nvSpPr>
            <p:spPr>
              <a:xfrm>
                <a:off x="2699792" y="4797152"/>
                <a:ext cx="29523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Дијаграми узрасне структуре</a:t>
                </a:r>
                <a:endParaRPr lang="en-US" sz="1200" dirty="0">
                  <a:solidFill>
                    <a:schemeClr val="tx1"/>
                  </a:solidFill>
                </a:endParaRPr>
              </a:p>
            </p:txBody>
          </p:sp>
          <p:sp>
            <p:nvSpPr>
              <p:cNvPr id="8" name="Rectangle 7"/>
              <p:cNvSpPr/>
              <p:nvPr/>
            </p:nvSpPr>
            <p:spPr>
              <a:xfrm>
                <a:off x="755576" y="6453336"/>
                <a:ext cx="129614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Стадијум 1: брз раст</a:t>
                </a:r>
                <a:endParaRPr lang="en-US" sz="1000" b="1" dirty="0">
                  <a:solidFill>
                    <a:schemeClr val="tx1"/>
                  </a:solidFill>
                  <a:latin typeface="Arial Narrow" pitchFamily="34" charset="0"/>
                </a:endParaRPr>
              </a:p>
            </p:txBody>
          </p:sp>
          <p:sp>
            <p:nvSpPr>
              <p:cNvPr id="9" name="Rectangle 8"/>
              <p:cNvSpPr/>
              <p:nvPr/>
            </p:nvSpPr>
            <p:spPr>
              <a:xfrm>
                <a:off x="2267744" y="6453336"/>
                <a:ext cx="15121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Стадијум 2: спорији  раст</a:t>
                </a:r>
                <a:endParaRPr lang="en-US" sz="1000" b="1" dirty="0">
                  <a:solidFill>
                    <a:schemeClr val="tx1"/>
                  </a:solidFill>
                  <a:latin typeface="Arial Narrow" pitchFamily="34" charset="0"/>
                </a:endParaRPr>
              </a:p>
            </p:txBody>
          </p:sp>
          <p:sp>
            <p:nvSpPr>
              <p:cNvPr id="10" name="Rectangle 9"/>
              <p:cNvSpPr/>
              <p:nvPr/>
            </p:nvSpPr>
            <p:spPr>
              <a:xfrm>
                <a:off x="3923928" y="6453336"/>
                <a:ext cx="1584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Стадијум 3: стабилан раст</a:t>
                </a:r>
                <a:endParaRPr lang="en-US" sz="1000" b="1" dirty="0">
                  <a:solidFill>
                    <a:schemeClr val="tx1"/>
                  </a:solidFill>
                  <a:latin typeface="Arial Narrow" pitchFamily="34" charset="0"/>
                </a:endParaRPr>
              </a:p>
            </p:txBody>
          </p:sp>
          <p:sp>
            <p:nvSpPr>
              <p:cNvPr id="11" name="Rectangle 10"/>
              <p:cNvSpPr/>
              <p:nvPr/>
            </p:nvSpPr>
            <p:spPr>
              <a:xfrm>
                <a:off x="5580112" y="6453336"/>
                <a:ext cx="129614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Стадијум 4: ?</a:t>
                </a:r>
                <a:endParaRPr lang="en-US" sz="1000" b="1" dirty="0">
                  <a:solidFill>
                    <a:schemeClr val="tx1"/>
                  </a:solidFill>
                  <a:latin typeface="Arial Narrow" pitchFamily="34" charset="0"/>
                </a:endParaRPr>
              </a:p>
            </p:txBody>
          </p:sp>
        </p:grpSp>
        <p:sp>
          <p:nvSpPr>
            <p:cNvPr id="13" name="Rectangle 12"/>
            <p:cNvSpPr/>
            <p:nvPr/>
          </p:nvSpPr>
          <p:spPr>
            <a:xfrm>
              <a:off x="179512" y="4941168"/>
              <a:ext cx="2160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b="1" dirty="0" smtClean="0">
                  <a:solidFill>
                    <a:schemeClr val="tx1"/>
                  </a:solidFill>
                  <a:latin typeface="Arial Narrow" pitchFamily="34" charset="0"/>
                </a:rPr>
                <a:t>Узраст</a:t>
              </a:r>
              <a:endParaRPr lang="en-US" sz="1400" b="1" dirty="0">
                <a:solidFill>
                  <a:schemeClr val="tx1"/>
                </a:solidFill>
                <a:latin typeface="Arial Narrow" pitchFamily="34" charset="0"/>
              </a:endParaRPr>
            </a:p>
          </p:txBody>
        </p:sp>
        <p:sp>
          <p:nvSpPr>
            <p:cNvPr id="14" name="Rectangle 13"/>
            <p:cNvSpPr/>
            <p:nvPr/>
          </p:nvSpPr>
          <p:spPr>
            <a:xfrm>
              <a:off x="539552" y="5157192"/>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Мушко </a:t>
              </a:r>
              <a:endParaRPr lang="en-US" sz="1200" b="1" dirty="0">
                <a:solidFill>
                  <a:schemeClr val="tx1"/>
                </a:solidFill>
                <a:latin typeface="Arial Narrow" pitchFamily="34" charset="0"/>
              </a:endParaRPr>
            </a:p>
          </p:txBody>
        </p:sp>
        <p:sp>
          <p:nvSpPr>
            <p:cNvPr id="15" name="Rectangle 14"/>
            <p:cNvSpPr/>
            <p:nvPr/>
          </p:nvSpPr>
          <p:spPr>
            <a:xfrm>
              <a:off x="1763688" y="5157192"/>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Женско </a:t>
              </a:r>
              <a:endParaRPr lang="en-US" sz="1200" b="1" dirty="0">
                <a:solidFill>
                  <a:schemeClr val="tx1"/>
                </a:solidFill>
                <a:latin typeface="Arial Narrow"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34082"/>
          </a:xfrm>
        </p:spPr>
        <p:txBody>
          <a:bodyPr>
            <a:normAutofit/>
          </a:bodyPr>
          <a:lstStyle/>
          <a:p>
            <a:r>
              <a:rPr lang="sr-Cyrl-RS" sz="3200" dirty="0" smtClean="0"/>
              <a:t>ВЕЛИЧИНА ПОПУЛАЦИЈЕ</a:t>
            </a:r>
            <a:endParaRPr lang="en-US" sz="3200" dirty="0"/>
          </a:p>
        </p:txBody>
      </p:sp>
      <p:sp>
        <p:nvSpPr>
          <p:cNvPr id="4" name="Content Placeholder 3"/>
          <p:cNvSpPr>
            <a:spLocks noGrp="1"/>
          </p:cNvSpPr>
          <p:nvPr>
            <p:ph idx="1"/>
          </p:nvPr>
        </p:nvSpPr>
        <p:spPr>
          <a:xfrm>
            <a:off x="0" y="908721"/>
            <a:ext cx="9144000" cy="1728192"/>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sr-Cyrl-RS" dirty="0" smtClean="0"/>
              <a:t>На величину популације, осим разних еколошких фактора, утичу и </a:t>
            </a:r>
            <a:r>
              <a:rPr lang="sr-Cyrl-RS" dirty="0" smtClean="0">
                <a:solidFill>
                  <a:srgbClr val="FF0000"/>
                </a:solidFill>
              </a:rPr>
              <a:t>стопа наталитета, стопа морталитета, стопа емиграције </a:t>
            </a:r>
            <a:r>
              <a:rPr lang="sr-Cyrl-RS" dirty="0" smtClean="0"/>
              <a:t>(одлазак јединки из популације) и </a:t>
            </a:r>
            <a:r>
              <a:rPr lang="sr-Cyrl-RS" dirty="0" smtClean="0">
                <a:solidFill>
                  <a:srgbClr val="FF0000"/>
                </a:solidFill>
              </a:rPr>
              <a:t>стопа имиграције </a:t>
            </a:r>
            <a:r>
              <a:rPr lang="sr-Cyrl-RS" dirty="0" smtClean="0"/>
              <a:t>(улазак нових јединки у популацију)</a:t>
            </a:r>
            <a:endParaRPr lang="en-US" dirty="0"/>
          </a:p>
        </p:txBody>
      </p:sp>
      <p:grpSp>
        <p:nvGrpSpPr>
          <p:cNvPr id="11" name="Group 10"/>
          <p:cNvGrpSpPr/>
          <p:nvPr/>
        </p:nvGrpSpPr>
        <p:grpSpPr>
          <a:xfrm>
            <a:off x="1043608" y="2756792"/>
            <a:ext cx="6840760" cy="4101208"/>
            <a:chOff x="1043608" y="2756792"/>
            <a:chExt cx="6840760" cy="4101208"/>
          </a:xfrm>
        </p:grpSpPr>
        <p:pic>
          <p:nvPicPr>
            <p:cNvPr id="4098" name="Picture 2" descr="http://click4biology.info/c4b/5/images/5.3/Pop-size.gif"/>
            <p:cNvPicPr>
              <a:picLocks noChangeAspect="1" noChangeArrowheads="1"/>
            </p:cNvPicPr>
            <p:nvPr/>
          </p:nvPicPr>
          <p:blipFill>
            <a:blip r:embed="rId2" cstate="print"/>
            <a:srcRect/>
            <a:stretch>
              <a:fillRect/>
            </a:stretch>
          </p:blipFill>
          <p:spPr bwMode="auto">
            <a:xfrm>
              <a:off x="1475656" y="2756792"/>
              <a:ext cx="6293774" cy="4101208"/>
            </a:xfrm>
            <a:prstGeom prst="rect">
              <a:avLst/>
            </a:prstGeom>
            <a:noFill/>
          </p:spPr>
        </p:pic>
        <p:sp>
          <p:nvSpPr>
            <p:cNvPr id="6" name="Rectangle 5"/>
            <p:cNvSpPr/>
            <p:nvPr/>
          </p:nvSpPr>
          <p:spPr>
            <a:xfrm>
              <a:off x="3851920" y="4509120"/>
              <a:ext cx="1368152" cy="504056"/>
            </a:xfrm>
            <a:prstGeom prst="rect">
              <a:avLst/>
            </a:prstGeom>
            <a:solidFill>
              <a:srgbClr val="3F5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bg1"/>
                  </a:solidFill>
                </a:rPr>
                <a:t>Величина популације</a:t>
              </a:r>
              <a:endParaRPr lang="en-US" sz="1200" dirty="0">
                <a:solidFill>
                  <a:schemeClr val="bg1"/>
                </a:solidFill>
              </a:endParaRPr>
            </a:p>
          </p:txBody>
        </p:sp>
        <p:sp>
          <p:nvSpPr>
            <p:cNvPr id="7" name="Rectangle 6"/>
            <p:cNvSpPr/>
            <p:nvPr/>
          </p:nvSpPr>
          <p:spPr>
            <a:xfrm>
              <a:off x="3707904" y="2780928"/>
              <a:ext cx="15841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Емиграција</a:t>
              </a:r>
              <a:endParaRPr lang="en-US" sz="1200" dirty="0">
                <a:solidFill>
                  <a:schemeClr val="tx1"/>
                </a:solidFill>
              </a:endParaRPr>
            </a:p>
          </p:txBody>
        </p:sp>
        <p:sp>
          <p:nvSpPr>
            <p:cNvPr id="8" name="Rectangle 7"/>
            <p:cNvSpPr/>
            <p:nvPr/>
          </p:nvSpPr>
          <p:spPr>
            <a:xfrm>
              <a:off x="3779912" y="6497960"/>
              <a:ext cx="15841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Имиграција</a:t>
              </a:r>
              <a:endParaRPr lang="en-US" sz="1200" dirty="0">
                <a:solidFill>
                  <a:schemeClr val="tx1"/>
                </a:solidFill>
              </a:endParaRPr>
            </a:p>
          </p:txBody>
        </p:sp>
        <p:sp>
          <p:nvSpPr>
            <p:cNvPr id="9" name="Rectangle 8"/>
            <p:cNvSpPr/>
            <p:nvPr/>
          </p:nvSpPr>
          <p:spPr>
            <a:xfrm>
              <a:off x="1043608" y="4653136"/>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Наталитет</a:t>
              </a:r>
              <a:endParaRPr lang="en-US" sz="1200" dirty="0">
                <a:solidFill>
                  <a:schemeClr val="tx1"/>
                </a:solidFill>
              </a:endParaRPr>
            </a:p>
          </p:txBody>
        </p:sp>
        <p:sp>
          <p:nvSpPr>
            <p:cNvPr id="10" name="Rectangle 9"/>
            <p:cNvSpPr/>
            <p:nvPr/>
          </p:nvSpPr>
          <p:spPr>
            <a:xfrm>
              <a:off x="6660232" y="4653136"/>
              <a:ext cx="12241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dirty="0" smtClean="0">
                  <a:solidFill>
                    <a:schemeClr val="tx1"/>
                  </a:solidFill>
                </a:rPr>
                <a:t>Морталитет</a:t>
              </a:r>
              <a:endParaRPr lang="en-US" sz="1200" dirty="0">
                <a:solidFill>
                  <a:schemeClr val="tx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sr-Cyrl-RS" sz="3200" dirty="0" smtClean="0"/>
              <a:t>ПОПУЛАЦИЈЕ ВРСТА У САВАНИ</a:t>
            </a:r>
            <a:endParaRPr lang="en-US" sz="3200" dirty="0"/>
          </a:p>
        </p:txBody>
      </p:sp>
      <p:pic>
        <p:nvPicPr>
          <p:cNvPr id="4" name="Picture 2" descr="http://cdn2.arkive.org/media/D1/D15335C0-95F6-4117-918B-53412928F890/Presentation.Large/Eastern-white-bearded-wildebeest-herd-with-plains-zebr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24744"/>
            <a:ext cx="3851920" cy="2564904"/>
          </a:xfrm>
          <a:prstGeom prst="rect">
            <a:avLst/>
          </a:prstGeom>
          <a:noFill/>
        </p:spPr>
      </p:pic>
      <p:pic>
        <p:nvPicPr>
          <p:cNvPr id="37892" name="Picture 4" descr="http://www.cokesmithphototravel.com/image/374673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645024"/>
            <a:ext cx="3275856" cy="2093477"/>
          </a:xfrm>
          <a:prstGeom prst="rect">
            <a:avLst/>
          </a:prstGeom>
          <a:noFill/>
        </p:spPr>
      </p:pic>
      <p:pic>
        <p:nvPicPr>
          <p:cNvPr id="37894" name="Picture 6" descr="http://ppcdn.500px.org/16674961/7df6c55a8347fad038c78a730597f745d3e7225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5146" y="3645024"/>
            <a:ext cx="3588854" cy="2105051"/>
          </a:xfrm>
          <a:prstGeom prst="rect">
            <a:avLst/>
          </a:prstGeom>
          <a:noFill/>
        </p:spPr>
      </p:pic>
      <p:pic>
        <p:nvPicPr>
          <p:cNvPr id="37898" name="Picture 10" descr="http://www.fredhoogervorst.com/oni.app/local/upload/1251187d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2320" y="1124744"/>
            <a:ext cx="1691680" cy="2550082"/>
          </a:xfrm>
          <a:prstGeom prst="rect">
            <a:avLst/>
          </a:prstGeom>
          <a:noFill/>
        </p:spPr>
      </p:pic>
      <p:pic>
        <p:nvPicPr>
          <p:cNvPr id="37904" name="Picture 16" descr="http://projetmarmottealpine.files.wordpress.com/2012/09/meerka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7956" y="1124744"/>
            <a:ext cx="3329947" cy="2497460"/>
          </a:xfrm>
          <a:prstGeom prst="rect">
            <a:avLst/>
          </a:prstGeom>
          <a:noFill/>
        </p:spPr>
      </p:pic>
      <p:pic>
        <p:nvPicPr>
          <p:cNvPr id="37900" name="Picture 12" descr="http://1.bp.blogspot.com/_61Hyybi3hOE/TUwQvbJuUcI/AAAAAAAAAIk/z8a7CT2dDNU/s1600/hwange+national+park.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9752" y="1124744"/>
            <a:ext cx="3384376" cy="2520280"/>
          </a:xfrm>
          <a:prstGeom prst="rect">
            <a:avLst/>
          </a:prstGeom>
          <a:noFill/>
        </p:spPr>
      </p:pic>
      <p:pic>
        <p:nvPicPr>
          <p:cNvPr id="37906" name="Picture 18" descr="File:Tigress at Jim Corbett National Park .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0" y="3573016"/>
            <a:ext cx="1457739" cy="2186608"/>
          </a:xfrm>
          <a:prstGeom prst="rect">
            <a:avLst/>
          </a:prstGeom>
          <a:noFill/>
        </p:spPr>
      </p:pic>
      <p:sp>
        <p:nvSpPr>
          <p:cNvPr id="14" name="TextBox 13"/>
          <p:cNvSpPr txBox="1"/>
          <p:nvPr/>
        </p:nvSpPr>
        <p:spPr>
          <a:xfrm>
            <a:off x="323528" y="6021288"/>
            <a:ext cx="3528392" cy="461665"/>
          </a:xfrm>
          <a:prstGeom prst="rect">
            <a:avLst/>
          </a:prstGeom>
          <a:noFill/>
        </p:spPr>
        <p:txBody>
          <a:bodyPr wrap="square" rtlCol="0">
            <a:spAutoFit/>
          </a:bodyPr>
          <a:lstStyle/>
          <a:p>
            <a:r>
              <a:rPr lang="sr-Cyrl-RS" sz="2400" dirty="0" smtClean="0">
                <a:solidFill>
                  <a:srgbClr val="FF0000"/>
                </a:solidFill>
              </a:rPr>
              <a:t>Пронађите уљеза!!</a:t>
            </a:r>
            <a:endParaRPr lang="en-US" sz="2400" dirty="0">
              <a:solidFill>
                <a:srgbClr val="FF0000"/>
              </a:solidFill>
            </a:endParaRPr>
          </a:p>
        </p:txBody>
      </p:sp>
      <p:pic>
        <p:nvPicPr>
          <p:cNvPr id="37908" name="Picture 20" descr="http://www.aduna.com/wordpress/wp-content/uploads/Aduna-baobab-africa-tree-life-field-senegal-fruit-pulp-powder.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43808" y="3645024"/>
            <a:ext cx="1727386" cy="21468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1152127"/>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sr-Latn-CS" b="1" dirty="0">
                <a:solidFill>
                  <a:srgbClr val="FF0000"/>
                </a:solidFill>
              </a:rPr>
              <a:t>Популацију</a:t>
            </a:r>
            <a:r>
              <a:rPr lang="sr-Latn-CS" dirty="0">
                <a:solidFill>
                  <a:srgbClr val="FF0000"/>
                </a:solidFill>
              </a:rPr>
              <a:t> чине скупови чланова исте врсте који се међусобно размножавају и насељавају </a:t>
            </a:r>
            <a:r>
              <a:rPr lang="sr-Cyrl-RS" dirty="0" smtClean="0">
                <a:solidFill>
                  <a:srgbClr val="FF0000"/>
                </a:solidFill>
              </a:rPr>
              <a:t>исти</a:t>
            </a:r>
            <a:r>
              <a:rPr lang="sr-Latn-CS" dirty="0" smtClean="0">
                <a:solidFill>
                  <a:srgbClr val="FF0000"/>
                </a:solidFill>
              </a:rPr>
              <a:t> </a:t>
            </a:r>
            <a:r>
              <a:rPr lang="sr-Latn-CS" dirty="0">
                <a:solidFill>
                  <a:srgbClr val="FF0000"/>
                </a:solidFill>
              </a:rPr>
              <a:t>еколошки простор.</a:t>
            </a:r>
            <a:endParaRPr lang="en-US" dirty="0">
              <a:solidFill>
                <a:srgbClr val="FF0000"/>
              </a:solidFill>
            </a:endParaRPr>
          </a:p>
          <a:p>
            <a:endParaRPr lang="en-US" dirty="0"/>
          </a:p>
        </p:txBody>
      </p:sp>
      <p:sp>
        <p:nvSpPr>
          <p:cNvPr id="4" name="Title 1"/>
          <p:cNvSpPr>
            <a:spLocks noGrp="1"/>
          </p:cNvSpPr>
          <p:nvPr>
            <p:ph type="title"/>
          </p:nvPr>
        </p:nvSpPr>
        <p:spPr>
          <a:xfrm>
            <a:off x="395536" y="0"/>
            <a:ext cx="8229600" cy="490066"/>
          </a:xfrm>
        </p:spPr>
        <p:txBody>
          <a:bodyPr>
            <a:normAutofit fontScale="90000"/>
          </a:bodyPr>
          <a:lstStyle/>
          <a:p>
            <a:r>
              <a:rPr lang="ru-RU" sz="3200" b="1" dirty="0" smtClean="0"/>
              <a:t>ПОПУЛАЦИЈА</a:t>
            </a:r>
            <a:endParaRPr lang="en-US" sz="3200" dirty="0">
              <a:latin typeface="Arial Black" pitchFamily="34" charset="0"/>
            </a:endParaRPr>
          </a:p>
        </p:txBody>
      </p:sp>
      <p:sp>
        <p:nvSpPr>
          <p:cNvPr id="8" name="TextBox 7"/>
          <p:cNvSpPr txBox="1"/>
          <p:nvPr/>
        </p:nvSpPr>
        <p:spPr>
          <a:xfrm>
            <a:off x="0" y="2924944"/>
            <a:ext cx="9144000" cy="369332"/>
          </a:xfrm>
          <a:prstGeom prst="rect">
            <a:avLst/>
          </a:prstGeom>
          <a:noFill/>
        </p:spPr>
        <p:txBody>
          <a:bodyPr wrap="square" rtlCol="0">
            <a:spAutoFit/>
          </a:bodyPr>
          <a:lstStyle/>
          <a:p>
            <a:endParaRPr lang="en-US" dirty="0"/>
          </a:p>
        </p:txBody>
      </p:sp>
      <p:sp>
        <p:nvSpPr>
          <p:cNvPr id="19458" name="Rectangle 2"/>
          <p:cNvSpPr>
            <a:spLocks noChangeArrowheads="1"/>
          </p:cNvSpPr>
          <p:nvPr/>
        </p:nvSpPr>
        <p:spPr bwMode="auto">
          <a:xfrm>
            <a:off x="-1" y="1916832"/>
            <a:ext cx="9144001" cy="19389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sr-Latn-CS" sz="2400" b="0" i="0" u="none" strike="noStrike" cap="none" normalizeH="0" baseline="0" dirty="0" smtClean="0">
                <a:ln>
                  <a:noFill/>
                </a:ln>
                <a:solidFill>
                  <a:schemeClr val="tx1"/>
                </a:solidFill>
                <a:effectLst/>
                <a:ea typeface="Calibri" pitchFamily="34" charset="0"/>
                <a:cs typeface="Times New Roman" pitchFamily="18" charset="0"/>
              </a:rPr>
              <a:t>Из ове дефиниције проистичу три основн</a:t>
            </a:r>
            <a:r>
              <a:rPr kumimoji="0" lang="sr-Cyrl-CS" sz="2400" b="0" i="0" u="none" strike="noStrike" cap="none" normalizeH="0" baseline="0" dirty="0" smtClean="0">
                <a:ln>
                  <a:noFill/>
                </a:ln>
                <a:solidFill>
                  <a:schemeClr val="tx1"/>
                </a:solidFill>
                <a:effectLst/>
                <a:ea typeface="Calibri" pitchFamily="34" charset="0"/>
                <a:cs typeface="Times New Roman" pitchFamily="18" charset="0"/>
              </a:rPr>
              <a:t>е особине</a:t>
            </a:r>
            <a:r>
              <a:rPr kumimoji="0" lang="sr-Latn-CS" sz="2400" b="0" i="0" u="none" strike="noStrike" cap="none" normalizeH="0" baseline="0" dirty="0" smtClean="0">
                <a:ln>
                  <a:noFill/>
                </a:ln>
                <a:solidFill>
                  <a:schemeClr val="tx1"/>
                </a:solidFill>
                <a:effectLst/>
                <a:ea typeface="Calibri" pitchFamily="34" charset="0"/>
                <a:cs typeface="Times New Roman" pitchFamily="18" charset="0"/>
              </a:rPr>
              <a:t> сваке популације:</a:t>
            </a:r>
            <a:endParaRPr kumimoji="0" lang="sr-Cyrl-RS" sz="24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2400" b="1" i="0" u="none" strike="noStrike" cap="none" normalizeH="0" baseline="0" dirty="0" smtClean="0">
                <a:ln>
                  <a:noFill/>
                </a:ln>
                <a:solidFill>
                  <a:schemeClr val="tx1"/>
                </a:solidFill>
                <a:effectLst/>
                <a:ea typeface="Calibri" pitchFamily="34" charset="0"/>
                <a:cs typeface="Times New Roman" pitchFamily="18" charset="0"/>
              </a:rPr>
              <a:t>1.</a:t>
            </a:r>
            <a:r>
              <a:rPr kumimoji="0" lang="sr-Cyrl-R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sr-Latn-CS" sz="2400" b="1" i="0" u="none" strike="noStrike" cap="none" normalizeH="0" baseline="0" dirty="0" smtClean="0">
                <a:ln>
                  <a:noFill/>
                </a:ln>
                <a:solidFill>
                  <a:schemeClr val="tx1"/>
                </a:solidFill>
                <a:effectLst/>
                <a:ea typeface="Calibri" pitchFamily="34" charset="0"/>
                <a:cs typeface="Times New Roman" pitchFamily="18" charset="0"/>
              </a:rPr>
              <a:t>Популација представља заједницу </a:t>
            </a:r>
            <a:r>
              <a:rPr kumimoji="0" lang="sr-Latn-CS" sz="2400" b="1" i="0" u="none" strike="noStrike" cap="none" normalizeH="0" baseline="0" dirty="0" smtClean="0">
                <a:ln>
                  <a:noFill/>
                </a:ln>
                <a:solidFill>
                  <a:srgbClr val="FF0000"/>
                </a:solidFill>
                <a:effectLst/>
                <a:ea typeface="Calibri" pitchFamily="34" charset="0"/>
                <a:cs typeface="Times New Roman" pitchFamily="18" charset="0"/>
              </a:rPr>
              <a:t>припадника исте врсте</a:t>
            </a:r>
            <a:endParaRPr kumimoji="0" lang="sr-Cyrl-CS"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9460" name="Picture 4" descr="Natures own holiday from hell: The seals and penguins ignore each other as best they can, but if one of the flightless birds waddles too close, the ferocious seals growl and snap their teeth to warn it aw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3513791"/>
            <a:ext cx="5364088" cy="3344209"/>
          </a:xfrm>
          <a:prstGeom prst="rect">
            <a:avLst/>
          </a:prstGeom>
          <a:noFill/>
        </p:spPr>
      </p:pic>
      <p:sp>
        <p:nvSpPr>
          <p:cNvPr id="11" name="TextBox 10"/>
          <p:cNvSpPr txBox="1"/>
          <p:nvPr/>
        </p:nvSpPr>
        <p:spPr>
          <a:xfrm>
            <a:off x="0" y="4581128"/>
            <a:ext cx="3600400" cy="1477328"/>
          </a:xfrm>
          <a:prstGeom prst="rect">
            <a:avLst/>
          </a:prstGeom>
          <a:noFill/>
        </p:spPr>
        <p:txBody>
          <a:bodyPr wrap="square" rtlCol="0">
            <a:spAutoFit/>
          </a:bodyPr>
          <a:lstStyle/>
          <a:p>
            <a:pPr algn="r"/>
            <a:r>
              <a:rPr lang="sr-Cyrl-RS" dirty="0" smtClean="0"/>
              <a:t>Велике популације морских слонова и краљевских пингвина на острвима северно од Антарктика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216024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sr-Latn-CS" b="1" dirty="0"/>
              <a:t>2. </a:t>
            </a:r>
            <a:r>
              <a:rPr lang="sr-Latn-CS" b="1" dirty="0">
                <a:solidFill>
                  <a:srgbClr val="FF0000"/>
                </a:solidFill>
              </a:rPr>
              <a:t>Просторна ограниченост популације</a:t>
            </a:r>
            <a:r>
              <a:rPr lang="sr-Latn-CS" b="1" dirty="0"/>
              <a:t>:</a:t>
            </a:r>
            <a:r>
              <a:rPr lang="sr-Latn-CS" dirty="0"/>
              <a:t> под популацијом се не подразумевају било који припадници једне врсте, већ само они који се налазе унутар једног просторно дефинисаног  подручја (острво, језеро, нека долина)</a:t>
            </a:r>
            <a:r>
              <a:rPr lang="sr-Cyrl-CS" dirty="0"/>
              <a:t>, односно</a:t>
            </a:r>
            <a:r>
              <a:rPr lang="sr-Latn-CS" dirty="0"/>
              <a:t> простор</a:t>
            </a:r>
            <a:r>
              <a:rPr lang="sr-Cyrl-CS" dirty="0"/>
              <a:t>а који је</a:t>
            </a:r>
            <a:r>
              <a:rPr lang="sr-Latn-CS" dirty="0"/>
              <a:t> омеђен (одвојен) неким еколошким границама (неке врсте трава</a:t>
            </a:r>
            <a:r>
              <a:rPr lang="sr-Cyrl-CS" dirty="0"/>
              <a:t> живе</a:t>
            </a:r>
            <a:r>
              <a:rPr lang="sr-Latn-CS" dirty="0"/>
              <a:t> на ливадском пропланку у шумској биоценози, популација граба у храстовој шуми)</a:t>
            </a:r>
            <a:r>
              <a:rPr lang="sr-Cyrl-CS" dirty="0"/>
              <a:t>;</a:t>
            </a:r>
            <a:endParaRPr lang="en-US" dirty="0"/>
          </a:p>
          <a:p>
            <a:endParaRPr lang="en-US" dirty="0"/>
          </a:p>
        </p:txBody>
      </p:sp>
      <p:sp>
        <p:nvSpPr>
          <p:cNvPr id="4" name="Title 1"/>
          <p:cNvSpPr>
            <a:spLocks noGrp="1"/>
          </p:cNvSpPr>
          <p:nvPr>
            <p:ph type="title"/>
          </p:nvPr>
        </p:nvSpPr>
        <p:spPr>
          <a:xfrm>
            <a:off x="395536" y="0"/>
            <a:ext cx="8229600" cy="764704"/>
          </a:xfrm>
        </p:spPr>
        <p:txBody>
          <a:bodyPr>
            <a:normAutofit/>
          </a:bodyPr>
          <a:lstStyle/>
          <a:p>
            <a:r>
              <a:rPr lang="ru-RU" sz="3200" b="1" dirty="0" smtClean="0"/>
              <a:t>ПОПУЛАЦИЈА</a:t>
            </a:r>
            <a:endParaRPr lang="en-US" sz="3200" dirty="0">
              <a:latin typeface="Arial Black" pitchFamily="34" charset="0"/>
            </a:endParaRPr>
          </a:p>
        </p:txBody>
      </p:sp>
      <p:pic>
        <p:nvPicPr>
          <p:cNvPr id="17410" name="Picture 2" descr="http://khongthe.com/wallpapers/nature/mountain-lakes-2332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3860310"/>
            <a:ext cx="4283968" cy="2997690"/>
          </a:xfrm>
          <a:prstGeom prst="rect">
            <a:avLst/>
          </a:prstGeom>
          <a:noFill/>
        </p:spPr>
      </p:pic>
      <p:pic>
        <p:nvPicPr>
          <p:cNvPr id="17414" name="Picture 6" descr="http://2.bp.blogspot.com/--fDzk18RCis/UY97h3QWE4I/AAAAAAAAFhk/4VKcZ_W1Y78/s1600/Galapagos+Island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80416"/>
            <a:ext cx="3995936" cy="2377583"/>
          </a:xfrm>
          <a:prstGeom prst="rect">
            <a:avLst/>
          </a:prstGeom>
          <a:noFill/>
        </p:spPr>
      </p:pic>
      <p:sp>
        <p:nvSpPr>
          <p:cNvPr id="8" name="TextBox 7"/>
          <p:cNvSpPr txBox="1"/>
          <p:nvPr/>
        </p:nvSpPr>
        <p:spPr>
          <a:xfrm>
            <a:off x="0" y="3501008"/>
            <a:ext cx="3923928" cy="923330"/>
          </a:xfrm>
          <a:prstGeom prst="rect">
            <a:avLst/>
          </a:prstGeom>
          <a:noFill/>
        </p:spPr>
        <p:txBody>
          <a:bodyPr wrap="square" rtlCol="0">
            <a:spAutoFit/>
          </a:bodyPr>
          <a:lstStyle/>
          <a:p>
            <a:r>
              <a:rPr lang="sr-Cyrl-RS" dirty="0" smtClean="0"/>
              <a:t>Галапагоска острва – изоловане популације животиња на острвима</a:t>
            </a:r>
            <a:endParaRPr lang="en-US" dirty="0"/>
          </a:p>
        </p:txBody>
      </p:sp>
      <p:sp>
        <p:nvSpPr>
          <p:cNvPr id="9" name="TextBox 8"/>
          <p:cNvSpPr txBox="1"/>
          <p:nvPr/>
        </p:nvSpPr>
        <p:spPr>
          <a:xfrm>
            <a:off x="4751512" y="3212976"/>
            <a:ext cx="4392488" cy="646331"/>
          </a:xfrm>
          <a:prstGeom prst="rect">
            <a:avLst/>
          </a:prstGeom>
          <a:noFill/>
        </p:spPr>
        <p:txBody>
          <a:bodyPr wrap="square" rtlCol="0">
            <a:spAutoFit/>
          </a:bodyPr>
          <a:lstStyle/>
          <a:p>
            <a:r>
              <a:rPr lang="sr-Cyrl-RS" dirty="0" smtClean="0"/>
              <a:t>Изолована планинска језера са одвојеним популацијама риба</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wildlifeextra.com/images/orangutan_distribution.JPG"/>
          <p:cNvPicPr>
            <a:picLocks noChangeAspect="1" noChangeArrowheads="1"/>
          </p:cNvPicPr>
          <p:nvPr/>
        </p:nvPicPr>
        <p:blipFill>
          <a:blip r:embed="rId2" cstate="print"/>
          <a:srcRect/>
          <a:stretch>
            <a:fillRect/>
          </a:stretch>
        </p:blipFill>
        <p:spPr bwMode="auto">
          <a:xfrm>
            <a:off x="0" y="3933056"/>
            <a:ext cx="6732240" cy="2520884"/>
          </a:xfrm>
          <a:prstGeom prst="rect">
            <a:avLst/>
          </a:prstGeom>
          <a:noFill/>
        </p:spPr>
      </p:pic>
      <p:pic>
        <p:nvPicPr>
          <p:cNvPr id="38916" name="Picture 4" descr="http://wpsan.global2.vic.edu.au/files/2013/05/slide-born-to-be-wild-236tex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84784"/>
            <a:ext cx="6657975" cy="2409826"/>
          </a:xfrm>
          <a:prstGeom prst="rect">
            <a:avLst/>
          </a:prstGeom>
          <a:noFill/>
        </p:spPr>
      </p:pic>
      <p:sp>
        <p:nvSpPr>
          <p:cNvPr id="7" name="TextBox 6"/>
          <p:cNvSpPr txBox="1"/>
          <p:nvPr/>
        </p:nvSpPr>
        <p:spPr>
          <a:xfrm>
            <a:off x="6732240" y="1412776"/>
            <a:ext cx="2411760" cy="3693319"/>
          </a:xfrm>
          <a:prstGeom prst="rect">
            <a:avLst/>
          </a:prstGeom>
          <a:noFill/>
        </p:spPr>
        <p:txBody>
          <a:bodyPr wrap="square" rtlCol="0">
            <a:spAutoFit/>
          </a:bodyPr>
          <a:lstStyle/>
          <a:p>
            <a:r>
              <a:rPr lang="sr-Cyrl-RS" dirty="0" smtClean="0"/>
              <a:t>Изоловане популације орангутана на острву Борнео:</a:t>
            </a:r>
          </a:p>
          <a:p>
            <a:r>
              <a:rPr lang="sr-Cyrl-RS" dirty="0" smtClean="0"/>
              <a:t>Резултат крчења шума и губитак станишта</a:t>
            </a:r>
          </a:p>
          <a:p>
            <a:r>
              <a:rPr lang="sr-Cyrl-RS" dirty="0" smtClean="0"/>
              <a:t>Ако број јединки орангутана у популацији падне испод 50, популација изумире;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1656184"/>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buNone/>
            </a:pPr>
            <a:r>
              <a:rPr lang="sr-Latn-CS" b="1" dirty="0"/>
              <a:t>3. </a:t>
            </a:r>
            <a:r>
              <a:rPr lang="sr-Latn-CS" b="1" dirty="0" smtClean="0"/>
              <a:t>Припадност </a:t>
            </a:r>
            <a:r>
              <a:rPr lang="sr-Latn-CS" b="1" dirty="0"/>
              <a:t>чланова репродуктивној заједници:</a:t>
            </a:r>
            <a:r>
              <a:rPr lang="sr-Latn-CS" dirty="0"/>
              <a:t> то </a:t>
            </a:r>
            <a:r>
              <a:rPr lang="sr-Latn-CS" dirty="0" smtClean="0"/>
              <a:t>с</a:t>
            </a:r>
            <a:r>
              <a:rPr lang="sr-Cyrl-RS" dirty="0" smtClean="0"/>
              <a:t>у</a:t>
            </a:r>
            <a:r>
              <a:rPr lang="sr-Latn-CS" dirty="0" smtClean="0"/>
              <a:t> </a:t>
            </a:r>
            <a:r>
              <a:rPr lang="sr-Latn-CS" dirty="0"/>
              <a:t>заједнице у оквиру које </a:t>
            </a:r>
            <a:r>
              <a:rPr lang="sr-Latn-CS" dirty="0" smtClean="0"/>
              <a:t>с</a:t>
            </a:r>
            <a:r>
              <a:rPr lang="sr-Cyrl-RS" dirty="0" smtClean="0"/>
              <a:t>у</a:t>
            </a:r>
            <a:r>
              <a:rPr lang="sr-Latn-CS" dirty="0" smtClean="0"/>
              <a:t> </a:t>
            </a:r>
            <a:r>
              <a:rPr lang="sr-Latn-CS" dirty="0"/>
              <a:t>јединке међу собом </a:t>
            </a:r>
            <a:r>
              <a:rPr lang="sr-Latn-CS" dirty="0">
                <a:solidFill>
                  <a:srgbClr val="FF0000"/>
                </a:solidFill>
              </a:rPr>
              <a:t>повезане односима ра</a:t>
            </a:r>
            <a:r>
              <a:rPr lang="sr-Cyrl-CS" dirty="0">
                <a:solidFill>
                  <a:srgbClr val="FF0000"/>
                </a:solidFill>
              </a:rPr>
              <a:t>з</a:t>
            </a:r>
            <a:r>
              <a:rPr lang="sr-Latn-CS" dirty="0" smtClean="0">
                <a:solidFill>
                  <a:srgbClr val="FF0000"/>
                </a:solidFill>
              </a:rPr>
              <a:t>множавања</a:t>
            </a:r>
            <a:r>
              <a:rPr lang="sr-Cyrl-RS" dirty="0" smtClean="0">
                <a:solidFill>
                  <a:srgbClr val="FF0000"/>
                </a:solidFill>
              </a:rPr>
              <a:t>,</a:t>
            </a:r>
            <a:r>
              <a:rPr lang="sr-Cyrl-CS" dirty="0" smtClean="0">
                <a:solidFill>
                  <a:srgbClr val="FF0000"/>
                </a:solidFill>
              </a:rPr>
              <a:t> </a:t>
            </a:r>
            <a:r>
              <a:rPr lang="sr-Cyrl-CS" dirty="0"/>
              <a:t>односно</a:t>
            </a:r>
            <a:r>
              <a:rPr lang="sr-Latn-CS" dirty="0"/>
              <a:t> кроз</a:t>
            </a:r>
            <a:r>
              <a:rPr lang="sr-Cyrl-CS" dirty="0"/>
              <a:t> </a:t>
            </a:r>
            <a:r>
              <a:rPr lang="sr-Latn-CS" dirty="0" smtClean="0"/>
              <a:t>генерације</a:t>
            </a:r>
            <a:r>
              <a:rPr lang="sr-Cyrl-RS" dirty="0" smtClean="0"/>
              <a:t> </a:t>
            </a:r>
            <a:r>
              <a:rPr lang="sr-Cyrl-CS" dirty="0" smtClean="0"/>
              <a:t>се </a:t>
            </a:r>
            <a:r>
              <a:rPr lang="sr-Cyrl-CS" dirty="0"/>
              <a:t>преноси</a:t>
            </a:r>
            <a:r>
              <a:rPr lang="sr-Latn-CS" dirty="0"/>
              <a:t> </a:t>
            </a:r>
            <a:r>
              <a:rPr lang="sr-Latn-CS" dirty="0" smtClean="0"/>
              <a:t>генетички </a:t>
            </a:r>
            <a:r>
              <a:rPr lang="sr-Latn-CS" dirty="0"/>
              <a:t>идентитет</a:t>
            </a:r>
            <a:r>
              <a:rPr lang="sr-Cyrl-CS" dirty="0"/>
              <a:t> те врсте</a:t>
            </a:r>
            <a:r>
              <a:rPr lang="sr-Latn-CS" dirty="0"/>
              <a:t>.</a:t>
            </a:r>
            <a:endParaRPr lang="en-US" dirty="0"/>
          </a:p>
          <a:p>
            <a:endParaRPr lang="en-US" dirty="0"/>
          </a:p>
        </p:txBody>
      </p:sp>
      <p:sp>
        <p:nvSpPr>
          <p:cNvPr id="4" name="Title 1"/>
          <p:cNvSpPr>
            <a:spLocks noGrp="1"/>
          </p:cNvSpPr>
          <p:nvPr>
            <p:ph type="title"/>
          </p:nvPr>
        </p:nvSpPr>
        <p:spPr>
          <a:xfrm>
            <a:off x="457200" y="274638"/>
            <a:ext cx="8229600" cy="418058"/>
          </a:xfrm>
        </p:spPr>
        <p:txBody>
          <a:bodyPr>
            <a:normAutofit fontScale="90000"/>
          </a:bodyPr>
          <a:lstStyle/>
          <a:p>
            <a:r>
              <a:rPr lang="ru-RU" sz="3200" b="1" dirty="0" smtClean="0"/>
              <a:t>ПОПУЛАЦИЈА</a:t>
            </a:r>
            <a:endParaRPr lang="en-US" sz="3200" dirty="0">
              <a:latin typeface="Arial Black" pitchFamily="34" charset="0"/>
            </a:endParaRPr>
          </a:p>
        </p:txBody>
      </p:sp>
      <p:pic>
        <p:nvPicPr>
          <p:cNvPr id="16390" name="Picture 6" descr="http://www.nunatsiaqonline.ca/pub/photos/mother_fawn3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89040"/>
            <a:ext cx="4579337" cy="3068960"/>
          </a:xfrm>
          <a:prstGeom prst="rect">
            <a:avLst/>
          </a:prstGeom>
          <a:noFill/>
        </p:spPr>
      </p:pic>
      <p:pic>
        <p:nvPicPr>
          <p:cNvPr id="16386" name="Picture 2" descr="http://upload.wikimedia.org/wikipedia/commons/5/50/Herd_of_Caribo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3411228"/>
            <a:ext cx="5148064" cy="3446772"/>
          </a:xfrm>
          <a:prstGeom prst="rect">
            <a:avLst/>
          </a:prstGeom>
          <a:noFill/>
        </p:spPr>
      </p:pic>
      <p:sp>
        <p:nvSpPr>
          <p:cNvPr id="8" name="TextBox 7"/>
          <p:cNvSpPr txBox="1"/>
          <p:nvPr/>
        </p:nvSpPr>
        <p:spPr>
          <a:xfrm>
            <a:off x="0" y="3140968"/>
            <a:ext cx="3707904" cy="646331"/>
          </a:xfrm>
          <a:prstGeom prst="rect">
            <a:avLst/>
          </a:prstGeom>
          <a:noFill/>
        </p:spPr>
        <p:txBody>
          <a:bodyPr wrap="square" rtlCol="0">
            <a:spAutoFit/>
          </a:bodyPr>
          <a:lstStyle/>
          <a:p>
            <a:r>
              <a:rPr lang="sr-Cyrl-RS" dirty="0" smtClean="0"/>
              <a:t>Популација северног јелена – карибуа у тундри</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9"/>
            <a:ext cx="9144000" cy="3168351"/>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sr-Latn-CS" dirty="0"/>
              <a:t>Као колектив јединки једне врсте популација је окружена одговарајућом животном средином, изложена је дејству спољашњих фактора средине у којој</a:t>
            </a:r>
            <a:r>
              <a:rPr lang="sr-Cyrl-CS" dirty="0"/>
              <a:t> чланови</a:t>
            </a:r>
            <a:r>
              <a:rPr lang="sr-Latn-CS" dirty="0"/>
              <a:t> популациј</a:t>
            </a:r>
            <a:r>
              <a:rPr lang="sr-Cyrl-CS" dirty="0"/>
              <a:t>е</a:t>
            </a:r>
            <a:r>
              <a:rPr lang="sr-Latn-CS" dirty="0"/>
              <a:t> жив</a:t>
            </a:r>
            <a:r>
              <a:rPr lang="sr-Cyrl-CS" dirty="0"/>
              <a:t>е</a:t>
            </a:r>
            <a:r>
              <a:rPr lang="sr-Latn-CS" dirty="0"/>
              <a:t>. </a:t>
            </a:r>
            <a:endParaRPr lang="en-US" dirty="0"/>
          </a:p>
          <a:p>
            <a:r>
              <a:rPr lang="sr-Latn-CS" dirty="0">
                <a:solidFill>
                  <a:srgbClr val="FF0000"/>
                </a:solidFill>
              </a:rPr>
              <a:t>Ефекат деловања еколошких фактора на популацију може бити другачији у односу на дејство тих фактора на организам као јединку</a:t>
            </a:r>
            <a:r>
              <a:rPr lang="sr-Latn-CS" dirty="0"/>
              <a:t>. </a:t>
            </a:r>
            <a:r>
              <a:rPr lang="sr-Cyrl-CS" dirty="0"/>
              <a:t>Н</a:t>
            </a:r>
            <a:r>
              <a:rPr lang="sr-Latn-CS" dirty="0"/>
              <a:t>еповољан ефекат </a:t>
            </a:r>
            <a:r>
              <a:rPr lang="sr-Cyrl-CS" dirty="0"/>
              <a:t>једног</a:t>
            </a:r>
            <a:r>
              <a:rPr lang="sr-Latn-CS" dirty="0"/>
              <a:t> фактора животне средине може изазвати смрт</a:t>
            </a:r>
            <a:r>
              <a:rPr lang="sr-Cyrl-CS" dirty="0"/>
              <a:t> те</a:t>
            </a:r>
            <a:r>
              <a:rPr lang="sr-Latn-CS" dirty="0"/>
              <a:t> јединке. Његово неповољно дејство на популацију се може одредити само већом или мањом смртношћу јединки те популације.</a:t>
            </a:r>
            <a:endParaRPr lang="en-US" dirty="0"/>
          </a:p>
          <a:p>
            <a:endParaRPr lang="en-US" dirty="0"/>
          </a:p>
        </p:txBody>
      </p:sp>
      <p:sp>
        <p:nvSpPr>
          <p:cNvPr id="4" name="Title 1"/>
          <p:cNvSpPr>
            <a:spLocks noGrp="1"/>
          </p:cNvSpPr>
          <p:nvPr>
            <p:ph type="title"/>
          </p:nvPr>
        </p:nvSpPr>
        <p:spPr>
          <a:xfrm>
            <a:off x="457200" y="0"/>
            <a:ext cx="8229600" cy="692696"/>
          </a:xfrm>
        </p:spPr>
        <p:txBody>
          <a:bodyPr>
            <a:normAutofit/>
          </a:bodyPr>
          <a:lstStyle/>
          <a:p>
            <a:r>
              <a:rPr lang="ru-RU" sz="3200" b="1" dirty="0" smtClean="0"/>
              <a:t>ПОПУЛАЦИЈА</a:t>
            </a:r>
            <a:endParaRPr lang="en-US" sz="3200" dirty="0">
              <a:latin typeface="Arial Black" pitchFamily="34" charset="0"/>
            </a:endParaRPr>
          </a:p>
        </p:txBody>
      </p:sp>
      <p:pic>
        <p:nvPicPr>
          <p:cNvPr id="15362" name="Picture 2" descr="http://www.cfans.umn.edu/prod/groups/cfans/@pub/@cfans/documents/asset/cfans_asset_4155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3861048"/>
            <a:ext cx="3203848" cy="2996952"/>
          </a:xfrm>
          <a:prstGeom prst="rect">
            <a:avLst/>
          </a:prstGeom>
          <a:noFill/>
        </p:spPr>
      </p:pic>
      <p:sp>
        <p:nvSpPr>
          <p:cNvPr id="7" name="TextBox 6"/>
          <p:cNvSpPr txBox="1"/>
          <p:nvPr/>
        </p:nvSpPr>
        <p:spPr>
          <a:xfrm>
            <a:off x="0" y="4221088"/>
            <a:ext cx="5868144"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sr-Cyrl-RS" dirty="0" smtClean="0"/>
              <a:t>Сматра се да  нова врста пестицида - инсектицида </a:t>
            </a:r>
            <a:r>
              <a:rPr lang="sr-Cyrl-RS" dirty="0" smtClean="0">
                <a:solidFill>
                  <a:srgbClr val="FF0000"/>
                </a:solidFill>
              </a:rPr>
              <a:t>неоникотиноида</a:t>
            </a:r>
            <a:r>
              <a:rPr lang="sr-Cyrl-RS" dirty="0" smtClean="0"/>
              <a:t> којом се прскају усеви десеткује популације пчела које опрашују усеве (на пример сунцокрет) на њивама, узимајући тако са поленом и нектаром и отров и масовно угибају.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2232248"/>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sr-Latn-CS" dirty="0"/>
              <a:t>Свака популација се одликује својом структуром. </a:t>
            </a:r>
            <a:r>
              <a:rPr lang="sr-Latn-CS" dirty="0">
                <a:solidFill>
                  <a:srgbClr val="FF0000"/>
                </a:solidFill>
              </a:rPr>
              <a:t>Структуру</a:t>
            </a:r>
            <a:r>
              <a:rPr lang="sr-Latn-CS" dirty="0"/>
              <a:t> чине посебни </a:t>
            </a:r>
            <a:r>
              <a:rPr lang="sr-Latn-CS" dirty="0" smtClean="0"/>
              <a:t>елементи</a:t>
            </a:r>
            <a:r>
              <a:rPr lang="sr-Cyrl-CS" dirty="0" smtClean="0"/>
              <a:t>:</a:t>
            </a:r>
            <a:r>
              <a:rPr lang="sr-Latn-CS" dirty="0" smtClean="0"/>
              <a:t> </a:t>
            </a:r>
            <a:endParaRPr lang="sr-Cyrl-RS" dirty="0" smtClean="0"/>
          </a:p>
          <a:p>
            <a:r>
              <a:rPr lang="sr-Latn-CS" b="1" dirty="0" smtClean="0">
                <a:solidFill>
                  <a:srgbClr val="FF0000"/>
                </a:solidFill>
              </a:rPr>
              <a:t>формалн</a:t>
            </a:r>
            <a:r>
              <a:rPr lang="sr-Cyrl-RS" b="1" dirty="0" smtClean="0">
                <a:solidFill>
                  <a:srgbClr val="FF0000"/>
                </a:solidFill>
              </a:rPr>
              <a:t>и</a:t>
            </a:r>
            <a:r>
              <a:rPr lang="sr-Latn-CS" b="1" dirty="0" smtClean="0">
                <a:solidFill>
                  <a:srgbClr val="FF0000"/>
                </a:solidFill>
              </a:rPr>
              <a:t> елемент</a:t>
            </a:r>
            <a:r>
              <a:rPr lang="sr-Cyrl-RS" b="1" dirty="0" smtClean="0">
                <a:solidFill>
                  <a:srgbClr val="FF0000"/>
                </a:solidFill>
              </a:rPr>
              <a:t>и, </a:t>
            </a:r>
            <a:r>
              <a:rPr lang="sr-Latn-CS" dirty="0" smtClean="0"/>
              <a:t>који </a:t>
            </a:r>
            <a:r>
              <a:rPr lang="sr-Latn-CS" dirty="0"/>
              <a:t>су везани за спољни изглед чланова популације и </a:t>
            </a:r>
            <a:r>
              <a:rPr lang="sr-Cyrl-RS" dirty="0" smtClean="0"/>
              <a:t>саме популације</a:t>
            </a:r>
          </a:p>
          <a:p>
            <a:r>
              <a:rPr lang="sr-Latn-CS" b="1" dirty="0" smtClean="0">
                <a:solidFill>
                  <a:srgbClr val="FF0000"/>
                </a:solidFill>
              </a:rPr>
              <a:t>функционалн</a:t>
            </a:r>
            <a:r>
              <a:rPr lang="sr-Cyrl-RS" b="1" dirty="0" smtClean="0">
                <a:solidFill>
                  <a:srgbClr val="FF0000"/>
                </a:solidFill>
              </a:rPr>
              <a:t>и</a:t>
            </a:r>
            <a:r>
              <a:rPr lang="sr-Latn-CS" b="1" dirty="0" smtClean="0">
                <a:solidFill>
                  <a:srgbClr val="FF0000"/>
                </a:solidFill>
              </a:rPr>
              <a:t> елемент</a:t>
            </a:r>
            <a:r>
              <a:rPr lang="sr-Cyrl-RS" b="1" dirty="0" smtClean="0">
                <a:solidFill>
                  <a:srgbClr val="FF0000"/>
                </a:solidFill>
              </a:rPr>
              <a:t>и</a:t>
            </a:r>
            <a:r>
              <a:rPr lang="sr-Latn-CS" dirty="0" smtClean="0"/>
              <a:t>, који </a:t>
            </a:r>
            <a:r>
              <a:rPr lang="sr-Latn-CS" dirty="0"/>
              <a:t>су </a:t>
            </a:r>
            <a:endParaRPr lang="sr-Cyrl-RS" dirty="0" smtClean="0"/>
          </a:p>
          <a:p>
            <a:pPr>
              <a:buNone/>
            </a:pPr>
            <a:r>
              <a:rPr lang="sr-Cyrl-RS" dirty="0" smtClean="0"/>
              <a:t>в</a:t>
            </a:r>
            <a:r>
              <a:rPr lang="sr-Latn-CS" dirty="0" smtClean="0"/>
              <a:t>езани </a:t>
            </a:r>
            <a:r>
              <a:rPr lang="sr-Latn-CS" dirty="0"/>
              <a:t>за унутрашња </a:t>
            </a:r>
            <a:r>
              <a:rPr lang="sr-Latn-CS" dirty="0" smtClean="0"/>
              <a:t>својства</a:t>
            </a:r>
            <a:r>
              <a:rPr lang="sr-Latn-CS" dirty="0"/>
              <a:t>, </a:t>
            </a:r>
            <a:endParaRPr lang="sr-Cyrl-RS" dirty="0" smtClean="0"/>
          </a:p>
          <a:p>
            <a:pPr>
              <a:buNone/>
            </a:pPr>
            <a:r>
              <a:rPr lang="sr-Latn-CS" dirty="0" smtClean="0"/>
              <a:t>способности </a:t>
            </a:r>
            <a:r>
              <a:rPr lang="sr-Latn-CS" dirty="0"/>
              <a:t>чланова </a:t>
            </a:r>
            <a:r>
              <a:rPr lang="sr-Latn-CS" dirty="0" smtClean="0"/>
              <a:t>једне </a:t>
            </a:r>
            <a:r>
              <a:rPr lang="sr-Latn-CS" dirty="0"/>
              <a:t>популације.</a:t>
            </a:r>
            <a:endParaRPr lang="en-US" dirty="0"/>
          </a:p>
          <a:p>
            <a:endParaRPr lang="en-US" dirty="0"/>
          </a:p>
        </p:txBody>
      </p:sp>
      <p:sp>
        <p:nvSpPr>
          <p:cNvPr id="4" name="Title 1"/>
          <p:cNvSpPr>
            <a:spLocks noGrp="1"/>
          </p:cNvSpPr>
          <p:nvPr>
            <p:ph type="title"/>
          </p:nvPr>
        </p:nvSpPr>
        <p:spPr>
          <a:xfrm>
            <a:off x="467544" y="0"/>
            <a:ext cx="8229600" cy="648072"/>
          </a:xfrm>
        </p:spPr>
        <p:txBody>
          <a:bodyPr>
            <a:normAutofit/>
          </a:bodyPr>
          <a:lstStyle/>
          <a:p>
            <a:r>
              <a:rPr lang="ru-RU" sz="3200" b="1" dirty="0" smtClean="0"/>
              <a:t>ПОПУЛАЦИЈА</a:t>
            </a:r>
            <a:endParaRPr lang="en-US" sz="3200" dirty="0">
              <a:latin typeface="Arial Black" pitchFamily="34" charset="0"/>
            </a:endParaRPr>
          </a:p>
        </p:txBody>
      </p:sp>
      <p:pic>
        <p:nvPicPr>
          <p:cNvPr id="14338" name="Picture 2" descr="http://www.nature.com/scitable/content/ne0000/ne0000/ne0000/ne0000/83033185/fig1_2_1.jpg"/>
          <p:cNvPicPr>
            <a:picLocks noChangeAspect="1" noChangeArrowheads="1"/>
          </p:cNvPicPr>
          <p:nvPr/>
        </p:nvPicPr>
        <p:blipFill>
          <a:blip r:embed="rId2" cstate="print"/>
          <a:srcRect/>
          <a:stretch>
            <a:fillRect/>
          </a:stretch>
        </p:blipFill>
        <p:spPr bwMode="auto">
          <a:xfrm>
            <a:off x="0" y="3822221"/>
            <a:ext cx="4067944" cy="3035779"/>
          </a:xfrm>
          <a:prstGeom prst="rect">
            <a:avLst/>
          </a:prstGeom>
          <a:noFill/>
        </p:spPr>
      </p:pic>
      <p:pic>
        <p:nvPicPr>
          <p:cNvPr id="14340" name="Picture 4" descr="http://www.stray-afp.org/wp-content/uploads/2012/07/piramidezwerf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9154" y="2492896"/>
            <a:ext cx="3134846" cy="4223793"/>
          </a:xfrm>
          <a:prstGeom prst="rect">
            <a:avLst/>
          </a:prstGeom>
          <a:noFill/>
        </p:spPr>
      </p:pic>
      <p:pic>
        <p:nvPicPr>
          <p:cNvPr id="14344" name="Picture 8" descr="http://static-p1.photoxpress.com/jpg/00/23/61/92/400_F_23619200_iz9y8jRf3SQjtz9sGaWZUKHR6YwHo6ON_PX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1880" y="3140968"/>
            <a:ext cx="2555776" cy="220486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TotalTime>
  <Words>2135</Words>
  <Application>Microsoft Office PowerPoint</Application>
  <PresentationFormat>On-screen Show (4:3)</PresentationFormat>
  <Paragraphs>161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ЕКОЛОГИЈА  5. ВЕЖБА   ПОПУЛАЦИЈА</vt:lpstr>
      <vt:lpstr>ПОПУЛАЦИЈА</vt:lpstr>
      <vt:lpstr>ПОПУЛАЦИЈЕ ВРСТА У САВАНИ</vt:lpstr>
      <vt:lpstr>ПОПУЛАЦИЈА</vt:lpstr>
      <vt:lpstr>ПОПУЛАЦИЈА</vt:lpstr>
      <vt:lpstr>PowerPoint Presentation</vt:lpstr>
      <vt:lpstr>ПОПУЛАЦИЈА</vt:lpstr>
      <vt:lpstr>ПОПУЛАЦИЈА</vt:lpstr>
      <vt:lpstr>ПОПУЛАЦИЈА</vt:lpstr>
      <vt:lpstr>СТРУКТУРА ПОПУЛАЦИЈЕ</vt:lpstr>
      <vt:lpstr>СТРУКТУРА ПОПУЛАЦИЈЕ</vt:lpstr>
      <vt:lpstr>ПОПУЛАЦИЈА</vt:lpstr>
      <vt:lpstr>ГУСТИНА ПОПУЛАЦИЈЕ</vt:lpstr>
      <vt:lpstr>ГУСТИНА ПОПУЛАЦИЈЕ</vt:lpstr>
      <vt:lpstr>PowerPoint Presentation</vt:lpstr>
      <vt:lpstr>ГУСТИНА ПОПУЛАЦИЈЕ</vt:lpstr>
      <vt:lpstr>ПРОСТОРНИ РАСПОРЕД  ПОПУЛАЦИЈЕ</vt:lpstr>
      <vt:lpstr>PowerPoint Presentation</vt:lpstr>
      <vt:lpstr>ПРОСТОРНИ РАСПОРЕД  ПОПУЛАЦИЈЕ</vt:lpstr>
      <vt:lpstr>АРЕАЛ</vt:lpstr>
      <vt:lpstr>АРЕАЛ</vt:lpstr>
      <vt:lpstr>МИГРАЦИЈЕ</vt:lpstr>
      <vt:lpstr>МИГРАЦИЈЕ</vt:lpstr>
      <vt:lpstr>НАТАЛИТЕТ</vt:lpstr>
      <vt:lpstr>НАТАЛИТЕТ</vt:lpstr>
      <vt:lpstr>МОРТАЛИТЕТ</vt:lpstr>
      <vt:lpstr>УЗРАСНА СТРУКТУРА ПОПУЛАЦИЈЕ</vt:lpstr>
      <vt:lpstr>УЗРАСНА СТРУКТУРА ПОПУЛАЦИЈЕ</vt:lpstr>
      <vt:lpstr>ВЕЛИЧИНА ПОПУЛАЦИЈЕ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ЕКОЛОГИЈА  5. ВЕЖБА   ПОПУЛАЦИЈА</dc:title>
  <dc:creator>Stojkov</dc:creator>
  <cp:lastModifiedBy>Master</cp:lastModifiedBy>
  <cp:revision>104</cp:revision>
  <dcterms:created xsi:type="dcterms:W3CDTF">2014-03-16T08:06:37Z</dcterms:created>
  <dcterms:modified xsi:type="dcterms:W3CDTF">2014-03-24T08:44:24Z</dcterms:modified>
</cp:coreProperties>
</file>