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1" r:id="rId1"/>
  </p:sldMasterIdLst>
  <p:notesMasterIdLst>
    <p:notesMasterId r:id="rId117"/>
  </p:notesMasterIdLst>
  <p:handoutMasterIdLst>
    <p:handoutMasterId r:id="rId118"/>
  </p:handoutMasterIdLst>
  <p:sldIdLst>
    <p:sldId id="296" r:id="rId2"/>
    <p:sldId id="413" r:id="rId3"/>
    <p:sldId id="297" r:id="rId4"/>
    <p:sldId id="320" r:id="rId5"/>
    <p:sldId id="341" r:id="rId6"/>
    <p:sldId id="299" r:id="rId7"/>
    <p:sldId id="300" r:id="rId8"/>
    <p:sldId id="301" r:id="rId9"/>
    <p:sldId id="302" r:id="rId10"/>
    <p:sldId id="303" r:id="rId11"/>
    <p:sldId id="304" r:id="rId12"/>
    <p:sldId id="321" r:id="rId13"/>
    <p:sldId id="305" r:id="rId14"/>
    <p:sldId id="306" r:id="rId15"/>
    <p:sldId id="322" r:id="rId16"/>
    <p:sldId id="323" r:id="rId17"/>
    <p:sldId id="307" r:id="rId18"/>
    <p:sldId id="324" r:id="rId19"/>
    <p:sldId id="326" r:id="rId20"/>
    <p:sldId id="327" r:id="rId21"/>
    <p:sldId id="412" r:id="rId22"/>
    <p:sldId id="328" r:id="rId23"/>
    <p:sldId id="308" r:id="rId24"/>
    <p:sldId id="325" r:id="rId25"/>
    <p:sldId id="309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40" r:id="rId47"/>
    <p:sldId id="319" r:id="rId48"/>
    <p:sldId id="342" r:id="rId49"/>
    <p:sldId id="343" r:id="rId50"/>
    <p:sldId id="344" r:id="rId51"/>
    <p:sldId id="345" r:id="rId52"/>
    <p:sldId id="346" r:id="rId53"/>
    <p:sldId id="347" r:id="rId54"/>
    <p:sldId id="348" r:id="rId55"/>
    <p:sldId id="349" r:id="rId56"/>
    <p:sldId id="350" r:id="rId57"/>
    <p:sldId id="351" r:id="rId58"/>
    <p:sldId id="352" r:id="rId59"/>
    <p:sldId id="353" r:id="rId60"/>
    <p:sldId id="354" r:id="rId61"/>
    <p:sldId id="355" r:id="rId62"/>
    <p:sldId id="356" r:id="rId63"/>
    <p:sldId id="357" r:id="rId64"/>
    <p:sldId id="358" r:id="rId65"/>
    <p:sldId id="360" r:id="rId66"/>
    <p:sldId id="361" r:id="rId67"/>
    <p:sldId id="362" r:id="rId68"/>
    <p:sldId id="363" r:id="rId69"/>
    <p:sldId id="364" r:id="rId70"/>
    <p:sldId id="365" r:id="rId71"/>
    <p:sldId id="366" r:id="rId72"/>
    <p:sldId id="367" r:id="rId73"/>
    <p:sldId id="368" r:id="rId74"/>
    <p:sldId id="369" r:id="rId75"/>
    <p:sldId id="370" r:id="rId76"/>
    <p:sldId id="371" r:id="rId77"/>
    <p:sldId id="372" r:id="rId78"/>
    <p:sldId id="373" r:id="rId79"/>
    <p:sldId id="374" r:id="rId80"/>
    <p:sldId id="375" r:id="rId81"/>
    <p:sldId id="376" r:id="rId82"/>
    <p:sldId id="377" r:id="rId83"/>
    <p:sldId id="378" r:id="rId84"/>
    <p:sldId id="379" r:id="rId85"/>
    <p:sldId id="380" r:id="rId86"/>
    <p:sldId id="381" r:id="rId87"/>
    <p:sldId id="382" r:id="rId88"/>
    <p:sldId id="383" r:id="rId89"/>
    <p:sldId id="384" r:id="rId90"/>
    <p:sldId id="385" r:id="rId91"/>
    <p:sldId id="386" r:id="rId92"/>
    <p:sldId id="387" r:id="rId93"/>
    <p:sldId id="388" r:id="rId94"/>
    <p:sldId id="389" r:id="rId95"/>
    <p:sldId id="390" r:id="rId96"/>
    <p:sldId id="391" r:id="rId97"/>
    <p:sldId id="392" r:id="rId98"/>
    <p:sldId id="393" r:id="rId99"/>
    <p:sldId id="394" r:id="rId100"/>
    <p:sldId id="395" r:id="rId101"/>
    <p:sldId id="396" r:id="rId102"/>
    <p:sldId id="397" r:id="rId103"/>
    <p:sldId id="398" r:id="rId104"/>
    <p:sldId id="399" r:id="rId105"/>
    <p:sldId id="400" r:id="rId106"/>
    <p:sldId id="401" r:id="rId107"/>
    <p:sldId id="402" r:id="rId108"/>
    <p:sldId id="403" r:id="rId109"/>
    <p:sldId id="404" r:id="rId110"/>
    <p:sldId id="405" r:id="rId111"/>
    <p:sldId id="406" r:id="rId112"/>
    <p:sldId id="407" r:id="rId113"/>
    <p:sldId id="408" r:id="rId114"/>
    <p:sldId id="409" r:id="rId115"/>
    <p:sldId id="410" r:id="rId116"/>
  </p:sldIdLst>
  <p:sldSz cx="9144000" cy="6858000" type="screen4x3"/>
  <p:notesSz cx="6669088" cy="9926638"/>
  <p:custDataLst>
    <p:tags r:id="rId119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66"/>
    <a:srgbClr val="FF7C80"/>
    <a:srgbClr val="CC0000"/>
    <a:srgbClr val="F8F8F8"/>
    <a:srgbClr val="EAEAEA"/>
    <a:srgbClr val="DDDDDD"/>
    <a:srgbClr val="3366FF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42" autoAdjust="0"/>
    <p:restoredTop sz="94679" autoAdjust="0"/>
  </p:normalViewPr>
  <p:slideViewPr>
    <p:cSldViewPr>
      <p:cViewPr varScale="1">
        <p:scale>
          <a:sx n="110" d="100"/>
          <a:sy n="110" d="100"/>
        </p:scale>
        <p:origin x="-16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98"/>
    </p:cViewPr>
  </p:sorterViewPr>
  <p:notesViewPr>
    <p:cSldViewPr>
      <p:cViewPr>
        <p:scale>
          <a:sx n="66" d="100"/>
          <a:sy n="66" d="100"/>
        </p:scale>
        <p:origin x="-930" y="216"/>
      </p:cViewPr>
      <p:guideLst>
        <p:guide orient="horz" pos="3126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-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-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-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-L" pitchFamily="34" charset="0"/>
              </a:defRPr>
            </a:lvl1pPr>
          </a:lstStyle>
          <a:p>
            <a:pPr>
              <a:defRPr/>
            </a:pPr>
            <a:fld id="{EFDBABF5-8F16-458E-8691-8A5F35D1A6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6C6F9A0-569D-417F-BA74-6D9C9A08A2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slajd slik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jesta bilješ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/>
          </a:p>
        </p:txBody>
      </p:sp>
      <p:sp>
        <p:nvSpPr>
          <p:cNvPr id="4" name="Čuvar mjesta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6F9A0-569D-417F-BA74-6D9C9A08A2B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49375"/>
            <a:ext cx="2057400" cy="4959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49375"/>
            <a:ext cx="6019800" cy="4959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49375"/>
            <a:ext cx="822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468313" y="6453188"/>
            <a:ext cx="820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sr-Latn-BA" sz="1200" dirty="0" smtClean="0">
                <a:solidFill>
                  <a:schemeClr val="bg1"/>
                </a:solidFill>
                <a:latin typeface="Arial Black" pitchFamily="34" charset="0"/>
              </a:rPr>
              <a:t>STRUČNO USAVRŠAVANJE ŠKOLSKE 2011/2012 GODINE. PROF. MILENKO ŽIVANIĆ</a:t>
            </a:r>
            <a:endParaRPr lang="en-GB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428596" y="142852"/>
            <a:ext cx="8429684" cy="711200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3600" b="1" i="0" u="none" strike="noStrike" kern="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Školski centar “Petar </a:t>
            </a:r>
            <a:r>
              <a:rPr kumimoji="0" lang="bs-Latn-BA" sz="3600" b="1" i="0" u="none" strike="noStrike" kern="0" cap="none" spc="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Kočić</a:t>
            </a:r>
            <a:r>
              <a:rPr kumimoji="0" lang="bs-Latn-BA" sz="3600" b="1" i="0" u="none" strike="noStrike" kern="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” SRBAC</a:t>
            </a:r>
            <a:endParaRPr kumimoji="0" lang="en-US" sz="3600" b="1" i="0" u="none" strike="noStrike" kern="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 spd="slow">
    <p:pull dir="d"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ilenko\Desktop\Strucno%20usavrsavanje-Milenko%20Zivanic-februar%202008%20godine\Data\tema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writeweb.com/archives/facebook_growth_explodes.php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GCJ46vyR9o" TargetMode="External"/><Relationship Id="rId2" Type="http://schemas.openxmlformats.org/officeDocument/2006/relationships/hyperlink" Target="http://www.youtube.com/watch?v=NLlGopyXT_g" TargetMode="Externa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usc" TargetMode="External"/><Relationship Id="rId2" Type="http://schemas.openxmlformats.org/officeDocument/2006/relationships/hyperlink" Target="http://youtube.com/ucberkeley" TargetMode="Externa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lectures.net/" TargetMode="Externa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6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ocw.mit.edu/index.htm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cprensky.com/writing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2"/>
          <p:cNvSpPr>
            <a:spLocks noChangeArrowheads="1"/>
          </p:cNvSpPr>
          <p:nvPr/>
        </p:nvSpPr>
        <p:spPr bwMode="auto">
          <a:xfrm>
            <a:off x="0" y="2420938"/>
            <a:ext cx="9144000" cy="186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bs-Latn-BA" sz="3600" b="1" dirty="0" smtClean="0">
                <a:solidFill>
                  <a:srgbClr val="000066"/>
                </a:solidFill>
              </a:rPr>
              <a:t>STRUČNO USAVRŠAVANJE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bs-Latn-BA" sz="3600" dirty="0" smtClean="0">
                <a:solidFill>
                  <a:srgbClr val="000066"/>
                </a:solidFill>
              </a:rPr>
              <a:t>školska   2011/2012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bs-Latn-BA" sz="3600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(uključiti zvučnike)</a:t>
            </a:r>
            <a:endParaRPr lang="sr-Cyrl-CS" sz="3600" dirty="0">
              <a:solidFill>
                <a:srgbClr val="FF0000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075" name="Rectangle 23"/>
          <p:cNvSpPr>
            <a:spLocks noChangeArrowheads="1"/>
          </p:cNvSpPr>
          <p:nvPr/>
        </p:nvSpPr>
        <p:spPr bwMode="auto">
          <a:xfrm>
            <a:off x="0" y="5084763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bs-Latn-BA" sz="2400" b="1" i="1" dirty="0" smtClean="0">
                <a:solidFill>
                  <a:srgbClr val="000066"/>
                </a:solidFill>
              </a:rPr>
              <a:t>Milenko </a:t>
            </a:r>
            <a:r>
              <a:rPr lang="bs-Latn-BA" sz="2400" b="1" i="1" dirty="0" err="1" smtClean="0">
                <a:solidFill>
                  <a:srgbClr val="000066"/>
                </a:solidFill>
              </a:rPr>
              <a:t>Živanić</a:t>
            </a:r>
            <a:endParaRPr lang="bs-Latn-BA" sz="2400" b="1" i="1" dirty="0" smtClean="0">
              <a:solidFill>
                <a:srgbClr val="000066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bs-Latn-BA" sz="2400" b="1" i="1" dirty="0" err="1" smtClean="0">
                <a:solidFill>
                  <a:srgbClr val="000066"/>
                </a:solidFill>
              </a:rPr>
              <a:t>master-profesor</a:t>
            </a:r>
            <a:r>
              <a:rPr lang="bs-Latn-BA" sz="2400" b="1" i="1" dirty="0" smtClean="0">
                <a:solidFill>
                  <a:srgbClr val="000066"/>
                </a:solidFill>
              </a:rPr>
              <a:t> informatike</a:t>
            </a:r>
            <a:endParaRPr lang="sr-Cyrl-CS" sz="2400" b="1" i="1" dirty="0">
              <a:solidFill>
                <a:srgbClr val="000066"/>
              </a:solidFill>
            </a:endParaRPr>
          </a:p>
        </p:txBody>
      </p:sp>
      <p:pic>
        <p:nvPicPr>
          <p:cNvPr id="5" name="te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86248" y="3276600"/>
            <a:ext cx="438152" cy="438152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1000" numSld="13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/>
          </p:cNvSpPr>
          <p:nvPr/>
        </p:nvSpPr>
        <p:spPr bwMode="auto">
          <a:xfrm>
            <a:off x="395288" y="1052513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rgbClr val="000066"/>
                </a:solidFill>
              </a:rPr>
              <a:t>Čulna memorija</a:t>
            </a:r>
          </a:p>
        </p:txBody>
      </p:sp>
      <p:sp>
        <p:nvSpPr>
          <p:cNvPr id="12291" name="Content Placeholder 2"/>
          <p:cNvSpPr>
            <a:spLocks/>
          </p:cNvSpPr>
          <p:nvPr/>
        </p:nvSpPr>
        <p:spPr bwMode="auto">
          <a:xfrm>
            <a:off x="395288" y="1916113"/>
            <a:ext cx="822960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000066"/>
                </a:solidFill>
              </a:rPr>
              <a:t>U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čulnoj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memoriji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zadržava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se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skoro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sav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materijal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koji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su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sr-Latn-C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registrovala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naša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čula</a:t>
            </a:r>
            <a:r>
              <a:rPr lang="ru-RU" sz="2400" dirty="0">
                <a:solidFill>
                  <a:srgbClr val="000066"/>
                </a:solidFill>
              </a:rPr>
              <a:t>.</a:t>
            </a:r>
            <a:endParaRPr lang="sr-Latn-CS" sz="2400" dirty="0">
              <a:solidFill>
                <a:srgbClr val="000066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800" dirty="0">
              <a:solidFill>
                <a:srgbClr val="000066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200" dirty="0" err="1">
                <a:solidFill>
                  <a:srgbClr val="000066"/>
                </a:solidFill>
              </a:rPr>
              <a:t>Zadržavanje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varira</a:t>
            </a:r>
            <a:r>
              <a:rPr lang="ru-RU" sz="2200" dirty="0">
                <a:solidFill>
                  <a:srgbClr val="000066"/>
                </a:solidFill>
              </a:rPr>
              <a:t> (</a:t>
            </a:r>
            <a:r>
              <a:rPr lang="en-US" sz="2200" dirty="0">
                <a:solidFill>
                  <a:srgbClr val="000066"/>
                </a:solidFill>
              </a:rPr>
              <a:t>u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zavisnosti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od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modaliteta</a:t>
            </a:r>
            <a:r>
              <a:rPr lang="ru-RU" sz="2200" dirty="0">
                <a:solidFill>
                  <a:srgbClr val="000066"/>
                </a:solidFill>
              </a:rPr>
              <a:t>) </a:t>
            </a:r>
            <a:r>
              <a:rPr lang="en-US" sz="2200" dirty="0" err="1">
                <a:solidFill>
                  <a:srgbClr val="000066"/>
                </a:solidFill>
              </a:rPr>
              <a:t>od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pola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sekunde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>
                <a:solidFill>
                  <a:srgbClr val="000066"/>
                </a:solidFill>
              </a:rPr>
              <a:t>do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nekoliko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sekundi</a:t>
            </a:r>
            <a:r>
              <a:rPr lang="ru-RU" sz="2200" dirty="0">
                <a:solidFill>
                  <a:srgbClr val="000066"/>
                </a:solidFill>
              </a:rPr>
              <a:t>.</a:t>
            </a:r>
            <a:endParaRPr lang="sr-Latn-CS" sz="2200" dirty="0">
              <a:solidFill>
                <a:srgbClr val="000066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endParaRPr lang="ru-RU" sz="700" dirty="0">
              <a:solidFill>
                <a:srgbClr val="000066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err="1">
                <a:solidFill>
                  <a:srgbClr val="000066"/>
                </a:solidFill>
              </a:rPr>
              <a:t>Materijal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u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čulnoj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memoriji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je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neosmišljen</a:t>
            </a:r>
            <a:r>
              <a:rPr lang="ru-RU" sz="2800" dirty="0">
                <a:solidFill>
                  <a:srgbClr val="000066"/>
                </a:solidFill>
              </a:rPr>
              <a:t>.</a:t>
            </a:r>
            <a:endParaRPr lang="sr-Latn-CS" sz="2800" dirty="0">
              <a:solidFill>
                <a:srgbClr val="000066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800" dirty="0">
              <a:solidFill>
                <a:srgbClr val="000066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000066"/>
                </a:solidFill>
              </a:rPr>
              <a:t>D</a:t>
            </a:r>
            <a:r>
              <a:rPr lang="bs-Latn-BA" sz="2400" dirty="0" smtClean="0">
                <a:solidFill>
                  <a:srgbClr val="000066"/>
                </a:solidFill>
              </a:rPr>
              <a:t>i</a:t>
            </a:r>
            <a:r>
              <a:rPr lang="en-US" sz="2400" dirty="0" smtClean="0">
                <a:solidFill>
                  <a:srgbClr val="000066"/>
                </a:solidFill>
              </a:rPr>
              <a:t>o</a:t>
            </a:r>
            <a:r>
              <a:rPr lang="ru-RU" sz="2400" dirty="0" smtClean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informacije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iz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čulne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memorije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prosle</a:t>
            </a:r>
            <a:r>
              <a:rPr lang="vi-VN" sz="2400" dirty="0">
                <a:solidFill>
                  <a:srgbClr val="000066"/>
                </a:solidFill>
              </a:rPr>
              <a:t>đ</a:t>
            </a:r>
            <a:r>
              <a:rPr lang="en-US" sz="2400" dirty="0" err="1">
                <a:solidFill>
                  <a:srgbClr val="000066"/>
                </a:solidFill>
              </a:rPr>
              <a:t>uje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se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u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operativnu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memoriju</a:t>
            </a:r>
            <a:r>
              <a:rPr lang="ru-RU" sz="2800" dirty="0">
                <a:solidFill>
                  <a:srgbClr val="000066"/>
                </a:solidFill>
              </a:rPr>
              <a:t>.</a:t>
            </a:r>
            <a:endParaRPr lang="en-US" sz="2800" dirty="0">
              <a:solidFill>
                <a:srgbClr val="000066"/>
              </a:solidFill>
            </a:endParaRPr>
          </a:p>
        </p:txBody>
      </p:sp>
      <p:pic>
        <p:nvPicPr>
          <p:cNvPr id="12292" name="Picture 6" descr="~3s43-4_1cul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086350"/>
            <a:ext cx="82772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Grp="1" noChangeArrowheads="1"/>
          </p:cNvSpPr>
          <p:nvPr>
            <p:ph type="title"/>
          </p:nvPr>
        </p:nvSpPr>
        <p:spPr>
          <a:xfrm>
            <a:off x="215900" y="1125538"/>
            <a:ext cx="8712200" cy="611187"/>
          </a:xfrm>
          <a:noFill/>
        </p:spPr>
        <p:txBody>
          <a:bodyPr anchorCtr="1"/>
          <a:lstStyle/>
          <a:p>
            <a:r>
              <a:rPr lang="en-US" sz="3600" smtClean="0"/>
              <a:t>Socijalno</a:t>
            </a:r>
            <a:r>
              <a:rPr lang="sr-Cyrl-CS" sz="3600" smtClean="0"/>
              <a:t> </a:t>
            </a:r>
            <a:r>
              <a:rPr lang="en-US" sz="3600" smtClean="0"/>
              <a:t>umrežavanje</a:t>
            </a:r>
          </a:p>
        </p:txBody>
      </p:sp>
      <p:pic>
        <p:nvPicPr>
          <p:cNvPr id="103427" name="Picture 6"/>
          <p:cNvPicPr>
            <a:picLocks noChangeAspect="1" noChangeArrowheads="1"/>
          </p:cNvPicPr>
          <p:nvPr/>
        </p:nvPicPr>
        <p:blipFill>
          <a:blip r:embed="rId2" cstate="print"/>
          <a:srcRect t="22156"/>
          <a:stretch>
            <a:fillRect/>
          </a:stretch>
        </p:blipFill>
        <p:spPr bwMode="auto">
          <a:xfrm>
            <a:off x="4029075" y="2241550"/>
            <a:ext cx="5114925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8" name="Picture 7"/>
          <p:cNvPicPr>
            <a:picLocks noChangeAspect="1" noChangeArrowheads="1"/>
          </p:cNvPicPr>
          <p:nvPr/>
        </p:nvPicPr>
        <p:blipFill>
          <a:blip r:embed="rId3" cstate="print"/>
          <a:srcRect t="17964"/>
          <a:stretch>
            <a:fillRect/>
          </a:stretch>
        </p:blipFill>
        <p:spPr bwMode="auto">
          <a:xfrm>
            <a:off x="0" y="3105150"/>
            <a:ext cx="4351338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8"/>
          <p:cNvPicPr>
            <a:picLocks noChangeAspect="1" noChangeArrowheads="1"/>
          </p:cNvPicPr>
          <p:nvPr/>
        </p:nvPicPr>
        <p:blipFill>
          <a:blip r:embed="rId4" cstate="print"/>
          <a:srcRect l="10938" t="17708" r="12500" b="6250"/>
          <a:stretch>
            <a:fillRect/>
          </a:stretch>
        </p:blipFill>
        <p:spPr bwMode="auto">
          <a:xfrm>
            <a:off x="4464050" y="3141663"/>
            <a:ext cx="4262438" cy="317658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03430" name="Rectangle 9"/>
          <p:cNvSpPr>
            <a:spLocks noChangeArrowheads="1"/>
          </p:cNvSpPr>
          <p:nvPr/>
        </p:nvSpPr>
        <p:spPr bwMode="auto">
          <a:xfrm>
            <a:off x="0" y="1736725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err="1">
                <a:solidFill>
                  <a:srgbClr val="000066"/>
                </a:solidFill>
              </a:rPr>
              <a:t>Povezati</a:t>
            </a:r>
            <a:r>
              <a:rPr lang="sr-Cyrl-C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korisnike</a:t>
            </a:r>
            <a:r>
              <a:rPr lang="sr-Cyrl-CS" sz="2400" dirty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u</a:t>
            </a:r>
            <a:r>
              <a:rPr lang="sr-Cyrl-C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grupe</a:t>
            </a:r>
            <a:r>
              <a:rPr lang="sr-Cyrl-C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kojima</a:t>
            </a:r>
            <a:r>
              <a:rPr lang="sr-Cyrl-CS" sz="2400" dirty="0">
                <a:solidFill>
                  <a:srgbClr val="000066"/>
                </a:solidFill>
              </a:rPr>
              <a:t> </a:t>
            </a:r>
            <a:r>
              <a:rPr lang="en-US" sz="2400" dirty="0" smtClean="0">
                <a:solidFill>
                  <a:srgbClr val="000066"/>
                </a:solidFill>
              </a:rPr>
              <a:t>v</a:t>
            </a:r>
            <a:r>
              <a:rPr lang="bs-Latn-BA" sz="2400" dirty="0" smtClean="0">
                <a:solidFill>
                  <a:srgbClr val="000066"/>
                </a:solidFill>
              </a:rPr>
              <a:t>j</a:t>
            </a:r>
            <a:r>
              <a:rPr lang="en-US" sz="2400" dirty="0" err="1" smtClean="0">
                <a:solidFill>
                  <a:srgbClr val="000066"/>
                </a:solidFill>
              </a:rPr>
              <a:t>erujete</a:t>
            </a:r>
            <a:r>
              <a:rPr lang="sr-Cyrl-CS" sz="2400" dirty="0" smtClean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ili</a:t>
            </a:r>
            <a:r>
              <a:rPr lang="sr-Cyrl-C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sa</a:t>
            </a:r>
            <a:r>
              <a:rPr lang="sr-Cyrl-C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kojima</a:t>
            </a:r>
            <a:r>
              <a:rPr lang="sr-Cyrl-C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imate</a:t>
            </a:r>
            <a:r>
              <a:rPr lang="sr-Cyrl-C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zajednički</a:t>
            </a:r>
            <a:r>
              <a:rPr lang="sr-Cyrl-C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interes</a:t>
            </a:r>
            <a:r>
              <a:rPr lang="en-US" sz="2400" dirty="0">
                <a:solidFill>
                  <a:srgbClr val="000066"/>
                </a:solidFill>
              </a:rPr>
              <a:t>)</a:t>
            </a:r>
            <a:endParaRPr lang="sr-Cyrl-CS" sz="2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slow">
    <p:pull dir="d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125538"/>
            <a:ext cx="8229600" cy="762000"/>
          </a:xfrm>
          <a:noFill/>
        </p:spPr>
        <p:txBody>
          <a:bodyPr anchorCtr="1"/>
          <a:lstStyle/>
          <a:p>
            <a:r>
              <a:rPr lang="en-US" sz="3600" smtClean="0"/>
              <a:t>Facebook – globalni</a:t>
            </a:r>
            <a:r>
              <a:rPr lang="sr-Cyrl-CS" sz="3600" smtClean="0"/>
              <a:t> </a:t>
            </a:r>
            <a:r>
              <a:rPr lang="en-US" sz="3600" smtClean="0"/>
              <a:t>fenomen</a:t>
            </a:r>
          </a:p>
        </p:txBody>
      </p:sp>
      <p:sp>
        <p:nvSpPr>
          <p:cNvPr id="247813" name="Rectangle 5"/>
          <p:cNvSpPr>
            <a:spLocks noGrp="1" noChangeArrowheads="1"/>
          </p:cNvSpPr>
          <p:nvPr>
            <p:ph idx="1"/>
          </p:nvPr>
        </p:nvSpPr>
        <p:spPr>
          <a:xfrm>
            <a:off x="431800" y="1916113"/>
            <a:ext cx="7696200" cy="4343400"/>
          </a:xfrm>
        </p:spPr>
        <p:txBody>
          <a:bodyPr/>
          <a:lstStyle/>
          <a:p>
            <a:r>
              <a:rPr lang="en-US" sz="2400" dirty="0" err="1" smtClean="0"/>
              <a:t>Neki</a:t>
            </a:r>
            <a:r>
              <a:rPr lang="sr-Cyrl-CS" sz="2400" dirty="0" smtClean="0"/>
              <a:t> </a:t>
            </a:r>
            <a:r>
              <a:rPr lang="en-US" sz="2400" dirty="0" err="1" smtClean="0"/>
              <a:t>statistički</a:t>
            </a:r>
            <a:r>
              <a:rPr lang="sr-Cyrl-CS" sz="2400" dirty="0" smtClean="0"/>
              <a:t> </a:t>
            </a:r>
            <a:r>
              <a:rPr lang="en-US" sz="2400" dirty="0" err="1" smtClean="0"/>
              <a:t>rezultati</a:t>
            </a:r>
            <a:r>
              <a:rPr lang="en-US" sz="2400" dirty="0" smtClean="0"/>
              <a:t> (</a:t>
            </a:r>
            <a:r>
              <a:rPr lang="en-US" sz="2400" dirty="0" err="1" smtClean="0"/>
              <a:t>decembar</a:t>
            </a:r>
            <a:r>
              <a:rPr lang="en-US" sz="2400" dirty="0" smtClean="0"/>
              <a:t> 2008</a:t>
            </a:r>
            <a:r>
              <a:rPr lang="sr-Cyrl-CS" sz="2400" dirty="0" smtClean="0"/>
              <a:t>.</a:t>
            </a:r>
            <a:r>
              <a:rPr lang="en-US" sz="2400" dirty="0" smtClean="0"/>
              <a:t>):</a:t>
            </a:r>
          </a:p>
          <a:p>
            <a:pPr lvl="1"/>
            <a:r>
              <a:rPr lang="en-US" sz="2000" b="1" dirty="0" smtClean="0"/>
              <a:t>140 </a:t>
            </a:r>
            <a:r>
              <a:rPr lang="en-US" sz="2000" b="1" dirty="0" err="1" smtClean="0"/>
              <a:t>miliona</a:t>
            </a:r>
            <a:r>
              <a:rPr lang="sr-Cyrl-CS" sz="2000" b="1" dirty="0" smtClean="0"/>
              <a:t> </a:t>
            </a:r>
            <a:r>
              <a:rPr lang="en-US" sz="2000" b="1" dirty="0" err="1" smtClean="0"/>
              <a:t>aktivnih</a:t>
            </a:r>
            <a:r>
              <a:rPr lang="sr-Cyrl-CS" sz="2000" b="1" dirty="0" smtClean="0"/>
              <a:t> </a:t>
            </a:r>
            <a:r>
              <a:rPr lang="en-US" sz="2000" b="1" dirty="0" err="1" smtClean="0"/>
              <a:t>korisnika</a:t>
            </a:r>
            <a:endParaRPr lang="en-US" sz="2000" b="1" dirty="0" smtClean="0"/>
          </a:p>
          <a:p>
            <a:pPr lvl="1"/>
            <a:r>
              <a:rPr lang="en-US" sz="2000" dirty="0" err="1" smtClean="0"/>
              <a:t>Povećava</a:t>
            </a:r>
            <a:r>
              <a:rPr lang="sr-Cyrl-CS" sz="2000" dirty="0" smtClean="0"/>
              <a:t> </a:t>
            </a:r>
            <a:r>
              <a:rPr lang="en-US" sz="2000" dirty="0" smtClean="0"/>
              <a:t>se</a:t>
            </a:r>
            <a:r>
              <a:rPr lang="sr-Cyrl-C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b="1" dirty="0" smtClean="0"/>
              <a:t>600,000 </a:t>
            </a:r>
            <a:r>
              <a:rPr lang="en-US" sz="2000" b="1" dirty="0" err="1" smtClean="0"/>
              <a:t>korisnika</a:t>
            </a:r>
            <a:r>
              <a:rPr lang="sr-Cyrl-CS" sz="2000" b="1" dirty="0" smtClean="0"/>
              <a:t> </a:t>
            </a:r>
            <a:r>
              <a:rPr lang="en-US" sz="2000" b="1" dirty="0" err="1" smtClean="0"/>
              <a:t>dnevno</a:t>
            </a:r>
            <a:endParaRPr lang="en-US" sz="2000" b="1" dirty="0" smtClean="0"/>
          </a:p>
          <a:p>
            <a:pPr lvl="1"/>
            <a:r>
              <a:rPr lang="en-US" sz="2000" dirty="0" smtClean="0"/>
              <a:t>2</a:t>
            </a:r>
            <a:r>
              <a:rPr lang="sr-Cyrl-CS" sz="2000" dirty="0" smtClean="0"/>
              <a:t>,</a:t>
            </a:r>
            <a:r>
              <a:rPr lang="en-US" sz="2000" dirty="0" smtClean="0"/>
              <a:t>6 </a:t>
            </a:r>
            <a:r>
              <a:rPr lang="en-US" sz="2000" dirty="0" err="1" smtClean="0"/>
              <a:t>biliona</a:t>
            </a:r>
            <a:r>
              <a:rPr lang="sr-Cyrl-CS" sz="2000" dirty="0" smtClean="0"/>
              <a:t> </a:t>
            </a:r>
            <a:r>
              <a:rPr lang="en-US" sz="2000" dirty="0" err="1" smtClean="0"/>
              <a:t>minuta</a:t>
            </a:r>
            <a:r>
              <a:rPr lang="sr-Cyrl-CS" sz="2000" dirty="0" smtClean="0"/>
              <a:t> </a:t>
            </a:r>
            <a:r>
              <a:rPr lang="en-US" sz="2000" dirty="0" smtClean="0"/>
              <a:t>se</a:t>
            </a:r>
            <a:r>
              <a:rPr lang="sr-Cyrl-CS" sz="2000" dirty="0" smtClean="0"/>
              <a:t> </a:t>
            </a:r>
            <a:r>
              <a:rPr lang="en-US" sz="2000" dirty="0" err="1" smtClean="0"/>
              <a:t>potroši</a:t>
            </a:r>
            <a:r>
              <a:rPr lang="sr-Cyrl-CS" sz="2000" dirty="0" smtClean="0"/>
              <a:t> </a:t>
            </a:r>
            <a:r>
              <a:rPr lang="en-US" sz="2000" dirty="0" err="1" smtClean="0"/>
              <a:t>na</a:t>
            </a:r>
            <a:r>
              <a:rPr lang="sr-Cyrl-CS" sz="2000" dirty="0" smtClean="0"/>
              <a:t> </a:t>
            </a:r>
            <a:r>
              <a:rPr lang="en-US" sz="2000" dirty="0" err="1" smtClean="0"/>
              <a:t>njemu</a:t>
            </a:r>
            <a:r>
              <a:rPr lang="sr-Cyrl-CS" sz="2000" dirty="0" smtClean="0"/>
              <a:t> </a:t>
            </a:r>
            <a:r>
              <a:rPr lang="en-US" sz="2000" dirty="0" err="1" smtClean="0"/>
              <a:t>svakog</a:t>
            </a:r>
            <a:r>
              <a:rPr lang="sr-Cyrl-CS" sz="2000" dirty="0" smtClean="0"/>
              <a:t> </a:t>
            </a:r>
            <a:r>
              <a:rPr lang="en-US" sz="2000" dirty="0" err="1" smtClean="0"/>
              <a:t>dana</a:t>
            </a:r>
            <a:r>
              <a:rPr lang="en-US" sz="2000" dirty="0" smtClean="0"/>
              <a:t> (</a:t>
            </a:r>
            <a:r>
              <a:rPr lang="en-US" sz="2000" dirty="0" err="1" smtClean="0"/>
              <a:t>širom</a:t>
            </a:r>
            <a:r>
              <a:rPr lang="sr-Cyrl-CS" sz="2000" dirty="0" smtClean="0"/>
              <a:t> </a:t>
            </a:r>
            <a:r>
              <a:rPr lang="en-US" sz="2000" dirty="0" err="1" smtClean="0"/>
              <a:t>sv</a:t>
            </a:r>
            <a:r>
              <a:rPr lang="bs-Latn-BA" sz="2000" dirty="0" err="1" smtClean="0"/>
              <a:t>ij</a:t>
            </a:r>
            <a:r>
              <a:rPr lang="en-US" sz="2000" dirty="0" smtClean="0"/>
              <a:t>eta)     </a:t>
            </a:r>
          </a:p>
          <a:p>
            <a:pPr lvl="1"/>
            <a:r>
              <a:rPr lang="en-US" sz="2000" dirty="0" err="1" smtClean="0"/>
              <a:t>Preko</a:t>
            </a:r>
            <a:r>
              <a:rPr lang="sr-Cyrl-CS" sz="2000" dirty="0" smtClean="0"/>
              <a:t> </a:t>
            </a:r>
            <a:r>
              <a:rPr lang="en-US" sz="2000" dirty="0" smtClean="0"/>
              <a:t>700 </a:t>
            </a:r>
            <a:r>
              <a:rPr lang="en-US" sz="2000" dirty="0" err="1" smtClean="0"/>
              <a:t>miliona</a:t>
            </a:r>
            <a:r>
              <a:rPr lang="sr-Cyrl-CS" sz="2000" dirty="0" smtClean="0"/>
              <a:t> </a:t>
            </a:r>
            <a:r>
              <a:rPr lang="en-US" sz="2000" dirty="0" err="1" smtClean="0"/>
              <a:t>fotografija</a:t>
            </a:r>
            <a:r>
              <a:rPr lang="sr-Cyrl-CS" sz="2000" dirty="0" smtClean="0"/>
              <a:t> </a:t>
            </a:r>
            <a:r>
              <a:rPr lang="en-US" sz="2000" dirty="0" smtClean="0"/>
              <a:t>se</a:t>
            </a:r>
            <a:r>
              <a:rPr lang="sr-Cyrl-CS" sz="2000" dirty="0" smtClean="0"/>
              <a:t> </a:t>
            </a:r>
            <a:r>
              <a:rPr lang="en-US" sz="2000" dirty="0" err="1" smtClean="0"/>
              <a:t>postavi</a:t>
            </a:r>
            <a:r>
              <a:rPr lang="sr-Cyrl-CS" sz="2000" dirty="0" smtClean="0"/>
              <a:t> </a:t>
            </a:r>
            <a:r>
              <a:rPr lang="en-US" sz="2000" dirty="0" err="1" smtClean="0"/>
              <a:t>svakog</a:t>
            </a:r>
            <a:r>
              <a:rPr lang="sr-Cyrl-CS" sz="2000" dirty="0" smtClean="0"/>
              <a:t> </a:t>
            </a:r>
            <a:r>
              <a:rPr lang="en-US" sz="2000" dirty="0" smtClean="0"/>
              <a:t>m</a:t>
            </a:r>
            <a:r>
              <a:rPr lang="bs-Latn-BA" sz="2000" dirty="0" smtClean="0"/>
              <a:t>j</a:t>
            </a:r>
            <a:r>
              <a:rPr lang="en-US" sz="2000" dirty="0" err="1" smtClean="0"/>
              <a:t>eseca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err="1" smtClean="0"/>
              <a:t>preko</a:t>
            </a:r>
            <a:r>
              <a:rPr lang="en-US" sz="2000" dirty="0" smtClean="0"/>
              <a:t> 52</a:t>
            </a:r>
            <a:r>
              <a:rPr lang="sr-Cyrl-CS" sz="2000" dirty="0" smtClean="0"/>
              <a:t> </a:t>
            </a:r>
            <a:r>
              <a:rPr lang="en-US" sz="2000" dirty="0" smtClean="0"/>
              <a:t>000 </a:t>
            </a:r>
            <a:r>
              <a:rPr lang="en-US" sz="2000" dirty="0" err="1" smtClean="0"/>
              <a:t>aplikacija</a:t>
            </a:r>
            <a:r>
              <a:rPr lang="sr-Cyrl-CS" sz="2000" dirty="0" smtClean="0"/>
              <a:t> </a:t>
            </a:r>
            <a:r>
              <a:rPr lang="en-US" sz="2000" dirty="0" smtClean="0"/>
              <a:t>je</a:t>
            </a:r>
            <a:r>
              <a:rPr lang="sr-Cyrl-CS" sz="2000" dirty="0" smtClean="0"/>
              <a:t> </a:t>
            </a:r>
            <a:r>
              <a:rPr lang="en-US" sz="2000" dirty="0" err="1" smtClean="0"/>
              <a:t>trenutno</a:t>
            </a:r>
            <a:r>
              <a:rPr lang="sr-Cyrl-CS" sz="2000" dirty="0" smtClean="0"/>
              <a:t> </a:t>
            </a:r>
            <a:r>
              <a:rPr lang="en-US" sz="2000" dirty="0" err="1" smtClean="0"/>
              <a:t>dostupno</a:t>
            </a:r>
            <a:endParaRPr lang="en-US" sz="2000" dirty="0" smtClean="0"/>
          </a:p>
          <a:p>
            <a:pPr lvl="1"/>
            <a:r>
              <a:rPr lang="en-US" sz="2000" dirty="0" smtClean="0"/>
              <a:t>140 </a:t>
            </a:r>
            <a:r>
              <a:rPr lang="en-US" sz="2000" dirty="0" err="1" smtClean="0"/>
              <a:t>novih</a:t>
            </a:r>
            <a:r>
              <a:rPr lang="sr-Cyrl-CS" sz="2000" dirty="0" smtClean="0"/>
              <a:t> </a:t>
            </a:r>
            <a:r>
              <a:rPr lang="en-US" sz="2000" dirty="0" err="1" smtClean="0"/>
              <a:t>aplikacija</a:t>
            </a:r>
            <a:r>
              <a:rPr lang="sr-Cyrl-CS" sz="2000" dirty="0" smtClean="0"/>
              <a:t> </a:t>
            </a:r>
            <a:r>
              <a:rPr lang="en-US" sz="2000" dirty="0" smtClean="0"/>
              <a:t>se</a:t>
            </a:r>
            <a:r>
              <a:rPr lang="sr-Cyrl-CS" sz="2000" dirty="0" smtClean="0"/>
              <a:t> </a:t>
            </a:r>
            <a:r>
              <a:rPr lang="en-US" sz="2000" dirty="0" err="1" smtClean="0"/>
              <a:t>dodaje</a:t>
            </a:r>
            <a:r>
              <a:rPr lang="sr-Cyrl-CS" sz="2000" dirty="0" smtClean="0"/>
              <a:t> </a:t>
            </a:r>
            <a:r>
              <a:rPr lang="en-US" sz="2000" dirty="0" err="1" smtClean="0"/>
              <a:t>svakog</a:t>
            </a:r>
            <a:r>
              <a:rPr lang="sr-Cyrl-CS" sz="2000" dirty="0" smtClean="0"/>
              <a:t> </a:t>
            </a:r>
            <a:r>
              <a:rPr lang="en-US" sz="2000" dirty="0" err="1" smtClean="0"/>
              <a:t>dana</a:t>
            </a:r>
            <a:endParaRPr lang="en-US" sz="2000" dirty="0" smtClean="0"/>
          </a:p>
          <a:p>
            <a:pPr lvl="1"/>
            <a:r>
              <a:rPr lang="en-US" sz="2000" dirty="0" smtClean="0"/>
              <a:t>… </a:t>
            </a:r>
          </a:p>
        </p:txBody>
      </p:sp>
      <p:pic>
        <p:nvPicPr>
          <p:cNvPr id="10445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929198"/>
            <a:ext cx="15478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3" name="Rectangle 7"/>
          <p:cNvSpPr>
            <a:spLocks noChangeArrowheads="1"/>
          </p:cNvSpPr>
          <p:nvPr/>
        </p:nvSpPr>
        <p:spPr bwMode="auto">
          <a:xfrm>
            <a:off x="539750" y="5661025"/>
            <a:ext cx="8207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Dodatna</a:t>
            </a:r>
            <a:r>
              <a:rPr lang="sr-Cyrl-CS"/>
              <a:t> </a:t>
            </a:r>
            <a:r>
              <a:rPr lang="en-US"/>
              <a:t>statistika</a:t>
            </a:r>
            <a:r>
              <a:rPr lang="sr-Cyrl-CS"/>
              <a:t> </a:t>
            </a:r>
            <a:r>
              <a:rPr lang="en-US"/>
              <a:t>se</a:t>
            </a:r>
            <a:r>
              <a:rPr lang="sr-Cyrl-CS"/>
              <a:t> </a:t>
            </a:r>
            <a:r>
              <a:rPr lang="en-US"/>
              <a:t>može</a:t>
            </a:r>
            <a:r>
              <a:rPr lang="sr-Cyrl-CS"/>
              <a:t> </a:t>
            </a:r>
            <a:r>
              <a:rPr lang="en-US"/>
              <a:t>naći</a:t>
            </a:r>
            <a:r>
              <a:rPr lang="sr-Cyrl-CS"/>
              <a:t> </a:t>
            </a:r>
            <a:r>
              <a:rPr lang="en-US"/>
              <a:t>na: </a:t>
            </a:r>
            <a:r>
              <a:rPr lang="en-US">
                <a:hlinkClick r:id="rId3"/>
              </a:rPr>
              <a:t>Facebook Growth Explodes, Site Reaches 140 Million Active Users</a:t>
            </a:r>
            <a:endParaRPr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7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7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7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7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7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7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7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78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928688" y="3357563"/>
            <a:ext cx="7391400" cy="2209800"/>
          </a:xfrm>
          <a:prstGeom prst="rect">
            <a:avLst/>
          </a:prstGeom>
          <a:solidFill>
            <a:srgbClr val="FFFF99">
              <a:alpha val="41000"/>
            </a:srgbClr>
          </a:solidFill>
          <a:ln w="25400" algn="ctr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Svi</a:t>
            </a:r>
            <a:r>
              <a:rPr lang="sr-Cyrl-CS" sz="2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poželjni</a:t>
            </a:r>
            <a:endParaRPr lang="sr-Cyrl-CS" sz="2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r" eaLnBrk="0" hangingPunct="0">
              <a:defRPr/>
            </a:pPr>
            <a:r>
              <a:rPr lang="sr-Cyrl-CS" sz="2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kvaliteti</a:t>
            </a:r>
            <a:endParaRPr lang="sr-Cyrl-CS" sz="2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r" eaLnBrk="0" hangingPunct="0">
              <a:defRPr/>
            </a:pPr>
            <a:r>
              <a:rPr lang="sr-Cyrl-C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za</a:t>
            </a:r>
            <a:r>
              <a:rPr lang="sr-Cyrl-C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obrazovni</a:t>
            </a:r>
            <a:endParaRPr lang="sr-Cyrl-CS" sz="2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r" eaLnBrk="0" hangingPunct="0">
              <a:defRPr/>
            </a:pPr>
            <a:r>
              <a:rPr lang="sr-Cyrl-CS" sz="2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materijal</a:t>
            </a:r>
            <a:endParaRPr lang="en-US" sz="2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05475" name="Rectangle 6"/>
          <p:cNvSpPr>
            <a:spLocks noGrp="1" noChangeArrowheads="1"/>
          </p:cNvSpPr>
          <p:nvPr>
            <p:ph type="title"/>
          </p:nvPr>
        </p:nvSpPr>
        <p:spPr>
          <a:xfrm>
            <a:off x="250825" y="1052513"/>
            <a:ext cx="8713788" cy="711200"/>
          </a:xfrm>
          <a:noFill/>
        </p:spPr>
        <p:txBody>
          <a:bodyPr/>
          <a:lstStyle/>
          <a:p>
            <a:r>
              <a:rPr lang="en-US" sz="3600" smtClean="0"/>
              <a:t>Sajtovi</a:t>
            </a:r>
            <a:r>
              <a:rPr lang="sr-Cyrl-CS" sz="3600" smtClean="0"/>
              <a:t> </a:t>
            </a:r>
            <a:r>
              <a:rPr lang="en-US" sz="3600" smtClean="0"/>
              <a:t>za</a:t>
            </a:r>
            <a:r>
              <a:rPr lang="sr-Cyrl-CS" sz="3600" smtClean="0"/>
              <a:t> </a:t>
            </a:r>
            <a:r>
              <a:rPr lang="en-US" sz="3600" smtClean="0"/>
              <a:t>društeveno</a:t>
            </a:r>
            <a:r>
              <a:rPr lang="sr-Cyrl-CS" sz="3600" smtClean="0"/>
              <a:t> </a:t>
            </a:r>
            <a:r>
              <a:rPr lang="en-US" sz="3600" smtClean="0"/>
              <a:t>umrežavanje</a:t>
            </a:r>
          </a:p>
        </p:txBody>
      </p:sp>
      <p:sp>
        <p:nvSpPr>
          <p:cNvPr id="248837" name="Rectangle 5"/>
          <p:cNvSpPr>
            <a:spLocks noGrp="1" noChangeArrowheads="1"/>
          </p:cNvSpPr>
          <p:nvPr>
            <p:ph idx="1"/>
          </p:nvPr>
        </p:nvSpPr>
        <p:spPr>
          <a:xfrm>
            <a:off x="539750" y="2228850"/>
            <a:ext cx="7661275" cy="362904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Me</a:t>
            </a:r>
            <a:r>
              <a:rPr lang="vi-VN" sz="2400" dirty="0" smtClean="0"/>
              <a:t>đ</a:t>
            </a:r>
            <a:r>
              <a:rPr lang="en-US" sz="2400" dirty="0" smtClean="0"/>
              <a:t>u</a:t>
            </a:r>
            <a:r>
              <a:rPr lang="sr-Cyrl-CS" sz="2400" dirty="0" smtClean="0"/>
              <a:t> </a:t>
            </a:r>
            <a:r>
              <a:rPr lang="en-US" sz="2400" dirty="0" err="1" smtClean="0"/>
              <a:t>sajtovima</a:t>
            </a:r>
            <a:r>
              <a:rPr lang="sr-Cyrl-CS" sz="2400" dirty="0" smtClean="0"/>
              <a:t> </a:t>
            </a:r>
            <a:r>
              <a:rPr lang="en-US" sz="2400" dirty="0" err="1" smtClean="0"/>
              <a:t>čiji</a:t>
            </a:r>
            <a:r>
              <a:rPr lang="sr-Cyrl-CS" sz="2400" dirty="0" smtClean="0"/>
              <a:t> </a:t>
            </a:r>
            <a:r>
              <a:rPr lang="en-US" sz="2400" dirty="0" smtClean="0"/>
              <a:t>se</a:t>
            </a:r>
            <a:r>
              <a:rPr lang="sr-Cyrl-CS" sz="2400" dirty="0" smtClean="0"/>
              <a:t> </a:t>
            </a:r>
            <a:r>
              <a:rPr lang="en-US" sz="2400" dirty="0" err="1" smtClean="0"/>
              <a:t>broj</a:t>
            </a:r>
            <a:r>
              <a:rPr lang="sr-Cyrl-CS" sz="2400" dirty="0" smtClean="0"/>
              <a:t> </a:t>
            </a:r>
            <a:r>
              <a:rPr lang="en-US" sz="2400" dirty="0" err="1" smtClean="0"/>
              <a:t>najviše</a:t>
            </a:r>
            <a:r>
              <a:rPr lang="sr-Cyrl-CS" sz="2400" dirty="0" smtClean="0"/>
              <a:t> </a:t>
            </a:r>
            <a:r>
              <a:rPr lang="en-US" sz="2400" dirty="0" err="1" smtClean="0"/>
              <a:t>povećava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sr-Cyrl-CS" sz="2400" dirty="0" smtClean="0"/>
              <a:t> </a:t>
            </a:r>
            <a:r>
              <a:rPr lang="en-US" sz="2400" dirty="0" err="1" smtClean="0"/>
              <a:t>koji</a:t>
            </a:r>
            <a:r>
              <a:rPr lang="sr-Cyrl-CS" sz="2400" dirty="0" smtClean="0"/>
              <a:t> </a:t>
            </a:r>
            <a:r>
              <a:rPr lang="en-US" sz="2400" dirty="0" smtClean="0"/>
              <a:t>se</a:t>
            </a:r>
            <a:r>
              <a:rPr lang="sr-Cyrl-CS" sz="2400" dirty="0" smtClean="0"/>
              <a:t> </a:t>
            </a:r>
            <a:r>
              <a:rPr lang="en-US" sz="2400" dirty="0" err="1" smtClean="0"/>
              <a:t>najviše</a:t>
            </a:r>
            <a:r>
              <a:rPr lang="sr-Cyrl-CS" sz="2400" dirty="0" smtClean="0"/>
              <a:t> </a:t>
            </a:r>
            <a:r>
              <a:rPr lang="en-US" sz="2400" dirty="0" err="1" smtClean="0"/>
              <a:t>koristi</a:t>
            </a:r>
            <a:r>
              <a:rPr lang="sr-Cyrl-CS" sz="2400" dirty="0" smtClean="0"/>
              <a:t> </a:t>
            </a:r>
            <a:r>
              <a:rPr lang="en-US" sz="2400" dirty="0" err="1" smtClean="0"/>
              <a:t>na</a:t>
            </a:r>
            <a:r>
              <a:rPr lang="sr-Cyrl-CS" sz="2400" dirty="0" smtClean="0"/>
              <a:t> </a:t>
            </a:r>
            <a:r>
              <a:rPr lang="en-US" sz="2400" dirty="0" err="1" smtClean="0"/>
              <a:t>Internetu</a:t>
            </a:r>
            <a:endParaRPr lang="sr-Cyrl-CS" sz="2400" dirty="0" smtClean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Podstiče</a:t>
            </a:r>
            <a:r>
              <a:rPr lang="sr-Cyrl-CS" sz="2400" dirty="0" smtClean="0"/>
              <a:t> </a:t>
            </a:r>
            <a:r>
              <a:rPr lang="en-US" sz="2400" dirty="0" err="1" smtClean="0"/>
              <a:t>društvo</a:t>
            </a:r>
            <a:r>
              <a:rPr lang="sr-Cyrl-CS" sz="2400" dirty="0" smtClean="0"/>
              <a:t> </a:t>
            </a:r>
            <a:r>
              <a:rPr lang="en-US" sz="2400" dirty="0" err="1" smtClean="0"/>
              <a:t>da</a:t>
            </a:r>
            <a:r>
              <a:rPr lang="sr-Cyrl-CS" sz="2400" dirty="0" smtClean="0"/>
              <a:t> </a:t>
            </a:r>
            <a:r>
              <a:rPr lang="en-US" sz="2400" dirty="0" err="1" smtClean="0"/>
              <a:t>komunicira</a:t>
            </a:r>
            <a:r>
              <a:rPr lang="sr-Cyrl-CS" sz="2400" dirty="0" smtClean="0"/>
              <a:t> </a:t>
            </a:r>
            <a:r>
              <a:rPr lang="en-US" sz="2400" dirty="0" err="1" smtClean="0"/>
              <a:t>i</a:t>
            </a:r>
            <a:r>
              <a:rPr lang="sr-Cyrl-CS" sz="2400" dirty="0" smtClean="0"/>
              <a:t> </a:t>
            </a:r>
            <a:r>
              <a:rPr lang="en-US" sz="2400" dirty="0" err="1" smtClean="0"/>
              <a:t>da</a:t>
            </a:r>
            <a:r>
              <a:rPr lang="sr-Cyrl-CS" sz="2400" dirty="0" smtClean="0"/>
              <a:t> </a:t>
            </a:r>
            <a:r>
              <a:rPr lang="en-US" sz="2400" dirty="0" err="1" smtClean="0"/>
              <a:t>sebe</a:t>
            </a:r>
            <a:r>
              <a:rPr lang="sr-Cyrl-CS" sz="2400" dirty="0" smtClean="0"/>
              <a:t> </a:t>
            </a:r>
            <a:r>
              <a:rPr lang="en-US" sz="2400" dirty="0" err="1" smtClean="0"/>
              <a:t>predstavi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200" dirty="0" err="1" smtClean="0"/>
              <a:t>Privlači</a:t>
            </a:r>
            <a:r>
              <a:rPr lang="sr-Cyrl-CS" sz="2200" dirty="0" smtClean="0"/>
              <a:t> </a:t>
            </a:r>
            <a:r>
              <a:rPr lang="en-US" sz="2200" dirty="0" err="1" smtClean="0"/>
              <a:t>ljude</a:t>
            </a:r>
            <a:r>
              <a:rPr lang="en-US" sz="2200" dirty="0" smtClean="0"/>
              <a:t>, </a:t>
            </a:r>
          </a:p>
          <a:p>
            <a:pPr lvl="1">
              <a:lnSpc>
                <a:spcPct val="90000"/>
              </a:lnSpc>
            </a:pPr>
            <a:r>
              <a:rPr lang="en-US" sz="2200" dirty="0" err="1" smtClean="0"/>
              <a:t>Zadržava</a:t>
            </a:r>
            <a:r>
              <a:rPr lang="sr-Cyrl-CS" sz="2200" dirty="0" smtClean="0"/>
              <a:t> </a:t>
            </a:r>
            <a:r>
              <a:rPr lang="en-US" sz="2200" dirty="0" err="1" smtClean="0"/>
              <a:t>njihovu</a:t>
            </a:r>
            <a:r>
              <a:rPr lang="sr-Cyrl-CS" sz="2200" dirty="0" smtClean="0"/>
              <a:t> </a:t>
            </a:r>
            <a:r>
              <a:rPr lang="en-US" sz="2200" dirty="0" err="1" smtClean="0"/>
              <a:t>pažnju</a:t>
            </a:r>
            <a:r>
              <a:rPr lang="en-US" sz="2200" dirty="0" smtClean="0"/>
              <a:t>, </a:t>
            </a:r>
          </a:p>
          <a:p>
            <a:pPr lvl="1">
              <a:lnSpc>
                <a:spcPct val="90000"/>
              </a:lnSpc>
            </a:pPr>
            <a:r>
              <a:rPr lang="en-US" sz="2200" dirty="0" err="1" smtClean="0"/>
              <a:t>Podstiče</a:t>
            </a:r>
            <a:r>
              <a:rPr lang="sr-Cyrl-CS" sz="2200" dirty="0" smtClean="0"/>
              <a:t> </a:t>
            </a:r>
            <a:r>
              <a:rPr lang="en-US" sz="2200" dirty="0" err="1" smtClean="0"/>
              <a:t>ih</a:t>
            </a:r>
            <a:r>
              <a:rPr lang="sr-Cyrl-CS" sz="2200" dirty="0" smtClean="0"/>
              <a:t> </a:t>
            </a:r>
            <a:r>
              <a:rPr lang="en-US" sz="2200" dirty="0" err="1" smtClean="0"/>
              <a:t>da</a:t>
            </a:r>
            <a:r>
              <a:rPr lang="sr-Cyrl-CS" sz="2200" dirty="0" smtClean="0"/>
              <a:t> </a:t>
            </a:r>
            <a:r>
              <a:rPr lang="en-US" sz="2200" dirty="0" err="1" smtClean="0"/>
              <a:t>daju</a:t>
            </a:r>
            <a:r>
              <a:rPr lang="sr-Cyrl-CS" sz="2200" dirty="0" smtClean="0"/>
              <a:t> </a:t>
            </a:r>
            <a:r>
              <a:rPr lang="en-US" sz="2200" dirty="0" err="1" smtClean="0"/>
              <a:t>svoj</a:t>
            </a:r>
            <a:r>
              <a:rPr lang="sr-Cyrl-CS" sz="2200" dirty="0" smtClean="0"/>
              <a:t> </a:t>
            </a:r>
            <a:r>
              <a:rPr lang="en-US" sz="2200" dirty="0" err="1" smtClean="0"/>
              <a:t>doprinos</a:t>
            </a:r>
            <a:r>
              <a:rPr lang="en-US" dirty="0" smtClean="0"/>
              <a:t>,</a:t>
            </a:r>
          </a:p>
          <a:p>
            <a:pPr lvl="1">
              <a:lnSpc>
                <a:spcPct val="11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8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8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8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8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8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6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4"/>
          <p:cNvSpPr>
            <a:spLocks noGrp="1" noChangeArrowheads="1"/>
          </p:cNvSpPr>
          <p:nvPr>
            <p:ph type="title"/>
          </p:nvPr>
        </p:nvSpPr>
        <p:spPr>
          <a:xfrm>
            <a:off x="431800" y="1089025"/>
            <a:ext cx="8305800" cy="762000"/>
          </a:xfrm>
          <a:noFill/>
        </p:spPr>
        <p:txBody>
          <a:bodyPr anchorCtr="1"/>
          <a:lstStyle/>
          <a:p>
            <a:r>
              <a:rPr lang="en-US" sz="3600" smtClean="0"/>
              <a:t>Socijalne</a:t>
            </a:r>
            <a:r>
              <a:rPr lang="sr-Cyrl-CS" sz="3600" smtClean="0"/>
              <a:t> </a:t>
            </a:r>
            <a:r>
              <a:rPr lang="en-US" sz="3600" smtClean="0"/>
              <a:t>mreže &amp; učenje</a:t>
            </a:r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468313" y="2133600"/>
            <a:ext cx="8380412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66"/>
              </a:buClr>
              <a:buFontTx/>
              <a:buChar char="•"/>
            </a:pPr>
            <a:r>
              <a:rPr lang="en-US" sz="2400" b="1" dirty="0">
                <a:solidFill>
                  <a:srgbClr val="000066"/>
                </a:solidFill>
              </a:rPr>
              <a:t>“</a:t>
            </a:r>
            <a:r>
              <a:rPr lang="en-US" sz="2400" b="1" dirty="0" err="1" smtClean="0">
                <a:solidFill>
                  <a:srgbClr val="000066"/>
                </a:solidFill>
              </a:rPr>
              <a:t>Gd</a:t>
            </a:r>
            <a:r>
              <a:rPr lang="bs-Latn-BA" sz="2400" b="1" dirty="0" smtClean="0">
                <a:solidFill>
                  <a:srgbClr val="000066"/>
                </a:solidFill>
              </a:rPr>
              <a:t>j</a:t>
            </a:r>
            <a:r>
              <a:rPr lang="en-US" sz="2400" b="1" dirty="0" smtClean="0">
                <a:solidFill>
                  <a:srgbClr val="000066"/>
                </a:solidFill>
              </a:rPr>
              <a:t>e</a:t>
            </a:r>
            <a:r>
              <a:rPr lang="sr-Cyrl-CS" sz="2400" b="1" dirty="0" smtClean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su</a:t>
            </a:r>
            <a:r>
              <a:rPr lang="sr-Cyrl-C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smtClean="0">
                <a:solidFill>
                  <a:srgbClr val="000066"/>
                </a:solidFill>
              </a:rPr>
              <a:t>student</a:t>
            </a:r>
            <a:r>
              <a:rPr lang="bs-Latn-BA" sz="2400" b="1" dirty="0" smtClean="0">
                <a:solidFill>
                  <a:srgbClr val="000066"/>
                </a:solidFill>
              </a:rPr>
              <a:t>i</a:t>
            </a:r>
            <a:r>
              <a:rPr lang="en-US" sz="2400" b="1" dirty="0" smtClean="0">
                <a:solidFill>
                  <a:srgbClr val="000066"/>
                </a:solidFill>
              </a:rPr>
              <a:t>”</a:t>
            </a:r>
            <a:endParaRPr lang="en-US" sz="2400" b="1" dirty="0">
              <a:solidFill>
                <a:srgbClr val="000066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000066"/>
              </a:buClr>
              <a:buFontTx/>
              <a:buChar char="–"/>
            </a:pPr>
            <a:r>
              <a:rPr lang="en-US" sz="2200" dirty="0" err="1">
                <a:solidFill>
                  <a:srgbClr val="000066"/>
                </a:solidFill>
              </a:rPr>
              <a:t>Socijalizacija</a:t>
            </a:r>
            <a:endParaRPr lang="en-US" sz="2200" dirty="0">
              <a:solidFill>
                <a:srgbClr val="000066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000066"/>
              </a:buClr>
              <a:buFontTx/>
              <a:buChar char="–"/>
            </a:pPr>
            <a:r>
              <a:rPr lang="en-US" sz="2200" dirty="0" err="1">
                <a:solidFill>
                  <a:srgbClr val="000066"/>
                </a:solidFill>
              </a:rPr>
              <a:t>Neformalno</a:t>
            </a:r>
            <a:r>
              <a:rPr lang="sr-Cyrl-C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učenje</a:t>
            </a:r>
            <a:r>
              <a:rPr lang="sr-Cyrl-CS" sz="2200" dirty="0">
                <a:solidFill>
                  <a:srgbClr val="000066"/>
                </a:solidFill>
              </a:rPr>
              <a:t> (</a:t>
            </a:r>
            <a:r>
              <a:rPr lang="en-US" sz="2200" i="1" dirty="0">
                <a:solidFill>
                  <a:srgbClr val="000066"/>
                </a:solidFill>
              </a:rPr>
              <a:t>Informal learning</a:t>
            </a:r>
            <a:r>
              <a:rPr lang="sr-Cyrl-CS" sz="2200" dirty="0">
                <a:solidFill>
                  <a:srgbClr val="000066"/>
                </a:solidFill>
              </a:rPr>
              <a:t>)</a:t>
            </a:r>
            <a:endParaRPr lang="en-US" sz="2200" dirty="0">
              <a:solidFill>
                <a:srgbClr val="000066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000066"/>
              </a:buClr>
              <a:buFontTx/>
              <a:buChar char="–"/>
            </a:pPr>
            <a:r>
              <a:rPr lang="en-US" sz="2200" dirty="0" err="1">
                <a:solidFill>
                  <a:srgbClr val="000066"/>
                </a:solidFill>
              </a:rPr>
              <a:t>Učenje</a:t>
            </a:r>
            <a:r>
              <a:rPr lang="sr-Cyrl-C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ravnopravnih</a:t>
            </a:r>
            <a:r>
              <a:rPr lang="sr-Cyrl-CS" sz="2200" dirty="0">
                <a:solidFill>
                  <a:srgbClr val="000066"/>
                </a:solidFill>
              </a:rPr>
              <a:t> (</a:t>
            </a:r>
            <a:r>
              <a:rPr lang="en-US" sz="2200" i="1" dirty="0">
                <a:solidFill>
                  <a:srgbClr val="000066"/>
                </a:solidFill>
              </a:rPr>
              <a:t>Peer-learning</a:t>
            </a:r>
            <a:r>
              <a:rPr lang="sr-Cyrl-CS" sz="2200" dirty="0">
                <a:solidFill>
                  <a:srgbClr val="000066"/>
                </a:solidFill>
              </a:rPr>
              <a:t>)</a:t>
            </a:r>
            <a:endParaRPr lang="en-US" sz="2200" dirty="0">
              <a:solidFill>
                <a:srgbClr val="000066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000066"/>
              </a:buClr>
              <a:buFontTx/>
              <a:buChar char="–"/>
            </a:pPr>
            <a:r>
              <a:rPr lang="en-US" sz="2200" dirty="0" err="1">
                <a:solidFill>
                  <a:srgbClr val="000066"/>
                </a:solidFill>
              </a:rPr>
              <a:t>Otkrivanje</a:t>
            </a:r>
            <a:endParaRPr lang="en-US" sz="2200" dirty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3200" b="1" dirty="0" err="1">
                <a:solidFill>
                  <a:srgbClr val="000066"/>
                </a:solidFill>
              </a:rPr>
              <a:t>Crna</a:t>
            </a:r>
            <a:r>
              <a:rPr lang="sr-Cyrl-C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rupa</a:t>
            </a:r>
            <a:r>
              <a:rPr lang="sr-Cyrl-C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za</a:t>
            </a:r>
            <a:r>
              <a:rPr lang="sr-Cyrl-C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trošenje</a:t>
            </a:r>
            <a:r>
              <a:rPr lang="sr-Cyrl-C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vremena</a:t>
            </a:r>
            <a:endParaRPr lang="en-US" sz="32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0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0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0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0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0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0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0463"/>
            <a:ext cx="8229600" cy="711200"/>
          </a:xfrm>
        </p:spPr>
        <p:txBody>
          <a:bodyPr/>
          <a:lstStyle/>
          <a:p>
            <a:r>
              <a:rPr lang="en-US" sz="3600" smtClean="0"/>
              <a:t>Socijalne</a:t>
            </a:r>
            <a:r>
              <a:rPr lang="sr-Cyrl-CS" sz="3600" smtClean="0"/>
              <a:t> </a:t>
            </a:r>
            <a:r>
              <a:rPr lang="en-US" sz="3600" smtClean="0"/>
              <a:t>mreže &amp; učenje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1188"/>
            <a:ext cx="8229600" cy="417512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Izazov</a:t>
            </a:r>
            <a:r>
              <a:rPr lang="en-US" sz="2800" dirty="0" smtClean="0"/>
              <a:t>: </a:t>
            </a:r>
            <a:endParaRPr lang="en-US" sz="2800" dirty="0"/>
          </a:p>
          <a:p>
            <a:pPr algn="ctr">
              <a:lnSpc>
                <a:spcPct val="150000"/>
              </a:lnSpc>
              <a:spcBef>
                <a:spcPct val="25000"/>
              </a:spcBef>
              <a:buFontTx/>
              <a:buNone/>
              <a:defRPr/>
            </a:pPr>
            <a:r>
              <a:rPr lang="en-US" sz="2800" dirty="0"/>
              <a:t>	</a:t>
            </a:r>
            <a:r>
              <a:rPr lang="en-US" sz="2800" b="1" dirty="0" err="1" smtClean="0">
                <a:solidFill>
                  <a:srgbClr val="990000"/>
                </a:solidFill>
              </a:rPr>
              <a:t>Učite</a:t>
            </a:r>
            <a:r>
              <a:rPr lang="sr-Cyrl-CS" sz="2800" b="1" dirty="0" smtClean="0">
                <a:solidFill>
                  <a:srgbClr val="990000"/>
                </a:solidFill>
              </a:rPr>
              <a:t> </a:t>
            </a:r>
            <a:r>
              <a:rPr lang="en-US" sz="2800" b="1" dirty="0" err="1" smtClean="0">
                <a:solidFill>
                  <a:srgbClr val="990000"/>
                </a:solidFill>
              </a:rPr>
              <a:t>studente</a:t>
            </a:r>
            <a:r>
              <a:rPr lang="sr-Cyrl-CS" sz="2800" b="1" dirty="0" smtClean="0">
                <a:solidFill>
                  <a:srgbClr val="990000"/>
                </a:solidFill>
              </a:rPr>
              <a:t> </a:t>
            </a:r>
            <a:r>
              <a:rPr lang="en-US" sz="2800" b="1" dirty="0" err="1" smtClean="0">
                <a:solidFill>
                  <a:srgbClr val="990000"/>
                </a:solidFill>
              </a:rPr>
              <a:t>kako</a:t>
            </a:r>
            <a:r>
              <a:rPr lang="sr-Cyrl-CS" sz="2800" b="1" dirty="0" smtClean="0">
                <a:solidFill>
                  <a:srgbClr val="990000"/>
                </a:solidFill>
              </a:rPr>
              <a:t> </a:t>
            </a:r>
            <a:r>
              <a:rPr lang="en-US" sz="2800" b="1" dirty="0" err="1" smtClean="0">
                <a:solidFill>
                  <a:srgbClr val="990000"/>
                </a:solidFill>
              </a:rPr>
              <a:t>da</a:t>
            </a:r>
            <a:r>
              <a:rPr lang="sr-Cyrl-CS" sz="2800" b="1" dirty="0" smtClean="0">
                <a:solidFill>
                  <a:srgbClr val="990000"/>
                </a:solidFill>
              </a:rPr>
              <a:t> </a:t>
            </a:r>
            <a:r>
              <a:rPr lang="en-US" sz="2800" b="1" dirty="0" err="1" smtClean="0">
                <a:solidFill>
                  <a:srgbClr val="990000"/>
                </a:solidFill>
              </a:rPr>
              <a:t>koriste</a:t>
            </a:r>
            <a:r>
              <a:rPr lang="sr-Cyrl-CS" sz="2800" b="1" dirty="0" smtClean="0">
                <a:solidFill>
                  <a:srgbClr val="990000"/>
                </a:solidFill>
              </a:rPr>
              <a:t> </a:t>
            </a:r>
            <a:r>
              <a:rPr lang="en-US" sz="2800" b="1" dirty="0" err="1" smtClean="0">
                <a:solidFill>
                  <a:srgbClr val="990000"/>
                </a:solidFill>
              </a:rPr>
              <a:t>društvene</a:t>
            </a:r>
            <a:r>
              <a:rPr lang="sr-Cyrl-CS" sz="2800" b="1" dirty="0" smtClean="0">
                <a:solidFill>
                  <a:srgbClr val="990000"/>
                </a:solidFill>
              </a:rPr>
              <a:t> </a:t>
            </a:r>
            <a:r>
              <a:rPr lang="en-US" sz="2800" b="1" dirty="0" err="1" smtClean="0">
                <a:solidFill>
                  <a:srgbClr val="990000"/>
                </a:solidFill>
              </a:rPr>
              <a:t>medije</a:t>
            </a:r>
            <a:r>
              <a:rPr lang="sr-Cyrl-CS" sz="2800" b="1" dirty="0" smtClean="0">
                <a:solidFill>
                  <a:srgbClr val="990000"/>
                </a:solidFill>
              </a:rPr>
              <a:t> </a:t>
            </a:r>
            <a:r>
              <a:rPr lang="en-US" sz="2800" b="1" dirty="0" smtClean="0">
                <a:solidFill>
                  <a:srgbClr val="990000"/>
                </a:solidFill>
              </a:rPr>
              <a:t>a</a:t>
            </a:r>
            <a:r>
              <a:rPr lang="sr-Cyrl-CS" sz="2800" b="1" dirty="0" smtClean="0">
                <a:solidFill>
                  <a:srgbClr val="990000"/>
                </a:solidFill>
              </a:rPr>
              <a:t> </a:t>
            </a:r>
            <a:r>
              <a:rPr lang="en-US" sz="2800" b="1" dirty="0" smtClean="0">
                <a:solidFill>
                  <a:srgbClr val="990000"/>
                </a:solidFill>
              </a:rPr>
              <a:t>ne</a:t>
            </a:r>
            <a:r>
              <a:rPr lang="sr-Cyrl-CS" sz="2800" b="1" dirty="0" smtClean="0">
                <a:solidFill>
                  <a:srgbClr val="990000"/>
                </a:solidFill>
              </a:rPr>
              <a:t> </a:t>
            </a:r>
            <a:r>
              <a:rPr lang="en-US" sz="2800" b="1" dirty="0" err="1" smtClean="0">
                <a:solidFill>
                  <a:srgbClr val="990000"/>
                </a:solidFill>
              </a:rPr>
              <a:t>kako</a:t>
            </a:r>
            <a:r>
              <a:rPr lang="sr-Cyrl-CS" sz="2800" b="1" dirty="0" smtClean="0">
                <a:solidFill>
                  <a:srgbClr val="990000"/>
                </a:solidFill>
              </a:rPr>
              <a:t> </a:t>
            </a:r>
            <a:r>
              <a:rPr lang="en-US" sz="2800" b="1" dirty="0" err="1" smtClean="0">
                <a:solidFill>
                  <a:srgbClr val="990000"/>
                </a:solidFill>
              </a:rPr>
              <a:t>da</a:t>
            </a:r>
            <a:r>
              <a:rPr lang="sr-Cyrl-CS" sz="2800" b="1" dirty="0" smtClean="0">
                <a:solidFill>
                  <a:srgbClr val="990000"/>
                </a:solidFill>
              </a:rPr>
              <a:t> </a:t>
            </a:r>
            <a:r>
              <a:rPr lang="en-US" sz="2800" b="1" dirty="0" err="1" smtClean="0">
                <a:solidFill>
                  <a:srgbClr val="990000"/>
                </a:solidFill>
              </a:rPr>
              <a:t>mediji</a:t>
            </a:r>
            <a:r>
              <a:rPr lang="sr-Cyrl-CS" sz="2800" b="1" dirty="0" smtClean="0">
                <a:solidFill>
                  <a:srgbClr val="990000"/>
                </a:solidFill>
              </a:rPr>
              <a:t> </a:t>
            </a:r>
            <a:r>
              <a:rPr lang="en-US" sz="2800" b="1" dirty="0" err="1" smtClean="0">
                <a:solidFill>
                  <a:srgbClr val="990000"/>
                </a:solidFill>
              </a:rPr>
              <a:t>koriste</a:t>
            </a:r>
            <a:r>
              <a:rPr lang="sr-Cyrl-CS" sz="2800" b="1" dirty="0" smtClean="0">
                <a:solidFill>
                  <a:srgbClr val="990000"/>
                </a:solidFill>
              </a:rPr>
              <a:t> </a:t>
            </a:r>
            <a:r>
              <a:rPr lang="en-US" sz="2800" b="1" dirty="0" err="1" smtClean="0">
                <a:solidFill>
                  <a:srgbClr val="990000"/>
                </a:solidFill>
              </a:rPr>
              <a:t>njih</a:t>
            </a:r>
            <a:endParaRPr lang="sr-Cyrl-CS" sz="2800" b="1" dirty="0">
              <a:solidFill>
                <a:srgbClr val="990000"/>
              </a:solidFill>
            </a:endParaRPr>
          </a:p>
          <a:p>
            <a:pPr algn="ctr">
              <a:lnSpc>
                <a:spcPct val="150000"/>
              </a:lnSpc>
              <a:spcBef>
                <a:spcPct val="25000"/>
              </a:spcBef>
              <a:buFontTx/>
              <a:buNone/>
              <a:defRPr/>
            </a:pPr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Teach students how to use social media, not letting social media use them.</a:t>
            </a:r>
          </a:p>
          <a:p>
            <a:pPr algn="r">
              <a:lnSpc>
                <a:spcPct val="150000"/>
              </a:lnSpc>
              <a:spcBef>
                <a:spcPct val="25000"/>
              </a:spcBef>
              <a:buFontTx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Michael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Wesch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1066800" y="5867400"/>
            <a:ext cx="7696200" cy="41592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/>
              <a:t>Pogledajte: </a:t>
            </a:r>
            <a:r>
              <a:rPr lang="en-US" sz="2000">
                <a:hlinkClick r:id="rId2"/>
              </a:rPr>
              <a:t>Machine is Us/ing Us</a:t>
            </a:r>
            <a:r>
              <a:rPr lang="en-US" sz="2000"/>
              <a:t>, </a:t>
            </a:r>
            <a:r>
              <a:rPr lang="en-US" sz="2000">
                <a:hlinkClick r:id="rId3"/>
              </a:rPr>
              <a:t>A Vision of Students Today</a:t>
            </a:r>
            <a:endParaRPr lang="en-US" sz="200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8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089025"/>
            <a:ext cx="8686800" cy="1152525"/>
          </a:xfrm>
          <a:noFill/>
        </p:spPr>
        <p:txBody>
          <a:bodyPr anchorCtr="1"/>
          <a:lstStyle/>
          <a:p>
            <a:r>
              <a:rPr lang="en-US" sz="3600" dirty="0" err="1" smtClean="0"/>
              <a:t>Socijalno</a:t>
            </a:r>
            <a:r>
              <a:rPr lang="sr-Cyrl-CS" sz="3600" dirty="0" smtClean="0"/>
              <a:t> </a:t>
            </a:r>
            <a:r>
              <a:rPr lang="en-US" sz="3600" dirty="0" err="1" smtClean="0"/>
              <a:t>umrežavanj</a:t>
            </a:r>
            <a:r>
              <a:rPr lang="bs-Latn-BA" sz="3600" dirty="0" smtClean="0"/>
              <a:t>e</a:t>
            </a:r>
            <a:r>
              <a:rPr lang="sr-Cyrl-CS" sz="3600" dirty="0" smtClean="0"/>
              <a:t> </a:t>
            </a:r>
            <a:r>
              <a:rPr lang="en-US" sz="3600" dirty="0" smtClean="0"/>
              <a:t>je</a:t>
            </a:r>
            <a:r>
              <a:rPr lang="sr-Cyrl-CS" sz="3600" dirty="0" smtClean="0"/>
              <a:t> </a:t>
            </a:r>
            <a:r>
              <a:rPr lang="en-US" sz="3600" dirty="0" err="1" smtClean="0"/>
              <a:t>ušlo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sr-Cyrl-CS" sz="3600" dirty="0" smtClean="0"/>
              <a:t> </a:t>
            </a:r>
            <a:r>
              <a:rPr lang="en-US" sz="3600" dirty="0" err="1" smtClean="0"/>
              <a:t>na</a:t>
            </a:r>
            <a:r>
              <a:rPr lang="sr-Cyrl-CS" sz="3600" dirty="0" smtClean="0"/>
              <a:t> </a:t>
            </a:r>
            <a:r>
              <a:rPr lang="en-US" sz="3600" dirty="0" err="1" smtClean="0"/>
              <a:t>univerzitete</a:t>
            </a:r>
            <a:r>
              <a:rPr lang="en-US" dirty="0" smtClean="0"/>
              <a:t> 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2420938"/>
            <a:ext cx="8534400" cy="2916237"/>
          </a:xfrm>
        </p:spPr>
        <p:txBody>
          <a:bodyPr/>
          <a:lstStyle/>
          <a:p>
            <a:r>
              <a:rPr lang="en-US" sz="2400" smtClean="0"/>
              <a:t>Studijske</a:t>
            </a:r>
            <a:r>
              <a:rPr lang="sr-Cyrl-CS" sz="2400" smtClean="0"/>
              <a:t> </a:t>
            </a:r>
            <a:r>
              <a:rPr lang="en-US" sz="2400" smtClean="0"/>
              <a:t>grupe</a:t>
            </a:r>
            <a:r>
              <a:rPr lang="sr-Cyrl-CS" sz="2400" smtClean="0"/>
              <a:t> </a:t>
            </a:r>
            <a:r>
              <a:rPr lang="en-US" sz="2400" smtClean="0"/>
              <a:t>na</a:t>
            </a:r>
            <a:r>
              <a:rPr lang="sr-Cyrl-CS" sz="2400" smtClean="0"/>
              <a:t> </a:t>
            </a:r>
            <a:r>
              <a:rPr lang="en-US" sz="2400" smtClean="0"/>
              <a:t>Facebook</a:t>
            </a:r>
          </a:p>
          <a:p>
            <a:r>
              <a:rPr lang="en-US" sz="2400" smtClean="0"/>
              <a:t>Video</a:t>
            </a:r>
            <a:r>
              <a:rPr lang="sr-Cyrl-CS" sz="2400" smtClean="0"/>
              <a:t> </a:t>
            </a:r>
            <a:r>
              <a:rPr lang="en-US" sz="2400" smtClean="0"/>
              <a:t>zapisi</a:t>
            </a:r>
            <a:r>
              <a:rPr lang="sr-Cyrl-CS" sz="2400" smtClean="0"/>
              <a:t> </a:t>
            </a:r>
            <a:r>
              <a:rPr lang="en-US" sz="2400" smtClean="0"/>
              <a:t>kurseva</a:t>
            </a:r>
            <a:r>
              <a:rPr lang="sr-Cyrl-CS" sz="2400" smtClean="0"/>
              <a:t> </a:t>
            </a:r>
            <a:r>
              <a:rPr lang="en-US" sz="2400" smtClean="0"/>
              <a:t>na YouTube</a:t>
            </a:r>
          </a:p>
          <a:p>
            <a:pPr lvl="1"/>
            <a:r>
              <a:rPr lang="en-US" sz="2000" smtClean="0"/>
              <a:t>UC Berkeley (</a:t>
            </a:r>
            <a:r>
              <a:rPr lang="en-US" sz="2000" smtClean="0">
                <a:hlinkClick r:id="rId2"/>
              </a:rPr>
              <a:t>http://youtube.com/ucberkeley</a:t>
            </a:r>
            <a:r>
              <a:rPr lang="en-US" sz="2000" smtClean="0"/>
              <a:t>) </a:t>
            </a:r>
            <a:endParaRPr lang="sr-Cyrl-CS" sz="2000" smtClean="0"/>
          </a:p>
          <a:p>
            <a:pPr lvl="1"/>
            <a:r>
              <a:rPr lang="en-US" sz="1800" smtClean="0"/>
              <a:t>University of Southern California je</a:t>
            </a:r>
            <a:r>
              <a:rPr lang="sr-Cyrl-CS" sz="1800" smtClean="0"/>
              <a:t> </a:t>
            </a:r>
            <a:r>
              <a:rPr lang="en-US" sz="1800" smtClean="0"/>
              <a:t>na YouTube tako</a:t>
            </a:r>
            <a:r>
              <a:rPr lang="vi-VN" sz="1800" smtClean="0"/>
              <a:t>đ</a:t>
            </a:r>
            <a:r>
              <a:rPr lang="en-US" sz="1800" smtClean="0"/>
              <a:t>e: </a:t>
            </a:r>
            <a:r>
              <a:rPr lang="en-US" sz="1800" smtClean="0">
                <a:hlinkClick r:id="rId3"/>
              </a:rPr>
              <a:t>http://youtube.com/usc</a:t>
            </a:r>
            <a:endParaRPr lang="sr-Cyrl-CS" sz="1800" smtClean="0"/>
          </a:p>
          <a:p>
            <a:pPr lvl="1"/>
            <a:r>
              <a:rPr lang="sr-Cyrl-CS" sz="1800" smtClean="0"/>
              <a:t>.......</a:t>
            </a:r>
            <a:r>
              <a:rPr lang="en-US" sz="1800" smtClean="0"/>
              <a:t> </a:t>
            </a:r>
            <a:endParaRPr lang="en-US" sz="2000" smtClean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2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2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2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52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2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4" descr="videolectu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1376363"/>
            <a:ext cx="5030788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6"/>
          <p:cNvSpPr>
            <a:spLocks noGrp="1" noChangeArrowheads="1"/>
          </p:cNvSpPr>
          <p:nvPr>
            <p:ph type="title"/>
          </p:nvPr>
        </p:nvSpPr>
        <p:spPr>
          <a:xfrm>
            <a:off x="5038725" y="1736725"/>
            <a:ext cx="4105275" cy="711200"/>
          </a:xfrm>
          <a:noFill/>
        </p:spPr>
        <p:txBody>
          <a:bodyPr/>
          <a:lstStyle/>
          <a:p>
            <a:r>
              <a:rPr lang="en-US" sz="2800" b="1" smtClean="0">
                <a:hlinkClick r:id="rId3"/>
              </a:rPr>
              <a:t>http://videolectures.net</a:t>
            </a:r>
            <a:endParaRPr lang="en-US" sz="2800" b="1" smtClean="0"/>
          </a:p>
        </p:txBody>
      </p:sp>
    </p:spTree>
  </p:cSld>
  <p:clrMapOvr>
    <a:masterClrMapping/>
  </p:clrMapOvr>
  <p:transition spd="slow">
    <p:pull dir="d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4" descr="slidesh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1150938"/>
            <a:ext cx="6335713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Text Box 5"/>
          <p:cNvSpPr txBox="1">
            <a:spLocks noChangeArrowheads="1"/>
          </p:cNvSpPr>
          <p:nvPr/>
        </p:nvSpPr>
        <p:spPr bwMode="auto">
          <a:xfrm rot="-5400000">
            <a:off x="-1831181" y="3207544"/>
            <a:ext cx="5183188" cy="9461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800" dirty="0" err="1"/>
              <a:t>Socijalno</a:t>
            </a:r>
            <a:r>
              <a:rPr lang="sr-Cyrl-CS" sz="2800" dirty="0"/>
              <a:t> </a:t>
            </a:r>
            <a:r>
              <a:rPr lang="en-US" sz="2800" dirty="0" err="1"/>
              <a:t>umrežavanje</a:t>
            </a:r>
            <a:r>
              <a:rPr lang="sr-Cyrl-CS" sz="2800" dirty="0"/>
              <a:t> </a:t>
            </a:r>
            <a:r>
              <a:rPr lang="en-US" sz="2800" dirty="0" err="1"/>
              <a:t>za</a:t>
            </a:r>
            <a:r>
              <a:rPr lang="sr-Cyrl-CS" sz="2800" dirty="0"/>
              <a:t> </a:t>
            </a:r>
            <a:r>
              <a:rPr lang="en-US" sz="2800" dirty="0" err="1" smtClean="0"/>
              <a:t>razm</a:t>
            </a:r>
            <a:r>
              <a:rPr lang="bs-Latn-BA" sz="2800" dirty="0" smtClean="0"/>
              <a:t>j</a:t>
            </a:r>
            <a:r>
              <a:rPr lang="en-US" sz="2800" dirty="0" err="1" smtClean="0"/>
              <a:t>enu</a:t>
            </a:r>
            <a:r>
              <a:rPr lang="sr-Cyrl-CS" sz="2800" dirty="0" smtClean="0"/>
              <a:t> </a:t>
            </a:r>
            <a:r>
              <a:rPr lang="en-US" sz="2800" dirty="0" err="1"/>
              <a:t>slajd</a:t>
            </a:r>
            <a:r>
              <a:rPr lang="sr-Cyrl-CS" sz="2800" dirty="0"/>
              <a:t> </a:t>
            </a:r>
            <a:r>
              <a:rPr lang="en-US" sz="2800" dirty="0" err="1"/>
              <a:t>prezentacija</a:t>
            </a:r>
            <a:endParaRPr lang="en-US" sz="2800" dirty="0"/>
          </a:p>
        </p:txBody>
      </p:sp>
    </p:spTree>
  </p:cSld>
  <p:clrMapOvr>
    <a:masterClrMapping/>
  </p:clrMapOvr>
  <p:transition spd="slow">
    <p:pull dir="d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229600" cy="711200"/>
          </a:xfrm>
        </p:spPr>
        <p:txBody>
          <a:bodyPr/>
          <a:lstStyle/>
          <a:p>
            <a:r>
              <a:rPr lang="en-US" sz="3200" smtClean="0"/>
              <a:t>Sadržaji</a:t>
            </a:r>
            <a:r>
              <a:rPr lang="sr-Cyrl-CS" sz="3200" smtClean="0"/>
              <a:t> </a:t>
            </a:r>
            <a:r>
              <a:rPr lang="en-US" sz="3200" smtClean="0"/>
              <a:t>koje</a:t>
            </a:r>
            <a:r>
              <a:rPr lang="sr-Cyrl-CS" sz="3200" smtClean="0"/>
              <a:t> </a:t>
            </a:r>
            <a:r>
              <a:rPr lang="en-US" sz="3200" smtClean="0"/>
              <a:t>kreiraju</a:t>
            </a:r>
            <a:r>
              <a:rPr lang="sr-Cyrl-CS" sz="3200" smtClean="0"/>
              <a:t> </a:t>
            </a:r>
            <a:r>
              <a:rPr lang="en-US" sz="3200" smtClean="0"/>
              <a:t>korisnici</a:t>
            </a:r>
            <a:r>
              <a:rPr lang="sr-Cyrl-CS" sz="3200" smtClean="0"/>
              <a:t>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sr-Cyrl-CS" sz="3200" smtClean="0"/>
              <a:t>(</a:t>
            </a:r>
            <a:r>
              <a:rPr lang="en-US" sz="3200" i="1" smtClean="0"/>
              <a:t>User-Created Content</a:t>
            </a:r>
            <a:r>
              <a:rPr lang="sr-Cyrl-CS" sz="3200" smtClean="0"/>
              <a:t>)</a:t>
            </a:r>
            <a:endParaRPr lang="en-US" sz="3200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Blogging: </a:t>
            </a:r>
            <a:r>
              <a:rPr lang="en-US" sz="2400" dirty="0" err="1" smtClean="0"/>
              <a:t>Najprepoznatljiviji</a:t>
            </a:r>
            <a:r>
              <a:rPr lang="sr-Cyrl-CS" sz="2400" dirty="0" smtClean="0"/>
              <a:t> </a:t>
            </a:r>
            <a:r>
              <a:rPr lang="en-US" sz="2400" dirty="0" smtClean="0"/>
              <a:t>prim</a:t>
            </a:r>
            <a:r>
              <a:rPr lang="bs-Latn-BA" sz="2400" dirty="0" smtClean="0"/>
              <a:t>j</a:t>
            </a:r>
            <a:r>
              <a:rPr lang="en-US" sz="2400" dirty="0" err="1" smtClean="0"/>
              <a:t>er</a:t>
            </a:r>
            <a:endParaRPr lang="sr-Cyrl-CS" sz="2400" dirty="0" smtClean="0"/>
          </a:p>
          <a:p>
            <a:pPr>
              <a:lnSpc>
                <a:spcPct val="80000"/>
              </a:lnSpc>
            </a:pPr>
            <a:r>
              <a:rPr lang="en-US" sz="2400" dirty="0" err="1" smtClean="0"/>
              <a:t>Šta</a:t>
            </a:r>
            <a:r>
              <a:rPr lang="sr-Cyrl-CS" sz="2400" dirty="0" smtClean="0"/>
              <a:t> </a:t>
            </a:r>
            <a:r>
              <a:rPr lang="en-US" sz="2400" dirty="0" smtClean="0"/>
              <a:t>je</a:t>
            </a:r>
            <a:r>
              <a:rPr lang="sr-Cyrl-CS" sz="2400" dirty="0" smtClean="0"/>
              <a:t> </a:t>
            </a:r>
            <a:r>
              <a:rPr lang="en-US" sz="2400" dirty="0" smtClean="0"/>
              <a:t>to Blogs?</a:t>
            </a:r>
            <a:r>
              <a:rPr lang="en-US" sz="2800" dirty="0" smtClean="0"/>
              <a:t> </a:t>
            </a:r>
            <a:endParaRPr lang="sr-Cyrl-CS" sz="28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Web + Logs = Blogs</a:t>
            </a:r>
            <a:endParaRPr lang="sr-Cyrl-CS" sz="24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900" dirty="0" smtClean="0"/>
          </a:p>
          <a:p>
            <a:pPr>
              <a:lnSpc>
                <a:spcPct val="80000"/>
              </a:lnSpc>
            </a:pPr>
            <a:r>
              <a:rPr lang="bs-Latn-BA" sz="2400" dirty="0" smtClean="0"/>
              <a:t>W</a:t>
            </a:r>
            <a:r>
              <a:rPr lang="en-US" sz="2400" dirty="0" err="1" smtClean="0"/>
              <a:t>eb</a:t>
            </a:r>
            <a:r>
              <a:rPr lang="en-US" sz="2400" dirty="0" smtClean="0"/>
              <a:t> </a:t>
            </a:r>
            <a:r>
              <a:rPr lang="en-US" sz="2400" dirty="0" err="1" smtClean="0"/>
              <a:t>stranice</a:t>
            </a:r>
            <a:r>
              <a:rPr lang="en-US" sz="2800" dirty="0" smtClean="0"/>
              <a:t> </a:t>
            </a:r>
            <a:endParaRPr lang="sr-Cyrl-CS" sz="2800" dirty="0" smtClean="0"/>
          </a:p>
          <a:p>
            <a:pPr lvl="1">
              <a:lnSpc>
                <a:spcPct val="80000"/>
              </a:lnSpc>
            </a:pPr>
            <a:r>
              <a:rPr lang="en-US" sz="2200" dirty="0" err="1" smtClean="0"/>
              <a:t>postovljene</a:t>
            </a:r>
            <a:r>
              <a:rPr lang="en-US" sz="2200" dirty="0" smtClean="0"/>
              <a:t> u </a:t>
            </a:r>
            <a:r>
              <a:rPr lang="en-US" sz="2200" dirty="0" err="1" smtClean="0"/>
              <a:t>obrnutom</a:t>
            </a:r>
            <a:r>
              <a:rPr lang="en-US" sz="2200" dirty="0" smtClean="0"/>
              <a:t> </a:t>
            </a:r>
            <a:r>
              <a:rPr lang="en-US" sz="2200" dirty="0" err="1" smtClean="0"/>
              <a:t>hronološkom</a:t>
            </a:r>
            <a:r>
              <a:rPr lang="en-US" sz="2200" dirty="0" smtClean="0"/>
              <a:t> </a:t>
            </a:r>
            <a:r>
              <a:rPr lang="en-US" sz="2200" dirty="0" err="1" smtClean="0"/>
              <a:t>redu</a:t>
            </a:r>
            <a:r>
              <a:rPr lang="en-US" sz="2200" dirty="0" smtClean="0"/>
              <a:t> </a:t>
            </a:r>
            <a:endParaRPr lang="sr-Cyrl-CS" sz="2200" dirty="0" smtClean="0"/>
          </a:p>
          <a:p>
            <a:pPr lvl="1">
              <a:lnSpc>
                <a:spcPct val="80000"/>
              </a:lnSpc>
            </a:pPr>
            <a:r>
              <a:rPr lang="en-US" sz="2200" dirty="0" err="1" smtClean="0"/>
              <a:t>obično</a:t>
            </a:r>
            <a:r>
              <a:rPr lang="en-US" sz="2200" dirty="0" smtClean="0"/>
              <a:t> </a:t>
            </a:r>
            <a:r>
              <a:rPr lang="en-US" sz="2200" dirty="0" err="1" smtClean="0"/>
              <a:t>napisan</a:t>
            </a:r>
            <a:r>
              <a:rPr lang="en-US" sz="2200" dirty="0" smtClean="0"/>
              <a:t> </a:t>
            </a:r>
            <a:r>
              <a:rPr lang="en-US" sz="2200" dirty="0" err="1" smtClean="0"/>
              <a:t>od</a:t>
            </a:r>
            <a:r>
              <a:rPr lang="en-US" sz="2200" dirty="0" smtClean="0"/>
              <a:t> </a:t>
            </a:r>
            <a:r>
              <a:rPr lang="en-US" sz="2200" dirty="0" err="1" smtClean="0"/>
              <a:t>strane</a:t>
            </a:r>
            <a:r>
              <a:rPr lang="en-US" sz="2200" dirty="0" smtClean="0"/>
              <a:t> </a:t>
            </a:r>
            <a:r>
              <a:rPr lang="en-US" sz="2200" dirty="0" err="1" smtClean="0"/>
              <a:t>jednog</a:t>
            </a:r>
            <a:r>
              <a:rPr lang="en-US" sz="2200" dirty="0" smtClean="0"/>
              <a:t> </a:t>
            </a:r>
            <a:r>
              <a:rPr lang="en-US" sz="2200" dirty="0" err="1" smtClean="0"/>
              <a:t>lica</a:t>
            </a:r>
            <a:r>
              <a:rPr lang="en-US" sz="2200" dirty="0" smtClean="0"/>
              <a:t> </a:t>
            </a:r>
            <a:endParaRPr lang="sr-Cyrl-CS" sz="2200" dirty="0" smtClean="0"/>
          </a:p>
          <a:p>
            <a:pPr lvl="1">
              <a:lnSpc>
                <a:spcPct val="80000"/>
              </a:lnSpc>
            </a:pPr>
            <a:r>
              <a:rPr lang="en-US" sz="2200" dirty="0" err="1" smtClean="0"/>
              <a:t>često</a:t>
            </a:r>
            <a:r>
              <a:rPr lang="en-US" sz="2200" dirty="0" smtClean="0"/>
              <a:t> se </a:t>
            </a:r>
            <a:r>
              <a:rPr lang="en-US" sz="2200" dirty="0" err="1" smtClean="0"/>
              <a:t>zapisuje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odre</a:t>
            </a:r>
            <a:r>
              <a:rPr lang="vi-VN" sz="2200" dirty="0" smtClean="0"/>
              <a:t>đ</a:t>
            </a:r>
            <a:r>
              <a:rPr lang="en-US" sz="2200" dirty="0" err="1" smtClean="0"/>
              <a:t>enu</a:t>
            </a:r>
            <a:r>
              <a:rPr lang="en-US" sz="2200" dirty="0" smtClean="0"/>
              <a:t> </a:t>
            </a:r>
            <a:r>
              <a:rPr lang="en-US" sz="2200" dirty="0" err="1" smtClean="0"/>
              <a:t>temu</a:t>
            </a:r>
            <a:r>
              <a:rPr lang="en-US" sz="2200" dirty="0" smtClean="0"/>
              <a:t> </a:t>
            </a:r>
            <a:endParaRPr lang="sr-Cyrl-CS" sz="2200" dirty="0" smtClean="0"/>
          </a:p>
          <a:p>
            <a:pPr lvl="2">
              <a:lnSpc>
                <a:spcPct val="80000"/>
              </a:lnSpc>
            </a:pPr>
            <a:r>
              <a:rPr lang="en-US" sz="2200" dirty="0" err="1" smtClean="0"/>
              <a:t>od</a:t>
            </a:r>
            <a:r>
              <a:rPr lang="en-US" sz="2200" dirty="0" smtClean="0"/>
              <a:t> </a:t>
            </a:r>
            <a:r>
              <a:rPr lang="en-US" sz="2200" dirty="0" err="1" smtClean="0"/>
              <a:t>fotografija</a:t>
            </a:r>
            <a:r>
              <a:rPr lang="en-US" sz="2200" dirty="0" smtClean="0"/>
              <a:t>, </a:t>
            </a:r>
            <a:r>
              <a:rPr lang="en-US" sz="2200" dirty="0" err="1" smtClean="0"/>
              <a:t>za</a:t>
            </a:r>
            <a:r>
              <a:rPr lang="en-US" sz="2200" dirty="0" smtClean="0"/>
              <a:t> </a:t>
            </a:r>
            <a:r>
              <a:rPr lang="en-US" sz="2200" dirty="0" err="1" smtClean="0"/>
              <a:t>recepte</a:t>
            </a:r>
            <a:r>
              <a:rPr lang="en-US" sz="2200" dirty="0" smtClean="0"/>
              <a:t>, </a:t>
            </a:r>
            <a:r>
              <a:rPr lang="en-US" sz="2200" dirty="0" err="1" smtClean="0"/>
              <a:t>ličnih</a:t>
            </a:r>
            <a:r>
              <a:rPr lang="en-US" sz="2200" dirty="0" smtClean="0"/>
              <a:t> </a:t>
            </a:r>
            <a:r>
              <a:rPr lang="en-US" sz="2200" dirty="0" err="1" smtClean="0"/>
              <a:t>dnevnika</a:t>
            </a:r>
            <a:r>
              <a:rPr lang="en-US" sz="2200" dirty="0" smtClean="0"/>
              <a:t> </a:t>
            </a:r>
            <a:r>
              <a:rPr lang="en-US" sz="2200" dirty="0" err="1" smtClean="0"/>
              <a:t>za</a:t>
            </a:r>
            <a:r>
              <a:rPr lang="en-US" sz="2200" dirty="0" smtClean="0"/>
              <a:t> </a:t>
            </a:r>
            <a:r>
              <a:rPr lang="en-US" sz="2200" dirty="0" err="1" smtClean="0"/>
              <a:t>hobi</a:t>
            </a:r>
            <a:endParaRPr lang="sr-Cyrl-CS" sz="2200" dirty="0" smtClean="0"/>
          </a:p>
          <a:p>
            <a:pPr lvl="1">
              <a:lnSpc>
                <a:spcPct val="80000"/>
              </a:lnSpc>
            </a:pPr>
            <a:r>
              <a:rPr lang="en-US" sz="2200" dirty="0" err="1" smtClean="0"/>
              <a:t>prilično</a:t>
            </a:r>
            <a:r>
              <a:rPr lang="en-US" sz="2200" dirty="0" smtClean="0"/>
              <a:t> </a:t>
            </a:r>
            <a:r>
              <a:rPr lang="en-US" sz="2200" dirty="0" err="1" smtClean="0"/>
              <a:t>redovno</a:t>
            </a:r>
            <a:r>
              <a:rPr lang="en-US" sz="2200" dirty="0" smtClean="0"/>
              <a:t> </a:t>
            </a:r>
            <a:r>
              <a:rPr lang="en-US" sz="2200" dirty="0" err="1" smtClean="0"/>
              <a:t>ažurira</a:t>
            </a:r>
            <a:r>
              <a:rPr lang="en-US" sz="2200" dirty="0" smtClean="0"/>
              <a:t> </a:t>
            </a:r>
            <a:endParaRPr lang="sr-Cyrl-CS" sz="2200" dirty="0" smtClean="0"/>
          </a:p>
          <a:p>
            <a:pPr lvl="1">
              <a:lnSpc>
                <a:spcPct val="80000"/>
              </a:lnSpc>
            </a:pPr>
            <a:r>
              <a:rPr lang="en-US" sz="2200" dirty="0" err="1" smtClean="0"/>
              <a:t>može</a:t>
            </a:r>
            <a:r>
              <a:rPr lang="en-US" sz="2200" dirty="0" smtClean="0"/>
              <a:t> </a:t>
            </a:r>
            <a:r>
              <a:rPr lang="en-US" sz="2200" dirty="0" err="1" smtClean="0"/>
              <a:t>da</a:t>
            </a:r>
            <a:r>
              <a:rPr lang="en-US" sz="2200" dirty="0" smtClean="0"/>
              <a:t> </a:t>
            </a:r>
            <a:r>
              <a:rPr lang="en-US" sz="2200" dirty="0" err="1" smtClean="0"/>
              <a:t>primi</a:t>
            </a:r>
            <a:r>
              <a:rPr lang="en-US" sz="2200" dirty="0" smtClean="0"/>
              <a:t> </a:t>
            </a:r>
            <a:r>
              <a:rPr lang="en-US" sz="2200" dirty="0" err="1" smtClean="0"/>
              <a:t>odgovori</a:t>
            </a:r>
            <a:r>
              <a:rPr lang="en-US" sz="2200" dirty="0" smtClean="0"/>
              <a:t> / </a:t>
            </a:r>
            <a:r>
              <a:rPr lang="en-US" sz="2200" dirty="0" err="1" smtClean="0"/>
              <a:t>komentari</a:t>
            </a:r>
            <a:endParaRPr lang="en-US" sz="2000" dirty="0" smtClean="0"/>
          </a:p>
        </p:txBody>
      </p:sp>
    </p:spTree>
  </p:cSld>
  <p:clrMapOvr>
    <a:masterClrMapping/>
  </p:clrMapOvr>
  <p:transition spd="slow">
    <p:pull dir="d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4"/>
          <p:cNvSpPr>
            <a:spLocks noGrp="1" noChangeArrowheads="1"/>
          </p:cNvSpPr>
          <p:nvPr>
            <p:ph type="title"/>
          </p:nvPr>
        </p:nvSpPr>
        <p:spPr>
          <a:xfrm>
            <a:off x="392113" y="1160463"/>
            <a:ext cx="8305800" cy="838200"/>
          </a:xfrm>
          <a:noFill/>
        </p:spPr>
        <p:txBody>
          <a:bodyPr anchorCtr="1"/>
          <a:lstStyle/>
          <a:p>
            <a:r>
              <a:rPr lang="en-US" sz="3600" smtClean="0"/>
              <a:t>Wiki: alat</a:t>
            </a:r>
            <a:r>
              <a:rPr lang="sr-Cyrl-CS" sz="3600" smtClean="0"/>
              <a:t> </a:t>
            </a:r>
            <a:r>
              <a:rPr lang="en-US" sz="3600" smtClean="0"/>
              <a:t>za</a:t>
            </a:r>
            <a:r>
              <a:rPr lang="sr-Cyrl-CS" sz="3600" smtClean="0"/>
              <a:t> </a:t>
            </a:r>
            <a:r>
              <a:rPr lang="en-US" sz="3600" smtClean="0"/>
              <a:t>me</a:t>
            </a:r>
            <a:r>
              <a:rPr lang="vi-VN" sz="3600" smtClean="0"/>
              <a:t>đ</a:t>
            </a:r>
            <a:r>
              <a:rPr lang="en-US" sz="3600" smtClean="0"/>
              <a:t>usobnu</a:t>
            </a:r>
            <a:r>
              <a:rPr lang="sr-Cyrl-CS" sz="3600" smtClean="0"/>
              <a:t> </a:t>
            </a:r>
            <a:r>
              <a:rPr lang="en-US" sz="3600" smtClean="0"/>
              <a:t>saradnju</a:t>
            </a:r>
          </a:p>
        </p:txBody>
      </p:sp>
      <p:sp>
        <p:nvSpPr>
          <p:cNvPr id="259077" name="Text Box 5"/>
          <p:cNvSpPr txBox="1">
            <a:spLocks noChangeArrowheads="1"/>
          </p:cNvSpPr>
          <p:nvPr/>
        </p:nvSpPr>
        <p:spPr bwMode="auto">
          <a:xfrm>
            <a:off x="503238" y="2097088"/>
            <a:ext cx="80010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 eaLnBrk="0" hangingPunct="0">
              <a:lnSpc>
                <a:spcPct val="110000"/>
              </a:lnSpc>
              <a:buClr>
                <a:srgbClr val="000066"/>
              </a:buClr>
              <a:buFontTx/>
              <a:buChar char="•"/>
            </a:pPr>
            <a:r>
              <a:rPr lang="en-US" sz="2800" dirty="0" err="1">
                <a:solidFill>
                  <a:srgbClr val="000066"/>
                </a:solidFill>
              </a:rPr>
              <a:t>Posebna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vrsta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bs-Latn-BA" sz="2800" dirty="0" smtClean="0">
                <a:solidFill>
                  <a:srgbClr val="000066"/>
                </a:solidFill>
              </a:rPr>
              <a:t>W</a:t>
            </a:r>
            <a:r>
              <a:rPr lang="en-US" sz="2800" dirty="0" err="1" smtClean="0">
                <a:solidFill>
                  <a:srgbClr val="000066"/>
                </a:solidFill>
              </a:rPr>
              <a:t>eb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sajta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endParaRPr lang="sr-Cyrl-CS" sz="2400" dirty="0">
              <a:solidFill>
                <a:srgbClr val="000066"/>
              </a:solidFill>
            </a:endParaRPr>
          </a:p>
          <a:p>
            <a:pPr marL="747713" lvl="1" indent="-287338" eaLnBrk="0" hangingPunct="0">
              <a:lnSpc>
                <a:spcPct val="110000"/>
              </a:lnSpc>
              <a:buClr>
                <a:srgbClr val="000066"/>
              </a:buClr>
              <a:buFont typeface="Wingdings" pitchFamily="2" charset="2"/>
              <a:buChar char="§"/>
            </a:pPr>
            <a:r>
              <a:rPr lang="en-US" sz="2200" dirty="0" err="1">
                <a:solidFill>
                  <a:srgbClr val="000066"/>
                </a:solidFill>
              </a:rPr>
              <a:t>omogućava</a:t>
            </a:r>
            <a:r>
              <a:rPr lang="en-US" sz="2200" dirty="0">
                <a:solidFill>
                  <a:srgbClr val="000066"/>
                </a:solidFill>
              </a:rPr>
              <a:t> </a:t>
            </a:r>
            <a:r>
              <a:rPr lang="en-US" sz="2200" dirty="0" smtClean="0">
                <a:solidFill>
                  <a:srgbClr val="000066"/>
                </a:solidFill>
              </a:rPr>
              <a:t>pos</a:t>
            </a:r>
            <a:r>
              <a:rPr lang="bs-Latn-BA" sz="2200" dirty="0" smtClean="0">
                <a:solidFill>
                  <a:srgbClr val="000066"/>
                </a:solidFill>
              </a:rPr>
              <a:t>j</a:t>
            </a:r>
            <a:r>
              <a:rPr lang="en-US" sz="2200" dirty="0" err="1" smtClean="0">
                <a:solidFill>
                  <a:srgbClr val="000066"/>
                </a:solidFill>
              </a:rPr>
              <a:t>etiocima</a:t>
            </a:r>
            <a:r>
              <a:rPr lang="en-US" sz="2200" dirty="0" smtClean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da</a:t>
            </a:r>
            <a:r>
              <a:rPr lang="en-US" sz="2200" dirty="0">
                <a:solidFill>
                  <a:srgbClr val="000066"/>
                </a:solidFill>
              </a:rPr>
              <a:t> </a:t>
            </a:r>
            <a:r>
              <a:rPr lang="en-US" sz="2200" dirty="0" err="1" smtClean="0">
                <a:solidFill>
                  <a:srgbClr val="000066"/>
                </a:solidFill>
              </a:rPr>
              <a:t>doda</a:t>
            </a:r>
            <a:r>
              <a:rPr lang="bs-Latn-BA" sz="2200" dirty="0" smtClean="0">
                <a:solidFill>
                  <a:srgbClr val="000066"/>
                </a:solidFill>
              </a:rPr>
              <a:t>ju</a:t>
            </a:r>
            <a:r>
              <a:rPr lang="en-US" sz="2200" dirty="0" smtClean="0">
                <a:solidFill>
                  <a:srgbClr val="000066"/>
                </a:solidFill>
              </a:rPr>
              <a:t>, </a:t>
            </a:r>
            <a:r>
              <a:rPr lang="en-US" sz="2200" dirty="0" err="1" smtClean="0">
                <a:solidFill>
                  <a:srgbClr val="000066"/>
                </a:solidFill>
              </a:rPr>
              <a:t>uklone</a:t>
            </a:r>
            <a:r>
              <a:rPr lang="en-US" sz="2200" dirty="0">
                <a:solidFill>
                  <a:srgbClr val="000066"/>
                </a:solidFill>
              </a:rPr>
              <a:t>, </a:t>
            </a:r>
            <a:r>
              <a:rPr lang="en-US" sz="2200" dirty="0" err="1" smtClean="0">
                <a:solidFill>
                  <a:srgbClr val="000066"/>
                </a:solidFill>
              </a:rPr>
              <a:t>urede</a:t>
            </a:r>
            <a:r>
              <a:rPr lang="en-US" sz="2200" dirty="0" smtClean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i</a:t>
            </a:r>
            <a:r>
              <a:rPr lang="en-US" sz="2200" dirty="0">
                <a:solidFill>
                  <a:srgbClr val="000066"/>
                </a:solidFill>
              </a:rPr>
              <a:t> </a:t>
            </a:r>
            <a:r>
              <a:rPr lang="en-US" sz="2200" dirty="0" smtClean="0">
                <a:solidFill>
                  <a:srgbClr val="000066"/>
                </a:solidFill>
              </a:rPr>
              <a:t>prom</a:t>
            </a:r>
            <a:r>
              <a:rPr lang="bs-Latn-BA" sz="2200" dirty="0" err="1" smtClean="0">
                <a:solidFill>
                  <a:srgbClr val="000066"/>
                </a:solidFill>
              </a:rPr>
              <a:t>ij</a:t>
            </a:r>
            <a:r>
              <a:rPr lang="en-US" sz="2200" dirty="0" smtClean="0">
                <a:solidFill>
                  <a:srgbClr val="000066"/>
                </a:solidFill>
              </a:rPr>
              <a:t>en</a:t>
            </a:r>
            <a:r>
              <a:rPr lang="bs-Latn-BA" sz="2200" dirty="0" smtClean="0">
                <a:solidFill>
                  <a:srgbClr val="000066"/>
                </a:solidFill>
              </a:rPr>
              <a:t>u</a:t>
            </a:r>
            <a:r>
              <a:rPr lang="en-US" sz="2200" dirty="0" smtClean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sadržaj</a:t>
            </a:r>
            <a:r>
              <a:rPr lang="en-US" sz="2200" dirty="0">
                <a:solidFill>
                  <a:srgbClr val="000066"/>
                </a:solidFill>
              </a:rPr>
              <a:t> </a:t>
            </a:r>
            <a:endParaRPr lang="sr-Cyrl-CS" sz="2200" dirty="0">
              <a:solidFill>
                <a:srgbClr val="000066"/>
              </a:solidFill>
            </a:endParaRPr>
          </a:p>
          <a:p>
            <a:pPr marL="747713" lvl="1" indent="-287338" eaLnBrk="0" hangingPunct="0">
              <a:lnSpc>
                <a:spcPct val="110000"/>
              </a:lnSpc>
              <a:buClr>
                <a:srgbClr val="000066"/>
              </a:buClr>
              <a:buFont typeface="Wingdings" pitchFamily="2" charset="2"/>
              <a:buChar char="§"/>
            </a:pPr>
            <a:r>
              <a:rPr lang="en-US" sz="2200" dirty="0" err="1">
                <a:solidFill>
                  <a:srgbClr val="000066"/>
                </a:solidFill>
              </a:rPr>
              <a:t>Nema</a:t>
            </a:r>
            <a:r>
              <a:rPr lang="en-U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potrebe</a:t>
            </a:r>
            <a:r>
              <a:rPr lang="en-U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za</a:t>
            </a:r>
            <a:r>
              <a:rPr lang="en-U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pristup</a:t>
            </a:r>
            <a:r>
              <a:rPr lang="en-U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znanju</a:t>
            </a:r>
            <a:r>
              <a:rPr lang="en-U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ili</a:t>
            </a:r>
            <a:r>
              <a:rPr lang="en-U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softver</a:t>
            </a:r>
            <a:r>
              <a:rPr lang="en-US" sz="2200" dirty="0">
                <a:solidFill>
                  <a:srgbClr val="000066"/>
                </a:solidFill>
              </a:rPr>
              <a:t> </a:t>
            </a:r>
            <a:r>
              <a:rPr lang="bs-Latn-BA" sz="2200" dirty="0" smtClean="0">
                <a:solidFill>
                  <a:srgbClr val="000066"/>
                </a:solidFill>
              </a:rPr>
              <a:t>W</a:t>
            </a:r>
            <a:r>
              <a:rPr lang="en-US" sz="2200" dirty="0" err="1" smtClean="0">
                <a:solidFill>
                  <a:srgbClr val="000066"/>
                </a:solidFill>
              </a:rPr>
              <a:t>eb</a:t>
            </a:r>
            <a:r>
              <a:rPr lang="en-US" sz="2200" dirty="0" smtClean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objavljivanja</a:t>
            </a:r>
            <a:r>
              <a:rPr lang="sr-Cyrl-CS" sz="2200" dirty="0">
                <a:solidFill>
                  <a:srgbClr val="000066"/>
                </a:solidFill>
              </a:rPr>
              <a:t>.</a:t>
            </a:r>
          </a:p>
          <a:p>
            <a:pPr marL="747713" lvl="1" indent="-287338" eaLnBrk="0" hangingPunct="0">
              <a:lnSpc>
                <a:spcPct val="110000"/>
              </a:lnSpc>
              <a:buClr>
                <a:srgbClr val="000066"/>
              </a:buClr>
              <a:buFont typeface="Wingdings" pitchFamily="2" charset="2"/>
              <a:buChar char="§"/>
            </a:pPr>
            <a:endParaRPr lang="sr-Cyrl-CS" sz="800" dirty="0">
              <a:solidFill>
                <a:srgbClr val="000066"/>
              </a:solidFill>
            </a:endParaRPr>
          </a:p>
          <a:p>
            <a:pPr marL="346075" indent="-346075" eaLnBrk="0" hangingPunct="0">
              <a:lnSpc>
                <a:spcPct val="110000"/>
              </a:lnSpc>
              <a:buClr>
                <a:srgbClr val="000066"/>
              </a:buClr>
              <a:buFont typeface="Wingdings" pitchFamily="2" charset="2"/>
              <a:buChar char="§"/>
            </a:pPr>
            <a:r>
              <a:rPr lang="en-US" sz="2400" dirty="0" err="1">
                <a:solidFill>
                  <a:srgbClr val="000066"/>
                </a:solidFill>
              </a:rPr>
              <a:t>Saradnja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endParaRPr lang="sr-Cyrl-CS" sz="2800" dirty="0">
              <a:solidFill>
                <a:srgbClr val="000066"/>
              </a:solidFill>
            </a:endParaRPr>
          </a:p>
          <a:p>
            <a:pPr marL="747713" lvl="1" indent="-287338" eaLnBrk="0" hangingPunct="0">
              <a:lnSpc>
                <a:spcPct val="110000"/>
              </a:lnSpc>
              <a:buClr>
                <a:srgbClr val="000066"/>
              </a:buClr>
              <a:buFont typeface="Wingdings" pitchFamily="2" charset="2"/>
              <a:buChar char="§"/>
            </a:pPr>
            <a:r>
              <a:rPr lang="en-US" sz="2200" dirty="0" err="1">
                <a:solidFill>
                  <a:srgbClr val="000066"/>
                </a:solidFill>
              </a:rPr>
              <a:t>Članovi</a:t>
            </a:r>
            <a:r>
              <a:rPr lang="en-U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grupe</a:t>
            </a:r>
            <a:r>
              <a:rPr lang="en-U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rade</a:t>
            </a:r>
            <a:r>
              <a:rPr lang="en-U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na</a:t>
            </a:r>
            <a:r>
              <a:rPr lang="en-U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zajedničkom</a:t>
            </a:r>
            <a:r>
              <a:rPr lang="en-U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dokumentu</a:t>
            </a:r>
            <a:r>
              <a:rPr lang="en-US" sz="2200" dirty="0">
                <a:solidFill>
                  <a:srgbClr val="000066"/>
                </a:solidFill>
              </a:rPr>
              <a:t> u </a:t>
            </a:r>
            <a:r>
              <a:rPr lang="en-US" sz="2200" dirty="0" err="1">
                <a:solidFill>
                  <a:srgbClr val="000066"/>
                </a:solidFill>
              </a:rPr>
              <a:t>zajedničkoj</a:t>
            </a:r>
            <a:r>
              <a:rPr lang="en-U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lokaciji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9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9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9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9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9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/>
          </p:cNvSpPr>
          <p:nvPr/>
        </p:nvSpPr>
        <p:spPr bwMode="auto">
          <a:xfrm>
            <a:off x="457200" y="10525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rgbClr val="000066"/>
                </a:solidFill>
              </a:rPr>
              <a:t>Operativna memorija</a:t>
            </a:r>
          </a:p>
        </p:txBody>
      </p:sp>
      <p:sp>
        <p:nvSpPr>
          <p:cNvPr id="13315" name="Content Placeholder 2"/>
          <p:cNvSpPr>
            <a:spLocks/>
          </p:cNvSpPr>
          <p:nvPr/>
        </p:nvSpPr>
        <p:spPr bwMode="auto">
          <a:xfrm>
            <a:off x="457200" y="18557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err="1">
                <a:solidFill>
                  <a:srgbClr val="000066"/>
                </a:solidFill>
              </a:rPr>
              <a:t>Trajanje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informacija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u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operativnoj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memoriji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je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ograničeno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na</a:t>
            </a:r>
            <a:r>
              <a:rPr lang="ru-RU" sz="2400" dirty="0">
                <a:solidFill>
                  <a:srgbClr val="000066"/>
                </a:solidFill>
              </a:rPr>
              <a:t> 18 </a:t>
            </a:r>
            <a:r>
              <a:rPr lang="en-US" sz="2400" dirty="0">
                <a:solidFill>
                  <a:srgbClr val="000066"/>
                </a:solidFill>
              </a:rPr>
              <a:t>do</a:t>
            </a:r>
            <a:r>
              <a:rPr lang="ru-RU" sz="2400" dirty="0">
                <a:solidFill>
                  <a:srgbClr val="000066"/>
                </a:solidFill>
              </a:rPr>
              <a:t> 20 </a:t>
            </a:r>
            <a:r>
              <a:rPr lang="en-US" sz="2400" dirty="0" err="1">
                <a:solidFill>
                  <a:srgbClr val="000066"/>
                </a:solidFill>
              </a:rPr>
              <a:t>sekundi</a:t>
            </a:r>
            <a:r>
              <a:rPr lang="ru-RU" sz="2500" dirty="0">
                <a:solidFill>
                  <a:srgbClr val="000066"/>
                </a:solidFill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800" dirty="0">
              <a:solidFill>
                <a:srgbClr val="000066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000066"/>
                </a:solidFill>
              </a:rPr>
              <a:t>O</a:t>
            </a:r>
            <a:r>
              <a:rPr lang="bs-Latn-BA" sz="2400" dirty="0" err="1" smtClean="0">
                <a:solidFill>
                  <a:srgbClr val="000066"/>
                </a:solidFill>
              </a:rPr>
              <a:t>bim</a:t>
            </a:r>
            <a:r>
              <a:rPr lang="ru-RU" sz="2400" dirty="0" smtClean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operativne</a:t>
            </a:r>
            <a:r>
              <a:rPr lang="ru-RU" sz="2400" dirty="0">
                <a:solidFill>
                  <a:srgbClr val="000066"/>
                </a:solidFill>
              </a:rPr>
              <a:t>  </a:t>
            </a:r>
            <a:r>
              <a:rPr lang="en-US" sz="2400" dirty="0" err="1">
                <a:solidFill>
                  <a:srgbClr val="000066"/>
                </a:solidFill>
              </a:rPr>
              <a:t>memorije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iznosi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sedam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plus</a:t>
            </a:r>
            <a:r>
              <a:rPr lang="ru-RU" sz="2400" dirty="0">
                <a:solidFill>
                  <a:srgbClr val="000066"/>
                </a:solidFill>
              </a:rPr>
              <a:t> (</a:t>
            </a:r>
            <a:r>
              <a:rPr lang="en-US" sz="2400" dirty="0">
                <a:solidFill>
                  <a:srgbClr val="000066"/>
                </a:solidFill>
              </a:rPr>
              <a:t>minus</a:t>
            </a:r>
            <a:r>
              <a:rPr lang="ru-RU" sz="2400" dirty="0">
                <a:solidFill>
                  <a:srgbClr val="000066"/>
                </a:solidFill>
              </a:rPr>
              <a:t>) </a:t>
            </a:r>
            <a:r>
              <a:rPr lang="en-US" sz="2400" dirty="0" err="1" smtClean="0">
                <a:solidFill>
                  <a:srgbClr val="000066"/>
                </a:solidFill>
              </a:rPr>
              <a:t>dv</a:t>
            </a:r>
            <a:r>
              <a:rPr lang="bs-Latn-BA" sz="2400" dirty="0" err="1" smtClean="0">
                <a:solidFill>
                  <a:srgbClr val="000066"/>
                </a:solidFill>
              </a:rPr>
              <a:t>ij</a:t>
            </a:r>
            <a:r>
              <a:rPr lang="en-US" sz="2400" dirty="0" smtClean="0">
                <a:solidFill>
                  <a:srgbClr val="000066"/>
                </a:solidFill>
              </a:rPr>
              <a:t>e</a:t>
            </a:r>
            <a:r>
              <a:rPr lang="ru-RU" sz="2400" dirty="0" smtClean="0">
                <a:solidFill>
                  <a:srgbClr val="000066"/>
                </a:solidFill>
              </a:rPr>
              <a:t>  </a:t>
            </a:r>
            <a:r>
              <a:rPr lang="en-US" sz="2400" dirty="0" err="1">
                <a:solidFill>
                  <a:srgbClr val="000066"/>
                </a:solidFill>
              </a:rPr>
              <a:t>smisaone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jedinice</a:t>
            </a:r>
            <a:r>
              <a:rPr lang="ru-RU" sz="2400" dirty="0">
                <a:solidFill>
                  <a:srgbClr val="000066"/>
                </a:solidFill>
              </a:rPr>
              <a:t> (</a:t>
            </a:r>
            <a:r>
              <a:rPr lang="en-US" sz="2400" dirty="0">
                <a:solidFill>
                  <a:srgbClr val="000066"/>
                </a:solidFill>
              </a:rPr>
              <a:t>Miller</a:t>
            </a:r>
            <a:r>
              <a:rPr lang="ru-RU" sz="2400" dirty="0">
                <a:solidFill>
                  <a:srgbClr val="000066"/>
                </a:solidFill>
              </a:rPr>
              <a:t>, 1956, 1961).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2500" dirty="0">
              <a:solidFill>
                <a:srgbClr val="000066"/>
              </a:solidFill>
            </a:endParaRPr>
          </a:p>
        </p:txBody>
      </p:sp>
      <p:pic>
        <p:nvPicPr>
          <p:cNvPr id="13316" name="Picture 6" descr="~5s43-4_1operativ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292600"/>
            <a:ext cx="82772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125538"/>
            <a:ext cx="7708900" cy="909637"/>
          </a:xfrm>
          <a:noFill/>
        </p:spPr>
        <p:txBody>
          <a:bodyPr anchorCtr="1"/>
          <a:lstStyle/>
          <a:p>
            <a:r>
              <a:rPr lang="en-US" sz="3600" smtClean="0"/>
              <a:t>Wikipedia: Collaborative Encyclopedia</a:t>
            </a:r>
          </a:p>
        </p:txBody>
      </p:sp>
      <p:pic>
        <p:nvPicPr>
          <p:cNvPr id="113667" name="Picture 5"/>
          <p:cNvPicPr>
            <a:picLocks noChangeAspect="1" noChangeArrowheads="1"/>
          </p:cNvPicPr>
          <p:nvPr/>
        </p:nvPicPr>
        <p:blipFill>
          <a:blip r:embed="rId2" cstate="print"/>
          <a:srcRect b="4120"/>
          <a:stretch>
            <a:fillRect/>
          </a:stretch>
        </p:blipFill>
        <p:spPr bwMode="auto">
          <a:xfrm>
            <a:off x="3455988" y="2384425"/>
            <a:ext cx="5418137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8" name="Rectangle 6"/>
          <p:cNvSpPr>
            <a:spLocks noChangeArrowheads="1"/>
          </p:cNvSpPr>
          <p:nvPr/>
        </p:nvSpPr>
        <p:spPr bwMode="auto">
          <a:xfrm>
            <a:off x="179388" y="2457450"/>
            <a:ext cx="3205162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000066"/>
                </a:solidFill>
              </a:rPr>
              <a:t>M</a:t>
            </a:r>
            <a:r>
              <a:rPr lang="bs-Latn-BA" sz="2400" dirty="0" err="1" smtClean="0">
                <a:solidFill>
                  <a:srgbClr val="000066"/>
                </a:solidFill>
              </a:rPr>
              <a:t>ij</a:t>
            </a:r>
            <a:r>
              <a:rPr lang="en-US" sz="2400" dirty="0" err="1" smtClean="0">
                <a:solidFill>
                  <a:srgbClr val="000066"/>
                </a:solidFill>
              </a:rPr>
              <a:t>enja</a:t>
            </a:r>
            <a:r>
              <a:rPr lang="sr-Cyrl-CS" sz="2400" dirty="0" smtClean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sadržaj</a:t>
            </a:r>
            <a:r>
              <a:rPr lang="sr-Cyrl-CS" sz="2400" dirty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u</a:t>
            </a:r>
            <a:r>
              <a:rPr lang="sr-Cyrl-C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realnom</a:t>
            </a:r>
            <a:r>
              <a:rPr lang="sr-Cyrl-C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vremenu</a:t>
            </a:r>
            <a:r>
              <a:rPr lang="sr-Cyrl-C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ko</a:t>
            </a:r>
            <a:r>
              <a:rPr lang="sr-Cyrl-CS" sz="2400" dirty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god</a:t>
            </a:r>
            <a:r>
              <a:rPr lang="sr-Cyrl-CS" sz="2400" dirty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to</a:t>
            </a:r>
            <a:r>
              <a:rPr lang="sr-Cyrl-C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želi</a:t>
            </a:r>
            <a:endParaRPr lang="sr-Cyrl-CS" sz="2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slow">
    <p:pull dir="d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96975"/>
            <a:ext cx="8229600" cy="711200"/>
          </a:xfrm>
        </p:spPr>
        <p:txBody>
          <a:bodyPr/>
          <a:lstStyle/>
          <a:p>
            <a:r>
              <a:rPr lang="sr-Cyrl-CS" sz="3600" b="1" smtClean="0"/>
              <a:t>Закључак...</a:t>
            </a:r>
            <a:endParaRPr lang="en-US" sz="3600" b="1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4692" name="Picture 5" descr="k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6" name="Text Box 6"/>
          <p:cNvSpPr txBox="1">
            <a:spLocks noChangeArrowheads="1"/>
          </p:cNvSpPr>
          <p:nvPr/>
        </p:nvSpPr>
        <p:spPr bwMode="auto">
          <a:xfrm>
            <a:off x="1981200" y="2667000"/>
            <a:ext cx="6019800" cy="18161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080808"/>
              </a:gs>
            </a:gsLst>
            <a:lin ang="5400000" scaled="1"/>
          </a:gradFill>
          <a:ln w="12700" algn="ctr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ctr"/>
            <a:r>
              <a:rPr lang="en-US" sz="2800" dirty="0" err="1">
                <a:solidFill>
                  <a:schemeClr val="bg1"/>
                </a:solidFill>
                <a:latin typeface="Arial Unicode MS" pitchFamily="34" charset="-128"/>
              </a:rPr>
              <a:t>Znanje</a:t>
            </a:r>
            <a:r>
              <a:rPr lang="en-US" sz="2800" dirty="0">
                <a:solidFill>
                  <a:schemeClr val="bg1"/>
                </a:solidFill>
                <a:latin typeface="Arial Unicode MS" pitchFamily="34" charset="-128"/>
              </a:rPr>
              <a:t> je </a:t>
            </a:r>
            <a:r>
              <a:rPr lang="en-US" sz="2800" dirty="0" err="1" smtClean="0">
                <a:solidFill>
                  <a:schemeClr val="bg1"/>
                </a:solidFill>
                <a:latin typeface="Arial Unicode MS" pitchFamily="34" charset="-128"/>
              </a:rPr>
              <a:t>stvoren</a:t>
            </a:r>
            <a:r>
              <a:rPr lang="bs-Latn-BA" sz="2800" dirty="0" smtClean="0">
                <a:solidFill>
                  <a:schemeClr val="bg1"/>
                </a:solidFill>
                <a:latin typeface="Arial Unicode MS" pitchFamily="34" charset="-128"/>
              </a:rPr>
              <a:t>o</a:t>
            </a:r>
            <a:r>
              <a:rPr lang="en-US" sz="2800" dirty="0" smtClean="0">
                <a:solidFill>
                  <a:schemeClr val="bg1"/>
                </a:solidFill>
                <a:latin typeface="Arial Unicode MS" pitchFamily="34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Unicode MS" pitchFamily="34" charset="-128"/>
              </a:rPr>
              <a:t>kroz</a:t>
            </a:r>
            <a:r>
              <a:rPr lang="en-US" sz="2800" dirty="0">
                <a:solidFill>
                  <a:schemeClr val="bg1"/>
                </a:solidFill>
                <a:latin typeface="Arial Unicode MS" pitchFamily="34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Unicode MS" pitchFamily="34" charset="-128"/>
              </a:rPr>
              <a:t>saradnju</a:t>
            </a:r>
            <a:r>
              <a:rPr lang="en-US" sz="2800" dirty="0">
                <a:solidFill>
                  <a:schemeClr val="bg1"/>
                </a:solidFill>
                <a:latin typeface="Arial Unicode MS" pitchFamily="34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Unicode MS" pitchFamily="34" charset="-128"/>
              </a:rPr>
              <a:t>sa</a:t>
            </a:r>
            <a:r>
              <a:rPr lang="en-US" sz="2800" dirty="0">
                <a:solidFill>
                  <a:schemeClr val="bg1"/>
                </a:solidFill>
                <a:latin typeface="Arial Unicode MS" pitchFamily="34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Unicode MS" pitchFamily="34" charset="-128"/>
              </a:rPr>
              <a:t>vršnjacima</a:t>
            </a:r>
            <a:r>
              <a:rPr lang="en-US" sz="2800" dirty="0">
                <a:solidFill>
                  <a:schemeClr val="bg1"/>
                </a:solidFill>
                <a:latin typeface="Arial Unicode MS" pitchFamily="34" charset="-128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 Unicode MS" pitchFamily="34" charset="-128"/>
              </a:rPr>
              <a:t>nastavnicima</a:t>
            </a:r>
            <a:r>
              <a:rPr lang="en-US" sz="2800" dirty="0">
                <a:solidFill>
                  <a:schemeClr val="bg1"/>
                </a:solidFill>
                <a:latin typeface="Arial Unicode MS" pitchFamily="34" charset="-128"/>
              </a:rPr>
              <a:t>, </a:t>
            </a:r>
            <a:endParaRPr lang="sr-Cyrl-CS" sz="2800" dirty="0">
              <a:solidFill>
                <a:schemeClr val="bg1"/>
              </a:solidFill>
              <a:latin typeface="Arial Unicode MS" pitchFamily="34" charset="-128"/>
            </a:endParaRPr>
          </a:p>
          <a:p>
            <a:pPr lvl="2" algn="ctr"/>
            <a:r>
              <a:rPr lang="en-US" sz="2800" dirty="0" err="1">
                <a:solidFill>
                  <a:schemeClr val="bg1"/>
                </a:solidFill>
                <a:latin typeface="Arial Unicode MS" pitchFamily="34" charset="-128"/>
              </a:rPr>
              <a:t>praktikantima</a:t>
            </a:r>
            <a:endParaRPr lang="en-US" sz="2800" dirty="0">
              <a:solidFill>
                <a:schemeClr val="bg1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6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60463"/>
            <a:ext cx="8229600" cy="711200"/>
          </a:xfrm>
        </p:spPr>
        <p:txBody>
          <a:bodyPr/>
          <a:lstStyle/>
          <a:p>
            <a:r>
              <a:rPr lang="en-US" sz="3600" smtClean="0"/>
              <a:t>Pore</a:t>
            </a:r>
            <a:r>
              <a:rPr lang="vi-VN" sz="3600" smtClean="0"/>
              <a:t>đ</a:t>
            </a:r>
            <a:r>
              <a:rPr lang="en-US" sz="3600" smtClean="0"/>
              <a:t>enje</a:t>
            </a:r>
            <a:r>
              <a:rPr lang="sr-Cyrl-CS" sz="3600" smtClean="0"/>
              <a:t> </a:t>
            </a:r>
            <a:r>
              <a:rPr lang="en-US" sz="3600" smtClean="0"/>
              <a:t>tehnologija</a:t>
            </a:r>
            <a:r>
              <a:rPr lang="sr-Cyrl-CS" sz="3600" smtClean="0"/>
              <a:t> </a:t>
            </a:r>
            <a:r>
              <a:rPr lang="en-US" sz="3600" smtClean="0"/>
              <a:t>učenja</a:t>
            </a:r>
          </a:p>
        </p:txBody>
      </p:sp>
      <p:pic>
        <p:nvPicPr>
          <p:cNvPr id="1157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2024063"/>
            <a:ext cx="9123362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4" descr="SmallWorld"/>
          <p:cNvPicPr>
            <a:picLocks noChangeAspect="1" noChangeArrowheads="1"/>
          </p:cNvPicPr>
          <p:nvPr/>
        </p:nvPicPr>
        <p:blipFill>
          <a:blip r:embed="rId2" cstate="print"/>
          <a:srcRect l="2501" r="19139"/>
          <a:stretch>
            <a:fillRect/>
          </a:stretch>
        </p:blipFill>
        <p:spPr bwMode="auto">
          <a:xfrm>
            <a:off x="4608513" y="3284538"/>
            <a:ext cx="3614737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175" name="Picture 7" descr="the_world_is_flat_coverp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575" y="3429000"/>
            <a:ext cx="2595563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0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1196975"/>
            <a:ext cx="8229600" cy="711200"/>
          </a:xfrm>
          <a:noFill/>
        </p:spPr>
        <p:txBody>
          <a:bodyPr/>
          <a:lstStyle/>
          <a:p>
            <a:r>
              <a:rPr lang="en-US" sz="4000" b="1" smtClean="0"/>
              <a:t>Zaključak</a:t>
            </a:r>
            <a:r>
              <a:rPr lang="sr-Cyrl-CS" sz="4000" b="1" smtClean="0"/>
              <a:t>...</a:t>
            </a:r>
            <a:endParaRPr lang="en-US" sz="4000" b="1" smtClean="0"/>
          </a:p>
        </p:txBody>
      </p:sp>
      <p:sp>
        <p:nvSpPr>
          <p:cNvPr id="263176" name="Rectangle 8"/>
          <p:cNvSpPr>
            <a:spLocks noGrp="1" noChangeArrowheads="1"/>
          </p:cNvSpPr>
          <p:nvPr>
            <p:ph idx="1"/>
          </p:nvPr>
        </p:nvSpPr>
        <p:spPr>
          <a:xfrm>
            <a:off x="358775" y="2133600"/>
            <a:ext cx="5184775" cy="104298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 err="1" smtClean="0"/>
              <a:t>Sv</a:t>
            </a:r>
            <a:r>
              <a:rPr lang="bs-Latn-BA" sz="2400" dirty="0" err="1" smtClean="0"/>
              <a:t>ij</a:t>
            </a:r>
            <a:r>
              <a:rPr lang="en-US" sz="2400" dirty="0" smtClean="0"/>
              <a:t>et</a:t>
            </a:r>
            <a:r>
              <a:rPr lang="sr-Cyrl-CS" sz="2400" dirty="0" smtClean="0"/>
              <a:t> </a:t>
            </a:r>
            <a:r>
              <a:rPr lang="en-US" sz="2400" dirty="0" smtClean="0"/>
              <a:t>je</a:t>
            </a:r>
            <a:r>
              <a:rPr lang="sr-Cyrl-CS" sz="2400" dirty="0" smtClean="0"/>
              <a:t> </a:t>
            </a:r>
            <a:r>
              <a:rPr lang="en-US" sz="2400" dirty="0" err="1" smtClean="0"/>
              <a:t>postao</a:t>
            </a:r>
            <a:r>
              <a:rPr lang="sr-Cyrl-CS" sz="2400" dirty="0" smtClean="0"/>
              <a:t> </a:t>
            </a:r>
            <a:r>
              <a:rPr lang="en-US" sz="2400" i="1" dirty="0" err="1" smtClean="0"/>
              <a:t>mali</a:t>
            </a:r>
            <a:r>
              <a:rPr lang="en-US" sz="2400" dirty="0" smtClean="0"/>
              <a:t>…</a:t>
            </a:r>
            <a:r>
              <a:rPr lang="sr-Cyrl-CS" sz="2400" dirty="0" smtClean="0"/>
              <a:t> </a:t>
            </a:r>
            <a:endParaRPr lang="sr-Cyrl-CS" sz="2400" dirty="0"/>
          </a:p>
          <a:p>
            <a:pPr>
              <a:lnSpc>
                <a:spcPct val="90000"/>
              </a:lnSpc>
              <a:defRPr/>
            </a:pPr>
            <a:r>
              <a:rPr lang="en-US" sz="2400" dirty="0" err="1" smtClean="0"/>
              <a:t>Čak</a:t>
            </a:r>
            <a:r>
              <a:rPr lang="sr-Cyrl-CS" sz="2400" dirty="0" smtClean="0"/>
              <a:t> </a:t>
            </a:r>
            <a:r>
              <a:rPr lang="en-US" sz="2400" dirty="0" err="1" smtClean="0"/>
              <a:t>ravan</a:t>
            </a:r>
            <a:r>
              <a:rPr lang="sr-Cyrl-CS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/>
              <a:t>(</a:t>
            </a:r>
            <a:r>
              <a:rPr lang="en-US" sz="2400" i="1" dirty="0"/>
              <a:t>Thomas Friedman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6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96974"/>
            <a:ext cx="8229600" cy="874703"/>
          </a:xfrm>
          <a:noFill/>
        </p:spPr>
        <p:txBody>
          <a:bodyPr/>
          <a:lstStyle/>
          <a:p>
            <a:r>
              <a:rPr lang="en-US" sz="3200" dirty="0" err="1" smtClean="0"/>
              <a:t>Da</a:t>
            </a:r>
            <a:r>
              <a:rPr lang="sr-Cyrl-CS" sz="3200" dirty="0" smtClean="0"/>
              <a:t> </a:t>
            </a:r>
            <a:r>
              <a:rPr lang="en-US" sz="3200" dirty="0" err="1" smtClean="0"/>
              <a:t>li</a:t>
            </a:r>
            <a:r>
              <a:rPr lang="sr-Cyrl-CS" sz="3200" dirty="0" smtClean="0"/>
              <a:t> </a:t>
            </a:r>
            <a:r>
              <a:rPr lang="en-US" sz="3200" dirty="0" err="1" smtClean="0"/>
              <a:t>smo</a:t>
            </a:r>
            <a:r>
              <a:rPr lang="sr-Cyrl-CS" sz="3200" dirty="0" smtClean="0"/>
              <a:t> </a:t>
            </a:r>
            <a:r>
              <a:rPr lang="en-US" sz="3200" dirty="0" smtClean="0"/>
              <a:t>mi</a:t>
            </a:r>
            <a:r>
              <a:rPr lang="sr-Cyrl-CS" sz="3200" dirty="0" smtClean="0"/>
              <a:t> </a:t>
            </a:r>
            <a:r>
              <a:rPr lang="en-US" sz="3200" dirty="0" err="1" smtClean="0"/>
              <a:t>sv</a:t>
            </a:r>
            <a:r>
              <a:rPr lang="bs-Latn-BA" sz="3200" dirty="0" smtClean="0"/>
              <a:t>j</a:t>
            </a:r>
            <a:r>
              <a:rPr lang="en-US" sz="3200" dirty="0" err="1" smtClean="0"/>
              <a:t>edoci</a:t>
            </a:r>
            <a:r>
              <a:rPr lang="sr-Cyrl-CS" sz="3200" dirty="0" smtClean="0"/>
              <a:t> </a:t>
            </a:r>
            <a:r>
              <a:rPr lang="en-US" sz="3200" dirty="0" err="1" smtClean="0"/>
              <a:t>kraja</a:t>
            </a:r>
            <a:r>
              <a:rPr lang="sr-Cyrl-CS" sz="3200" dirty="0" smtClean="0"/>
              <a:t> </a:t>
            </a:r>
            <a:r>
              <a:rPr lang="en-US" sz="3200" dirty="0" err="1" smtClean="0"/>
              <a:t>sadašnjeg</a:t>
            </a:r>
            <a:r>
              <a:rPr lang="sr-Cyrl-CS" sz="3200" dirty="0" smtClean="0"/>
              <a:t> </a:t>
            </a:r>
            <a:r>
              <a:rPr lang="en-US" sz="3200" dirty="0" err="1" smtClean="0"/>
              <a:t>obrazovnog</a:t>
            </a:r>
            <a:r>
              <a:rPr lang="sr-Cyrl-CS" sz="3200" dirty="0" smtClean="0"/>
              <a:t> </a:t>
            </a:r>
            <a:r>
              <a:rPr lang="en-US" sz="3200" dirty="0" err="1" smtClean="0"/>
              <a:t>sistema</a:t>
            </a:r>
            <a:r>
              <a:rPr lang="en-US" sz="3200" dirty="0" smtClean="0"/>
              <a:t>?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sr-Cyrl-CS" smtClean="0"/>
          </a:p>
          <a:p>
            <a:endParaRPr lang="en-US" smtClean="0"/>
          </a:p>
        </p:txBody>
      </p:sp>
      <p:sp>
        <p:nvSpPr>
          <p:cNvPr id="117764" name="Text Box 5"/>
          <p:cNvSpPr txBox="1">
            <a:spLocks noChangeArrowheads="1"/>
          </p:cNvSpPr>
          <p:nvPr/>
        </p:nvSpPr>
        <p:spPr bwMode="auto">
          <a:xfrm>
            <a:off x="2286000" y="3594100"/>
            <a:ext cx="6858000" cy="1785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Disrupting Class: How Disruptive Innovation Will Change the Way the World Learns</a:t>
            </a:r>
            <a:r>
              <a:rPr lang="en-US" sz="2400"/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/>
              <a:t>by Clayton Christensen, Curtis W. Johnson, Michael B. Horn </a:t>
            </a:r>
          </a:p>
        </p:txBody>
      </p:sp>
      <p:pic>
        <p:nvPicPr>
          <p:cNvPr id="117765" name="Picture 6" descr="Disrupting class - book 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13100"/>
            <a:ext cx="1279525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389937" cy="719137"/>
          </a:xfrm>
        </p:spPr>
        <p:txBody>
          <a:bodyPr/>
          <a:lstStyle/>
          <a:p>
            <a:r>
              <a:rPr lang="en-US" sz="2400" smtClean="0"/>
              <a:t>U</a:t>
            </a:r>
            <a:r>
              <a:rPr lang="sr-Cyrl-CS" sz="2400" smtClean="0"/>
              <a:t> </a:t>
            </a:r>
            <a:r>
              <a:rPr lang="en-US" sz="2400" smtClean="0"/>
              <a:t>me</a:t>
            </a:r>
            <a:r>
              <a:rPr lang="vi-VN" sz="2400" smtClean="0"/>
              <a:t>đ</a:t>
            </a:r>
            <a:r>
              <a:rPr lang="en-US" sz="2400" smtClean="0"/>
              <a:t>uvremnu</a:t>
            </a:r>
            <a:r>
              <a:rPr lang="sr-Cyrl-CS" sz="2400" smtClean="0"/>
              <a:t> </a:t>
            </a:r>
            <a:r>
              <a:rPr lang="en-US" sz="2400" smtClean="0"/>
              <a:t>treba</a:t>
            </a:r>
            <a:r>
              <a:rPr lang="sr-Cyrl-CS" sz="2400" smtClean="0"/>
              <a:t> </a:t>
            </a:r>
            <a:r>
              <a:rPr lang="en-US" sz="2400" smtClean="0"/>
              <a:t>da</a:t>
            </a:r>
            <a:r>
              <a:rPr lang="sr-Cyrl-CS" sz="2400" smtClean="0"/>
              <a:t> </a:t>
            </a:r>
            <a:r>
              <a:rPr lang="en-US" sz="2400" smtClean="0"/>
              <a:t>na</a:t>
            </a:r>
            <a:r>
              <a:rPr lang="vi-VN" sz="2400" smtClean="0"/>
              <a:t>đ</a:t>
            </a:r>
            <a:r>
              <a:rPr lang="en-US" sz="2400" smtClean="0"/>
              <a:t>emo</a:t>
            </a:r>
            <a:r>
              <a:rPr lang="sr-Cyrl-CS" sz="2400" smtClean="0"/>
              <a:t> </a:t>
            </a:r>
            <a:r>
              <a:rPr lang="en-US" sz="2400" smtClean="0"/>
              <a:t>način</a:t>
            </a:r>
            <a:r>
              <a:rPr lang="sr-Cyrl-CS" sz="2400" smtClean="0"/>
              <a:t> </a:t>
            </a:r>
            <a:r>
              <a:rPr lang="en-US" sz="2400" smtClean="0"/>
              <a:t>da</a:t>
            </a:r>
            <a:r>
              <a:rPr lang="sr-Cyrl-CS" sz="2400" smtClean="0"/>
              <a:t> </a:t>
            </a:r>
            <a:r>
              <a:rPr lang="en-US" sz="2400" smtClean="0"/>
              <a:t>se</a:t>
            </a:r>
            <a:r>
              <a:rPr lang="sr-Cyrl-CS" sz="2400" smtClean="0"/>
              <a:t> </a:t>
            </a:r>
            <a:r>
              <a:rPr lang="en-US" sz="2400" smtClean="0"/>
              <a:t>nosiomo</a:t>
            </a:r>
            <a:r>
              <a:rPr lang="sr-Cyrl-CS" sz="2400" smtClean="0"/>
              <a:t> </a:t>
            </a:r>
            <a:r>
              <a:rPr lang="en-US" sz="2400" smtClean="0"/>
              <a:t>sa</a:t>
            </a:r>
          </a:p>
        </p:txBody>
      </p:sp>
      <p:pic>
        <p:nvPicPr>
          <p:cNvPr id="266245" name="Picture 5" descr="nternet_citing_com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763" y="2600325"/>
            <a:ext cx="6611937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457200" y="10525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rgbClr val="000066"/>
                </a:solidFill>
              </a:rPr>
              <a:t>Operativna memorija</a:t>
            </a: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457200" y="18557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err="1">
                <a:solidFill>
                  <a:srgbClr val="000066"/>
                </a:solidFill>
              </a:rPr>
              <a:t>Informacija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se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iz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operativne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memorije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prosle</a:t>
            </a:r>
            <a:r>
              <a:rPr lang="vi-VN" sz="2400" dirty="0">
                <a:solidFill>
                  <a:srgbClr val="000066"/>
                </a:solidFill>
              </a:rPr>
              <a:t>đ</a:t>
            </a:r>
            <a:r>
              <a:rPr lang="en-US" sz="2400" dirty="0" err="1">
                <a:solidFill>
                  <a:srgbClr val="000066"/>
                </a:solidFill>
              </a:rPr>
              <a:t>uje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u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dugotrajnu</a:t>
            </a:r>
            <a:r>
              <a:rPr lang="ru-RU" sz="2400" dirty="0">
                <a:solidFill>
                  <a:srgbClr val="000066"/>
                </a:solidFill>
              </a:rPr>
              <a:t>  </a:t>
            </a:r>
            <a:r>
              <a:rPr lang="en-US" sz="2400" dirty="0" err="1">
                <a:solidFill>
                  <a:srgbClr val="000066"/>
                </a:solidFill>
              </a:rPr>
              <a:t>memoriju</a:t>
            </a:r>
            <a:endParaRPr lang="sr-Latn-CS" sz="2400" dirty="0">
              <a:solidFill>
                <a:srgbClr val="000066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 smtClean="0">
                <a:solidFill>
                  <a:srgbClr val="000066"/>
                </a:solidFill>
              </a:rPr>
              <a:t>gd</a:t>
            </a:r>
            <a:r>
              <a:rPr lang="bs-Latn-BA" sz="2000" dirty="0" smtClean="0">
                <a:solidFill>
                  <a:srgbClr val="000066"/>
                </a:solidFill>
              </a:rPr>
              <a:t>je</a:t>
            </a:r>
            <a:r>
              <a:rPr lang="ru-RU" sz="2000" dirty="0" smtClean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biva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osmišljena</a:t>
            </a:r>
            <a:r>
              <a:rPr lang="ru-RU" sz="2100" dirty="0">
                <a:solidFill>
                  <a:srgbClr val="000066"/>
                </a:solidFill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800" dirty="0">
              <a:solidFill>
                <a:srgbClr val="000066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err="1">
                <a:solidFill>
                  <a:srgbClr val="000066"/>
                </a:solidFill>
              </a:rPr>
              <a:t>Osmišljena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informacija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vraća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se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u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operativnu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memoriju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endParaRPr lang="sr-Latn-CS" sz="2400" dirty="0">
              <a:solidFill>
                <a:srgbClr val="000066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>
                <a:solidFill>
                  <a:srgbClr val="000066"/>
                </a:solidFill>
              </a:rPr>
              <a:t>čime</a:t>
            </a:r>
            <a:r>
              <a:rPr lang="ru-RU" sz="2000" dirty="0">
                <a:solidFill>
                  <a:srgbClr val="000066"/>
                </a:solidFill>
              </a:rPr>
              <a:t>  </a:t>
            </a:r>
            <a:r>
              <a:rPr lang="en-US" sz="2000" dirty="0" err="1">
                <a:solidFill>
                  <a:srgbClr val="000066"/>
                </a:solidFill>
              </a:rPr>
              <a:t>postaje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sadržaj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kojim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trenutno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operišemo</a:t>
            </a:r>
            <a:r>
              <a:rPr lang="ru-RU" sz="2100" dirty="0">
                <a:solidFill>
                  <a:srgbClr val="000066"/>
                </a:solidFill>
              </a:rPr>
              <a:t>. </a:t>
            </a:r>
          </a:p>
        </p:txBody>
      </p:sp>
      <p:pic>
        <p:nvPicPr>
          <p:cNvPr id="14340" name="Picture 4" descr="~5s43-4_1operativ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613275"/>
            <a:ext cx="82772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/>
          </p:cNvSpPr>
          <p:nvPr/>
        </p:nvSpPr>
        <p:spPr bwMode="auto">
          <a:xfrm>
            <a:off x="468313" y="1052513"/>
            <a:ext cx="8229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rgbClr val="000066"/>
                </a:solidFill>
              </a:rPr>
              <a:t>Radna memorija</a:t>
            </a:r>
          </a:p>
        </p:txBody>
      </p:sp>
      <p:sp>
        <p:nvSpPr>
          <p:cNvPr id="15363" name="Content Placeholder 2"/>
          <p:cNvSpPr>
            <a:spLocks/>
          </p:cNvSpPr>
          <p:nvPr/>
        </p:nvSpPr>
        <p:spPr bwMode="auto">
          <a:xfrm>
            <a:off x="34925" y="2247900"/>
            <a:ext cx="5040313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err="1">
                <a:solidFill>
                  <a:srgbClr val="000066"/>
                </a:solidFill>
              </a:rPr>
              <a:t>Operativna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</a:rPr>
              <a:t>memorija</a:t>
            </a:r>
            <a:r>
              <a:rPr lang="bs-Latn-BA" sz="2400" dirty="0" smtClean="0">
                <a:solidFill>
                  <a:srgbClr val="000066"/>
                </a:solidFill>
              </a:rPr>
              <a:t>  </a:t>
            </a:r>
            <a:r>
              <a:rPr lang="en-US" sz="2400" dirty="0" smtClean="0">
                <a:solidFill>
                  <a:srgbClr val="000066"/>
                </a:solidFill>
              </a:rPr>
              <a:t>je</a:t>
            </a:r>
            <a:r>
              <a:rPr lang="ru-RU" sz="2400" dirty="0" smtClean="0">
                <a:solidFill>
                  <a:srgbClr val="000066"/>
                </a:solidFill>
              </a:rPr>
              <a:t> </a:t>
            </a:r>
            <a:r>
              <a:rPr lang="en-US" sz="2400" dirty="0" smtClean="0">
                <a:solidFill>
                  <a:srgbClr val="000066"/>
                </a:solidFill>
              </a:rPr>
              <a:t>d</a:t>
            </a:r>
            <a:r>
              <a:rPr lang="bs-Latn-BA" sz="2400" dirty="0" smtClean="0">
                <a:solidFill>
                  <a:srgbClr val="000066"/>
                </a:solidFill>
              </a:rPr>
              <a:t>i</a:t>
            </a:r>
            <a:r>
              <a:rPr lang="en-US" sz="2400" dirty="0" smtClean="0">
                <a:solidFill>
                  <a:srgbClr val="000066"/>
                </a:solidFill>
              </a:rPr>
              <a:t>o</a:t>
            </a:r>
            <a:r>
              <a:rPr lang="ru-RU" sz="2400" dirty="0" smtClean="0">
                <a:solidFill>
                  <a:srgbClr val="000066"/>
                </a:solidFill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</a:rPr>
              <a:t>šireg</a:t>
            </a:r>
            <a:r>
              <a:rPr lang="ru-RU" sz="2400" dirty="0" smtClean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sistema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obrade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informacija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pod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nazivom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radna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memorija</a:t>
            </a:r>
            <a:r>
              <a:rPr lang="ru-RU" sz="3000" dirty="0">
                <a:solidFill>
                  <a:srgbClr val="000066"/>
                </a:solidFill>
              </a:rPr>
              <a:t>.</a:t>
            </a:r>
            <a:endParaRPr lang="sr-Latn-CS" sz="3000" dirty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800" dirty="0">
                <a:solidFill>
                  <a:srgbClr val="000066"/>
                </a:solidFill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000066"/>
                </a:solidFill>
              </a:rPr>
              <a:t>Po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modelu</a:t>
            </a:r>
            <a:r>
              <a:rPr lang="ru-RU" sz="2400" dirty="0">
                <a:solidFill>
                  <a:srgbClr val="000066"/>
                </a:solidFill>
              </a:rPr>
              <a:t> (</a:t>
            </a:r>
            <a:r>
              <a:rPr lang="ru-RU" sz="2400" i="1" dirty="0">
                <a:solidFill>
                  <a:srgbClr val="000066"/>
                </a:solidFill>
              </a:rPr>
              <a:t>Baddeley</a:t>
            </a:r>
            <a:r>
              <a:rPr lang="ru-RU" sz="2400" dirty="0">
                <a:solidFill>
                  <a:srgbClr val="000066"/>
                </a:solidFill>
              </a:rPr>
              <a:t>, </a:t>
            </a:r>
            <a:r>
              <a:rPr lang="ru-RU" sz="2400" i="1" dirty="0">
                <a:solidFill>
                  <a:srgbClr val="000066"/>
                </a:solidFill>
              </a:rPr>
              <a:t>Hitch</a:t>
            </a:r>
            <a:r>
              <a:rPr lang="ru-RU" sz="2400" dirty="0">
                <a:solidFill>
                  <a:srgbClr val="000066"/>
                </a:solidFill>
              </a:rPr>
              <a:t>, 1974, 1986, 2000) </a:t>
            </a:r>
            <a:r>
              <a:rPr lang="en-US" sz="2400" dirty="0" err="1">
                <a:solidFill>
                  <a:srgbClr val="000066"/>
                </a:solidFill>
              </a:rPr>
              <a:t>radna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memorija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se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sastoji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iz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tri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smtClean="0">
                <a:solidFill>
                  <a:srgbClr val="000066"/>
                </a:solidFill>
              </a:rPr>
              <a:t>d</a:t>
            </a:r>
            <a:r>
              <a:rPr lang="bs-Latn-BA" sz="2400" dirty="0" err="1" smtClean="0">
                <a:solidFill>
                  <a:srgbClr val="000066"/>
                </a:solidFill>
              </a:rPr>
              <a:t>ij</a:t>
            </a:r>
            <a:r>
              <a:rPr lang="en-US" sz="2400" dirty="0" err="1" smtClean="0">
                <a:solidFill>
                  <a:srgbClr val="000066"/>
                </a:solidFill>
              </a:rPr>
              <a:t>ela</a:t>
            </a:r>
            <a:r>
              <a:rPr lang="ru-RU" sz="3000" dirty="0">
                <a:solidFill>
                  <a:srgbClr val="000066"/>
                </a:solidFill>
              </a:rPr>
              <a:t>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200" dirty="0" err="1">
                <a:solidFill>
                  <a:srgbClr val="000066"/>
                </a:solidFill>
              </a:rPr>
              <a:t>centralnog</a:t>
            </a:r>
            <a:r>
              <a:rPr lang="en-U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izvršioca</a:t>
            </a:r>
            <a:r>
              <a:rPr lang="en-US" sz="2200" dirty="0">
                <a:solidFill>
                  <a:srgbClr val="000066"/>
                </a:solidFill>
              </a:rPr>
              <a:t>,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200" dirty="0" err="1">
                <a:solidFill>
                  <a:srgbClr val="000066"/>
                </a:solidFill>
              </a:rPr>
              <a:t>fonološke</a:t>
            </a:r>
            <a:r>
              <a:rPr lang="en-U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petlje</a:t>
            </a:r>
            <a:r>
              <a:rPr lang="en-U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i</a:t>
            </a:r>
            <a:r>
              <a:rPr lang="en-US" sz="2200" dirty="0">
                <a:solidFill>
                  <a:srgbClr val="000066"/>
                </a:solidFill>
              </a:rPr>
              <a:t>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200" dirty="0" err="1">
                <a:solidFill>
                  <a:srgbClr val="000066"/>
                </a:solidFill>
              </a:rPr>
              <a:t>vizuelno</a:t>
            </a:r>
            <a:r>
              <a:rPr lang="en-U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prostorne</a:t>
            </a:r>
            <a:r>
              <a:rPr lang="en-U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matrice</a:t>
            </a:r>
            <a:r>
              <a:rPr lang="en-US" sz="2600" dirty="0">
                <a:solidFill>
                  <a:srgbClr val="000066"/>
                </a:solidFill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000" dirty="0">
              <a:solidFill>
                <a:srgbClr val="000066"/>
              </a:solidFill>
            </a:endParaRPr>
          </a:p>
        </p:txBody>
      </p:sp>
      <p:pic>
        <p:nvPicPr>
          <p:cNvPr id="15364" name="Picture 6" descr="~7s48-4_3slajd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0713" y="3521075"/>
            <a:ext cx="46418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/>
          </p:cNvSpPr>
          <p:nvPr/>
        </p:nvSpPr>
        <p:spPr bwMode="auto">
          <a:xfrm>
            <a:off x="468313" y="1125538"/>
            <a:ext cx="82296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rgbClr val="000066"/>
                </a:solidFill>
              </a:rPr>
              <a:t>Radna memorija</a:t>
            </a:r>
          </a:p>
        </p:txBody>
      </p:sp>
      <p:sp>
        <p:nvSpPr>
          <p:cNvPr id="16387" name="Content Placeholder 2"/>
          <p:cNvSpPr>
            <a:spLocks/>
          </p:cNvSpPr>
          <p:nvPr/>
        </p:nvSpPr>
        <p:spPr bwMode="auto">
          <a:xfrm>
            <a:off x="107950" y="1989138"/>
            <a:ext cx="4248150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0066"/>
                </a:solidFill>
              </a:rPr>
              <a:t>Centralni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izvršilac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zadužen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je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za</a:t>
            </a:r>
            <a:r>
              <a:rPr lang="ru-RU" sz="2800">
                <a:solidFill>
                  <a:srgbClr val="000066"/>
                </a:solidFill>
              </a:rPr>
              <a:t>: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200">
                <a:solidFill>
                  <a:srgbClr val="000066"/>
                </a:solidFill>
              </a:rPr>
              <a:t>kontrolu</a:t>
            </a:r>
            <a:r>
              <a:rPr lang="ru-RU" sz="2200">
                <a:solidFill>
                  <a:srgbClr val="000066"/>
                </a:solidFill>
              </a:rPr>
              <a:t> </a:t>
            </a:r>
            <a:r>
              <a:rPr lang="en-US" sz="2200">
                <a:solidFill>
                  <a:srgbClr val="000066"/>
                </a:solidFill>
              </a:rPr>
              <a:t>i</a:t>
            </a:r>
            <a:r>
              <a:rPr lang="ru-RU" sz="2200">
                <a:solidFill>
                  <a:srgbClr val="000066"/>
                </a:solidFill>
              </a:rPr>
              <a:t> </a:t>
            </a:r>
            <a:r>
              <a:rPr lang="en-US" sz="2200">
                <a:solidFill>
                  <a:srgbClr val="000066"/>
                </a:solidFill>
              </a:rPr>
              <a:t>usmeravanje</a:t>
            </a:r>
            <a:r>
              <a:rPr lang="ru-RU" sz="2200">
                <a:solidFill>
                  <a:srgbClr val="000066"/>
                </a:solidFill>
              </a:rPr>
              <a:t> </a:t>
            </a:r>
            <a:r>
              <a:rPr lang="en-US" sz="2200">
                <a:solidFill>
                  <a:srgbClr val="000066"/>
                </a:solidFill>
              </a:rPr>
              <a:t>pažnje</a:t>
            </a:r>
            <a:r>
              <a:rPr lang="ru-RU" sz="2200">
                <a:solidFill>
                  <a:srgbClr val="000066"/>
                </a:solidFill>
              </a:rPr>
              <a:t>,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200">
                <a:solidFill>
                  <a:srgbClr val="000066"/>
                </a:solidFill>
              </a:rPr>
              <a:t>distribuciju</a:t>
            </a:r>
            <a:r>
              <a:rPr lang="ru-RU" sz="2200">
                <a:solidFill>
                  <a:srgbClr val="000066"/>
                </a:solidFill>
              </a:rPr>
              <a:t> </a:t>
            </a:r>
            <a:r>
              <a:rPr lang="en-US" sz="2200">
                <a:solidFill>
                  <a:srgbClr val="000066"/>
                </a:solidFill>
              </a:rPr>
              <a:t>kognitivnih</a:t>
            </a:r>
            <a:r>
              <a:rPr lang="ru-RU" sz="2200">
                <a:solidFill>
                  <a:srgbClr val="000066"/>
                </a:solidFill>
              </a:rPr>
              <a:t> </a:t>
            </a:r>
            <a:r>
              <a:rPr lang="en-US" sz="2200">
                <a:solidFill>
                  <a:srgbClr val="000066"/>
                </a:solidFill>
              </a:rPr>
              <a:t>resursa</a:t>
            </a:r>
            <a:r>
              <a:rPr lang="ru-RU" sz="2200">
                <a:solidFill>
                  <a:srgbClr val="000066"/>
                </a:solidFill>
              </a:rPr>
              <a:t>,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200">
                <a:solidFill>
                  <a:srgbClr val="000066"/>
                </a:solidFill>
              </a:rPr>
              <a:t>obnavljanje</a:t>
            </a:r>
            <a:r>
              <a:rPr lang="ru-RU" sz="2200">
                <a:solidFill>
                  <a:srgbClr val="000066"/>
                </a:solidFill>
              </a:rPr>
              <a:t> </a:t>
            </a:r>
            <a:r>
              <a:rPr lang="en-US" sz="2200">
                <a:solidFill>
                  <a:srgbClr val="000066"/>
                </a:solidFill>
              </a:rPr>
              <a:t>zadržanog</a:t>
            </a:r>
            <a:r>
              <a:rPr lang="ru-RU" sz="2200">
                <a:solidFill>
                  <a:srgbClr val="000066"/>
                </a:solidFill>
              </a:rPr>
              <a:t> </a:t>
            </a:r>
            <a:r>
              <a:rPr lang="en-US" sz="2200">
                <a:solidFill>
                  <a:srgbClr val="000066"/>
                </a:solidFill>
              </a:rPr>
              <a:t>materijala</a:t>
            </a:r>
            <a:r>
              <a:rPr lang="ru-RU" sz="2200">
                <a:solidFill>
                  <a:srgbClr val="000066"/>
                </a:solidFill>
              </a:rPr>
              <a:t> </a:t>
            </a:r>
            <a:r>
              <a:rPr lang="en-US" sz="2200">
                <a:solidFill>
                  <a:srgbClr val="000066"/>
                </a:solidFill>
              </a:rPr>
              <a:t>i</a:t>
            </a:r>
            <a:r>
              <a:rPr lang="ru-RU" sz="2200">
                <a:solidFill>
                  <a:srgbClr val="000066"/>
                </a:solidFill>
              </a:rPr>
              <a:t>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200">
                <a:solidFill>
                  <a:srgbClr val="000066"/>
                </a:solidFill>
              </a:rPr>
              <a:t>donošenje</a:t>
            </a:r>
            <a:r>
              <a:rPr lang="ru-RU" sz="2200">
                <a:solidFill>
                  <a:srgbClr val="000066"/>
                </a:solidFill>
              </a:rPr>
              <a:t> </a:t>
            </a:r>
            <a:r>
              <a:rPr lang="en-US" sz="2200">
                <a:solidFill>
                  <a:srgbClr val="000066"/>
                </a:solidFill>
              </a:rPr>
              <a:t>različitih</a:t>
            </a:r>
            <a:r>
              <a:rPr lang="ru-RU" sz="2200">
                <a:solidFill>
                  <a:srgbClr val="000066"/>
                </a:solidFill>
              </a:rPr>
              <a:t> </a:t>
            </a:r>
            <a:r>
              <a:rPr lang="en-US" sz="2200">
                <a:solidFill>
                  <a:srgbClr val="000066"/>
                </a:solidFill>
              </a:rPr>
              <a:t>vrsta</a:t>
            </a:r>
            <a:r>
              <a:rPr lang="ru-RU" sz="2200">
                <a:solidFill>
                  <a:srgbClr val="000066"/>
                </a:solidFill>
              </a:rPr>
              <a:t> </a:t>
            </a:r>
            <a:r>
              <a:rPr lang="en-US" sz="2200">
                <a:solidFill>
                  <a:srgbClr val="000066"/>
                </a:solidFill>
              </a:rPr>
              <a:t>odluka</a:t>
            </a:r>
            <a:r>
              <a:rPr lang="ru-RU" sz="2200">
                <a:solidFill>
                  <a:srgbClr val="000066"/>
                </a:solidFill>
              </a:rPr>
              <a:t>.</a:t>
            </a:r>
            <a:endParaRPr lang="en-US" sz="2200">
              <a:solidFill>
                <a:srgbClr val="000066"/>
              </a:solidFill>
            </a:endParaRPr>
          </a:p>
        </p:txBody>
      </p:sp>
      <p:pic>
        <p:nvPicPr>
          <p:cNvPr id="16388" name="Picture 6" descr="~7s48-4_3slajd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4825" y="2997200"/>
            <a:ext cx="46418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5508625" y="4508500"/>
            <a:ext cx="2735263" cy="100647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/>
          </p:cNvSpPr>
          <p:nvPr/>
        </p:nvSpPr>
        <p:spPr bwMode="auto">
          <a:xfrm>
            <a:off x="468313" y="1125538"/>
            <a:ext cx="82296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rgbClr val="000066"/>
                </a:solidFill>
              </a:rPr>
              <a:t>Radna memorija</a:t>
            </a:r>
          </a:p>
        </p:txBody>
      </p:sp>
      <p:sp>
        <p:nvSpPr>
          <p:cNvPr id="17411" name="Content Placeholder 2"/>
          <p:cNvSpPr>
            <a:spLocks/>
          </p:cNvSpPr>
          <p:nvPr/>
        </p:nvSpPr>
        <p:spPr bwMode="auto">
          <a:xfrm>
            <a:off x="179388" y="2133600"/>
            <a:ext cx="424815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0066"/>
                </a:solidFill>
              </a:rPr>
              <a:t>Fonološka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petlja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omogućava</a:t>
            </a:r>
            <a:r>
              <a:rPr lang="ru-RU" sz="2800">
                <a:solidFill>
                  <a:srgbClr val="000066"/>
                </a:solidFill>
              </a:rPr>
              <a:t>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200">
                <a:solidFill>
                  <a:srgbClr val="000066"/>
                </a:solidFill>
              </a:rPr>
              <a:t>zadržavanje</a:t>
            </a:r>
            <a:r>
              <a:rPr lang="ru-RU" sz="2200">
                <a:solidFill>
                  <a:srgbClr val="000066"/>
                </a:solidFill>
              </a:rPr>
              <a:t> </a:t>
            </a:r>
            <a:r>
              <a:rPr lang="en-US" sz="2200">
                <a:solidFill>
                  <a:srgbClr val="000066"/>
                </a:solidFill>
              </a:rPr>
              <a:t>i</a:t>
            </a:r>
            <a:r>
              <a:rPr lang="ru-RU" sz="2200">
                <a:solidFill>
                  <a:srgbClr val="000066"/>
                </a:solidFill>
              </a:rPr>
              <a:t>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200">
                <a:solidFill>
                  <a:srgbClr val="000066"/>
                </a:solidFill>
              </a:rPr>
              <a:t>obradu</a:t>
            </a:r>
            <a:r>
              <a:rPr lang="ru-RU" sz="2200">
                <a:solidFill>
                  <a:srgbClr val="000066"/>
                </a:solidFill>
              </a:rPr>
              <a:t> </a:t>
            </a:r>
            <a:r>
              <a:rPr lang="en-US" sz="2200">
                <a:solidFill>
                  <a:srgbClr val="000066"/>
                </a:solidFill>
              </a:rPr>
              <a:t>verbalnog</a:t>
            </a:r>
            <a:r>
              <a:rPr lang="ru-RU" sz="2200">
                <a:solidFill>
                  <a:srgbClr val="000066"/>
                </a:solidFill>
              </a:rPr>
              <a:t>  </a:t>
            </a:r>
            <a:r>
              <a:rPr lang="en-US" sz="2200">
                <a:solidFill>
                  <a:srgbClr val="000066"/>
                </a:solidFill>
              </a:rPr>
              <a:t>materijala</a:t>
            </a:r>
            <a:r>
              <a:rPr lang="ru-RU" sz="2400">
                <a:solidFill>
                  <a:srgbClr val="000066"/>
                </a:solidFill>
              </a:rPr>
              <a:t>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ru-RU" sz="800">
                <a:solidFill>
                  <a:srgbClr val="000066"/>
                </a:solidFill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0066"/>
                </a:solidFill>
              </a:rPr>
              <a:t>Može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se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zapamtiti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verbalni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materijal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koji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se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izgovori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u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trajanju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do</a:t>
            </a:r>
            <a:r>
              <a:rPr lang="ru-RU" sz="2400">
                <a:solidFill>
                  <a:srgbClr val="000066"/>
                </a:solidFill>
              </a:rPr>
              <a:t> 2 </a:t>
            </a:r>
            <a:r>
              <a:rPr lang="en-US" sz="2400">
                <a:solidFill>
                  <a:srgbClr val="000066"/>
                </a:solidFill>
              </a:rPr>
              <a:t>sekunde</a:t>
            </a:r>
            <a:r>
              <a:rPr lang="ru-RU" sz="2800">
                <a:solidFill>
                  <a:srgbClr val="000066"/>
                </a:solidFill>
              </a:rPr>
              <a:t>.</a:t>
            </a:r>
          </a:p>
        </p:txBody>
      </p:sp>
      <p:pic>
        <p:nvPicPr>
          <p:cNvPr id="17412" name="Picture 4" descr="~7s48-4_3slajd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2997200"/>
            <a:ext cx="46418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356100" y="2924175"/>
            <a:ext cx="2376488" cy="158432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/>
          </p:cNvSpPr>
          <p:nvPr/>
        </p:nvSpPr>
        <p:spPr bwMode="auto">
          <a:xfrm>
            <a:off x="468313" y="1125538"/>
            <a:ext cx="82296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rgbClr val="000066"/>
                </a:solidFill>
              </a:rPr>
              <a:t>Radna memorija</a:t>
            </a:r>
          </a:p>
        </p:txBody>
      </p:sp>
      <p:sp>
        <p:nvSpPr>
          <p:cNvPr id="18435" name="Content Placeholder 2"/>
          <p:cNvSpPr>
            <a:spLocks/>
          </p:cNvSpPr>
          <p:nvPr/>
        </p:nvSpPr>
        <p:spPr bwMode="auto">
          <a:xfrm>
            <a:off x="179388" y="2133600"/>
            <a:ext cx="367188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0066"/>
                </a:solidFill>
              </a:rPr>
              <a:t>Vizuelno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prostorna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matrica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ima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ulogu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da</a:t>
            </a:r>
            <a:r>
              <a:rPr lang="ru-RU" sz="2800">
                <a:solidFill>
                  <a:srgbClr val="000066"/>
                </a:solidFill>
              </a:rPr>
              <a:t>: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rgbClr val="000066"/>
                </a:solidFill>
              </a:rPr>
              <a:t>zadrži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i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integriše</a:t>
            </a:r>
            <a:r>
              <a:rPr lang="ru-RU" sz="2400">
                <a:solidFill>
                  <a:srgbClr val="000066"/>
                </a:solidFill>
              </a:rPr>
              <a:t> </a:t>
            </a:r>
            <a:endParaRPr lang="sr-Latn-CS" sz="2400">
              <a:solidFill>
                <a:srgbClr val="000066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rgbClr val="000066"/>
                </a:solidFill>
              </a:rPr>
              <a:t>prostorne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i</a:t>
            </a:r>
            <a:r>
              <a:rPr lang="ru-RU" sz="2400">
                <a:solidFill>
                  <a:srgbClr val="000066"/>
                </a:solidFill>
              </a:rPr>
              <a:t> </a:t>
            </a:r>
            <a:endParaRPr lang="sr-Latn-CS" sz="2400">
              <a:solidFill>
                <a:srgbClr val="000066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rgbClr val="000066"/>
                </a:solidFill>
              </a:rPr>
              <a:t>vizuelne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informacije</a:t>
            </a:r>
            <a:r>
              <a:rPr lang="ru-RU" sz="2000">
                <a:solidFill>
                  <a:srgbClr val="000066"/>
                </a:solidFill>
              </a:rPr>
              <a:t>.</a:t>
            </a:r>
          </a:p>
        </p:txBody>
      </p:sp>
      <p:pic>
        <p:nvPicPr>
          <p:cNvPr id="18436" name="Picture 4" descr="~7s48-4_3slajd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5438" y="2997200"/>
            <a:ext cx="46418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732588" y="2924175"/>
            <a:ext cx="2376487" cy="158432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5538"/>
            <a:ext cx="8229600" cy="711200"/>
          </a:xfrm>
        </p:spPr>
        <p:txBody>
          <a:bodyPr/>
          <a:lstStyle/>
          <a:p>
            <a:r>
              <a:rPr lang="en-US" sz="3600" smtClean="0"/>
              <a:t>Dugotrajna memorija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229600" cy="4175125"/>
          </a:xfrm>
        </p:spPr>
        <p:txBody>
          <a:bodyPr/>
          <a:lstStyle/>
          <a:p>
            <a:r>
              <a:rPr lang="en-US" sz="2400" dirty="0" smtClean="0"/>
              <a:t>U</a:t>
            </a:r>
            <a:r>
              <a:rPr lang="ru-RU" sz="2400" dirty="0" smtClean="0"/>
              <a:t> </a:t>
            </a:r>
            <a:r>
              <a:rPr lang="en-US" sz="2400" dirty="0" err="1" smtClean="0"/>
              <a:t>dugotrajnoj</a:t>
            </a:r>
            <a:r>
              <a:rPr lang="ru-RU" sz="2400" dirty="0" smtClean="0"/>
              <a:t> </a:t>
            </a:r>
            <a:r>
              <a:rPr lang="en-US" sz="2400" dirty="0" err="1" smtClean="0"/>
              <a:t>memoriji</a:t>
            </a:r>
            <a:r>
              <a:rPr lang="ru-RU" sz="2400" dirty="0" smtClean="0"/>
              <a:t> </a:t>
            </a:r>
            <a:r>
              <a:rPr lang="en-US" sz="2400" dirty="0" err="1" smtClean="0"/>
              <a:t>trajno</a:t>
            </a:r>
            <a:r>
              <a:rPr lang="ru-RU" sz="2400" dirty="0" smtClean="0"/>
              <a:t> </a:t>
            </a:r>
            <a:r>
              <a:rPr lang="en-US" sz="2400" dirty="0" err="1" smtClean="0"/>
              <a:t>uskladišteno</a:t>
            </a:r>
            <a:r>
              <a:rPr lang="ru-RU" sz="2400" dirty="0" smtClean="0"/>
              <a:t> je </a:t>
            </a:r>
            <a:r>
              <a:rPr lang="en-US" sz="2400" dirty="0" err="1" smtClean="0"/>
              <a:t>naše</a:t>
            </a:r>
            <a:r>
              <a:rPr lang="ru-RU" sz="2400" dirty="0" smtClean="0"/>
              <a:t> </a:t>
            </a:r>
            <a:r>
              <a:rPr lang="en-US" sz="2400" dirty="0" smtClean="0"/>
              <a:t>c</a:t>
            </a:r>
            <a:r>
              <a:rPr lang="bs-Latn-BA" sz="2400" dirty="0" smtClean="0"/>
              <a:t>j</a:t>
            </a:r>
            <a:r>
              <a:rPr lang="en-US" sz="2400" dirty="0" err="1" smtClean="0"/>
              <a:t>elokupno</a:t>
            </a:r>
            <a:r>
              <a:rPr lang="ru-RU" sz="2400" dirty="0" smtClean="0"/>
              <a:t> </a:t>
            </a:r>
            <a:r>
              <a:rPr lang="en-US" sz="2400" dirty="0" err="1" smtClean="0"/>
              <a:t>znanje</a:t>
            </a:r>
            <a:r>
              <a:rPr lang="ru-RU" sz="2400" dirty="0" smtClean="0"/>
              <a:t>.</a:t>
            </a:r>
          </a:p>
          <a:p>
            <a:pPr>
              <a:buFontTx/>
              <a:buNone/>
            </a:pPr>
            <a:endParaRPr lang="en-US" sz="800" dirty="0" smtClean="0"/>
          </a:p>
          <a:p>
            <a:r>
              <a:rPr lang="en-US" sz="2400" dirty="0" err="1" smtClean="0"/>
              <a:t>Kod</a:t>
            </a:r>
            <a:r>
              <a:rPr lang="ru-RU" sz="2400" dirty="0" smtClean="0"/>
              <a:t> </a:t>
            </a:r>
            <a:r>
              <a:rPr lang="en-US" sz="2400" dirty="0" err="1" smtClean="0"/>
              <a:t>dugotrajne</a:t>
            </a:r>
            <a:r>
              <a:rPr lang="ru-RU" sz="2400" dirty="0" smtClean="0"/>
              <a:t> </a:t>
            </a:r>
            <a:r>
              <a:rPr lang="en-US" sz="2400" dirty="0" err="1" smtClean="0"/>
              <a:t>memorije</a:t>
            </a:r>
            <a:r>
              <a:rPr lang="ru-RU" sz="2400" dirty="0" smtClean="0"/>
              <a:t> </a:t>
            </a:r>
            <a:r>
              <a:rPr lang="en-US" sz="2400" dirty="0" err="1" smtClean="0"/>
              <a:t>moguće</a:t>
            </a:r>
            <a:r>
              <a:rPr lang="ru-RU" sz="2400" dirty="0" smtClean="0"/>
              <a:t> </a:t>
            </a:r>
            <a:r>
              <a:rPr lang="en-US" sz="2400" dirty="0" smtClean="0"/>
              <a:t>je</a:t>
            </a:r>
            <a:r>
              <a:rPr lang="ru-RU" sz="2400" dirty="0" smtClean="0"/>
              <a:t> </a:t>
            </a:r>
            <a:r>
              <a:rPr lang="en-US" sz="2400" dirty="0" err="1" smtClean="0"/>
              <a:t>izdvojiti</a:t>
            </a:r>
            <a:r>
              <a:rPr lang="ru-RU" sz="2400" dirty="0" smtClean="0"/>
              <a:t> </a:t>
            </a:r>
            <a:r>
              <a:rPr lang="en-US" sz="2400" dirty="0" err="1" smtClean="0"/>
              <a:t>dva</a:t>
            </a:r>
            <a:r>
              <a:rPr lang="ru-RU" sz="2400" dirty="0" smtClean="0"/>
              <a:t> </a:t>
            </a:r>
            <a:r>
              <a:rPr lang="en-US" sz="2400" dirty="0" err="1" smtClean="0"/>
              <a:t>aspekta</a:t>
            </a:r>
            <a:r>
              <a:rPr lang="ru-RU" sz="2400" dirty="0" smtClean="0"/>
              <a:t> (</a:t>
            </a:r>
            <a:r>
              <a:rPr lang="en-US" sz="2400" i="1" dirty="0" err="1" smtClean="0"/>
              <a:t>Tulving</a:t>
            </a:r>
            <a:r>
              <a:rPr lang="en-US" sz="2400" dirty="0" smtClean="0"/>
              <a:t>, 1972, 1983):</a:t>
            </a:r>
            <a:r>
              <a:rPr lang="en-US" dirty="0" smtClean="0"/>
              <a:t> </a:t>
            </a:r>
            <a:endParaRPr lang="sr-Cyrl-CS" dirty="0" smtClean="0"/>
          </a:p>
          <a:p>
            <a:pPr lvl="1"/>
            <a:r>
              <a:rPr lang="en-US" sz="2200" dirty="0" err="1" smtClean="0"/>
              <a:t>semantičku</a:t>
            </a:r>
            <a:r>
              <a:rPr lang="ru-RU" sz="2200" dirty="0" smtClean="0"/>
              <a:t> </a:t>
            </a:r>
            <a:r>
              <a:rPr lang="en-US" sz="2200" dirty="0" err="1" smtClean="0"/>
              <a:t>i</a:t>
            </a:r>
            <a:r>
              <a:rPr lang="ru-RU" sz="2200" dirty="0" smtClean="0"/>
              <a:t> </a:t>
            </a:r>
          </a:p>
          <a:p>
            <a:pPr lvl="1"/>
            <a:r>
              <a:rPr lang="en-US" sz="2200" dirty="0" err="1" smtClean="0"/>
              <a:t>epizodičku</a:t>
            </a:r>
            <a:r>
              <a:rPr lang="ru-RU" sz="2200" dirty="0" smtClean="0"/>
              <a:t> </a:t>
            </a:r>
            <a:r>
              <a:rPr lang="en-US" sz="2200" dirty="0" err="1" smtClean="0"/>
              <a:t>memoriju</a:t>
            </a:r>
            <a:r>
              <a:rPr lang="ru-RU" dirty="0" smtClean="0"/>
              <a:t>.</a:t>
            </a:r>
          </a:p>
        </p:txBody>
      </p:sp>
      <p:pic>
        <p:nvPicPr>
          <p:cNvPr id="19460" name="Picture 4" descr="~4s43-4_1dugotraj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4964113"/>
            <a:ext cx="82772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5538"/>
            <a:ext cx="8229600" cy="711200"/>
          </a:xfrm>
        </p:spPr>
        <p:txBody>
          <a:bodyPr/>
          <a:lstStyle/>
          <a:p>
            <a:r>
              <a:rPr lang="en-US" sz="3600" smtClean="0"/>
              <a:t>Dugotrajna memorija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89138"/>
            <a:ext cx="8229600" cy="4175125"/>
          </a:xfrm>
        </p:spPr>
        <p:txBody>
          <a:bodyPr/>
          <a:lstStyle/>
          <a:p>
            <a:r>
              <a:rPr lang="en-US" sz="2400" dirty="0" err="1" smtClean="0"/>
              <a:t>Semantička</a:t>
            </a:r>
            <a:r>
              <a:rPr lang="ru-RU" sz="2400" dirty="0" smtClean="0"/>
              <a:t> </a:t>
            </a:r>
            <a:r>
              <a:rPr lang="en-US" sz="2400" dirty="0" err="1" smtClean="0"/>
              <a:t>memorija</a:t>
            </a:r>
            <a:r>
              <a:rPr lang="ru-RU" sz="2400" dirty="0" smtClean="0"/>
              <a:t>:</a:t>
            </a:r>
            <a:r>
              <a:rPr lang="ru-RU" sz="2800" dirty="0" smtClean="0"/>
              <a:t> </a:t>
            </a:r>
          </a:p>
          <a:p>
            <a:pPr lvl="1"/>
            <a:r>
              <a:rPr lang="en-US" sz="2200" dirty="0" err="1" smtClean="0"/>
              <a:t>obuhvata</a:t>
            </a:r>
            <a:r>
              <a:rPr lang="ru-RU" sz="2200" dirty="0" smtClean="0"/>
              <a:t> </a:t>
            </a:r>
            <a:r>
              <a:rPr lang="en-US" sz="2200" dirty="0" err="1" smtClean="0"/>
              <a:t>znanje</a:t>
            </a:r>
            <a:r>
              <a:rPr lang="ru-RU" sz="2200" dirty="0" smtClean="0"/>
              <a:t> </a:t>
            </a:r>
            <a:r>
              <a:rPr lang="en-US" sz="2200" dirty="0" smtClean="0"/>
              <a:t>o</a:t>
            </a:r>
            <a:r>
              <a:rPr lang="ru-RU" sz="2200" dirty="0" smtClean="0"/>
              <a:t> </a:t>
            </a:r>
            <a:r>
              <a:rPr lang="en-US" sz="2200" dirty="0" err="1" smtClean="0"/>
              <a:t>pojmovima</a:t>
            </a:r>
            <a:r>
              <a:rPr lang="ru-RU" sz="2200" dirty="0" smtClean="0"/>
              <a:t> </a:t>
            </a:r>
            <a:r>
              <a:rPr lang="en-US" sz="2200" dirty="0" err="1" smtClean="0"/>
              <a:t>i</a:t>
            </a:r>
            <a:r>
              <a:rPr lang="ru-RU" sz="2200" dirty="0" smtClean="0"/>
              <a:t> </a:t>
            </a:r>
            <a:r>
              <a:rPr lang="en-US" sz="2200" dirty="0" err="1" smtClean="0"/>
              <a:t>proceduralno</a:t>
            </a:r>
            <a:r>
              <a:rPr lang="ru-RU" sz="2200" dirty="0" smtClean="0"/>
              <a:t> </a:t>
            </a:r>
            <a:r>
              <a:rPr lang="en-US" sz="2200" dirty="0" err="1" smtClean="0"/>
              <a:t>znanje</a:t>
            </a:r>
            <a:r>
              <a:rPr lang="ru-RU" sz="2200" dirty="0" smtClean="0"/>
              <a:t>,</a:t>
            </a:r>
          </a:p>
          <a:p>
            <a:pPr lvl="1"/>
            <a:r>
              <a:rPr lang="en-US" sz="2200" dirty="0" err="1" smtClean="0"/>
              <a:t>sadrži</a:t>
            </a:r>
            <a:r>
              <a:rPr lang="ru-RU" sz="2200" dirty="0" smtClean="0"/>
              <a:t> </a:t>
            </a:r>
            <a:r>
              <a:rPr lang="en-US" sz="2200" dirty="0" err="1" smtClean="0"/>
              <a:t>materijal</a:t>
            </a:r>
            <a:r>
              <a:rPr lang="ru-RU" sz="2200" dirty="0" smtClean="0"/>
              <a:t> </a:t>
            </a:r>
            <a:r>
              <a:rPr lang="en-US" sz="2200" dirty="0" err="1" smtClean="0"/>
              <a:t>koji</a:t>
            </a:r>
            <a:r>
              <a:rPr lang="ru-RU" sz="2200" dirty="0" smtClean="0"/>
              <a:t> </a:t>
            </a:r>
            <a:r>
              <a:rPr lang="en-US" sz="2200" dirty="0" smtClean="0"/>
              <a:t>je</a:t>
            </a:r>
            <a:r>
              <a:rPr lang="ru-RU" sz="2200" dirty="0" smtClean="0"/>
              <a:t> </a:t>
            </a:r>
            <a:r>
              <a:rPr lang="en-US" sz="2200" dirty="0" err="1" smtClean="0"/>
              <a:t>dominantno</a:t>
            </a:r>
            <a:r>
              <a:rPr lang="ru-RU" sz="2200" dirty="0" smtClean="0"/>
              <a:t> </a:t>
            </a:r>
            <a:r>
              <a:rPr lang="en-US" sz="2200" dirty="0" err="1" smtClean="0"/>
              <a:t>kodovan</a:t>
            </a:r>
            <a:r>
              <a:rPr lang="ru-RU" sz="2200" dirty="0" smtClean="0"/>
              <a:t> </a:t>
            </a:r>
            <a:r>
              <a:rPr lang="en-US" sz="2200" dirty="0" smtClean="0"/>
              <a:t>u</a:t>
            </a:r>
            <a:r>
              <a:rPr lang="ru-RU" sz="2200" dirty="0" smtClean="0"/>
              <a:t> </a:t>
            </a:r>
            <a:r>
              <a:rPr lang="en-US" sz="2200" dirty="0" err="1" smtClean="0"/>
              <a:t>verbalnom</a:t>
            </a:r>
            <a:r>
              <a:rPr lang="ru-RU" sz="2200" dirty="0" smtClean="0"/>
              <a:t> (</a:t>
            </a:r>
            <a:r>
              <a:rPr lang="en-US" sz="2200" dirty="0" err="1" smtClean="0"/>
              <a:t>simboličkom</a:t>
            </a:r>
            <a:r>
              <a:rPr lang="ru-RU" sz="2200" dirty="0" smtClean="0"/>
              <a:t>) </a:t>
            </a:r>
            <a:r>
              <a:rPr lang="en-US" sz="2200" dirty="0" err="1" smtClean="0"/>
              <a:t>kodu</a:t>
            </a:r>
            <a:r>
              <a:rPr lang="ru-RU" sz="2400" dirty="0" smtClean="0"/>
              <a:t>.</a:t>
            </a:r>
          </a:p>
          <a:p>
            <a:pPr lvl="1">
              <a:buFontTx/>
              <a:buNone/>
            </a:pPr>
            <a:endParaRPr lang="ru-RU" sz="800" dirty="0" smtClean="0"/>
          </a:p>
          <a:p>
            <a:r>
              <a:rPr lang="en-US" sz="2400" dirty="0" smtClean="0"/>
              <a:t>U</a:t>
            </a:r>
            <a:r>
              <a:rPr lang="ru-RU" sz="2400" dirty="0" smtClean="0"/>
              <a:t> </a:t>
            </a:r>
            <a:r>
              <a:rPr lang="en-US" sz="2400" dirty="0" err="1" smtClean="0"/>
              <a:t>epizodičkoj</a:t>
            </a:r>
            <a:r>
              <a:rPr lang="ru-RU" sz="2400" dirty="0" smtClean="0"/>
              <a:t> </a:t>
            </a:r>
            <a:r>
              <a:rPr lang="en-US" sz="2400" dirty="0" err="1" smtClean="0"/>
              <a:t>memoriji</a:t>
            </a:r>
            <a:r>
              <a:rPr lang="ru-RU" sz="2800" dirty="0" smtClean="0"/>
              <a:t>: </a:t>
            </a:r>
          </a:p>
          <a:p>
            <a:pPr lvl="1"/>
            <a:r>
              <a:rPr lang="en-US" sz="2200" dirty="0" err="1" smtClean="0"/>
              <a:t>uskladišteno</a:t>
            </a:r>
            <a:r>
              <a:rPr lang="ru-RU" sz="2200" dirty="0" smtClean="0"/>
              <a:t> je </a:t>
            </a:r>
            <a:r>
              <a:rPr lang="en-US" sz="2200" dirty="0" err="1" smtClean="0"/>
              <a:t>lično</a:t>
            </a:r>
            <a:r>
              <a:rPr lang="ru-RU" sz="2200" dirty="0" smtClean="0"/>
              <a:t> </a:t>
            </a:r>
            <a:r>
              <a:rPr lang="en-US" sz="2200" dirty="0" err="1" smtClean="0"/>
              <a:t>iskustvo</a:t>
            </a:r>
            <a:r>
              <a:rPr lang="ru-RU" sz="2200" dirty="0" smtClean="0"/>
              <a:t> (</a:t>
            </a:r>
            <a:r>
              <a:rPr lang="en-US" sz="2200" dirty="0" smtClean="0"/>
              <a:t>s</a:t>
            </a:r>
            <a:r>
              <a:rPr lang="bs-Latn-BA" sz="2200" dirty="0" smtClean="0"/>
              <a:t>j</a:t>
            </a:r>
            <a:r>
              <a:rPr lang="en-US" sz="2200" dirty="0" err="1" smtClean="0"/>
              <a:t>ećanje</a:t>
            </a:r>
            <a:r>
              <a:rPr lang="ru-RU" sz="2200" dirty="0" smtClean="0"/>
              <a:t>), </a:t>
            </a:r>
          </a:p>
          <a:p>
            <a:pPr lvl="1"/>
            <a:r>
              <a:rPr lang="en-US" sz="2200" dirty="0" err="1" smtClean="0"/>
              <a:t>materijal</a:t>
            </a:r>
            <a:r>
              <a:rPr lang="ru-RU" sz="2200" dirty="0" smtClean="0"/>
              <a:t> </a:t>
            </a:r>
            <a:r>
              <a:rPr lang="en-US" sz="2200" dirty="0" smtClean="0"/>
              <a:t>je</a:t>
            </a:r>
            <a:r>
              <a:rPr lang="ru-RU" sz="2200" dirty="0" smtClean="0"/>
              <a:t> </a:t>
            </a:r>
            <a:r>
              <a:rPr lang="en-US" sz="2200" dirty="0" err="1" smtClean="0"/>
              <a:t>kodovan</a:t>
            </a:r>
            <a:r>
              <a:rPr lang="ru-RU" sz="2200" dirty="0" smtClean="0"/>
              <a:t> </a:t>
            </a:r>
            <a:r>
              <a:rPr lang="en-US" sz="2200" dirty="0" smtClean="0"/>
              <a:t>u</a:t>
            </a:r>
            <a:r>
              <a:rPr lang="ru-RU" sz="2200" dirty="0" smtClean="0"/>
              <a:t> </a:t>
            </a:r>
            <a:r>
              <a:rPr lang="en-US" sz="2200" dirty="0" err="1" smtClean="0"/>
              <a:t>okviru</a:t>
            </a:r>
            <a:r>
              <a:rPr lang="ru-RU" sz="2200" dirty="0" smtClean="0"/>
              <a:t> </a:t>
            </a:r>
            <a:r>
              <a:rPr lang="en-US" sz="2200" dirty="0" err="1" smtClean="0"/>
              <a:t>različitih</a:t>
            </a:r>
            <a:r>
              <a:rPr lang="ru-RU" sz="2200" dirty="0" smtClean="0"/>
              <a:t> </a:t>
            </a:r>
            <a:r>
              <a:rPr lang="en-US" sz="2200" dirty="0" err="1" smtClean="0"/>
              <a:t>čulnih</a:t>
            </a:r>
            <a:r>
              <a:rPr lang="ru-RU" sz="2200" dirty="0" smtClean="0"/>
              <a:t> </a:t>
            </a:r>
            <a:r>
              <a:rPr lang="en-US" sz="2200" dirty="0" err="1" smtClean="0"/>
              <a:t>modaliteta</a:t>
            </a:r>
            <a:r>
              <a:rPr lang="ru-RU" sz="2200" dirty="0" smtClean="0"/>
              <a:t>. </a:t>
            </a:r>
          </a:p>
          <a:p>
            <a:pPr lvl="1"/>
            <a:r>
              <a:rPr lang="en-US" sz="2200" dirty="0" err="1" smtClean="0"/>
              <a:t>sreće</a:t>
            </a:r>
            <a:r>
              <a:rPr lang="ru-RU" sz="2200" dirty="0" smtClean="0"/>
              <a:t> </a:t>
            </a:r>
            <a:r>
              <a:rPr lang="en-US" sz="2200" dirty="0" smtClean="0"/>
              <a:t>se</a:t>
            </a:r>
            <a:r>
              <a:rPr lang="ru-RU" sz="2200" dirty="0" smtClean="0"/>
              <a:t> </a:t>
            </a:r>
            <a:r>
              <a:rPr lang="en-US" sz="2200" dirty="0" smtClean="0"/>
              <a:t>pod</a:t>
            </a:r>
            <a:r>
              <a:rPr lang="ru-RU" sz="2200" dirty="0" smtClean="0"/>
              <a:t> </a:t>
            </a:r>
            <a:r>
              <a:rPr lang="en-US" sz="2200" dirty="0" err="1" smtClean="0"/>
              <a:t>nazivom</a:t>
            </a:r>
            <a:r>
              <a:rPr lang="ru-RU" sz="2200" dirty="0" smtClean="0"/>
              <a:t> </a:t>
            </a:r>
            <a:r>
              <a:rPr lang="en-US" sz="2200" dirty="0" err="1" smtClean="0"/>
              <a:t>analogni</a:t>
            </a:r>
            <a:r>
              <a:rPr lang="ru-RU" sz="2200" dirty="0" smtClean="0"/>
              <a:t> </a:t>
            </a:r>
            <a:r>
              <a:rPr lang="en-US" sz="2200" dirty="0" smtClean="0"/>
              <a:t>k</a:t>
            </a:r>
            <a:r>
              <a:rPr lang="ru-RU" sz="2200" dirty="0" smtClean="0"/>
              <a:t>ô</a:t>
            </a:r>
            <a:r>
              <a:rPr lang="en-US" sz="2200" dirty="0" smtClean="0"/>
              <a:t>d</a:t>
            </a:r>
          </a:p>
        </p:txBody>
      </p:sp>
    </p:spTree>
  </p:cSld>
  <p:clrMapOvr>
    <a:masterClrMapping/>
  </p:clrMapOvr>
  <p:transition spd="slow"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052513"/>
            <a:ext cx="8229600" cy="711200"/>
          </a:xfrm>
        </p:spPr>
        <p:txBody>
          <a:bodyPr/>
          <a:lstStyle/>
          <a:p>
            <a:r>
              <a:rPr lang="en-US" sz="3600" smtClean="0"/>
              <a:t>Novi</a:t>
            </a:r>
            <a:r>
              <a:rPr lang="sr-Cyrl-CS" sz="3600" smtClean="0"/>
              <a:t> </a:t>
            </a:r>
            <a:r>
              <a:rPr lang="en-US" sz="3600" smtClean="0"/>
              <a:t>model</a:t>
            </a:r>
            <a:r>
              <a:rPr lang="sr-Cyrl-CS" sz="3600" smtClean="0"/>
              <a:t> </a:t>
            </a:r>
            <a:r>
              <a:rPr lang="en-US" sz="3600" smtClean="0"/>
              <a:t>radne</a:t>
            </a:r>
            <a:r>
              <a:rPr lang="sr-Cyrl-CS" sz="3600" smtClean="0"/>
              <a:t> </a:t>
            </a:r>
            <a:r>
              <a:rPr lang="en-US" sz="3600" smtClean="0"/>
              <a:t>memorije</a:t>
            </a:r>
            <a:r>
              <a:rPr lang="sr-Cyrl-CS" sz="4000" smtClean="0"/>
              <a:t> </a:t>
            </a:r>
            <a:endParaRPr lang="en-US" sz="40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844675"/>
            <a:ext cx="4330700" cy="4175125"/>
          </a:xfrm>
        </p:spPr>
        <p:txBody>
          <a:bodyPr/>
          <a:lstStyle/>
          <a:p>
            <a:r>
              <a:rPr lang="en-US" sz="2400" smtClean="0"/>
              <a:t>Revizija</a:t>
            </a:r>
            <a:r>
              <a:rPr lang="sr-Cyrl-CS" sz="2400" smtClean="0"/>
              <a:t> </a:t>
            </a:r>
            <a:r>
              <a:rPr lang="en-US" sz="2400" smtClean="0"/>
              <a:t>modela</a:t>
            </a:r>
            <a:r>
              <a:rPr lang="sr-Cyrl-CS" sz="2400" smtClean="0"/>
              <a:t> (</a:t>
            </a:r>
            <a:r>
              <a:rPr lang="sr-Latn-CS" sz="2400" i="1" smtClean="0"/>
              <a:t>Baddeley</a:t>
            </a:r>
            <a:r>
              <a:rPr lang="sr-Cyrl-CS" sz="2400" smtClean="0"/>
              <a:t>, 2000) </a:t>
            </a:r>
            <a:r>
              <a:rPr lang="en-US" sz="2400" smtClean="0"/>
              <a:t>uvodi</a:t>
            </a:r>
            <a:r>
              <a:rPr lang="sr-Cyrl-CS" sz="2400" smtClean="0"/>
              <a:t> </a:t>
            </a:r>
            <a:r>
              <a:rPr lang="en-US" sz="2400" smtClean="0"/>
              <a:t>novu</a:t>
            </a:r>
            <a:r>
              <a:rPr lang="sr-Cyrl-CS" sz="2400" smtClean="0"/>
              <a:t> </a:t>
            </a:r>
            <a:r>
              <a:rPr lang="en-US" sz="2400" smtClean="0"/>
              <a:t>komponentu</a:t>
            </a:r>
            <a:r>
              <a:rPr lang="sr-Cyrl-CS" sz="2400" smtClean="0"/>
              <a:t> </a:t>
            </a:r>
            <a:r>
              <a:rPr lang="en-US" sz="2400" smtClean="0"/>
              <a:t>koju</a:t>
            </a:r>
            <a:r>
              <a:rPr lang="sr-Cyrl-CS" sz="2400" smtClean="0"/>
              <a:t> </a:t>
            </a:r>
            <a:r>
              <a:rPr lang="en-US" sz="2400" smtClean="0"/>
              <a:t>naziva</a:t>
            </a:r>
            <a:r>
              <a:rPr lang="sr-Cyrl-CS" sz="2400" smtClean="0"/>
              <a:t> </a:t>
            </a:r>
            <a:r>
              <a:rPr lang="en-US" sz="2400" smtClean="0"/>
              <a:t>epizodički</a:t>
            </a:r>
            <a:r>
              <a:rPr lang="sr-Cyrl-CS" sz="2400" smtClean="0"/>
              <a:t> </a:t>
            </a:r>
            <a:r>
              <a:rPr lang="en-US" sz="2400" smtClean="0"/>
              <a:t>bafer</a:t>
            </a:r>
            <a:r>
              <a:rPr lang="sr-Cyrl-CS" sz="2400" smtClean="0"/>
              <a:t>.</a:t>
            </a:r>
          </a:p>
          <a:p>
            <a:pPr lvl="1"/>
            <a:r>
              <a:rPr lang="en-US" sz="2200" smtClean="0"/>
              <a:t>komponenti</a:t>
            </a:r>
            <a:r>
              <a:rPr lang="sr-Cyrl-CS" sz="2200" smtClean="0"/>
              <a:t> </a:t>
            </a:r>
            <a:r>
              <a:rPr lang="en-US" sz="2200" smtClean="0"/>
              <a:t>ograničenog</a:t>
            </a:r>
            <a:r>
              <a:rPr lang="sr-Cyrl-CS" sz="2200" smtClean="0"/>
              <a:t> </a:t>
            </a:r>
            <a:r>
              <a:rPr lang="en-US" sz="2200" smtClean="0"/>
              <a:t>kapaciteta</a:t>
            </a:r>
            <a:r>
              <a:rPr lang="sr-Cyrl-CS" sz="2200" smtClean="0"/>
              <a:t>, </a:t>
            </a:r>
          </a:p>
          <a:p>
            <a:pPr lvl="1"/>
            <a:r>
              <a:rPr lang="en-US" sz="2200" smtClean="0"/>
              <a:t>usko</a:t>
            </a:r>
            <a:r>
              <a:rPr lang="sr-Cyrl-CS" sz="2200" smtClean="0"/>
              <a:t> </a:t>
            </a:r>
            <a:r>
              <a:rPr lang="en-US" sz="2200" smtClean="0"/>
              <a:t>povezanoj</a:t>
            </a:r>
            <a:r>
              <a:rPr lang="sr-Cyrl-CS" sz="2200" smtClean="0"/>
              <a:t> </a:t>
            </a:r>
            <a:r>
              <a:rPr lang="en-US" sz="2200" smtClean="0"/>
              <a:t>sa</a:t>
            </a:r>
            <a:r>
              <a:rPr lang="sr-Cyrl-CS" sz="2200" smtClean="0"/>
              <a:t> </a:t>
            </a:r>
          </a:p>
          <a:p>
            <a:pPr lvl="2"/>
            <a:r>
              <a:rPr lang="en-US" sz="2000" smtClean="0"/>
              <a:t>centralnim</a:t>
            </a:r>
            <a:r>
              <a:rPr lang="sr-Cyrl-CS" sz="2000" smtClean="0"/>
              <a:t> </a:t>
            </a:r>
            <a:r>
              <a:rPr lang="en-US" sz="2000" smtClean="0"/>
              <a:t>izvršiocem</a:t>
            </a:r>
            <a:r>
              <a:rPr lang="sr-Cyrl-CS" sz="2000" smtClean="0"/>
              <a:t> </a:t>
            </a:r>
            <a:r>
              <a:rPr lang="en-US" sz="2000" smtClean="0"/>
              <a:t>i</a:t>
            </a:r>
            <a:r>
              <a:rPr lang="sr-Cyrl-CS" sz="2000" smtClean="0"/>
              <a:t> </a:t>
            </a:r>
          </a:p>
          <a:p>
            <a:pPr lvl="2"/>
            <a:r>
              <a:rPr lang="en-US" sz="2000" smtClean="0"/>
              <a:t>dugotrajnom</a:t>
            </a:r>
            <a:r>
              <a:rPr lang="sr-Cyrl-CS" sz="2000" smtClean="0"/>
              <a:t> </a:t>
            </a:r>
            <a:r>
              <a:rPr lang="en-US" sz="2000" smtClean="0"/>
              <a:t>memorijom</a:t>
            </a:r>
            <a:r>
              <a:rPr lang="sr-Cyrl-CS" smtClean="0"/>
              <a:t>. </a:t>
            </a:r>
          </a:p>
        </p:txBody>
      </p:sp>
      <p:pic>
        <p:nvPicPr>
          <p:cNvPr id="21508" name="Picture 4" descr="s50-4_4ma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6550" y="2133600"/>
            <a:ext cx="49974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508625" y="3141663"/>
            <a:ext cx="1223963" cy="935037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bs-Latn-BA"/>
          </a:p>
        </p:txBody>
      </p:sp>
    </p:spTree>
  </p:cSld>
  <p:clrMapOvr>
    <a:masterClrMapping/>
  </p:clrMapOvr>
  <p:transition spd="slow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2"/>
          <p:cNvSpPr>
            <a:spLocks noChangeArrowheads="1"/>
          </p:cNvSpPr>
          <p:nvPr/>
        </p:nvSpPr>
        <p:spPr bwMode="auto">
          <a:xfrm>
            <a:off x="1077913" y="2420938"/>
            <a:ext cx="77771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000066"/>
                </a:solidFill>
              </a:rPr>
              <a:t>MULTIMEDIJALNI</a:t>
            </a:r>
            <a:r>
              <a:rPr lang="sr-Cyrl-C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>
                <a:solidFill>
                  <a:srgbClr val="000066"/>
                </a:solidFill>
              </a:rPr>
              <a:t>SADRŽAJI</a:t>
            </a:r>
            <a:r>
              <a:rPr lang="sr-Cyrl-C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>
                <a:solidFill>
                  <a:srgbClr val="000066"/>
                </a:solidFill>
              </a:rPr>
              <a:t>U</a:t>
            </a:r>
            <a:r>
              <a:rPr lang="sr-Cyrl-C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>
                <a:solidFill>
                  <a:srgbClr val="000066"/>
                </a:solidFill>
              </a:rPr>
              <a:t>OBRAZOVANJU</a:t>
            </a:r>
            <a:r>
              <a:rPr lang="sr-Cyrl-C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>
                <a:solidFill>
                  <a:srgbClr val="000066"/>
                </a:solidFill>
              </a:rPr>
              <a:t>I</a:t>
            </a:r>
            <a:r>
              <a:rPr lang="sr-Cyrl-C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>
                <a:solidFill>
                  <a:srgbClr val="000066"/>
                </a:solidFill>
              </a:rPr>
              <a:t>ELEKTRONSKO</a:t>
            </a:r>
            <a:r>
              <a:rPr lang="sr-Cyrl-C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>
                <a:solidFill>
                  <a:srgbClr val="000066"/>
                </a:solidFill>
              </a:rPr>
              <a:t>UČENJE</a:t>
            </a:r>
            <a:r>
              <a:rPr lang="sr-Cyrl-CS" sz="3600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3075" name="Rectangle 23"/>
          <p:cNvSpPr>
            <a:spLocks noChangeArrowheads="1"/>
          </p:cNvSpPr>
          <p:nvPr/>
        </p:nvSpPr>
        <p:spPr bwMode="auto">
          <a:xfrm>
            <a:off x="501650" y="5084763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bs-Latn-BA" sz="2400" b="1" i="1" dirty="0" smtClean="0">
                <a:solidFill>
                  <a:srgbClr val="000066"/>
                </a:solidFill>
              </a:rPr>
              <a:t>Milenko </a:t>
            </a:r>
            <a:r>
              <a:rPr lang="bs-Latn-BA" sz="2400" b="1" i="1" dirty="0" err="1" smtClean="0">
                <a:solidFill>
                  <a:srgbClr val="000066"/>
                </a:solidFill>
              </a:rPr>
              <a:t>Živanić</a:t>
            </a:r>
            <a:endParaRPr lang="bs-Latn-BA" sz="2400" b="1" i="1" dirty="0" smtClean="0">
              <a:solidFill>
                <a:srgbClr val="000066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bs-Latn-BA" sz="2400" b="1" i="1" dirty="0" err="1" smtClean="0">
                <a:solidFill>
                  <a:srgbClr val="000066"/>
                </a:solidFill>
              </a:rPr>
              <a:t>master-profesor</a:t>
            </a:r>
            <a:r>
              <a:rPr lang="bs-Latn-BA" sz="2400" b="1" i="1" dirty="0" smtClean="0">
                <a:solidFill>
                  <a:srgbClr val="000066"/>
                </a:solidFill>
              </a:rPr>
              <a:t> informatike</a:t>
            </a:r>
            <a:endParaRPr lang="sr-Cyrl-CS" sz="2400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052513"/>
            <a:ext cx="8229600" cy="711200"/>
          </a:xfrm>
        </p:spPr>
        <p:txBody>
          <a:bodyPr/>
          <a:lstStyle/>
          <a:p>
            <a:r>
              <a:rPr lang="en-US" sz="3600" smtClean="0"/>
              <a:t>Novi</a:t>
            </a:r>
            <a:r>
              <a:rPr lang="sr-Cyrl-CS" sz="3600" smtClean="0"/>
              <a:t> </a:t>
            </a:r>
            <a:r>
              <a:rPr lang="en-US" sz="3600" smtClean="0"/>
              <a:t>model</a:t>
            </a:r>
            <a:r>
              <a:rPr lang="sr-Cyrl-CS" sz="3600" smtClean="0"/>
              <a:t> </a:t>
            </a:r>
            <a:r>
              <a:rPr lang="en-US" sz="3600" smtClean="0"/>
              <a:t>radne</a:t>
            </a:r>
            <a:r>
              <a:rPr lang="sr-Cyrl-CS" sz="3600" smtClean="0"/>
              <a:t> </a:t>
            </a:r>
            <a:r>
              <a:rPr lang="en-US" sz="3600" smtClean="0"/>
              <a:t>memorije</a:t>
            </a:r>
            <a:r>
              <a:rPr lang="sr-Cyrl-CS" sz="4000" smtClean="0"/>
              <a:t> </a:t>
            </a:r>
            <a:endParaRPr lang="en-US" sz="40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916113"/>
            <a:ext cx="3816350" cy="3817937"/>
          </a:xfrm>
        </p:spPr>
        <p:txBody>
          <a:bodyPr/>
          <a:lstStyle/>
          <a:p>
            <a:r>
              <a:rPr lang="en-US" sz="2400" smtClean="0"/>
              <a:t>Uloga</a:t>
            </a:r>
            <a:r>
              <a:rPr lang="sr-Cyrl-CS" sz="2400" smtClean="0"/>
              <a:t> </a:t>
            </a:r>
            <a:r>
              <a:rPr lang="en-US" sz="2400" smtClean="0"/>
              <a:t>epizodičkog</a:t>
            </a:r>
            <a:r>
              <a:rPr lang="sr-Cyrl-CS" sz="2400" smtClean="0"/>
              <a:t> </a:t>
            </a:r>
            <a:r>
              <a:rPr lang="en-US" sz="2400" smtClean="0"/>
              <a:t>bafera</a:t>
            </a:r>
            <a:r>
              <a:rPr lang="sr-Cyrl-CS" sz="2400" smtClean="0"/>
              <a:t> </a:t>
            </a:r>
            <a:r>
              <a:rPr lang="en-US" sz="2400" smtClean="0"/>
              <a:t>ogleda</a:t>
            </a:r>
            <a:r>
              <a:rPr lang="sr-Cyrl-CS" sz="2400" smtClean="0"/>
              <a:t> </a:t>
            </a:r>
            <a:r>
              <a:rPr lang="en-US" sz="2400" smtClean="0"/>
              <a:t>se</a:t>
            </a:r>
            <a:r>
              <a:rPr lang="sr-Cyrl-CS" sz="2400" smtClean="0"/>
              <a:t>:</a:t>
            </a:r>
          </a:p>
          <a:p>
            <a:pPr lvl="1"/>
            <a:r>
              <a:rPr lang="en-US" sz="2200" smtClean="0"/>
              <a:t>u</a:t>
            </a:r>
            <a:r>
              <a:rPr lang="sr-Cyrl-CS" sz="2200" smtClean="0"/>
              <a:t> </a:t>
            </a:r>
            <a:r>
              <a:rPr lang="en-US" sz="2200" smtClean="0"/>
              <a:t>izvlačenju</a:t>
            </a:r>
            <a:r>
              <a:rPr lang="sr-Cyrl-CS" sz="2200" smtClean="0"/>
              <a:t> </a:t>
            </a:r>
            <a:r>
              <a:rPr lang="en-US" sz="2200" smtClean="0"/>
              <a:t>informacija</a:t>
            </a:r>
            <a:r>
              <a:rPr lang="sr-Cyrl-CS" sz="2200" smtClean="0"/>
              <a:t> </a:t>
            </a:r>
            <a:r>
              <a:rPr lang="en-US" sz="2200" smtClean="0"/>
              <a:t>iz</a:t>
            </a:r>
            <a:r>
              <a:rPr lang="sr-Cyrl-CS" sz="2200" smtClean="0"/>
              <a:t> </a:t>
            </a:r>
            <a:r>
              <a:rPr lang="en-US" sz="2200" smtClean="0"/>
              <a:t>dugotrajne</a:t>
            </a:r>
            <a:r>
              <a:rPr lang="sr-Cyrl-CS" sz="2200" smtClean="0"/>
              <a:t> </a:t>
            </a:r>
            <a:r>
              <a:rPr lang="en-US" sz="2200" smtClean="0"/>
              <a:t>memorije</a:t>
            </a:r>
            <a:r>
              <a:rPr lang="sr-Cyrl-CS" sz="2200" smtClean="0"/>
              <a:t> </a:t>
            </a:r>
            <a:r>
              <a:rPr lang="en-US" sz="2200" smtClean="0"/>
              <a:t>i</a:t>
            </a:r>
            <a:r>
              <a:rPr lang="sr-Cyrl-CS" sz="2200" smtClean="0"/>
              <a:t> </a:t>
            </a:r>
          </a:p>
          <a:p>
            <a:pPr lvl="1"/>
            <a:r>
              <a:rPr lang="en-US" sz="2200" smtClean="0"/>
              <a:t>u</a:t>
            </a:r>
            <a:r>
              <a:rPr lang="sr-Cyrl-CS" sz="2200" smtClean="0"/>
              <a:t> </a:t>
            </a:r>
            <a:r>
              <a:rPr lang="en-US" sz="2200" smtClean="0"/>
              <a:t>njihovom</a:t>
            </a:r>
            <a:r>
              <a:rPr lang="sr-Cyrl-CS" sz="2200" smtClean="0"/>
              <a:t> </a:t>
            </a:r>
            <a:r>
              <a:rPr lang="en-US" sz="2200" smtClean="0"/>
              <a:t>prosle</a:t>
            </a:r>
            <a:r>
              <a:rPr lang="vi-VN" sz="2200" smtClean="0"/>
              <a:t>đ</a:t>
            </a:r>
            <a:r>
              <a:rPr lang="en-US" sz="2200" smtClean="0"/>
              <a:t>ivanju</a:t>
            </a:r>
            <a:r>
              <a:rPr lang="sr-Cyrl-CS" sz="2200" smtClean="0"/>
              <a:t> </a:t>
            </a:r>
            <a:r>
              <a:rPr lang="en-US" sz="2200" smtClean="0"/>
              <a:t>u</a:t>
            </a:r>
            <a:r>
              <a:rPr lang="sr-Cyrl-CS" sz="2200" smtClean="0"/>
              <a:t> </a:t>
            </a:r>
            <a:r>
              <a:rPr lang="en-US" sz="2200" smtClean="0"/>
              <a:t>dugotrajnu</a:t>
            </a:r>
            <a:r>
              <a:rPr lang="sr-Cyrl-CS" sz="2200" smtClean="0"/>
              <a:t> </a:t>
            </a:r>
            <a:r>
              <a:rPr lang="en-US" sz="2200" smtClean="0"/>
              <a:t>memoriju</a:t>
            </a:r>
            <a:r>
              <a:rPr lang="sr-Cyrl-CS" sz="2200" smtClean="0"/>
              <a:t>.</a:t>
            </a:r>
            <a:endParaRPr lang="sr-Cyrl-CS" sz="1100" smtClean="0"/>
          </a:p>
        </p:txBody>
      </p:sp>
      <p:grpSp>
        <p:nvGrpSpPr>
          <p:cNvPr id="22539" name="Group 11"/>
          <p:cNvGrpSpPr>
            <a:grpSpLocks/>
          </p:cNvGrpSpPr>
          <p:nvPr/>
        </p:nvGrpSpPr>
        <p:grpSpPr bwMode="auto">
          <a:xfrm>
            <a:off x="4032250" y="2133600"/>
            <a:ext cx="4787900" cy="2752725"/>
            <a:chOff x="2744" y="1344"/>
            <a:chExt cx="3016" cy="1734"/>
          </a:xfrm>
        </p:grpSpPr>
        <p:sp>
          <p:nvSpPr>
            <p:cNvPr id="22535" name="Line 7"/>
            <p:cNvSpPr>
              <a:spLocks noChangeShapeType="1"/>
            </p:cNvSpPr>
            <p:nvPr/>
          </p:nvSpPr>
          <p:spPr bwMode="auto">
            <a:xfrm>
              <a:off x="3923" y="2478"/>
              <a:ext cx="0" cy="3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bs-Latn-BA"/>
            </a:p>
          </p:txBody>
        </p:sp>
        <p:grpSp>
          <p:nvGrpSpPr>
            <p:cNvPr id="22538" name="Group 10"/>
            <p:cNvGrpSpPr>
              <a:grpSpLocks/>
            </p:cNvGrpSpPr>
            <p:nvPr/>
          </p:nvGrpSpPr>
          <p:grpSpPr bwMode="auto">
            <a:xfrm>
              <a:off x="2744" y="1344"/>
              <a:ext cx="3016" cy="1734"/>
              <a:chOff x="2744" y="1344"/>
              <a:chExt cx="3016" cy="1734"/>
            </a:xfrm>
          </p:grpSpPr>
          <p:pic>
            <p:nvPicPr>
              <p:cNvPr id="22533" name="Picture 4" descr="s50-4_4mala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44" y="1344"/>
                <a:ext cx="3016" cy="1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34" name="Rectangle 6"/>
              <p:cNvSpPr>
                <a:spLocks noChangeArrowheads="1"/>
              </p:cNvSpPr>
              <p:nvPr/>
            </p:nvSpPr>
            <p:spPr bwMode="auto">
              <a:xfrm>
                <a:off x="3560" y="2024"/>
                <a:ext cx="726" cy="454"/>
              </a:xfrm>
              <a:prstGeom prst="rect">
                <a:avLst/>
              </a:prstGeom>
              <a:noFill/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bs-Latn-BA"/>
              </a:p>
            </p:txBody>
          </p:sp>
          <p:sp>
            <p:nvSpPr>
              <p:cNvPr id="22536" name="Line 8"/>
              <p:cNvSpPr>
                <a:spLocks noChangeShapeType="1"/>
              </p:cNvSpPr>
              <p:nvPr/>
            </p:nvSpPr>
            <p:spPr bwMode="auto">
              <a:xfrm>
                <a:off x="3969" y="2840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bs-Latn-BA"/>
              </a:p>
            </p:txBody>
          </p:sp>
          <p:sp>
            <p:nvSpPr>
              <p:cNvPr id="22537" name="Rectangle 9"/>
              <p:cNvSpPr>
                <a:spLocks noChangeArrowheads="1"/>
              </p:cNvSpPr>
              <p:nvPr/>
            </p:nvSpPr>
            <p:spPr bwMode="auto">
              <a:xfrm>
                <a:off x="5193" y="2704"/>
                <a:ext cx="567" cy="318"/>
              </a:xfrm>
              <a:prstGeom prst="rect">
                <a:avLst/>
              </a:prstGeom>
              <a:noFill/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bs-Latn-BA"/>
              </a:p>
            </p:txBody>
          </p:sp>
        </p:grpSp>
      </p:grpSp>
    </p:spTree>
  </p:cSld>
  <p:clrMapOvr>
    <a:masterClrMapping/>
  </p:clrMapOvr>
  <p:transition spd="slow">
    <p:pull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052513"/>
            <a:ext cx="8229600" cy="711200"/>
          </a:xfrm>
        </p:spPr>
        <p:txBody>
          <a:bodyPr/>
          <a:lstStyle/>
          <a:p>
            <a:r>
              <a:rPr lang="en-US" sz="3600" smtClean="0"/>
              <a:t>Novi</a:t>
            </a:r>
            <a:r>
              <a:rPr lang="sr-Cyrl-CS" sz="3600" smtClean="0"/>
              <a:t> </a:t>
            </a:r>
            <a:r>
              <a:rPr lang="en-US" sz="3600" smtClean="0"/>
              <a:t>model</a:t>
            </a:r>
            <a:r>
              <a:rPr lang="sr-Cyrl-CS" sz="3600" smtClean="0"/>
              <a:t> </a:t>
            </a:r>
            <a:r>
              <a:rPr lang="en-US" sz="3600" smtClean="0"/>
              <a:t>radne</a:t>
            </a:r>
            <a:r>
              <a:rPr lang="sr-Cyrl-CS" sz="3600" smtClean="0"/>
              <a:t> </a:t>
            </a:r>
            <a:r>
              <a:rPr lang="en-US" sz="3600" smtClean="0"/>
              <a:t>memorije</a:t>
            </a:r>
            <a:r>
              <a:rPr lang="sr-Cyrl-CS" sz="4000" smtClean="0"/>
              <a:t> </a:t>
            </a:r>
            <a:endParaRPr lang="en-US" sz="4000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7950" y="1916113"/>
            <a:ext cx="5267325" cy="4175125"/>
          </a:xfrm>
        </p:spPr>
        <p:txBody>
          <a:bodyPr/>
          <a:lstStyle/>
          <a:p>
            <a:r>
              <a:rPr lang="en-US" sz="2400" dirty="0" err="1" smtClean="0"/>
              <a:t>Epizodički</a:t>
            </a:r>
            <a:r>
              <a:rPr lang="sr-Cyrl-CS" sz="2400" dirty="0" smtClean="0"/>
              <a:t> </a:t>
            </a:r>
            <a:r>
              <a:rPr lang="en-US" sz="2400" dirty="0" err="1" smtClean="0"/>
              <a:t>bafer</a:t>
            </a:r>
            <a:r>
              <a:rPr lang="sr-Cyrl-CS" sz="2400" dirty="0" smtClean="0"/>
              <a:t> </a:t>
            </a:r>
            <a:r>
              <a:rPr lang="en-US" sz="2400" dirty="0" smtClean="0"/>
              <a:t>je</a:t>
            </a:r>
            <a:r>
              <a:rPr lang="sr-Cyrl-CS" sz="2400" dirty="0" smtClean="0"/>
              <a:t> </a:t>
            </a:r>
            <a:r>
              <a:rPr lang="en-US" sz="2400" dirty="0" smtClean="0"/>
              <a:t>u</a:t>
            </a:r>
            <a:r>
              <a:rPr lang="sr-Cyrl-CS" sz="2400" dirty="0" smtClean="0"/>
              <a:t> </a:t>
            </a:r>
            <a:r>
              <a:rPr lang="en-US" sz="2400" dirty="0" err="1" smtClean="0"/>
              <a:t>direktnom</a:t>
            </a:r>
            <a:r>
              <a:rPr lang="sr-Cyrl-CS" sz="2400" dirty="0" smtClean="0"/>
              <a:t> </a:t>
            </a:r>
            <a:r>
              <a:rPr lang="en-US" sz="2400" dirty="0" err="1" smtClean="0"/>
              <a:t>kontaktu</a:t>
            </a:r>
            <a:r>
              <a:rPr lang="sr-Cyrl-CS" sz="2400" dirty="0" smtClean="0"/>
              <a:t> </a:t>
            </a:r>
            <a:r>
              <a:rPr lang="en-US" sz="2400" dirty="0" err="1" smtClean="0"/>
              <a:t>sa</a:t>
            </a:r>
            <a:r>
              <a:rPr lang="sr-Cyrl-CS" sz="2400" dirty="0" smtClean="0"/>
              <a:t> </a:t>
            </a:r>
            <a:r>
              <a:rPr lang="en-US" sz="2400" dirty="0" err="1" smtClean="0"/>
              <a:t>epizodičkom</a:t>
            </a:r>
            <a:r>
              <a:rPr lang="sr-Cyrl-CS" sz="2400" dirty="0" smtClean="0"/>
              <a:t> </a:t>
            </a:r>
            <a:r>
              <a:rPr lang="en-US" sz="2400" dirty="0" err="1" smtClean="0"/>
              <a:t>memorijom</a:t>
            </a:r>
            <a:r>
              <a:rPr lang="sr-Cyrl-CS" sz="2400" dirty="0" smtClean="0"/>
              <a:t>,</a:t>
            </a:r>
            <a:r>
              <a:rPr lang="sr-Cyrl-CS" sz="2800" dirty="0" smtClean="0"/>
              <a:t> </a:t>
            </a:r>
          </a:p>
          <a:p>
            <a:pPr lvl="1"/>
            <a:r>
              <a:rPr lang="en-US" sz="2200" dirty="0" err="1" smtClean="0"/>
              <a:t>aspektom</a:t>
            </a:r>
            <a:r>
              <a:rPr lang="sr-Cyrl-CS" sz="2200" dirty="0" smtClean="0"/>
              <a:t> </a:t>
            </a:r>
            <a:r>
              <a:rPr lang="en-US" sz="2200" dirty="0" err="1" smtClean="0"/>
              <a:t>dugotrajne</a:t>
            </a:r>
            <a:r>
              <a:rPr lang="sr-Cyrl-CS" sz="2200" dirty="0" smtClean="0"/>
              <a:t> </a:t>
            </a:r>
            <a:r>
              <a:rPr lang="en-US" sz="2200" dirty="0" err="1" smtClean="0"/>
              <a:t>memorije</a:t>
            </a:r>
            <a:r>
              <a:rPr lang="sr-Cyrl-CS" sz="2200" dirty="0" smtClean="0"/>
              <a:t> </a:t>
            </a:r>
            <a:r>
              <a:rPr lang="en-US" sz="2200" dirty="0" smtClean="0"/>
              <a:t>u</a:t>
            </a:r>
            <a:r>
              <a:rPr lang="sr-Cyrl-CS" sz="2200" dirty="0" smtClean="0"/>
              <a:t> </a:t>
            </a:r>
            <a:r>
              <a:rPr lang="en-US" sz="2200" dirty="0" err="1" smtClean="0"/>
              <a:t>kojem</a:t>
            </a:r>
            <a:r>
              <a:rPr lang="sr-Cyrl-CS" sz="2200" dirty="0" smtClean="0"/>
              <a:t> </a:t>
            </a:r>
            <a:r>
              <a:rPr lang="en-US" sz="2200" dirty="0" err="1" smtClean="0"/>
              <a:t>su</a:t>
            </a:r>
            <a:r>
              <a:rPr lang="sr-Cyrl-CS" sz="2200" dirty="0" smtClean="0"/>
              <a:t> </a:t>
            </a:r>
            <a:r>
              <a:rPr lang="en-US" sz="2200" dirty="0" err="1" smtClean="0"/>
              <a:t>uskadištena</a:t>
            </a:r>
            <a:r>
              <a:rPr lang="sr-Cyrl-CS" sz="2200" dirty="0" smtClean="0"/>
              <a:t> </a:t>
            </a:r>
            <a:r>
              <a:rPr lang="en-US" sz="2200" dirty="0" err="1" smtClean="0"/>
              <a:t>naša</a:t>
            </a:r>
            <a:r>
              <a:rPr lang="sr-Cyrl-CS" sz="2200" dirty="0" smtClean="0"/>
              <a:t> </a:t>
            </a:r>
            <a:r>
              <a:rPr lang="en-US" sz="2200" dirty="0" smtClean="0"/>
              <a:t>s</a:t>
            </a:r>
            <a:r>
              <a:rPr lang="bs-Latn-BA" sz="2200" dirty="0" smtClean="0"/>
              <a:t>j</a:t>
            </a:r>
            <a:r>
              <a:rPr lang="en-US" sz="2200" dirty="0" err="1" smtClean="0"/>
              <a:t>ećanja</a:t>
            </a:r>
            <a:r>
              <a:rPr lang="sr-Cyrl-CS" sz="2200" dirty="0" smtClean="0"/>
              <a:t> </a:t>
            </a:r>
            <a:r>
              <a:rPr lang="en-US" sz="2200" dirty="0" err="1" smtClean="0"/>
              <a:t>i</a:t>
            </a:r>
            <a:r>
              <a:rPr lang="sr-Cyrl-CS" sz="2200" dirty="0" smtClean="0"/>
              <a:t> </a:t>
            </a:r>
            <a:r>
              <a:rPr lang="en-US" sz="2200" dirty="0" err="1" smtClean="0"/>
              <a:t>lična</a:t>
            </a:r>
            <a:r>
              <a:rPr lang="sr-Cyrl-CS" sz="2200" dirty="0" smtClean="0"/>
              <a:t> </a:t>
            </a:r>
            <a:r>
              <a:rPr lang="en-US" sz="2200" dirty="0" err="1" smtClean="0"/>
              <a:t>iskustva</a:t>
            </a:r>
            <a:r>
              <a:rPr lang="sr-Cyrl-CS" sz="2200" dirty="0" smtClean="0"/>
              <a:t> </a:t>
            </a:r>
            <a:r>
              <a:rPr lang="en-US" sz="2200" dirty="0" err="1" smtClean="0"/>
              <a:t>i</a:t>
            </a:r>
            <a:r>
              <a:rPr lang="sr-Cyrl-CS" sz="2200" dirty="0" smtClean="0"/>
              <a:t> </a:t>
            </a:r>
          </a:p>
          <a:p>
            <a:pPr lvl="1"/>
            <a:r>
              <a:rPr lang="en-US" sz="2200" dirty="0" err="1" smtClean="0"/>
              <a:t>indirektno</a:t>
            </a:r>
            <a:r>
              <a:rPr lang="sr-Cyrl-CS" sz="2200" dirty="0" smtClean="0"/>
              <a:t> </a:t>
            </a:r>
            <a:r>
              <a:rPr lang="en-US" sz="2200" dirty="0" err="1" smtClean="0"/>
              <a:t>sa</a:t>
            </a:r>
            <a:r>
              <a:rPr lang="sr-Cyrl-CS" sz="2200" dirty="0" smtClean="0"/>
              <a:t> </a:t>
            </a:r>
            <a:r>
              <a:rPr lang="en-US" sz="2200" dirty="0" err="1" smtClean="0"/>
              <a:t>aspektom</a:t>
            </a:r>
            <a:r>
              <a:rPr lang="sr-Cyrl-CS" sz="2200" dirty="0" smtClean="0"/>
              <a:t> </a:t>
            </a:r>
            <a:r>
              <a:rPr lang="en-US" sz="2200" dirty="0" err="1" smtClean="0"/>
              <a:t>dugotrajne</a:t>
            </a:r>
            <a:r>
              <a:rPr lang="sr-Cyrl-CS" sz="2200" dirty="0" smtClean="0"/>
              <a:t> </a:t>
            </a:r>
            <a:r>
              <a:rPr lang="en-US" sz="2200" dirty="0" err="1" smtClean="0"/>
              <a:t>memorije</a:t>
            </a:r>
            <a:r>
              <a:rPr lang="sr-Cyrl-CS" sz="2200" dirty="0" smtClean="0"/>
              <a:t> </a:t>
            </a:r>
            <a:r>
              <a:rPr lang="en-US" sz="2200" dirty="0" smtClean="0"/>
              <a:t>u</a:t>
            </a:r>
            <a:r>
              <a:rPr lang="sr-Cyrl-CS" sz="2200" dirty="0" smtClean="0"/>
              <a:t> </a:t>
            </a:r>
            <a:r>
              <a:rPr lang="en-US" sz="2200" dirty="0" err="1" smtClean="0"/>
              <a:t>kojem</a:t>
            </a:r>
            <a:r>
              <a:rPr lang="sr-Cyrl-CS" sz="2200" dirty="0" smtClean="0"/>
              <a:t> </a:t>
            </a:r>
            <a:r>
              <a:rPr lang="en-US" sz="2200" dirty="0" err="1" smtClean="0"/>
              <a:t>su</a:t>
            </a:r>
            <a:r>
              <a:rPr lang="sr-Cyrl-CS" sz="2200" dirty="0" smtClean="0"/>
              <a:t> </a:t>
            </a:r>
            <a:r>
              <a:rPr lang="en-US" sz="2200" dirty="0" err="1" smtClean="0"/>
              <a:t>uskadišteni</a:t>
            </a:r>
            <a:r>
              <a:rPr lang="sr-Cyrl-CS" sz="2200" dirty="0" smtClean="0"/>
              <a:t> </a:t>
            </a:r>
            <a:r>
              <a:rPr lang="en-US" sz="2200" dirty="0" err="1" smtClean="0"/>
              <a:t>pojmovi</a:t>
            </a:r>
            <a:r>
              <a:rPr lang="sr-Cyrl-CS" sz="2200" dirty="0" smtClean="0"/>
              <a:t> </a:t>
            </a:r>
            <a:r>
              <a:rPr lang="en-US" sz="2200" dirty="0" err="1" smtClean="0"/>
              <a:t>i</a:t>
            </a:r>
            <a:r>
              <a:rPr lang="sr-Cyrl-CS" sz="2200" dirty="0" smtClean="0"/>
              <a:t> </a:t>
            </a:r>
            <a:r>
              <a:rPr lang="en-US" sz="2200" dirty="0" err="1" smtClean="0"/>
              <a:t>njihove</a:t>
            </a:r>
            <a:r>
              <a:rPr lang="sr-Cyrl-CS" sz="2200" dirty="0" smtClean="0"/>
              <a:t> </a:t>
            </a:r>
            <a:r>
              <a:rPr lang="en-US" sz="2200" dirty="0" err="1" smtClean="0"/>
              <a:t>analogne</a:t>
            </a:r>
            <a:r>
              <a:rPr lang="sr-Cyrl-CS" sz="2200" dirty="0" smtClean="0"/>
              <a:t> </a:t>
            </a:r>
            <a:r>
              <a:rPr lang="en-US" sz="2200" dirty="0" err="1" smtClean="0"/>
              <a:t>predstave</a:t>
            </a:r>
            <a:r>
              <a:rPr lang="sr-Cyrl-CS" sz="2200" dirty="0" smtClean="0"/>
              <a:t> (</a:t>
            </a:r>
            <a:r>
              <a:rPr lang="en-US" sz="2200" dirty="0" err="1" smtClean="0"/>
              <a:t>na</a:t>
            </a:r>
            <a:r>
              <a:rPr lang="sr-Cyrl-CS" sz="2200" dirty="0" smtClean="0"/>
              <a:t> </a:t>
            </a:r>
            <a:r>
              <a:rPr lang="en-US" sz="2200" dirty="0" smtClean="0"/>
              <a:t>prim</a:t>
            </a:r>
            <a:r>
              <a:rPr lang="bs-Latn-BA" sz="2200" dirty="0" smtClean="0"/>
              <a:t>j</a:t>
            </a:r>
            <a:r>
              <a:rPr lang="en-US" sz="2200" dirty="0" err="1" smtClean="0"/>
              <a:t>er</a:t>
            </a:r>
            <a:r>
              <a:rPr lang="sr-Cyrl-CS" sz="2200" dirty="0" smtClean="0"/>
              <a:t> </a:t>
            </a:r>
            <a:r>
              <a:rPr lang="en-US" sz="2200" dirty="0" err="1" smtClean="0"/>
              <a:t>vizuelne</a:t>
            </a:r>
            <a:r>
              <a:rPr lang="sr-Cyrl-CS" sz="2200" dirty="0" smtClean="0"/>
              <a:t> </a:t>
            </a:r>
            <a:r>
              <a:rPr lang="en-US" sz="2200" dirty="0" err="1" smtClean="0"/>
              <a:t>predstave</a:t>
            </a:r>
            <a:r>
              <a:rPr lang="sr-Cyrl-CS" sz="2400" dirty="0" smtClean="0"/>
              <a:t>). </a:t>
            </a:r>
          </a:p>
        </p:txBody>
      </p:sp>
      <p:pic>
        <p:nvPicPr>
          <p:cNvPr id="134148" name="Picture 4" descr="s50-4_4ma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989138"/>
            <a:ext cx="3708400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6300788" y="2781300"/>
            <a:ext cx="792162" cy="136842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bs-Latn-BA"/>
          </a:p>
        </p:txBody>
      </p:sp>
    </p:spTree>
  </p:cSld>
  <p:clrMapOvr>
    <a:masterClrMapping/>
  </p:clrMapOvr>
  <p:transition spd="slow">
    <p:pull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052513"/>
            <a:ext cx="8229600" cy="711200"/>
          </a:xfrm>
        </p:spPr>
        <p:txBody>
          <a:bodyPr/>
          <a:lstStyle/>
          <a:p>
            <a:r>
              <a:rPr lang="en-US" sz="3600" smtClean="0"/>
              <a:t>Novi</a:t>
            </a:r>
            <a:r>
              <a:rPr lang="sr-Cyrl-CS" sz="3600" smtClean="0"/>
              <a:t> </a:t>
            </a:r>
            <a:r>
              <a:rPr lang="en-US" sz="3600" smtClean="0"/>
              <a:t>model</a:t>
            </a:r>
            <a:r>
              <a:rPr lang="sr-Cyrl-CS" sz="3600" smtClean="0"/>
              <a:t> </a:t>
            </a:r>
            <a:r>
              <a:rPr lang="en-US" sz="3600" smtClean="0"/>
              <a:t>radne</a:t>
            </a:r>
            <a:r>
              <a:rPr lang="sr-Cyrl-CS" sz="3600" smtClean="0"/>
              <a:t> </a:t>
            </a:r>
            <a:r>
              <a:rPr lang="en-US" sz="3600" smtClean="0"/>
              <a:t>memorije</a:t>
            </a:r>
            <a:r>
              <a:rPr lang="sr-Cyrl-CS" sz="4000" smtClean="0"/>
              <a:t> </a:t>
            </a:r>
            <a:endParaRPr lang="en-US" sz="40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4508500"/>
            <a:ext cx="8748712" cy="1728788"/>
          </a:xfrm>
        </p:spPr>
        <p:txBody>
          <a:bodyPr/>
          <a:lstStyle/>
          <a:p>
            <a:r>
              <a:rPr lang="en-US" sz="2400" smtClean="0"/>
              <a:t>Bedlej</a:t>
            </a:r>
            <a:r>
              <a:rPr lang="sr-Cyrl-CS" sz="2400" smtClean="0"/>
              <a:t> </a:t>
            </a:r>
            <a:r>
              <a:rPr lang="en-US" sz="2400" smtClean="0"/>
              <a:t>pretpostavlja</a:t>
            </a:r>
            <a:r>
              <a:rPr lang="sr-Cyrl-CS" sz="2400" smtClean="0"/>
              <a:t> </a:t>
            </a:r>
            <a:r>
              <a:rPr lang="en-US" sz="2400" smtClean="0"/>
              <a:t>da</a:t>
            </a:r>
            <a:r>
              <a:rPr lang="sr-Cyrl-CS" sz="2400" smtClean="0"/>
              <a:t> </a:t>
            </a:r>
            <a:r>
              <a:rPr lang="en-US" sz="2400" smtClean="0"/>
              <a:t>je</a:t>
            </a:r>
            <a:r>
              <a:rPr lang="sr-Cyrl-CS" sz="2400" smtClean="0"/>
              <a:t> </a:t>
            </a:r>
            <a:r>
              <a:rPr lang="en-US" sz="2400" smtClean="0"/>
              <a:t>integracija</a:t>
            </a:r>
            <a:r>
              <a:rPr lang="sr-Cyrl-CS" sz="2400" smtClean="0"/>
              <a:t> </a:t>
            </a:r>
            <a:r>
              <a:rPr lang="en-US" sz="2400" smtClean="0"/>
              <a:t>informacija</a:t>
            </a:r>
            <a:r>
              <a:rPr lang="sr-Cyrl-CS" sz="2400" smtClean="0"/>
              <a:t> </a:t>
            </a:r>
            <a:r>
              <a:rPr lang="en-US" sz="2400" smtClean="0"/>
              <a:t>moguća</a:t>
            </a:r>
            <a:r>
              <a:rPr lang="sr-Cyrl-CS" sz="2400" smtClean="0"/>
              <a:t> </a:t>
            </a:r>
            <a:r>
              <a:rPr lang="en-US" sz="2400" smtClean="0"/>
              <a:t>zahvaljujući</a:t>
            </a:r>
            <a:r>
              <a:rPr lang="sr-Cyrl-CS" sz="2400" smtClean="0"/>
              <a:t> </a:t>
            </a:r>
            <a:r>
              <a:rPr lang="en-US" sz="2400" smtClean="0"/>
              <a:t>činjenici</a:t>
            </a:r>
            <a:r>
              <a:rPr lang="sr-Cyrl-CS" sz="2400" smtClean="0"/>
              <a:t> </a:t>
            </a:r>
            <a:r>
              <a:rPr lang="en-US" sz="2400" smtClean="0"/>
              <a:t>da</a:t>
            </a:r>
            <a:r>
              <a:rPr lang="sr-Cyrl-CS" sz="2400" smtClean="0"/>
              <a:t> </a:t>
            </a:r>
            <a:r>
              <a:rPr lang="en-US" sz="2400" smtClean="0"/>
              <a:t>epizodički</a:t>
            </a:r>
            <a:r>
              <a:rPr lang="sr-Cyrl-CS" sz="2400" smtClean="0"/>
              <a:t> </a:t>
            </a:r>
            <a:r>
              <a:rPr lang="en-US" sz="2400" smtClean="0"/>
              <a:t>bafer</a:t>
            </a:r>
            <a:r>
              <a:rPr lang="sr-Cyrl-CS" sz="2400" smtClean="0"/>
              <a:t> </a:t>
            </a:r>
            <a:r>
              <a:rPr lang="en-US" sz="2400" smtClean="0"/>
              <a:t>operiše</a:t>
            </a:r>
            <a:r>
              <a:rPr lang="sr-Cyrl-CS" sz="2400" smtClean="0"/>
              <a:t> </a:t>
            </a:r>
            <a:r>
              <a:rPr lang="en-US" sz="2400" smtClean="0"/>
              <a:t>u</a:t>
            </a:r>
            <a:r>
              <a:rPr lang="sr-Cyrl-CS" sz="2400" smtClean="0"/>
              <a:t> „</a:t>
            </a:r>
            <a:r>
              <a:rPr lang="en-US" sz="2400" smtClean="0"/>
              <a:t>zajedničkom</a:t>
            </a:r>
            <a:r>
              <a:rPr lang="sr-Cyrl-CS" sz="2400" smtClean="0"/>
              <a:t> </a:t>
            </a:r>
            <a:r>
              <a:rPr lang="en-US" sz="2400" smtClean="0"/>
              <a:t>multidimenzionalnom</a:t>
            </a:r>
            <a:r>
              <a:rPr lang="sr-Cyrl-CS" sz="2400" smtClean="0"/>
              <a:t>” </a:t>
            </a:r>
            <a:r>
              <a:rPr lang="en-US" sz="2400" smtClean="0"/>
              <a:t>k</a:t>
            </a:r>
            <a:r>
              <a:rPr lang="sr-Cyrl-CS" sz="2400" smtClean="0"/>
              <a:t>ô</a:t>
            </a:r>
            <a:r>
              <a:rPr lang="en-US" sz="2400" smtClean="0"/>
              <a:t>du</a:t>
            </a:r>
            <a:r>
              <a:rPr lang="en-US" smtClean="0"/>
              <a:t> </a:t>
            </a:r>
          </a:p>
        </p:txBody>
      </p:sp>
      <p:pic>
        <p:nvPicPr>
          <p:cNvPr id="23557" name="Picture 4" descr="s50-4_4ma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773238"/>
            <a:ext cx="43561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250825" y="1844675"/>
            <a:ext cx="47529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err="1">
                <a:solidFill>
                  <a:srgbClr val="000066"/>
                </a:solidFill>
              </a:rPr>
              <a:t>Osnovna</a:t>
            </a:r>
            <a:r>
              <a:rPr lang="sr-Cyrl-C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uloga</a:t>
            </a:r>
            <a:r>
              <a:rPr lang="sr-Cyrl-C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epizodičkog</a:t>
            </a:r>
            <a:r>
              <a:rPr lang="sr-Cyrl-C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bafera</a:t>
            </a:r>
            <a:r>
              <a:rPr lang="sr-Cyrl-CS" sz="2400" dirty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je</a:t>
            </a:r>
            <a:r>
              <a:rPr lang="sr-Latn-CS" sz="2400" dirty="0">
                <a:solidFill>
                  <a:srgbClr val="000066"/>
                </a:solidFill>
              </a:rPr>
              <a:t>:</a:t>
            </a:r>
            <a:r>
              <a:rPr lang="sr-Cyrl-CS" sz="2400" dirty="0">
                <a:solidFill>
                  <a:srgbClr val="000066"/>
                </a:solidFill>
              </a:rPr>
              <a:t> </a:t>
            </a:r>
            <a:endParaRPr lang="sr-Latn-CS" sz="2400" dirty="0">
              <a:solidFill>
                <a:srgbClr val="000066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 err="1">
                <a:solidFill>
                  <a:srgbClr val="000066"/>
                </a:solidFill>
              </a:rPr>
              <a:t>integracija</a:t>
            </a:r>
            <a:r>
              <a:rPr lang="sr-Cyrl-C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informacija</a:t>
            </a:r>
            <a:r>
              <a:rPr lang="sr-Cyrl-C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koje</a:t>
            </a:r>
            <a:r>
              <a:rPr lang="sr-Cyrl-C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su</a:t>
            </a:r>
            <a:r>
              <a:rPr lang="sr-Cyrl-C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kodovane</a:t>
            </a:r>
            <a:r>
              <a:rPr lang="sr-Cyrl-CS" sz="2000" dirty="0">
                <a:solidFill>
                  <a:srgbClr val="000066"/>
                </a:solidFill>
              </a:rPr>
              <a:t> </a:t>
            </a:r>
            <a:r>
              <a:rPr lang="en-US" sz="2000" dirty="0">
                <a:solidFill>
                  <a:srgbClr val="000066"/>
                </a:solidFill>
              </a:rPr>
              <a:t>u</a:t>
            </a:r>
            <a:r>
              <a:rPr lang="sr-Cyrl-C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različitim</a:t>
            </a:r>
            <a:r>
              <a:rPr lang="sr-Cyrl-C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modalitetima</a:t>
            </a:r>
            <a:r>
              <a:rPr lang="sr-Cyrl-C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i</a:t>
            </a:r>
            <a:r>
              <a:rPr lang="sr-Cyrl-CS" sz="2000" dirty="0">
                <a:solidFill>
                  <a:srgbClr val="000066"/>
                </a:solidFill>
              </a:rPr>
              <a:t> </a:t>
            </a:r>
            <a:endParaRPr lang="sr-Latn-CS" sz="2000" dirty="0">
              <a:solidFill>
                <a:srgbClr val="000066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 err="1">
                <a:solidFill>
                  <a:srgbClr val="000066"/>
                </a:solidFill>
              </a:rPr>
              <a:t>grupisanje</a:t>
            </a:r>
            <a:r>
              <a:rPr lang="sr-Cyrl-CS" sz="2000" dirty="0">
                <a:solidFill>
                  <a:srgbClr val="000066"/>
                </a:solidFill>
              </a:rPr>
              <a:t> </a:t>
            </a:r>
            <a:r>
              <a:rPr lang="en-US" sz="2000" dirty="0">
                <a:solidFill>
                  <a:srgbClr val="000066"/>
                </a:solidFill>
              </a:rPr>
              <a:t>u</a:t>
            </a:r>
            <a:r>
              <a:rPr lang="sr-Cyrl-C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uže</a:t>
            </a:r>
            <a:r>
              <a:rPr lang="sr-Cyrl-C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i</a:t>
            </a:r>
            <a:r>
              <a:rPr lang="sr-Cyrl-C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šire</a:t>
            </a:r>
            <a:r>
              <a:rPr lang="sr-Cyrl-C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smisaone</a:t>
            </a:r>
            <a:r>
              <a:rPr lang="sr-Cyrl-CS" sz="2000" dirty="0">
                <a:solidFill>
                  <a:srgbClr val="000066"/>
                </a:solidFill>
              </a:rPr>
              <a:t> </a:t>
            </a:r>
            <a:r>
              <a:rPr lang="en-US" sz="2000" dirty="0" smtClean="0">
                <a:solidFill>
                  <a:srgbClr val="000066"/>
                </a:solidFill>
              </a:rPr>
              <a:t>c</a:t>
            </a:r>
            <a:r>
              <a:rPr lang="bs-Latn-BA" sz="2000" dirty="0" smtClean="0">
                <a:solidFill>
                  <a:srgbClr val="000066"/>
                </a:solidFill>
              </a:rPr>
              <a:t>j</a:t>
            </a:r>
            <a:r>
              <a:rPr lang="en-US" sz="2000" dirty="0" err="1" smtClean="0">
                <a:solidFill>
                  <a:srgbClr val="000066"/>
                </a:solidFill>
              </a:rPr>
              <a:t>eline</a:t>
            </a:r>
            <a:r>
              <a:rPr lang="sr-Cyrl-CS" sz="2000" dirty="0" smtClean="0">
                <a:solidFill>
                  <a:srgbClr val="000066"/>
                </a:solidFill>
              </a:rPr>
              <a:t> </a:t>
            </a:r>
            <a:r>
              <a:rPr lang="sr-Cyrl-CS" sz="2000" dirty="0">
                <a:solidFill>
                  <a:srgbClr val="000066"/>
                </a:solidFill>
              </a:rPr>
              <a:t>(</a:t>
            </a:r>
            <a:r>
              <a:rPr lang="en-US" sz="2000" dirty="0" err="1">
                <a:solidFill>
                  <a:srgbClr val="000066"/>
                </a:solidFill>
              </a:rPr>
              <a:t>epizode</a:t>
            </a:r>
            <a:r>
              <a:rPr lang="sr-Cyrl-CS" sz="2000" dirty="0">
                <a:solidFill>
                  <a:srgbClr val="000066"/>
                </a:solidFill>
              </a:rPr>
              <a:t>).</a:t>
            </a:r>
          </a:p>
          <a:p>
            <a:pPr marL="342900" indent="-342900">
              <a:spcBef>
                <a:spcPct val="20000"/>
              </a:spcBef>
            </a:pPr>
            <a:endParaRPr lang="sr-Cyrl-CS" sz="1000" dirty="0">
              <a:solidFill>
                <a:srgbClr val="000066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6011863" y="2708275"/>
            <a:ext cx="1008062" cy="792163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bs-Latn-BA"/>
          </a:p>
        </p:txBody>
      </p:sp>
    </p:spTree>
  </p:cSld>
  <p:clrMapOvr>
    <a:masterClrMapping/>
  </p:clrMapOvr>
  <p:transition spd="slow">
    <p:pull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8893175" cy="720725"/>
          </a:xfrm>
        </p:spPr>
        <p:txBody>
          <a:bodyPr/>
          <a:lstStyle/>
          <a:p>
            <a:r>
              <a:rPr lang="en-US" sz="3200" smtClean="0"/>
              <a:t>Prepoznavanje</a:t>
            </a:r>
            <a:r>
              <a:rPr lang="ru-RU" sz="3200" smtClean="0"/>
              <a:t> </a:t>
            </a:r>
            <a:r>
              <a:rPr lang="en-US" sz="3200" smtClean="0"/>
              <a:t>vizuelnog</a:t>
            </a:r>
            <a:r>
              <a:rPr lang="ru-RU" sz="3200" smtClean="0"/>
              <a:t> </a:t>
            </a:r>
            <a:r>
              <a:rPr lang="en-US" sz="3200" smtClean="0"/>
              <a:t>i</a:t>
            </a:r>
            <a:r>
              <a:rPr lang="ru-RU" sz="3200" smtClean="0"/>
              <a:t> </a:t>
            </a:r>
            <a:r>
              <a:rPr lang="en-US" sz="3200" smtClean="0"/>
              <a:t>verbalnog</a:t>
            </a:r>
            <a:r>
              <a:rPr lang="ru-RU" sz="3200" smtClean="0"/>
              <a:t> </a:t>
            </a:r>
            <a:r>
              <a:rPr lang="en-US" sz="3200" smtClean="0"/>
              <a:t>materijala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25688"/>
            <a:ext cx="5194300" cy="4175125"/>
          </a:xfrm>
        </p:spPr>
        <p:txBody>
          <a:bodyPr/>
          <a:lstStyle/>
          <a:p>
            <a:r>
              <a:rPr lang="en-US" sz="2400" dirty="0" err="1" smtClean="0"/>
              <a:t>Najveći</a:t>
            </a:r>
            <a:r>
              <a:rPr lang="ru-RU" sz="2400" dirty="0" smtClean="0"/>
              <a:t> </a:t>
            </a:r>
            <a:r>
              <a:rPr lang="en-US" sz="2400" dirty="0" err="1" smtClean="0"/>
              <a:t>broj</a:t>
            </a:r>
            <a:r>
              <a:rPr lang="ru-RU" sz="2400" dirty="0" smtClean="0"/>
              <a:t> </a:t>
            </a:r>
            <a:r>
              <a:rPr lang="en-US" sz="2400" dirty="0" err="1" smtClean="0"/>
              <a:t>bitnih</a:t>
            </a:r>
            <a:r>
              <a:rPr lang="ru-RU" sz="2400" dirty="0" smtClean="0"/>
              <a:t> </a:t>
            </a:r>
            <a:r>
              <a:rPr lang="en-US" sz="2400" dirty="0" err="1" smtClean="0"/>
              <a:t>informacija</a:t>
            </a:r>
            <a:r>
              <a:rPr lang="ru-RU" sz="2400" dirty="0" smtClean="0"/>
              <a:t> </a:t>
            </a:r>
            <a:r>
              <a:rPr lang="en-US" sz="2400" dirty="0" err="1" smtClean="0"/>
              <a:t>primamo</a:t>
            </a:r>
            <a:r>
              <a:rPr lang="ru-RU" sz="2400" dirty="0" smtClean="0"/>
              <a:t> </a:t>
            </a:r>
            <a:r>
              <a:rPr lang="en-US" sz="2400" dirty="0" err="1" smtClean="0"/>
              <a:t>preko</a:t>
            </a:r>
            <a:r>
              <a:rPr lang="ru-RU" sz="2400" dirty="0" smtClean="0"/>
              <a:t> </a:t>
            </a:r>
            <a:r>
              <a:rPr lang="en-US" sz="2400" dirty="0" err="1" smtClean="0"/>
              <a:t>čula</a:t>
            </a:r>
            <a:r>
              <a:rPr lang="ru-RU" sz="2400" dirty="0" smtClean="0"/>
              <a:t> </a:t>
            </a:r>
            <a:r>
              <a:rPr lang="en-US" sz="2400" dirty="0" err="1" smtClean="0"/>
              <a:t>vida</a:t>
            </a:r>
            <a:endParaRPr lang="sr-Latn-CS" sz="2400" dirty="0" smtClean="0"/>
          </a:p>
          <a:p>
            <a:endParaRPr lang="ru-RU" sz="800" dirty="0" smtClean="0"/>
          </a:p>
          <a:p>
            <a:r>
              <a:rPr lang="en-US" sz="2400" dirty="0" err="1" smtClean="0"/>
              <a:t>Vizuelne</a:t>
            </a:r>
            <a:r>
              <a:rPr lang="ru-RU" sz="2400" dirty="0" smtClean="0"/>
              <a:t> </a:t>
            </a:r>
            <a:r>
              <a:rPr lang="en-US" sz="2400" dirty="0" err="1" smtClean="0"/>
              <a:t>predstave</a:t>
            </a:r>
            <a:r>
              <a:rPr lang="ru-RU" sz="2400" dirty="0" smtClean="0"/>
              <a:t> </a:t>
            </a:r>
            <a:r>
              <a:rPr lang="en-US" sz="2400" dirty="0" err="1" smtClean="0"/>
              <a:t>su</a:t>
            </a:r>
            <a:r>
              <a:rPr lang="ru-RU" sz="2400" dirty="0" smtClean="0"/>
              <a:t> </a:t>
            </a:r>
            <a:r>
              <a:rPr lang="en-US" sz="2400" dirty="0" err="1" smtClean="0"/>
              <a:t>dominantne</a:t>
            </a:r>
            <a:r>
              <a:rPr lang="sr-Latn-CS" sz="2400" dirty="0" smtClean="0"/>
              <a:t>.</a:t>
            </a:r>
          </a:p>
          <a:p>
            <a:endParaRPr lang="sr-Latn-CS" sz="800" dirty="0" smtClean="0"/>
          </a:p>
          <a:p>
            <a:r>
              <a:rPr lang="sr-Latn-CS" sz="2400" dirty="0" smtClean="0"/>
              <a:t>N</a:t>
            </a:r>
            <a:r>
              <a:rPr lang="en-US" sz="2400" dirty="0" err="1" smtClean="0"/>
              <a:t>ajveći</a:t>
            </a:r>
            <a:r>
              <a:rPr lang="ru-RU" sz="2400" dirty="0" smtClean="0"/>
              <a:t> </a:t>
            </a:r>
            <a:r>
              <a:rPr lang="en-US" sz="2400" dirty="0" err="1" smtClean="0"/>
              <a:t>broj</a:t>
            </a:r>
            <a:r>
              <a:rPr lang="ru-RU" sz="2400" dirty="0" smtClean="0"/>
              <a:t> </a:t>
            </a:r>
            <a:r>
              <a:rPr lang="en-US" sz="2400" dirty="0" err="1" smtClean="0"/>
              <a:t>istraživanja</a:t>
            </a:r>
            <a:r>
              <a:rPr lang="ru-RU" sz="2400" dirty="0" smtClean="0"/>
              <a:t>  </a:t>
            </a:r>
            <a:r>
              <a:rPr lang="en-US" sz="2400" dirty="0" err="1" smtClean="0"/>
              <a:t>usm</a:t>
            </a:r>
            <a:r>
              <a:rPr lang="bs-Latn-BA" sz="2400" dirty="0" smtClean="0"/>
              <a:t>j</a:t>
            </a:r>
            <a:r>
              <a:rPr lang="en-US" sz="2400" dirty="0" err="1" smtClean="0"/>
              <a:t>eren</a:t>
            </a:r>
            <a:r>
              <a:rPr lang="ru-RU" sz="2400" dirty="0" smtClean="0"/>
              <a:t> </a:t>
            </a:r>
            <a:r>
              <a:rPr lang="en-US" sz="2400" dirty="0" smtClean="0"/>
              <a:t>je</a:t>
            </a:r>
            <a:r>
              <a:rPr lang="ru-RU" sz="2400" dirty="0" smtClean="0"/>
              <a:t> </a:t>
            </a:r>
            <a:r>
              <a:rPr lang="en-US" sz="2400" dirty="0" err="1" smtClean="0"/>
              <a:t>na</a:t>
            </a:r>
            <a:r>
              <a:rPr lang="ru-RU" sz="2400" dirty="0" smtClean="0"/>
              <a:t> </a:t>
            </a:r>
            <a:r>
              <a:rPr lang="en-US" sz="2400" dirty="0" err="1" smtClean="0"/>
              <a:t>proučavanje</a:t>
            </a:r>
            <a:r>
              <a:rPr lang="ru-RU" sz="2400" dirty="0" smtClean="0"/>
              <a:t> </a:t>
            </a:r>
            <a:r>
              <a:rPr lang="sr-Latn-CS" sz="2400" dirty="0" smtClean="0"/>
              <a:t>vizuelnih</a:t>
            </a:r>
            <a:r>
              <a:rPr lang="ru-RU" sz="2400" dirty="0" smtClean="0"/>
              <a:t> </a:t>
            </a:r>
            <a:r>
              <a:rPr lang="en-US" sz="2400" dirty="0" err="1" smtClean="0"/>
              <a:t>predstava</a:t>
            </a:r>
            <a:r>
              <a:rPr lang="ru-RU" sz="2400" dirty="0" smtClean="0"/>
              <a:t>.</a:t>
            </a:r>
          </a:p>
        </p:txBody>
      </p:sp>
      <p:pic>
        <p:nvPicPr>
          <p:cNvPr id="24580" name="Picture 4" descr="effectiveelearningsupportscriticalpsychologicallearningproces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786063"/>
            <a:ext cx="3779837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6975"/>
            <a:ext cx="8964613" cy="647700"/>
          </a:xfrm>
        </p:spPr>
        <p:txBody>
          <a:bodyPr/>
          <a:lstStyle/>
          <a:p>
            <a:r>
              <a:rPr lang="en-US" sz="3200" smtClean="0"/>
              <a:t>Prepoznavanje</a:t>
            </a:r>
            <a:r>
              <a:rPr lang="ru-RU" sz="3200" smtClean="0"/>
              <a:t> </a:t>
            </a:r>
            <a:r>
              <a:rPr lang="en-US" sz="3200" smtClean="0"/>
              <a:t>vizuelnog</a:t>
            </a:r>
            <a:r>
              <a:rPr lang="ru-RU" sz="3200" smtClean="0"/>
              <a:t> </a:t>
            </a:r>
            <a:r>
              <a:rPr lang="en-US" sz="3200" smtClean="0"/>
              <a:t>i</a:t>
            </a:r>
            <a:r>
              <a:rPr lang="ru-RU" sz="3200" smtClean="0"/>
              <a:t> </a:t>
            </a:r>
            <a:r>
              <a:rPr lang="en-US" sz="3200" smtClean="0"/>
              <a:t>verbalnog</a:t>
            </a:r>
            <a:r>
              <a:rPr lang="sr-Latn-CS" sz="3200" smtClean="0"/>
              <a:t> </a:t>
            </a:r>
            <a:r>
              <a:rPr lang="en-US" sz="3200" smtClean="0"/>
              <a:t>materijala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8312" y="2349500"/>
            <a:ext cx="8461405" cy="3600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 smtClean="0"/>
              <a:t>Rezultati</a:t>
            </a:r>
            <a:r>
              <a:rPr lang="ru-RU" sz="2400" dirty="0" smtClean="0"/>
              <a:t> </a:t>
            </a:r>
            <a:r>
              <a:rPr lang="en-US" sz="2400" dirty="0" err="1" smtClean="0"/>
              <a:t>eksperimenata</a:t>
            </a:r>
            <a:r>
              <a:rPr lang="ru-RU" sz="2400" dirty="0" smtClean="0"/>
              <a:t> </a:t>
            </a:r>
            <a:r>
              <a:rPr lang="en-US" sz="2400" dirty="0" err="1" smtClean="0"/>
              <a:t>pokazuju</a:t>
            </a:r>
            <a:r>
              <a:rPr lang="ru-RU" sz="2400" dirty="0" smtClean="0"/>
              <a:t>: </a:t>
            </a:r>
          </a:p>
          <a:p>
            <a:pPr lvl="1">
              <a:lnSpc>
                <a:spcPct val="90000"/>
              </a:lnSpc>
            </a:pPr>
            <a:r>
              <a:rPr lang="en-US" sz="2200" dirty="0" err="1" smtClean="0"/>
              <a:t>izuzetnu</a:t>
            </a:r>
            <a:r>
              <a:rPr lang="ru-RU" sz="2200" dirty="0" smtClean="0"/>
              <a:t> </a:t>
            </a:r>
            <a:r>
              <a:rPr lang="en-US" sz="2200" dirty="0" err="1" smtClean="0"/>
              <a:t>usp</a:t>
            </a:r>
            <a:r>
              <a:rPr lang="bs-Latn-BA" sz="2200" dirty="0" smtClean="0"/>
              <a:t>j</a:t>
            </a:r>
            <a:r>
              <a:rPr lang="en-US" sz="2200" dirty="0" err="1" smtClean="0"/>
              <a:t>ešnost</a:t>
            </a:r>
            <a:r>
              <a:rPr lang="ru-RU" sz="2200" dirty="0" smtClean="0"/>
              <a:t> </a:t>
            </a:r>
            <a:r>
              <a:rPr lang="en-US" sz="2200" dirty="0" smtClean="0"/>
              <a:t>u</a:t>
            </a:r>
            <a:r>
              <a:rPr lang="ru-RU" sz="2200" dirty="0" smtClean="0"/>
              <a:t>  </a:t>
            </a:r>
            <a:r>
              <a:rPr lang="en-US" sz="2200" dirty="0" err="1" smtClean="0"/>
              <a:t>prepoznavanju</a:t>
            </a:r>
            <a:r>
              <a:rPr lang="ru-RU" sz="2200" dirty="0" smtClean="0"/>
              <a:t> </a:t>
            </a:r>
            <a:r>
              <a:rPr lang="en-US" sz="2200" dirty="0" err="1" smtClean="0"/>
              <a:t>slikovnog</a:t>
            </a:r>
            <a:r>
              <a:rPr lang="ru-RU" sz="2200" dirty="0" smtClean="0"/>
              <a:t> </a:t>
            </a:r>
            <a:r>
              <a:rPr lang="en-US" sz="2200" dirty="0" err="1" smtClean="0"/>
              <a:t>materijala</a:t>
            </a:r>
            <a:r>
              <a:rPr lang="ru-RU" sz="2200" dirty="0" smtClean="0"/>
              <a:t> </a:t>
            </a:r>
            <a:r>
              <a:rPr lang="en-US" sz="2200" dirty="0" err="1" smtClean="0"/>
              <a:t>i</a:t>
            </a:r>
            <a:r>
              <a:rPr lang="ru-RU" sz="22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200" dirty="0" err="1" smtClean="0"/>
              <a:t>relativno</a:t>
            </a:r>
            <a:r>
              <a:rPr lang="ru-RU" sz="2200" dirty="0" smtClean="0"/>
              <a:t> </a:t>
            </a:r>
            <a:r>
              <a:rPr lang="en-US" sz="2200" dirty="0" err="1" smtClean="0"/>
              <a:t>sporo</a:t>
            </a:r>
            <a:r>
              <a:rPr lang="ru-RU" sz="2200" dirty="0" smtClean="0"/>
              <a:t>  </a:t>
            </a:r>
            <a:r>
              <a:rPr lang="en-US" sz="2200" dirty="0" err="1" smtClean="0"/>
              <a:t>zaboravljanje</a:t>
            </a:r>
            <a:r>
              <a:rPr lang="ru-RU" sz="2400" dirty="0" smtClean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 smtClean="0"/>
              <a:t> </a:t>
            </a:r>
            <a:endParaRPr lang="ru-RU" sz="800" dirty="0" smtClean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Usp</a:t>
            </a:r>
            <a:r>
              <a:rPr lang="bs-Latn-BA" sz="2400" dirty="0" smtClean="0"/>
              <a:t>j</a:t>
            </a:r>
            <a:r>
              <a:rPr lang="en-US" sz="2400" dirty="0" err="1" smtClean="0"/>
              <a:t>ešnost</a:t>
            </a:r>
            <a:r>
              <a:rPr lang="ru-RU" sz="2400" dirty="0" smtClean="0"/>
              <a:t> </a:t>
            </a:r>
            <a:r>
              <a:rPr lang="en-US" sz="2400" dirty="0" err="1" smtClean="0"/>
              <a:t>prepoznavanja</a:t>
            </a:r>
            <a:r>
              <a:rPr lang="ru-RU" sz="2400" dirty="0" smtClean="0"/>
              <a:t> </a:t>
            </a:r>
            <a:r>
              <a:rPr lang="en-US" sz="2400" dirty="0" err="1" smtClean="0"/>
              <a:t>slikovnog</a:t>
            </a:r>
            <a:r>
              <a:rPr lang="ru-RU" sz="2400" dirty="0" smtClean="0"/>
              <a:t> </a:t>
            </a:r>
            <a:r>
              <a:rPr lang="en-US" sz="2400" dirty="0" err="1" smtClean="0"/>
              <a:t>materijala</a:t>
            </a:r>
            <a:r>
              <a:rPr lang="ru-RU" sz="2400" dirty="0" smtClean="0"/>
              <a:t> </a:t>
            </a:r>
            <a:r>
              <a:rPr lang="en-US" sz="2400" dirty="0" smtClean="0"/>
              <a:t>je</a:t>
            </a:r>
            <a:r>
              <a:rPr lang="ru-RU" sz="2400" dirty="0" smtClean="0"/>
              <a:t> </a:t>
            </a:r>
            <a:r>
              <a:rPr lang="en-US" sz="2400" dirty="0" err="1" smtClean="0"/>
              <a:t>daleko</a:t>
            </a:r>
            <a:r>
              <a:rPr lang="ru-RU" sz="2400" dirty="0" smtClean="0"/>
              <a:t> </a:t>
            </a:r>
            <a:r>
              <a:rPr lang="en-US" sz="2400" dirty="0" err="1" smtClean="0"/>
              <a:t>veća</a:t>
            </a:r>
            <a:r>
              <a:rPr lang="ru-RU" sz="2400" dirty="0" smtClean="0"/>
              <a:t>  </a:t>
            </a:r>
            <a:r>
              <a:rPr lang="en-US" sz="2400" dirty="0" err="1" smtClean="0"/>
              <a:t>nego</a:t>
            </a:r>
            <a:r>
              <a:rPr lang="ru-RU" sz="2400" dirty="0" smtClean="0"/>
              <a:t> </a:t>
            </a:r>
            <a:r>
              <a:rPr lang="en-US" sz="2400" dirty="0" smtClean="0"/>
              <a:t>u</a:t>
            </a:r>
            <a:r>
              <a:rPr lang="ru-RU" sz="2400" dirty="0" smtClean="0"/>
              <a:t> </a:t>
            </a:r>
            <a:r>
              <a:rPr lang="en-US" sz="2400" dirty="0" err="1" smtClean="0"/>
              <a:t>prepoznavanju</a:t>
            </a:r>
            <a:r>
              <a:rPr lang="ru-RU" sz="2400" dirty="0" smtClean="0"/>
              <a:t> </a:t>
            </a:r>
            <a:r>
              <a:rPr lang="en-US" sz="2400" dirty="0" err="1" smtClean="0"/>
              <a:t>verbalnog</a:t>
            </a:r>
            <a:r>
              <a:rPr lang="ru-RU" sz="2400" dirty="0" smtClean="0"/>
              <a:t> </a:t>
            </a:r>
            <a:r>
              <a:rPr lang="en-US" sz="2400" dirty="0" err="1" smtClean="0"/>
              <a:t>materijala</a:t>
            </a:r>
            <a:r>
              <a:rPr lang="ru-RU" sz="2400" dirty="0" smtClean="0"/>
              <a:t>, 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što</a:t>
            </a:r>
            <a:r>
              <a:rPr lang="ru-RU" sz="2400" dirty="0" smtClean="0"/>
              <a:t> </a:t>
            </a:r>
            <a:r>
              <a:rPr lang="en-US" sz="2400" dirty="0" err="1" smtClean="0"/>
              <a:t>govori</a:t>
            </a:r>
            <a:r>
              <a:rPr lang="ru-RU" sz="2400" dirty="0" smtClean="0"/>
              <a:t> </a:t>
            </a:r>
            <a:r>
              <a:rPr lang="en-US" sz="2400" dirty="0" smtClean="0"/>
              <a:t>o</a:t>
            </a:r>
            <a:r>
              <a:rPr lang="ru-RU" sz="2400" dirty="0" smtClean="0"/>
              <a:t>  </a:t>
            </a:r>
            <a:r>
              <a:rPr lang="en-US" sz="2400" dirty="0" err="1" smtClean="0"/>
              <a:t>razlikama</a:t>
            </a:r>
            <a:r>
              <a:rPr lang="ru-RU" sz="2400" dirty="0" smtClean="0"/>
              <a:t> </a:t>
            </a:r>
            <a:r>
              <a:rPr lang="en-US" sz="2400" dirty="0" err="1" smtClean="0"/>
              <a:t>izme</a:t>
            </a:r>
            <a:r>
              <a:rPr lang="vi-VN" sz="2400" dirty="0" smtClean="0"/>
              <a:t>đ</a:t>
            </a:r>
            <a:r>
              <a:rPr lang="en-US" sz="2400" dirty="0" smtClean="0"/>
              <a:t>u</a:t>
            </a:r>
            <a:r>
              <a:rPr lang="ru-RU" sz="2400" dirty="0" smtClean="0"/>
              <a:t> </a:t>
            </a:r>
            <a:r>
              <a:rPr lang="en-US" sz="2400" dirty="0" err="1" smtClean="0"/>
              <a:t>analognog</a:t>
            </a:r>
            <a:r>
              <a:rPr lang="ru-RU" sz="2400" dirty="0" smtClean="0"/>
              <a:t> </a:t>
            </a:r>
            <a:r>
              <a:rPr lang="en-US" sz="2400" dirty="0" err="1" smtClean="0"/>
              <a:t>i</a:t>
            </a:r>
            <a:r>
              <a:rPr lang="ru-RU" sz="2400" dirty="0" smtClean="0"/>
              <a:t> </a:t>
            </a:r>
            <a:r>
              <a:rPr lang="en-US" sz="2400" dirty="0" err="1" smtClean="0"/>
              <a:t>simboličkog</a:t>
            </a:r>
            <a:r>
              <a:rPr lang="ru-RU" sz="2400" dirty="0" smtClean="0"/>
              <a:t> </a:t>
            </a:r>
            <a:r>
              <a:rPr lang="en-US" sz="2400" dirty="0" err="1" smtClean="0"/>
              <a:t>koda</a:t>
            </a:r>
            <a:endParaRPr lang="en-US" sz="2400" dirty="0" smtClean="0"/>
          </a:p>
        </p:txBody>
      </p:sp>
    </p:spTree>
  </p:cSld>
  <p:clrMapOvr>
    <a:masterClrMapping/>
  </p:clrMapOvr>
  <p:transition spd="slow">
    <p:pull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/>
          </p:cNvSpPr>
          <p:nvPr/>
        </p:nvSpPr>
        <p:spPr bwMode="auto">
          <a:xfrm>
            <a:off x="395288" y="112553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rgbClr val="000066"/>
                </a:solidFill>
              </a:rPr>
              <a:t>Teorija dvostrukog koda</a:t>
            </a:r>
          </a:p>
        </p:txBody>
      </p:sp>
      <p:sp>
        <p:nvSpPr>
          <p:cNvPr id="26627" name="Content Placeholder 2"/>
          <p:cNvSpPr>
            <a:spLocks/>
          </p:cNvSpPr>
          <p:nvPr/>
        </p:nvSpPr>
        <p:spPr bwMode="auto">
          <a:xfrm>
            <a:off x="179388" y="2103438"/>
            <a:ext cx="4105275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err="1">
                <a:solidFill>
                  <a:srgbClr val="000066"/>
                </a:solidFill>
              </a:rPr>
              <a:t>Rezultati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istraživanja</a:t>
            </a:r>
            <a:r>
              <a:rPr lang="ru-RU" sz="2400" dirty="0">
                <a:solidFill>
                  <a:srgbClr val="000066"/>
                </a:solidFill>
              </a:rPr>
              <a:t> (</a:t>
            </a:r>
            <a:r>
              <a:rPr lang="ru-RU" sz="2400" i="1" dirty="0">
                <a:solidFill>
                  <a:srgbClr val="000066"/>
                </a:solidFill>
              </a:rPr>
              <a:t>Paivio</a:t>
            </a:r>
            <a:r>
              <a:rPr lang="ru-RU" sz="2400" dirty="0">
                <a:solidFill>
                  <a:srgbClr val="000066"/>
                </a:solidFill>
              </a:rPr>
              <a:t>, 1969) </a:t>
            </a:r>
            <a:r>
              <a:rPr lang="en-US" sz="2400" dirty="0" err="1">
                <a:solidFill>
                  <a:srgbClr val="000066"/>
                </a:solidFill>
              </a:rPr>
              <a:t>ukazuju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da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postoje</a:t>
            </a:r>
            <a:r>
              <a:rPr lang="ru-RU" sz="3200" dirty="0">
                <a:solidFill>
                  <a:srgbClr val="000066"/>
                </a:solidFill>
              </a:rPr>
              <a:t>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 err="1">
                <a:solidFill>
                  <a:srgbClr val="FF7C80"/>
                </a:solidFill>
              </a:rPr>
              <a:t>podsistem</a:t>
            </a:r>
            <a:r>
              <a:rPr lang="ru-RU" sz="2200" dirty="0">
                <a:solidFill>
                  <a:srgbClr val="FF7C80"/>
                </a:solidFill>
              </a:rPr>
              <a:t> </a:t>
            </a:r>
            <a:r>
              <a:rPr lang="en-US" sz="2200" dirty="0" err="1">
                <a:solidFill>
                  <a:srgbClr val="FF7C80"/>
                </a:solidFill>
              </a:rPr>
              <a:t>zadužen</a:t>
            </a:r>
            <a:r>
              <a:rPr lang="ru-RU" sz="2200" dirty="0">
                <a:solidFill>
                  <a:srgbClr val="FF7C80"/>
                </a:solidFill>
              </a:rPr>
              <a:t> </a:t>
            </a:r>
            <a:r>
              <a:rPr lang="en-US" sz="2200" dirty="0" err="1">
                <a:solidFill>
                  <a:srgbClr val="FF7C80"/>
                </a:solidFill>
              </a:rPr>
              <a:t>za</a:t>
            </a:r>
            <a:r>
              <a:rPr lang="ru-RU" sz="2200" dirty="0">
                <a:solidFill>
                  <a:srgbClr val="FF7C80"/>
                </a:solidFill>
              </a:rPr>
              <a:t> </a:t>
            </a:r>
            <a:r>
              <a:rPr lang="en-US" sz="2200" dirty="0" err="1">
                <a:solidFill>
                  <a:srgbClr val="FF7C80"/>
                </a:solidFill>
              </a:rPr>
              <a:t>skladištenje</a:t>
            </a:r>
            <a:r>
              <a:rPr lang="ru-RU" sz="2200" dirty="0">
                <a:solidFill>
                  <a:srgbClr val="FF7C80"/>
                </a:solidFill>
              </a:rPr>
              <a:t> </a:t>
            </a:r>
            <a:r>
              <a:rPr lang="en-US" sz="2200" dirty="0" err="1">
                <a:solidFill>
                  <a:srgbClr val="FF7C80"/>
                </a:solidFill>
              </a:rPr>
              <a:t>verbalnog</a:t>
            </a:r>
            <a:r>
              <a:rPr lang="ru-RU" sz="2200" dirty="0">
                <a:solidFill>
                  <a:srgbClr val="FF7C80"/>
                </a:solidFill>
              </a:rPr>
              <a:t> (</a:t>
            </a:r>
            <a:r>
              <a:rPr lang="en-US" sz="2200" dirty="0" err="1">
                <a:solidFill>
                  <a:srgbClr val="FF7C80"/>
                </a:solidFill>
              </a:rPr>
              <a:t>simboličkog</a:t>
            </a:r>
            <a:r>
              <a:rPr lang="ru-RU" sz="2200" dirty="0">
                <a:solidFill>
                  <a:srgbClr val="FF7C80"/>
                </a:solidFill>
              </a:rPr>
              <a:t>) </a:t>
            </a:r>
            <a:r>
              <a:rPr lang="en-US" sz="2200" dirty="0" err="1">
                <a:solidFill>
                  <a:srgbClr val="FF7C80"/>
                </a:solidFill>
              </a:rPr>
              <a:t>materijala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i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 err="1">
                <a:solidFill>
                  <a:srgbClr val="0099CC"/>
                </a:solidFill>
              </a:rPr>
              <a:t>podsistem</a:t>
            </a:r>
            <a:r>
              <a:rPr lang="ru-RU" sz="2200" dirty="0">
                <a:solidFill>
                  <a:srgbClr val="0099CC"/>
                </a:solidFill>
              </a:rPr>
              <a:t> </a:t>
            </a:r>
            <a:r>
              <a:rPr lang="en-US" sz="2200" dirty="0" err="1">
                <a:solidFill>
                  <a:srgbClr val="0099CC"/>
                </a:solidFill>
              </a:rPr>
              <a:t>koji</a:t>
            </a:r>
            <a:r>
              <a:rPr lang="ru-RU" sz="2200" dirty="0">
                <a:solidFill>
                  <a:srgbClr val="0099CC"/>
                </a:solidFill>
              </a:rPr>
              <a:t> </a:t>
            </a:r>
            <a:r>
              <a:rPr lang="en-US" sz="2200" dirty="0" err="1">
                <a:solidFill>
                  <a:srgbClr val="0099CC"/>
                </a:solidFill>
              </a:rPr>
              <a:t>sadrži</a:t>
            </a:r>
            <a:r>
              <a:rPr lang="ru-RU" sz="2200" dirty="0">
                <a:solidFill>
                  <a:srgbClr val="0099CC"/>
                </a:solidFill>
              </a:rPr>
              <a:t> </a:t>
            </a:r>
            <a:r>
              <a:rPr lang="en-US" sz="2200" dirty="0" err="1">
                <a:solidFill>
                  <a:srgbClr val="0099CC"/>
                </a:solidFill>
              </a:rPr>
              <a:t>vizuelne</a:t>
            </a:r>
            <a:r>
              <a:rPr lang="ru-RU" sz="2200" dirty="0">
                <a:solidFill>
                  <a:srgbClr val="0099CC"/>
                </a:solidFill>
              </a:rPr>
              <a:t> </a:t>
            </a:r>
            <a:r>
              <a:rPr lang="en-US" sz="2200" dirty="0" err="1">
                <a:solidFill>
                  <a:srgbClr val="0099CC"/>
                </a:solidFill>
              </a:rPr>
              <a:t>predstave</a:t>
            </a:r>
            <a:r>
              <a:rPr lang="ru-RU" sz="2800" dirty="0">
                <a:solidFill>
                  <a:srgbClr val="000066"/>
                </a:solidFill>
              </a:rPr>
              <a:t>. </a:t>
            </a:r>
            <a:endParaRPr lang="en-US" sz="2800" dirty="0">
              <a:solidFill>
                <a:srgbClr val="000066"/>
              </a:solidFill>
            </a:endParaRPr>
          </a:p>
        </p:txBody>
      </p:sp>
      <p:pic>
        <p:nvPicPr>
          <p:cNvPr id="26628" name="Picture 8" descr="~8s53-4_5stat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7850" y="2349500"/>
            <a:ext cx="4495800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229600" cy="711200"/>
          </a:xfrm>
        </p:spPr>
        <p:txBody>
          <a:bodyPr/>
          <a:lstStyle/>
          <a:p>
            <a:r>
              <a:rPr lang="en-US" sz="3600" smtClean="0"/>
              <a:t>Termin</a:t>
            </a:r>
            <a:r>
              <a:rPr lang="sr-Cyrl-CS" sz="3600" smtClean="0"/>
              <a:t> </a:t>
            </a:r>
            <a:r>
              <a:rPr lang="en-US" sz="3600" smtClean="0"/>
              <a:t>multimedija</a:t>
            </a:r>
            <a:r>
              <a:rPr lang="sr-Cyrl-CS" sz="3600" smtClean="0"/>
              <a:t>?</a:t>
            </a:r>
            <a:endParaRPr lang="en-US" sz="36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89138"/>
            <a:ext cx="8229600" cy="4175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err="1" smtClean="0"/>
              <a:t>Različito</a:t>
            </a:r>
            <a:r>
              <a:rPr lang="sr-Cyrl-CS" sz="2400" dirty="0" smtClean="0"/>
              <a:t> </a:t>
            </a:r>
            <a:r>
              <a:rPr lang="en-US" sz="2400" dirty="0" err="1" smtClean="0"/>
              <a:t>značenje</a:t>
            </a:r>
            <a:r>
              <a:rPr lang="sr-Cyrl-CS" sz="2400" dirty="0" smtClean="0"/>
              <a:t> </a:t>
            </a:r>
            <a:r>
              <a:rPr lang="en-US" sz="2400" dirty="0" err="1" smtClean="0"/>
              <a:t>za</a:t>
            </a:r>
            <a:r>
              <a:rPr lang="sr-Cyrl-CS" sz="2400" dirty="0" smtClean="0"/>
              <a:t> </a:t>
            </a:r>
            <a:r>
              <a:rPr lang="en-US" sz="2400" dirty="0" err="1" smtClean="0"/>
              <a:t>različite</a:t>
            </a:r>
            <a:r>
              <a:rPr lang="sr-Cyrl-CS" sz="2400" dirty="0" smtClean="0"/>
              <a:t> </a:t>
            </a:r>
            <a:r>
              <a:rPr lang="en-US" sz="2400" dirty="0" err="1" smtClean="0"/>
              <a:t>ljude</a:t>
            </a:r>
            <a:r>
              <a:rPr lang="sr-Cyrl-CS" sz="2800" dirty="0" smtClean="0"/>
              <a:t>. </a:t>
            </a:r>
          </a:p>
          <a:p>
            <a:pPr lvl="1">
              <a:lnSpc>
                <a:spcPct val="80000"/>
              </a:lnSpc>
            </a:pPr>
            <a:r>
              <a:rPr lang="en-US" sz="2200" dirty="0" err="1" smtClean="0"/>
              <a:t>osobu</a:t>
            </a:r>
            <a:r>
              <a:rPr lang="sr-Cyrl-CS" sz="2200" dirty="0" smtClean="0"/>
              <a:t> </a:t>
            </a:r>
            <a:r>
              <a:rPr lang="en-US" sz="2200" dirty="0" err="1" smtClean="0"/>
              <a:t>koja</a:t>
            </a:r>
            <a:r>
              <a:rPr lang="sr-Cyrl-CS" sz="2200" dirty="0" smtClean="0"/>
              <a:t> </a:t>
            </a:r>
            <a:r>
              <a:rPr lang="en-US" sz="2200" dirty="0" smtClean="0"/>
              <a:t>s</a:t>
            </a:r>
            <a:r>
              <a:rPr lang="bs-Latn-BA" sz="2200" dirty="0" smtClean="0"/>
              <a:t>j</a:t>
            </a:r>
            <a:r>
              <a:rPr lang="en-US" sz="2200" dirty="0" err="1" smtClean="0"/>
              <a:t>edi</a:t>
            </a:r>
            <a:r>
              <a:rPr lang="sr-Cyrl-CS" sz="2200" dirty="0" smtClean="0"/>
              <a:t> </a:t>
            </a:r>
            <a:r>
              <a:rPr lang="en-US" sz="2200" dirty="0" err="1" smtClean="0"/>
              <a:t>ispred</a:t>
            </a:r>
            <a:r>
              <a:rPr lang="sr-Cyrl-CS" sz="2200" dirty="0" smtClean="0"/>
              <a:t> </a:t>
            </a:r>
            <a:r>
              <a:rPr lang="en-US" sz="2200" dirty="0" err="1" smtClean="0"/>
              <a:t>računara</a:t>
            </a:r>
            <a:r>
              <a:rPr lang="sr-Cyrl-CS" sz="2200" dirty="0" smtClean="0"/>
              <a:t> </a:t>
            </a:r>
            <a:r>
              <a:rPr lang="en-US" sz="2200" dirty="0" err="1" smtClean="0"/>
              <a:t>i</a:t>
            </a:r>
            <a:r>
              <a:rPr lang="sr-Cyrl-CS" sz="2200" dirty="0" smtClean="0"/>
              <a:t> </a:t>
            </a:r>
            <a:r>
              <a:rPr lang="en-US" sz="2200" dirty="0" err="1" smtClean="0"/>
              <a:t>posmatra</a:t>
            </a:r>
            <a:r>
              <a:rPr lang="sr-Cyrl-CS" sz="2200" dirty="0" smtClean="0"/>
              <a:t> </a:t>
            </a:r>
            <a:r>
              <a:rPr lang="en-US" sz="2200" dirty="0" err="1" smtClean="0"/>
              <a:t>prezentaciju</a:t>
            </a:r>
            <a:r>
              <a:rPr lang="sr-Cyrl-CS" sz="2200" dirty="0" smtClean="0"/>
              <a:t> </a:t>
            </a:r>
            <a:r>
              <a:rPr lang="en-US" sz="2200" dirty="0" err="1" smtClean="0"/>
              <a:t>koja</a:t>
            </a:r>
            <a:r>
              <a:rPr lang="sr-Cyrl-CS" sz="2200" dirty="0" smtClean="0"/>
              <a:t> </a:t>
            </a:r>
            <a:r>
              <a:rPr lang="en-US" sz="2200" dirty="0" smtClean="0"/>
              <a:t>se</a:t>
            </a:r>
            <a:r>
              <a:rPr lang="sr-Cyrl-CS" sz="2200" dirty="0" smtClean="0"/>
              <a:t> </a:t>
            </a:r>
            <a:r>
              <a:rPr lang="en-US" sz="2200" dirty="0" err="1" smtClean="0"/>
              <a:t>sastoji</a:t>
            </a:r>
            <a:r>
              <a:rPr lang="sr-Cyrl-CS" sz="2200" dirty="0" smtClean="0"/>
              <a:t> </a:t>
            </a:r>
            <a:r>
              <a:rPr lang="en-US" sz="2200" dirty="0" err="1" smtClean="0"/>
              <a:t>od</a:t>
            </a:r>
            <a:r>
              <a:rPr lang="sr-Cyrl-CS" sz="2200" dirty="0" smtClean="0"/>
              <a:t> </a:t>
            </a:r>
            <a:r>
              <a:rPr lang="en-US" sz="2200" dirty="0" err="1" smtClean="0"/>
              <a:t>teksta</a:t>
            </a:r>
            <a:r>
              <a:rPr lang="sr-Cyrl-CS" sz="2200" dirty="0" smtClean="0"/>
              <a:t> </a:t>
            </a:r>
            <a:r>
              <a:rPr lang="en-US" sz="2200" dirty="0" err="1" smtClean="0"/>
              <a:t>na</a:t>
            </a:r>
            <a:r>
              <a:rPr lang="sr-Cyrl-CS" sz="2200" dirty="0" smtClean="0"/>
              <a:t> </a:t>
            </a:r>
            <a:r>
              <a:rPr lang="en-US" sz="2200" dirty="0" err="1" smtClean="0"/>
              <a:t>ekranu</a:t>
            </a:r>
            <a:r>
              <a:rPr lang="sr-Cyrl-CS" sz="2200" dirty="0" smtClean="0"/>
              <a:t>, </a:t>
            </a:r>
            <a:r>
              <a:rPr lang="en-US" sz="2200" dirty="0" err="1" smtClean="0"/>
              <a:t>grafičkog</a:t>
            </a:r>
            <a:r>
              <a:rPr lang="sr-Cyrl-CS" sz="2200" dirty="0" smtClean="0"/>
              <a:t> </a:t>
            </a:r>
            <a:r>
              <a:rPr lang="en-US" sz="2200" dirty="0" err="1" smtClean="0"/>
              <a:t>prikaza</a:t>
            </a:r>
            <a:r>
              <a:rPr lang="sr-Cyrl-CS" sz="2200" dirty="0" smtClean="0"/>
              <a:t> </a:t>
            </a:r>
            <a:r>
              <a:rPr lang="en-US" sz="2200" dirty="0" err="1" smtClean="0"/>
              <a:t>ili</a:t>
            </a:r>
            <a:r>
              <a:rPr lang="sr-Cyrl-CS" sz="2200" dirty="0" smtClean="0"/>
              <a:t> </a:t>
            </a:r>
            <a:r>
              <a:rPr lang="en-US" sz="2200" dirty="0" err="1" smtClean="0"/>
              <a:t>animacije</a:t>
            </a:r>
            <a:r>
              <a:rPr lang="sr-Cyrl-CS" sz="2200" dirty="0" smtClean="0"/>
              <a:t> </a:t>
            </a:r>
            <a:r>
              <a:rPr lang="en-US" sz="2200" dirty="0" err="1" smtClean="0"/>
              <a:t>i</a:t>
            </a:r>
            <a:r>
              <a:rPr lang="sr-Cyrl-CS" sz="2200" dirty="0" smtClean="0"/>
              <a:t> </a:t>
            </a:r>
            <a:r>
              <a:rPr lang="en-US" sz="2200" dirty="0" err="1" smtClean="0"/>
              <a:t>zvuka</a:t>
            </a:r>
            <a:r>
              <a:rPr lang="sr-Cyrl-CS" sz="2200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„</a:t>
            </a:r>
            <a:r>
              <a:rPr lang="en-US" sz="2200" dirty="0" err="1" smtClean="0"/>
              <a:t>živa</a:t>
            </a:r>
            <a:r>
              <a:rPr lang="sr-Cyrl-CS" sz="2200" dirty="0" smtClean="0"/>
              <a:t>” </a:t>
            </a:r>
            <a:r>
              <a:rPr lang="en-US" sz="2200" dirty="0" err="1" smtClean="0"/>
              <a:t>prezentacija</a:t>
            </a:r>
            <a:r>
              <a:rPr lang="sr-Cyrl-CS" sz="2200" dirty="0" smtClean="0"/>
              <a:t> </a:t>
            </a:r>
            <a:r>
              <a:rPr lang="en-US" sz="2200" dirty="0" err="1" smtClean="0"/>
              <a:t>kod</a:t>
            </a:r>
            <a:r>
              <a:rPr lang="sr-Cyrl-CS" sz="2200" dirty="0" smtClean="0"/>
              <a:t> </a:t>
            </a:r>
            <a:r>
              <a:rPr lang="en-US" sz="2200" dirty="0" err="1" smtClean="0"/>
              <a:t>koje</a:t>
            </a:r>
            <a:r>
              <a:rPr lang="sr-Cyrl-CS" sz="2200" dirty="0" smtClean="0"/>
              <a:t> </a:t>
            </a:r>
            <a:r>
              <a:rPr lang="en-US" sz="2200" dirty="0" err="1" smtClean="0"/>
              <a:t>grupa</a:t>
            </a:r>
            <a:r>
              <a:rPr lang="sr-Cyrl-CS" sz="2200" dirty="0" smtClean="0"/>
              <a:t> </a:t>
            </a:r>
            <a:r>
              <a:rPr lang="en-US" sz="2200" dirty="0" err="1" smtClean="0"/>
              <a:t>ljudi</a:t>
            </a:r>
            <a:r>
              <a:rPr lang="sr-Cyrl-CS" sz="2200" dirty="0" smtClean="0"/>
              <a:t> </a:t>
            </a:r>
            <a:r>
              <a:rPr lang="en-US" sz="2200" dirty="0" smtClean="0"/>
              <a:t>s</a:t>
            </a:r>
            <a:r>
              <a:rPr lang="bs-Latn-BA" sz="2200" dirty="0" smtClean="0"/>
              <a:t>j</a:t>
            </a:r>
            <a:r>
              <a:rPr lang="en-US" sz="2200" dirty="0" err="1" smtClean="0"/>
              <a:t>edi</a:t>
            </a:r>
            <a:r>
              <a:rPr lang="sr-Cyrl-CS" sz="2200" dirty="0" smtClean="0"/>
              <a:t> </a:t>
            </a:r>
            <a:r>
              <a:rPr lang="en-US" sz="2200" dirty="0" smtClean="0"/>
              <a:t>u</a:t>
            </a:r>
            <a:r>
              <a:rPr lang="sr-Cyrl-CS" sz="2200" dirty="0" smtClean="0"/>
              <a:t> </a:t>
            </a:r>
            <a:r>
              <a:rPr lang="en-US" sz="2200" dirty="0" err="1" smtClean="0"/>
              <a:t>prostoriji</a:t>
            </a:r>
            <a:r>
              <a:rPr lang="sr-Cyrl-CS" sz="2200" dirty="0" smtClean="0"/>
              <a:t> </a:t>
            </a:r>
            <a:r>
              <a:rPr lang="en-US" sz="2200" dirty="0" err="1" smtClean="0"/>
              <a:t>i</a:t>
            </a:r>
            <a:r>
              <a:rPr lang="sr-Cyrl-CS" sz="2200" dirty="0" smtClean="0"/>
              <a:t> </a:t>
            </a:r>
            <a:r>
              <a:rPr lang="en-US" sz="2200" dirty="0" err="1" smtClean="0"/>
              <a:t>gleda</a:t>
            </a:r>
            <a:r>
              <a:rPr lang="sr-Cyrl-CS" sz="2200" dirty="0" smtClean="0"/>
              <a:t> </a:t>
            </a:r>
            <a:r>
              <a:rPr lang="en-US" sz="2200" dirty="0" err="1" smtClean="0"/>
              <a:t>slike</a:t>
            </a:r>
            <a:r>
              <a:rPr lang="sr-Cyrl-CS" sz="2200" dirty="0" smtClean="0"/>
              <a:t> </a:t>
            </a:r>
            <a:r>
              <a:rPr lang="en-US" sz="2200" dirty="0" err="1" smtClean="0"/>
              <a:t>prikazane</a:t>
            </a:r>
            <a:r>
              <a:rPr lang="sr-Cyrl-CS" sz="2200" dirty="0" smtClean="0"/>
              <a:t> </a:t>
            </a:r>
            <a:r>
              <a:rPr lang="en-US" sz="2200" dirty="0" err="1" smtClean="0"/>
              <a:t>na</a:t>
            </a:r>
            <a:r>
              <a:rPr lang="sr-Cyrl-CS" sz="2200" dirty="0" smtClean="0"/>
              <a:t> </a:t>
            </a:r>
            <a:r>
              <a:rPr lang="en-US" sz="2200" dirty="0" err="1" smtClean="0"/>
              <a:t>jednom</a:t>
            </a:r>
            <a:r>
              <a:rPr lang="sr-Cyrl-CS" sz="2200" dirty="0" smtClean="0"/>
              <a:t> </a:t>
            </a:r>
            <a:r>
              <a:rPr lang="en-US" sz="2200" dirty="0" err="1" smtClean="0"/>
              <a:t>ili</a:t>
            </a:r>
            <a:r>
              <a:rPr lang="sr-Cyrl-CS" sz="2200" dirty="0" smtClean="0"/>
              <a:t> </a:t>
            </a:r>
            <a:r>
              <a:rPr lang="en-US" sz="2200" dirty="0" err="1" smtClean="0"/>
              <a:t>više</a:t>
            </a:r>
            <a:r>
              <a:rPr lang="sr-Cyrl-CS" sz="2200" dirty="0" smtClean="0"/>
              <a:t> </a:t>
            </a:r>
            <a:r>
              <a:rPr lang="en-US" sz="2200" dirty="0" err="1" smtClean="0"/>
              <a:t>ekrana</a:t>
            </a:r>
            <a:r>
              <a:rPr lang="sr-Cyrl-CS" sz="2200" dirty="0" smtClean="0"/>
              <a:t> </a:t>
            </a:r>
            <a:r>
              <a:rPr lang="en-US" sz="2200" dirty="0" err="1" smtClean="0"/>
              <a:t>i</a:t>
            </a:r>
            <a:r>
              <a:rPr lang="sr-Cyrl-CS" sz="2200" dirty="0" smtClean="0"/>
              <a:t> </a:t>
            </a:r>
            <a:r>
              <a:rPr lang="en-US" sz="2200" dirty="0" err="1" smtClean="0"/>
              <a:t>slušaju</a:t>
            </a:r>
            <a:r>
              <a:rPr lang="sr-Cyrl-CS" sz="2200" dirty="0" smtClean="0"/>
              <a:t> </a:t>
            </a:r>
            <a:r>
              <a:rPr lang="en-US" sz="2200" dirty="0" err="1" smtClean="0"/>
              <a:t>muziku</a:t>
            </a:r>
            <a:r>
              <a:rPr lang="sr-Cyrl-CS" sz="2200" dirty="0" smtClean="0"/>
              <a:t> </a:t>
            </a:r>
            <a:r>
              <a:rPr lang="en-US" sz="2200" dirty="0" err="1" smtClean="0"/>
              <a:t>ili</a:t>
            </a:r>
            <a:r>
              <a:rPr lang="sr-Cyrl-CS" sz="2200" dirty="0" smtClean="0"/>
              <a:t> </a:t>
            </a:r>
            <a:r>
              <a:rPr lang="en-US" sz="2200" dirty="0" err="1" smtClean="0"/>
              <a:t>neki</a:t>
            </a:r>
            <a:r>
              <a:rPr lang="sr-Cyrl-CS" sz="2200" dirty="0" smtClean="0"/>
              <a:t> </a:t>
            </a:r>
            <a:r>
              <a:rPr lang="en-US" sz="2200" dirty="0" err="1" smtClean="0"/>
              <a:t>drugi</a:t>
            </a:r>
            <a:r>
              <a:rPr lang="sr-Cyrl-CS" sz="2200" dirty="0" smtClean="0"/>
              <a:t> </a:t>
            </a:r>
            <a:r>
              <a:rPr lang="en-US" sz="2200" dirty="0" err="1" smtClean="0"/>
              <a:t>zvuk</a:t>
            </a:r>
            <a:r>
              <a:rPr lang="sr-Cyrl-CS" sz="2200" dirty="0" smtClean="0"/>
              <a:t> </a:t>
            </a:r>
            <a:r>
              <a:rPr lang="en-US" sz="2200" dirty="0" err="1" smtClean="0"/>
              <a:t>preko</a:t>
            </a:r>
            <a:r>
              <a:rPr lang="sr-Cyrl-CS" sz="2200" dirty="0" smtClean="0"/>
              <a:t> </a:t>
            </a:r>
            <a:r>
              <a:rPr lang="en-US" sz="2200" dirty="0" err="1" smtClean="0"/>
              <a:t>zvučnika</a:t>
            </a:r>
            <a:r>
              <a:rPr lang="sr-Cyrl-CS" sz="2200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200" dirty="0" err="1" smtClean="0"/>
              <a:t>gledanje</a:t>
            </a:r>
            <a:r>
              <a:rPr lang="sr-Cyrl-CS" sz="2200" dirty="0" smtClean="0"/>
              <a:t> </a:t>
            </a:r>
            <a:r>
              <a:rPr lang="en-US" sz="2200" dirty="0" smtClean="0"/>
              <a:t>video</a:t>
            </a:r>
            <a:r>
              <a:rPr lang="sr-Cyrl-CS" sz="2200" dirty="0" smtClean="0"/>
              <a:t> </a:t>
            </a:r>
            <a:r>
              <a:rPr lang="en-US" sz="2200" dirty="0" err="1" smtClean="0"/>
              <a:t>snimka</a:t>
            </a:r>
            <a:r>
              <a:rPr lang="sr-Cyrl-CS" sz="2200" dirty="0" smtClean="0"/>
              <a:t> </a:t>
            </a:r>
            <a:r>
              <a:rPr lang="en-US" sz="2200" dirty="0" err="1" smtClean="0"/>
              <a:t>na</a:t>
            </a:r>
            <a:r>
              <a:rPr lang="sr-Cyrl-CS" sz="2200" dirty="0" smtClean="0"/>
              <a:t> </a:t>
            </a:r>
            <a:r>
              <a:rPr lang="en-US" sz="2200" dirty="0" err="1" smtClean="0"/>
              <a:t>televizijskom</a:t>
            </a:r>
            <a:r>
              <a:rPr lang="sr-Cyrl-CS" sz="2200" dirty="0" smtClean="0"/>
              <a:t> </a:t>
            </a:r>
            <a:r>
              <a:rPr lang="en-US" sz="2200" dirty="0" err="1" smtClean="0"/>
              <a:t>ekranu</a:t>
            </a:r>
            <a:endParaRPr lang="sr-Cyrl-CS" sz="2200" dirty="0" smtClean="0"/>
          </a:p>
          <a:p>
            <a:pPr lvl="1">
              <a:lnSpc>
                <a:spcPct val="80000"/>
              </a:lnSpc>
            </a:pPr>
            <a:r>
              <a:rPr lang="en-US" sz="2200" dirty="0" err="1" smtClean="0"/>
              <a:t>gledanje</a:t>
            </a:r>
            <a:r>
              <a:rPr lang="sr-Cyrl-CS" sz="2200" dirty="0" smtClean="0"/>
              <a:t> </a:t>
            </a:r>
            <a:r>
              <a:rPr lang="en-US" sz="2200" dirty="0" err="1" smtClean="0"/>
              <a:t>prezentacije</a:t>
            </a:r>
            <a:r>
              <a:rPr lang="sr-Cyrl-CS" sz="2200" dirty="0" smtClean="0"/>
              <a:t> </a:t>
            </a:r>
            <a:r>
              <a:rPr lang="en-US" sz="2200" dirty="0" smtClean="0"/>
              <a:t>u</a:t>
            </a:r>
            <a:r>
              <a:rPr lang="sr-Cyrl-CS" sz="2200" dirty="0" smtClean="0"/>
              <a:t> </a:t>
            </a:r>
            <a:r>
              <a:rPr lang="sr-Latn-CS" sz="2200" i="1" dirty="0" smtClean="0"/>
              <a:t>Power Point </a:t>
            </a:r>
            <a:r>
              <a:rPr lang="en-US" sz="2200" dirty="0" err="1" smtClean="0"/>
              <a:t>alatu</a:t>
            </a:r>
            <a:endParaRPr lang="sr-Cyrl-CS" sz="2200" dirty="0" smtClean="0"/>
          </a:p>
          <a:p>
            <a:pPr lvl="1">
              <a:lnSpc>
                <a:spcPct val="80000"/>
              </a:lnSpc>
            </a:pPr>
            <a:r>
              <a:rPr lang="en-US" sz="2200" dirty="0" err="1" smtClean="0"/>
              <a:t>predavanje</a:t>
            </a:r>
            <a:r>
              <a:rPr lang="sr-Cyrl-CS" sz="2200" dirty="0" smtClean="0"/>
              <a:t> </a:t>
            </a:r>
            <a:r>
              <a:rPr lang="en-US" sz="2200" dirty="0" err="1" smtClean="0"/>
              <a:t>za</a:t>
            </a:r>
            <a:r>
              <a:rPr lang="sr-Cyrl-CS" sz="2200" dirty="0" smtClean="0"/>
              <a:t> </a:t>
            </a:r>
            <a:r>
              <a:rPr lang="en-US" sz="2200" dirty="0" err="1" smtClean="0"/>
              <a:t>vr</a:t>
            </a:r>
            <a:r>
              <a:rPr lang="bs-Latn-BA" sz="2200" dirty="0" err="1" smtClean="0"/>
              <a:t>ij</a:t>
            </a:r>
            <a:r>
              <a:rPr lang="en-US" sz="2200" dirty="0" err="1" smtClean="0"/>
              <a:t>eme</a:t>
            </a:r>
            <a:r>
              <a:rPr lang="sr-Cyrl-CS" sz="2200" dirty="0" smtClean="0"/>
              <a:t> </a:t>
            </a:r>
            <a:r>
              <a:rPr lang="en-US" sz="2200" dirty="0" err="1" smtClean="0"/>
              <a:t>koga</a:t>
            </a:r>
            <a:r>
              <a:rPr lang="sr-Cyrl-CS" sz="2200" dirty="0" smtClean="0"/>
              <a:t> </a:t>
            </a:r>
            <a:r>
              <a:rPr lang="en-US" sz="2200" dirty="0" err="1" smtClean="0"/>
              <a:t>predavač</a:t>
            </a:r>
            <a:r>
              <a:rPr lang="sr-Cyrl-CS" sz="2200" dirty="0" smtClean="0"/>
              <a:t> </a:t>
            </a:r>
            <a:r>
              <a:rPr lang="en-US" sz="2200" dirty="0" err="1" smtClean="0"/>
              <a:t>priča</a:t>
            </a:r>
            <a:r>
              <a:rPr lang="sr-Cyrl-CS" sz="2200" dirty="0" smtClean="0"/>
              <a:t> </a:t>
            </a:r>
            <a:r>
              <a:rPr lang="en-US" sz="2200" dirty="0" err="1" smtClean="0"/>
              <a:t>i</a:t>
            </a:r>
            <a:r>
              <a:rPr lang="sr-Cyrl-CS" sz="2200" dirty="0" smtClean="0"/>
              <a:t> </a:t>
            </a:r>
            <a:r>
              <a:rPr lang="en-US" sz="2200" dirty="0" err="1" smtClean="0"/>
              <a:t>crta</a:t>
            </a:r>
            <a:r>
              <a:rPr lang="sr-Cyrl-CS" sz="2200" dirty="0" smtClean="0"/>
              <a:t> </a:t>
            </a:r>
            <a:r>
              <a:rPr lang="en-US" sz="2200" dirty="0" err="1" smtClean="0"/>
              <a:t>po</a:t>
            </a:r>
            <a:r>
              <a:rPr lang="sr-Cyrl-CS" sz="2200" dirty="0" smtClean="0"/>
              <a:t> </a:t>
            </a:r>
            <a:r>
              <a:rPr lang="en-US" sz="2200" dirty="0" err="1" smtClean="0"/>
              <a:t>tabli</a:t>
            </a:r>
            <a:r>
              <a:rPr lang="en-US" sz="2200" dirty="0" smtClean="0"/>
              <a:t> </a:t>
            </a:r>
            <a:endParaRPr lang="sr-Cyrl-CS" sz="2200" dirty="0" smtClean="0"/>
          </a:p>
          <a:p>
            <a:pPr lvl="1">
              <a:lnSpc>
                <a:spcPct val="80000"/>
              </a:lnSpc>
            </a:pPr>
            <a:r>
              <a:rPr lang="en-US" sz="2200" dirty="0" err="1" smtClean="0"/>
              <a:t>najjednostaviji</a:t>
            </a:r>
            <a:r>
              <a:rPr lang="sr-Cyrl-CS" sz="2200" dirty="0" smtClean="0"/>
              <a:t> </a:t>
            </a:r>
            <a:r>
              <a:rPr lang="en-US" sz="2200" dirty="0" smtClean="0"/>
              <a:t>je</a:t>
            </a:r>
            <a:r>
              <a:rPr lang="sr-Cyrl-CS" sz="2200" dirty="0" smtClean="0"/>
              <a:t> </a:t>
            </a:r>
            <a:r>
              <a:rPr lang="en-US" sz="2200" dirty="0" err="1" smtClean="0"/>
              <a:t>lekcija</a:t>
            </a:r>
            <a:r>
              <a:rPr lang="sr-Cyrl-CS" sz="2200" dirty="0" smtClean="0"/>
              <a:t> </a:t>
            </a:r>
            <a:r>
              <a:rPr lang="en-US" sz="2200" dirty="0" smtClean="0"/>
              <a:t>u</a:t>
            </a:r>
            <a:r>
              <a:rPr lang="sr-Cyrl-CS" sz="2200" dirty="0" smtClean="0"/>
              <a:t> </a:t>
            </a:r>
            <a:r>
              <a:rPr lang="en-US" sz="2200" dirty="0" err="1" smtClean="0"/>
              <a:t>knjizi</a:t>
            </a:r>
            <a:r>
              <a:rPr lang="sr-Cyrl-CS" sz="2200" dirty="0" smtClean="0"/>
              <a:t> </a:t>
            </a:r>
            <a:r>
              <a:rPr lang="en-US" sz="2200" dirty="0" err="1" smtClean="0"/>
              <a:t>koja</a:t>
            </a:r>
            <a:r>
              <a:rPr lang="sr-Cyrl-CS" sz="2200" dirty="0" smtClean="0"/>
              <a:t> </a:t>
            </a:r>
            <a:r>
              <a:rPr lang="en-US" sz="2200" dirty="0" smtClean="0"/>
              <a:t>se</a:t>
            </a:r>
            <a:r>
              <a:rPr lang="sr-Cyrl-CS" sz="2200" dirty="0" smtClean="0"/>
              <a:t> </a:t>
            </a:r>
            <a:r>
              <a:rPr lang="en-US" sz="2200" dirty="0" err="1" smtClean="0"/>
              <a:t>sastoji</a:t>
            </a:r>
            <a:r>
              <a:rPr lang="sr-Cyrl-CS" sz="2200" dirty="0" smtClean="0"/>
              <a:t> </a:t>
            </a:r>
            <a:r>
              <a:rPr lang="en-US" sz="2200" dirty="0" err="1" smtClean="0"/>
              <a:t>od</a:t>
            </a:r>
            <a:r>
              <a:rPr lang="sr-Cyrl-CS" sz="2200" dirty="0" smtClean="0"/>
              <a:t> </a:t>
            </a:r>
            <a:r>
              <a:rPr lang="en-US" sz="2200" dirty="0" err="1" smtClean="0"/>
              <a:t>odštampanog</a:t>
            </a:r>
            <a:r>
              <a:rPr lang="sr-Cyrl-CS" sz="2200" dirty="0" smtClean="0"/>
              <a:t> </a:t>
            </a:r>
            <a:r>
              <a:rPr lang="en-US" sz="2200" dirty="0" err="1" smtClean="0"/>
              <a:t>teksta</a:t>
            </a:r>
            <a:r>
              <a:rPr lang="sr-Cyrl-CS" sz="2200" dirty="0" smtClean="0"/>
              <a:t> </a:t>
            </a:r>
            <a:r>
              <a:rPr lang="en-US" sz="2200" dirty="0" err="1" smtClean="0"/>
              <a:t>i</a:t>
            </a:r>
            <a:r>
              <a:rPr lang="sr-Cyrl-CS" sz="2200" dirty="0" smtClean="0"/>
              <a:t> </a:t>
            </a:r>
            <a:r>
              <a:rPr lang="en-US" sz="2200" dirty="0" err="1" smtClean="0"/>
              <a:t>crteža</a:t>
            </a:r>
            <a:r>
              <a:rPr lang="en-US" sz="2400" dirty="0" smtClean="0"/>
              <a:t> </a:t>
            </a:r>
            <a:r>
              <a:rPr lang="sr-Cyrl-CS" sz="2400" dirty="0" smtClean="0"/>
              <a:t>  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  <p:transition spd="slow">
    <p:pull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229600" cy="711200"/>
          </a:xfrm>
        </p:spPr>
        <p:txBody>
          <a:bodyPr/>
          <a:lstStyle/>
          <a:p>
            <a:r>
              <a:rPr lang="en-US" sz="3600" smtClean="0"/>
              <a:t>Multimedija</a:t>
            </a:r>
            <a:r>
              <a:rPr lang="sr-Cyrl-CS" sz="3600" smtClean="0"/>
              <a:t> - </a:t>
            </a:r>
            <a:r>
              <a:rPr lang="en-US" sz="3600" smtClean="0"/>
              <a:t>danas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229600" cy="4175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 smtClean="0"/>
              <a:t>Termin</a:t>
            </a:r>
            <a:r>
              <a:rPr lang="sr-Cyrl-CS" sz="2400" dirty="0" smtClean="0"/>
              <a:t> </a:t>
            </a:r>
            <a:r>
              <a:rPr lang="en-US" sz="2400" dirty="0" err="1" smtClean="0"/>
              <a:t>koji</a:t>
            </a:r>
            <a:r>
              <a:rPr lang="sr-Cyrl-CS" sz="2400" dirty="0" smtClean="0"/>
              <a:t> </a:t>
            </a:r>
            <a:r>
              <a:rPr lang="en-US" sz="2400" dirty="0" smtClean="0"/>
              <a:t>se</a:t>
            </a:r>
            <a:r>
              <a:rPr lang="sr-Cyrl-CS" sz="2400" dirty="0" smtClean="0"/>
              <a:t> </a:t>
            </a:r>
            <a:r>
              <a:rPr lang="en-US" sz="2400" dirty="0" err="1" smtClean="0"/>
              <a:t>danas</a:t>
            </a:r>
            <a:r>
              <a:rPr lang="sr-Cyrl-CS" sz="2400" dirty="0" smtClean="0"/>
              <a:t> </a:t>
            </a:r>
            <a:r>
              <a:rPr lang="en-US" sz="2400" dirty="0" err="1" smtClean="0"/>
              <a:t>smatra</a:t>
            </a:r>
            <a:r>
              <a:rPr lang="sr-Cyrl-CS" sz="2400" dirty="0" smtClean="0"/>
              <a:t> </a:t>
            </a:r>
            <a:r>
              <a:rPr lang="en-US" sz="2400" dirty="0" err="1" smtClean="0"/>
              <a:t>multimedijom</a:t>
            </a:r>
            <a:r>
              <a:rPr lang="sr-Cyrl-CS" sz="2400" dirty="0" smtClean="0"/>
              <a:t> </a:t>
            </a:r>
            <a:r>
              <a:rPr lang="en-US" sz="2400" dirty="0" smtClean="0"/>
              <a:t>je</a:t>
            </a:r>
            <a:r>
              <a:rPr lang="sr-Cyrl-CS" sz="2400" dirty="0" smtClean="0"/>
              <a:t> </a:t>
            </a:r>
            <a:r>
              <a:rPr lang="en-US" sz="2400" dirty="0" err="1" smtClean="0"/>
              <a:t>prezentacija</a:t>
            </a:r>
            <a:r>
              <a:rPr lang="sr-Cyrl-CS" sz="2400" dirty="0" smtClean="0"/>
              <a:t> </a:t>
            </a:r>
            <a:r>
              <a:rPr lang="en-US" sz="2400" dirty="0" err="1" smtClean="0"/>
              <a:t>nekog</a:t>
            </a:r>
            <a:r>
              <a:rPr lang="sr-Cyrl-CS" sz="2400" dirty="0" smtClean="0"/>
              <a:t> </a:t>
            </a:r>
            <a:r>
              <a:rPr lang="en-US" sz="2400" dirty="0" err="1" smtClean="0"/>
              <a:t>sadržaja</a:t>
            </a:r>
            <a:r>
              <a:rPr lang="sr-Cyrl-CS" sz="2400" dirty="0" smtClean="0"/>
              <a:t> </a:t>
            </a:r>
            <a:r>
              <a:rPr lang="en-US" sz="2400" dirty="0" err="1" smtClean="0"/>
              <a:t>uz</a:t>
            </a:r>
            <a:r>
              <a:rPr lang="sr-Cyrl-CS" sz="2400" dirty="0" smtClean="0"/>
              <a:t> </a:t>
            </a:r>
            <a:r>
              <a:rPr lang="en-US" sz="2400" dirty="0" err="1" smtClean="0"/>
              <a:t>korišćenje</a:t>
            </a:r>
            <a:r>
              <a:rPr lang="sr-Cyrl-CS" sz="2400" dirty="0" smtClean="0"/>
              <a:t> </a:t>
            </a:r>
            <a:r>
              <a:rPr lang="en-US" sz="2400" dirty="0" err="1" smtClean="0"/>
              <a:t>i</a:t>
            </a:r>
            <a:r>
              <a:rPr lang="sr-Cyrl-CS" sz="2400" dirty="0" smtClean="0"/>
              <a:t> </a:t>
            </a:r>
            <a:r>
              <a:rPr lang="en-US" sz="2400" dirty="0" smtClean="0"/>
              <a:t>r</a:t>
            </a:r>
            <a:r>
              <a:rPr lang="bs-Latn-BA" sz="2400" dirty="0" err="1" smtClean="0"/>
              <a:t>ij</a:t>
            </a:r>
            <a:r>
              <a:rPr lang="en-US" sz="2400" dirty="0" err="1" smtClean="0"/>
              <a:t>eči</a:t>
            </a:r>
            <a:r>
              <a:rPr lang="sr-Cyrl-CS" sz="2400" dirty="0" smtClean="0"/>
              <a:t> </a:t>
            </a:r>
            <a:r>
              <a:rPr lang="en-US" sz="2400" dirty="0" err="1" smtClean="0"/>
              <a:t>i</a:t>
            </a:r>
            <a:r>
              <a:rPr lang="sr-Cyrl-CS" sz="2400" dirty="0" smtClean="0"/>
              <a:t> </a:t>
            </a:r>
            <a:r>
              <a:rPr lang="en-US" sz="2400" dirty="0" err="1" smtClean="0"/>
              <a:t>slike</a:t>
            </a:r>
            <a:r>
              <a:rPr lang="sr-Cyrl-CS" sz="2400" dirty="0" smtClean="0"/>
              <a:t>.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</a:t>
            </a:r>
            <a:r>
              <a:rPr lang="bs-Latn-BA" sz="2400" dirty="0" err="1" smtClean="0"/>
              <a:t>ij</a:t>
            </a:r>
            <a:r>
              <a:rPr lang="en-US" sz="2400" dirty="0" err="1" smtClean="0"/>
              <a:t>eč</a:t>
            </a:r>
            <a:r>
              <a:rPr lang="sr-Cyrl-CS" sz="24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misli</a:t>
            </a:r>
            <a:r>
              <a:rPr lang="sr-Cyrl-CS" sz="2400" dirty="0" smtClean="0"/>
              <a:t> </a:t>
            </a:r>
            <a:r>
              <a:rPr lang="en-US" sz="2400" dirty="0" smtClean="0"/>
              <a:t>se</a:t>
            </a:r>
            <a:r>
              <a:rPr lang="sr-Cyrl-CS" sz="2400" dirty="0" smtClean="0"/>
              <a:t> </a:t>
            </a:r>
            <a:r>
              <a:rPr lang="en-US" sz="2400" dirty="0" err="1" smtClean="0"/>
              <a:t>na</a:t>
            </a:r>
            <a:r>
              <a:rPr lang="sr-Cyrl-CS" sz="2400" dirty="0" smtClean="0"/>
              <a:t> </a:t>
            </a:r>
            <a:r>
              <a:rPr lang="en-US" sz="2400" dirty="0" err="1" smtClean="0"/>
              <a:t>sadržaj</a:t>
            </a:r>
            <a:r>
              <a:rPr lang="sr-Cyrl-CS" sz="2400" dirty="0" smtClean="0"/>
              <a:t> </a:t>
            </a:r>
            <a:r>
              <a:rPr lang="en-US" sz="2400" dirty="0" err="1" smtClean="0"/>
              <a:t>predstavljen</a:t>
            </a:r>
            <a:r>
              <a:rPr lang="sr-Cyrl-CS" sz="2400" dirty="0" smtClean="0"/>
              <a:t> </a:t>
            </a:r>
            <a:r>
              <a:rPr lang="en-US" sz="2400" dirty="0" smtClean="0"/>
              <a:t>u</a:t>
            </a:r>
            <a:r>
              <a:rPr lang="sr-Cyrl-CS" sz="2400" dirty="0" smtClean="0"/>
              <a:t> </a:t>
            </a:r>
            <a:r>
              <a:rPr lang="en-US" sz="2400" dirty="0" err="1" smtClean="0"/>
              <a:t>verbalnoj</a:t>
            </a:r>
            <a:r>
              <a:rPr lang="sr-Cyrl-CS" sz="2400" dirty="0" smtClean="0"/>
              <a:t> </a:t>
            </a:r>
            <a:r>
              <a:rPr lang="en-US" sz="2400" dirty="0" err="1" smtClean="0"/>
              <a:t>formi</a:t>
            </a:r>
            <a:r>
              <a:rPr lang="sr-Cyrl-CS" sz="2400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en-US" sz="2000" dirty="0" err="1" smtClean="0"/>
              <a:t>odštampan</a:t>
            </a:r>
            <a:r>
              <a:rPr lang="sr-Cyrl-CS" sz="2000" dirty="0" smtClean="0"/>
              <a:t> </a:t>
            </a:r>
            <a:r>
              <a:rPr lang="en-US" sz="2000" dirty="0" err="1" smtClean="0"/>
              <a:t>ili</a:t>
            </a:r>
            <a:r>
              <a:rPr lang="sr-Cyrl-CS" sz="2000" dirty="0" smtClean="0"/>
              <a:t> </a:t>
            </a:r>
            <a:r>
              <a:rPr lang="en-US" sz="2000" dirty="0" err="1" smtClean="0"/>
              <a:t>izgovoren</a:t>
            </a:r>
            <a:r>
              <a:rPr lang="sr-Cyrl-CS" sz="2000" dirty="0" smtClean="0"/>
              <a:t> </a:t>
            </a:r>
            <a:r>
              <a:rPr lang="en-US" sz="2000" dirty="0" err="1" smtClean="0"/>
              <a:t>tekst</a:t>
            </a:r>
            <a:r>
              <a:rPr lang="sr-Cyrl-CS" sz="2000" dirty="0" smtClean="0"/>
              <a:t>,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/>
              <a:t>Slika</a:t>
            </a:r>
            <a:r>
              <a:rPr lang="sr-Cyrl-CS" sz="24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podrazum</a:t>
            </a:r>
            <a:r>
              <a:rPr lang="bs-Latn-BA" sz="2400" dirty="0" err="1" smtClean="0"/>
              <a:t>ij</a:t>
            </a:r>
            <a:r>
              <a:rPr lang="en-US" sz="2400" dirty="0" err="1" smtClean="0"/>
              <a:t>eva</a:t>
            </a:r>
            <a:r>
              <a:rPr lang="sr-Cyrl-CS" sz="2400" dirty="0" smtClean="0"/>
              <a:t> </a:t>
            </a:r>
            <a:r>
              <a:rPr lang="en-US" sz="2400" dirty="0" smtClean="0"/>
              <a:t>se</a:t>
            </a:r>
            <a:r>
              <a:rPr lang="sr-Cyrl-CS" sz="2400" dirty="0" smtClean="0"/>
              <a:t> </a:t>
            </a:r>
            <a:r>
              <a:rPr lang="en-US" sz="2400" dirty="0" err="1" smtClean="0"/>
              <a:t>sadržaj</a:t>
            </a:r>
            <a:r>
              <a:rPr lang="sr-Cyrl-CS" sz="2400" dirty="0" smtClean="0"/>
              <a:t> </a:t>
            </a:r>
            <a:r>
              <a:rPr lang="en-US" sz="2400" dirty="0" err="1" smtClean="0"/>
              <a:t>predstavljen</a:t>
            </a:r>
            <a:r>
              <a:rPr lang="sr-Cyrl-CS" sz="2400" dirty="0" smtClean="0"/>
              <a:t> </a:t>
            </a:r>
            <a:r>
              <a:rPr lang="en-US" sz="2400" dirty="0" smtClean="0"/>
              <a:t>u</a:t>
            </a:r>
            <a:r>
              <a:rPr lang="sr-Cyrl-CS" sz="2400" dirty="0" smtClean="0"/>
              <a:t> </a:t>
            </a:r>
            <a:r>
              <a:rPr lang="en-US" sz="2400" dirty="0" err="1" smtClean="0"/>
              <a:t>slikovnoj</a:t>
            </a:r>
            <a:r>
              <a:rPr lang="sr-Cyrl-CS" sz="2400" dirty="0" smtClean="0"/>
              <a:t> </a:t>
            </a:r>
            <a:r>
              <a:rPr lang="en-US" sz="2400" dirty="0" err="1" smtClean="0"/>
              <a:t>formi</a:t>
            </a:r>
            <a:r>
              <a:rPr lang="sr-Cyrl-CS" sz="2400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en-US" sz="2000" dirty="0" err="1" smtClean="0"/>
              <a:t>statička</a:t>
            </a:r>
            <a:r>
              <a:rPr lang="sr-Cyrl-CS" sz="2000" dirty="0" smtClean="0"/>
              <a:t> </a:t>
            </a:r>
            <a:r>
              <a:rPr lang="en-US" sz="2000" dirty="0" err="1" smtClean="0"/>
              <a:t>slika</a:t>
            </a:r>
            <a:r>
              <a:rPr lang="sr-Cyrl-CS" sz="2000" dirty="0" smtClean="0"/>
              <a:t> </a:t>
            </a:r>
            <a:r>
              <a:rPr lang="en-US" sz="2000" dirty="0" err="1" smtClean="0"/>
              <a:t>koja</a:t>
            </a:r>
            <a:r>
              <a:rPr lang="sr-Cyrl-CS" sz="2000" dirty="0" smtClean="0"/>
              <a:t> </a:t>
            </a:r>
            <a:r>
              <a:rPr lang="en-US" sz="2000" dirty="0" err="1" smtClean="0"/>
              <a:t>uključuje</a:t>
            </a:r>
            <a:r>
              <a:rPr lang="sr-Cyrl-CS" sz="2000" dirty="0" smtClean="0"/>
              <a:t> </a:t>
            </a:r>
            <a:r>
              <a:rPr lang="en-US" sz="2000" dirty="0" err="1" smtClean="0"/>
              <a:t>ilustracije</a:t>
            </a:r>
            <a:r>
              <a:rPr lang="sr-Cyrl-CS" sz="2000" dirty="0" smtClean="0"/>
              <a:t>, </a:t>
            </a:r>
            <a:r>
              <a:rPr lang="en-US" sz="2000" dirty="0" err="1" smtClean="0"/>
              <a:t>grafove</a:t>
            </a:r>
            <a:r>
              <a:rPr lang="sr-Cyrl-CS" sz="2000" dirty="0" smtClean="0"/>
              <a:t>, </a:t>
            </a:r>
            <a:r>
              <a:rPr lang="en-US" sz="2000" dirty="0" err="1" smtClean="0"/>
              <a:t>fotografije</a:t>
            </a:r>
            <a:r>
              <a:rPr lang="sr-Cyrl-CS" sz="2000" dirty="0" smtClean="0"/>
              <a:t> </a:t>
            </a:r>
            <a:r>
              <a:rPr lang="en-US" sz="2000" dirty="0" err="1" smtClean="0"/>
              <a:t>i</a:t>
            </a:r>
            <a:r>
              <a:rPr lang="sr-Cyrl-CS" sz="2000" dirty="0" smtClean="0"/>
              <a:t> </a:t>
            </a:r>
            <a:r>
              <a:rPr lang="en-US" sz="2000" dirty="0" err="1" smtClean="0"/>
              <a:t>mape</a:t>
            </a:r>
            <a:r>
              <a:rPr lang="sr-Cyrl-CS" sz="2000" dirty="0" smtClean="0"/>
              <a:t> </a:t>
            </a:r>
            <a:r>
              <a:rPr lang="en-US" sz="2000" dirty="0" err="1" smtClean="0"/>
              <a:t>ili</a:t>
            </a:r>
            <a:r>
              <a:rPr lang="sr-Cyrl-CS" sz="2000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en-US" sz="2000" dirty="0" err="1" smtClean="0"/>
              <a:t>dinamička</a:t>
            </a:r>
            <a:r>
              <a:rPr lang="sr-Cyrl-CS" sz="2000" dirty="0" smtClean="0"/>
              <a:t> </a:t>
            </a:r>
            <a:r>
              <a:rPr lang="en-US" sz="2000" dirty="0" err="1" smtClean="0"/>
              <a:t>slika</a:t>
            </a:r>
            <a:r>
              <a:rPr lang="sr-Cyrl-CS" sz="2000" dirty="0" smtClean="0"/>
              <a:t> </a:t>
            </a:r>
            <a:r>
              <a:rPr lang="en-US" sz="2000" dirty="0" err="1" smtClean="0"/>
              <a:t>koja</a:t>
            </a:r>
            <a:r>
              <a:rPr lang="sr-Cyrl-CS" sz="2000" dirty="0" smtClean="0"/>
              <a:t> </a:t>
            </a:r>
            <a:r>
              <a:rPr lang="en-US" sz="2000" dirty="0" err="1" smtClean="0"/>
              <a:t>uključuje</a:t>
            </a:r>
            <a:r>
              <a:rPr lang="sr-Cyrl-CS" sz="2000" dirty="0" smtClean="0"/>
              <a:t> </a:t>
            </a:r>
            <a:r>
              <a:rPr lang="en-US" sz="2000" dirty="0" err="1" smtClean="0"/>
              <a:t>animaciju</a:t>
            </a:r>
            <a:r>
              <a:rPr lang="sr-Cyrl-CS" sz="2000" dirty="0" smtClean="0"/>
              <a:t> </a:t>
            </a:r>
            <a:r>
              <a:rPr lang="en-US" sz="2000" dirty="0" err="1" smtClean="0"/>
              <a:t>i</a:t>
            </a:r>
            <a:r>
              <a:rPr lang="sr-Cyrl-CS" sz="2000" dirty="0" smtClean="0"/>
              <a:t> </a:t>
            </a:r>
            <a:r>
              <a:rPr lang="en-US" sz="2000" dirty="0" smtClean="0"/>
              <a:t>video</a:t>
            </a:r>
            <a:r>
              <a:rPr lang="sr-Cyrl-CS" sz="2000" dirty="0" smtClean="0"/>
              <a:t>. </a:t>
            </a:r>
            <a:endParaRPr lang="en-US" sz="2000" dirty="0" smtClean="0"/>
          </a:p>
        </p:txBody>
      </p:sp>
    </p:spTree>
  </p:cSld>
  <p:clrMapOvr>
    <a:masterClrMapping/>
  </p:clrMapOvr>
  <p:transition spd="slow">
    <p:pull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5538"/>
            <a:ext cx="8229600" cy="711200"/>
          </a:xfrm>
        </p:spPr>
        <p:txBody>
          <a:bodyPr/>
          <a:lstStyle/>
          <a:p>
            <a:r>
              <a:rPr lang="en-US" sz="4000" smtClean="0"/>
              <a:t>Multimedija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229600" cy="4175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 smtClean="0"/>
              <a:t>Šira</a:t>
            </a:r>
            <a:r>
              <a:rPr lang="sr-Cyrl-CS" sz="2400" dirty="0" smtClean="0"/>
              <a:t> </a:t>
            </a:r>
            <a:r>
              <a:rPr lang="en-US" sz="2400" dirty="0" err="1" smtClean="0"/>
              <a:t>definicija</a:t>
            </a:r>
            <a:r>
              <a:rPr lang="sr-Cyrl-CS" sz="2400" dirty="0" smtClean="0"/>
              <a:t> </a:t>
            </a:r>
            <a:r>
              <a:rPr lang="en-US" sz="2400" dirty="0" err="1" smtClean="0"/>
              <a:t>multimedije</a:t>
            </a:r>
            <a:r>
              <a:rPr lang="sr-Cyrl-CS" sz="2400" dirty="0" smtClean="0"/>
              <a:t> </a:t>
            </a:r>
            <a:r>
              <a:rPr lang="en-US" sz="2400" dirty="0" smtClean="0"/>
              <a:t>je</a:t>
            </a:r>
            <a:r>
              <a:rPr lang="sr-Cyrl-CS" sz="2400" dirty="0" smtClean="0"/>
              <a:t> </a:t>
            </a:r>
            <a:r>
              <a:rPr lang="en-US" sz="2400" dirty="0" err="1" smtClean="0"/>
              <a:t>predstavljanje</a:t>
            </a:r>
            <a:r>
              <a:rPr lang="sr-Cyrl-CS" sz="2400" dirty="0" smtClean="0"/>
              <a:t> </a:t>
            </a:r>
            <a:r>
              <a:rPr lang="en-US" sz="2400" dirty="0" err="1" smtClean="0"/>
              <a:t>sadržaja</a:t>
            </a:r>
            <a:r>
              <a:rPr lang="sr-Cyrl-CS" sz="2400" dirty="0" smtClean="0"/>
              <a:t> </a:t>
            </a:r>
            <a:r>
              <a:rPr lang="en-US" sz="2400" dirty="0" smtClean="0"/>
              <a:t>u</a:t>
            </a:r>
            <a:r>
              <a:rPr lang="sr-Cyrl-CS" sz="2400" dirty="0" smtClean="0"/>
              <a:t> </a:t>
            </a:r>
            <a:r>
              <a:rPr lang="en-US" sz="2400" dirty="0" err="1" smtClean="0"/>
              <a:t>više</a:t>
            </a:r>
            <a:r>
              <a:rPr lang="sr-Cyrl-CS" sz="2400" dirty="0" smtClean="0"/>
              <a:t> </a:t>
            </a:r>
            <a:r>
              <a:rPr lang="en-US" sz="2400" dirty="0" err="1" smtClean="0"/>
              <a:t>oblika</a:t>
            </a:r>
            <a:r>
              <a:rPr lang="sr-Cyrl-CS" sz="2400" dirty="0" smtClean="0"/>
              <a:t> (</a:t>
            </a:r>
            <a:r>
              <a:rPr lang="en-US" sz="2400" dirty="0" err="1" smtClean="0"/>
              <a:t>formata</a:t>
            </a:r>
            <a:r>
              <a:rPr lang="sr-Cyrl-CS" sz="2400" dirty="0" smtClean="0"/>
              <a:t>). </a:t>
            </a:r>
          </a:p>
          <a:p>
            <a:pPr>
              <a:lnSpc>
                <a:spcPct val="90000"/>
              </a:lnSpc>
            </a:pPr>
            <a:endParaRPr lang="sr-Cyrl-CS" sz="8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Sa</a:t>
            </a:r>
            <a:r>
              <a:rPr lang="sr-Cyrl-CS" sz="2400" dirty="0" smtClean="0"/>
              <a:t> </a:t>
            </a:r>
            <a:r>
              <a:rPr lang="en-US" sz="2400" dirty="0" err="1" smtClean="0"/>
              <a:t>stanovišta</a:t>
            </a:r>
            <a:r>
              <a:rPr lang="sr-Cyrl-CS" sz="2400" dirty="0" smtClean="0"/>
              <a:t> </a:t>
            </a:r>
            <a:r>
              <a:rPr lang="en-US" sz="2400" dirty="0" err="1" smtClean="0"/>
              <a:t>kognitivne</a:t>
            </a:r>
            <a:r>
              <a:rPr lang="sr-Cyrl-CS" sz="2400" dirty="0" smtClean="0"/>
              <a:t> </a:t>
            </a:r>
            <a:r>
              <a:rPr lang="en-US" sz="2400" dirty="0" err="1" smtClean="0"/>
              <a:t>psihologije</a:t>
            </a:r>
            <a:r>
              <a:rPr lang="sr-Cyrl-CS" sz="2400" dirty="0" smtClean="0"/>
              <a:t> </a:t>
            </a:r>
            <a:r>
              <a:rPr lang="en-US" sz="2400" dirty="0" err="1" smtClean="0"/>
              <a:t>definišu</a:t>
            </a:r>
            <a:r>
              <a:rPr lang="sr-Cyrl-CS" sz="2400" dirty="0" smtClean="0"/>
              <a:t> </a:t>
            </a:r>
            <a:r>
              <a:rPr lang="en-US" sz="2400" dirty="0" smtClean="0"/>
              <a:t>se</a:t>
            </a:r>
            <a:r>
              <a:rPr lang="sr-Cyrl-CS" sz="2400" dirty="0" smtClean="0"/>
              <a:t> </a:t>
            </a:r>
            <a:r>
              <a:rPr lang="en-US" sz="2400" dirty="0" err="1" smtClean="0"/>
              <a:t>dva</a:t>
            </a:r>
            <a:r>
              <a:rPr lang="sr-Cyrl-CS" sz="2400" dirty="0" smtClean="0"/>
              <a:t> </a:t>
            </a:r>
            <a:r>
              <a:rPr lang="en-US" sz="2400" dirty="0" err="1" smtClean="0"/>
              <a:t>oblika</a:t>
            </a:r>
            <a:r>
              <a:rPr lang="sr-Cyrl-CS" sz="2400" dirty="0" smtClean="0"/>
              <a:t>:</a:t>
            </a:r>
            <a:r>
              <a:rPr lang="sr-Cyrl-C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200" dirty="0" err="1" smtClean="0"/>
              <a:t>verbalni</a:t>
            </a:r>
            <a:r>
              <a:rPr lang="sr-Cyrl-CS" sz="2200" dirty="0" smtClean="0"/>
              <a:t> </a:t>
            </a:r>
            <a:r>
              <a:rPr lang="en-US" sz="2200" dirty="0" err="1" smtClean="0"/>
              <a:t>i</a:t>
            </a:r>
            <a:r>
              <a:rPr lang="sr-Cyrl-CS" sz="22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200" dirty="0" err="1" smtClean="0"/>
              <a:t>vizuelni</a:t>
            </a:r>
            <a:r>
              <a:rPr lang="sr-Cyrl-CS" sz="2200" dirty="0" smtClean="0"/>
              <a:t>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sr-Cyrl-CS" sz="800" dirty="0" smtClean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Termin</a:t>
            </a:r>
            <a:r>
              <a:rPr lang="sr-Cyrl-CS" sz="2400" dirty="0" smtClean="0"/>
              <a:t> </a:t>
            </a:r>
            <a:r>
              <a:rPr lang="en-US" sz="2400" dirty="0" err="1" smtClean="0"/>
              <a:t>multimedija</a:t>
            </a:r>
            <a:r>
              <a:rPr lang="sr-Cyrl-CS" sz="2400" dirty="0" smtClean="0"/>
              <a:t> </a:t>
            </a:r>
            <a:r>
              <a:rPr lang="en-US" sz="2400" dirty="0" err="1" smtClean="0"/>
              <a:t>ima</a:t>
            </a:r>
            <a:r>
              <a:rPr lang="sr-Cyrl-CS" sz="2400" dirty="0" smtClean="0"/>
              <a:t> </a:t>
            </a:r>
            <a:r>
              <a:rPr lang="en-US" sz="2400" dirty="0" err="1" smtClean="0"/>
              <a:t>različito</a:t>
            </a:r>
            <a:r>
              <a:rPr lang="sr-Cyrl-CS" sz="2400" dirty="0" smtClean="0"/>
              <a:t> </a:t>
            </a:r>
            <a:r>
              <a:rPr lang="en-US" sz="2400" dirty="0" err="1" smtClean="0"/>
              <a:t>značenje</a:t>
            </a:r>
            <a:r>
              <a:rPr lang="sr-Cyrl-CS" sz="2400" dirty="0" smtClean="0"/>
              <a:t> </a:t>
            </a:r>
            <a:r>
              <a:rPr lang="en-US" sz="2400" dirty="0" smtClean="0"/>
              <a:t>u</a:t>
            </a:r>
            <a:r>
              <a:rPr lang="sr-Cyrl-CS" sz="2400" dirty="0" smtClean="0"/>
              <a:t> </a:t>
            </a:r>
            <a:r>
              <a:rPr lang="en-US" sz="2400" dirty="0" err="1" smtClean="0"/>
              <a:t>zavisnosti</a:t>
            </a:r>
            <a:r>
              <a:rPr lang="sr-Cyrl-CS" sz="2400" dirty="0" smtClean="0"/>
              <a:t> </a:t>
            </a:r>
            <a:r>
              <a:rPr lang="en-US" sz="2400" dirty="0" err="1" smtClean="0"/>
              <a:t>od</a:t>
            </a:r>
            <a:r>
              <a:rPr lang="sr-Cyrl-CS" sz="2400" dirty="0" smtClean="0"/>
              <a:t> </a:t>
            </a:r>
            <a:r>
              <a:rPr lang="en-US" sz="2400" dirty="0" smtClean="0"/>
              <a:t>toga</a:t>
            </a:r>
            <a:r>
              <a:rPr lang="sr-Cyrl-CS" sz="2400" dirty="0" smtClean="0"/>
              <a:t> </a:t>
            </a:r>
            <a:r>
              <a:rPr lang="en-US" sz="2400" dirty="0" err="1" smtClean="0"/>
              <a:t>da</a:t>
            </a:r>
            <a:r>
              <a:rPr lang="sr-Cyrl-CS" sz="2400" dirty="0" smtClean="0"/>
              <a:t> </a:t>
            </a:r>
            <a:r>
              <a:rPr lang="en-US" sz="2400" dirty="0" err="1" smtClean="0"/>
              <a:t>li</a:t>
            </a:r>
            <a:r>
              <a:rPr lang="sr-Cyrl-CS" sz="2400" dirty="0" smtClean="0"/>
              <a:t> </a:t>
            </a:r>
            <a:r>
              <a:rPr lang="en-US" sz="2400" dirty="0" smtClean="0"/>
              <a:t>se</a:t>
            </a:r>
            <a:r>
              <a:rPr lang="sr-Cyrl-CS" sz="2400" dirty="0" smtClean="0"/>
              <a:t> </a:t>
            </a:r>
            <a:r>
              <a:rPr lang="en-US" sz="2400" dirty="0" err="1" smtClean="0"/>
              <a:t>koristi</a:t>
            </a:r>
            <a:r>
              <a:rPr lang="sr-Cyrl-CS" sz="24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kao</a:t>
            </a:r>
            <a:r>
              <a:rPr lang="sr-Cyrl-CS" sz="2000" dirty="0" smtClean="0"/>
              <a:t> </a:t>
            </a:r>
            <a:r>
              <a:rPr lang="en-US" sz="2000" dirty="0" err="1" smtClean="0"/>
              <a:t>imenica</a:t>
            </a:r>
            <a:r>
              <a:rPr lang="sr-Cyrl-CS" sz="2000" dirty="0" smtClean="0"/>
              <a:t> </a:t>
            </a:r>
            <a:r>
              <a:rPr lang="en-US" sz="2000" dirty="0" err="1" smtClean="0"/>
              <a:t>ili</a:t>
            </a:r>
            <a:r>
              <a:rPr lang="sr-Cyrl-CS" sz="20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kao</a:t>
            </a:r>
            <a:r>
              <a:rPr lang="sr-Cyrl-CS" sz="2000" dirty="0" smtClean="0"/>
              <a:t> </a:t>
            </a:r>
            <a:r>
              <a:rPr lang="en-US" sz="2000" dirty="0" err="1" smtClean="0"/>
              <a:t>prid</a:t>
            </a:r>
            <a:r>
              <a:rPr lang="bs-Latn-BA" sz="2000" dirty="0" smtClean="0"/>
              <a:t>j</a:t>
            </a:r>
            <a:r>
              <a:rPr lang="en-US" sz="2000" dirty="0" err="1" smtClean="0"/>
              <a:t>ev</a:t>
            </a:r>
            <a:r>
              <a:rPr lang="sr-Latn-CS" sz="2000" dirty="0" smtClean="0"/>
              <a:t>.</a:t>
            </a:r>
            <a:endParaRPr lang="en-US" sz="2000" dirty="0" smtClean="0"/>
          </a:p>
        </p:txBody>
      </p:sp>
    </p:spTree>
  </p:cSld>
  <p:clrMapOvr>
    <a:masterClrMapping/>
  </p:clrMapOvr>
  <p:transition spd="slow">
    <p:pull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5538"/>
            <a:ext cx="8229600" cy="711200"/>
          </a:xfrm>
        </p:spPr>
        <p:txBody>
          <a:bodyPr/>
          <a:lstStyle/>
          <a:p>
            <a:r>
              <a:rPr lang="en-US" sz="4000" smtClean="0"/>
              <a:t>Multimedija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229600" cy="4175125"/>
          </a:xfrm>
        </p:spPr>
        <p:txBody>
          <a:bodyPr/>
          <a:lstStyle/>
          <a:p>
            <a:r>
              <a:rPr lang="en-US" sz="2800" smtClean="0"/>
              <a:t>Kada</a:t>
            </a:r>
            <a:r>
              <a:rPr lang="sr-Cyrl-CS" sz="2800" smtClean="0"/>
              <a:t> </a:t>
            </a:r>
            <a:r>
              <a:rPr lang="en-US" sz="2800" smtClean="0"/>
              <a:t>se</a:t>
            </a:r>
            <a:r>
              <a:rPr lang="sr-Cyrl-CS" sz="2800" smtClean="0"/>
              <a:t> </a:t>
            </a:r>
            <a:r>
              <a:rPr lang="en-US" sz="2800" smtClean="0"/>
              <a:t>koristi</a:t>
            </a:r>
            <a:r>
              <a:rPr lang="sr-Cyrl-CS" sz="2800" smtClean="0"/>
              <a:t> </a:t>
            </a:r>
            <a:r>
              <a:rPr lang="en-US" sz="2800" smtClean="0"/>
              <a:t>kao</a:t>
            </a:r>
            <a:r>
              <a:rPr lang="sr-Cyrl-CS" sz="2800" smtClean="0"/>
              <a:t> </a:t>
            </a:r>
            <a:r>
              <a:rPr lang="en-US" sz="2800" smtClean="0"/>
              <a:t>imenica</a:t>
            </a:r>
            <a:r>
              <a:rPr lang="sr-Cyrl-CS" sz="2800" smtClean="0"/>
              <a:t> </a:t>
            </a:r>
            <a:r>
              <a:rPr lang="en-US" sz="2800" smtClean="0"/>
              <a:t>multimedija</a:t>
            </a:r>
            <a:r>
              <a:rPr lang="sr-Cyrl-CS" sz="2800" smtClean="0"/>
              <a:t> </a:t>
            </a:r>
            <a:r>
              <a:rPr lang="en-US" sz="2800" smtClean="0"/>
              <a:t>se</a:t>
            </a:r>
            <a:r>
              <a:rPr lang="sr-Cyrl-CS" sz="2800" smtClean="0"/>
              <a:t> </a:t>
            </a:r>
            <a:r>
              <a:rPr lang="en-US" sz="2800" smtClean="0"/>
              <a:t>odnosi</a:t>
            </a:r>
            <a:r>
              <a:rPr lang="sr-Cyrl-CS" sz="2800" smtClean="0"/>
              <a:t> </a:t>
            </a:r>
            <a:r>
              <a:rPr lang="en-US" sz="2800" smtClean="0"/>
              <a:t>na</a:t>
            </a:r>
            <a:r>
              <a:rPr lang="sr-Cyrl-CS" sz="2800" smtClean="0"/>
              <a:t> </a:t>
            </a:r>
            <a:r>
              <a:rPr lang="en-US" sz="2800" smtClean="0"/>
              <a:t>tehnologiju</a:t>
            </a:r>
            <a:r>
              <a:rPr lang="sr-Cyrl-CS" sz="2800" smtClean="0"/>
              <a:t> </a:t>
            </a:r>
            <a:r>
              <a:rPr lang="en-US" sz="2800" smtClean="0"/>
              <a:t>koja</a:t>
            </a:r>
            <a:r>
              <a:rPr lang="sr-Cyrl-CS" sz="2800" smtClean="0"/>
              <a:t> </a:t>
            </a:r>
            <a:r>
              <a:rPr lang="en-US" sz="2800" smtClean="0"/>
              <a:t>omogućava</a:t>
            </a:r>
            <a:r>
              <a:rPr lang="sr-Cyrl-CS" sz="2800" smtClean="0"/>
              <a:t> </a:t>
            </a:r>
            <a:r>
              <a:rPr lang="en-US" sz="2800" smtClean="0"/>
              <a:t>predstavljanje</a:t>
            </a:r>
            <a:r>
              <a:rPr lang="sr-Cyrl-CS" sz="2800" smtClean="0"/>
              <a:t> </a:t>
            </a:r>
            <a:r>
              <a:rPr lang="en-US" sz="2800" smtClean="0"/>
              <a:t>sadržaja</a:t>
            </a:r>
            <a:r>
              <a:rPr lang="sr-Cyrl-CS" sz="2800" smtClean="0"/>
              <a:t> </a:t>
            </a:r>
            <a:r>
              <a:rPr lang="en-US" sz="2800" smtClean="0"/>
              <a:t>u</a:t>
            </a:r>
            <a:r>
              <a:rPr lang="sr-Cyrl-CS" sz="2800" smtClean="0"/>
              <a:t> </a:t>
            </a:r>
            <a:r>
              <a:rPr lang="en-US" sz="2800" smtClean="0"/>
              <a:t>vizuelnom</a:t>
            </a:r>
            <a:r>
              <a:rPr lang="sr-Cyrl-CS" sz="2800" smtClean="0"/>
              <a:t> </a:t>
            </a:r>
            <a:r>
              <a:rPr lang="en-US" sz="2800" smtClean="0"/>
              <a:t>i</a:t>
            </a:r>
            <a:r>
              <a:rPr lang="sr-Cyrl-CS" sz="2800" smtClean="0"/>
              <a:t> </a:t>
            </a:r>
            <a:r>
              <a:rPr lang="en-US" sz="2800" smtClean="0"/>
              <a:t>verbalnom</a:t>
            </a:r>
            <a:r>
              <a:rPr lang="sr-Cyrl-CS" sz="2800" smtClean="0"/>
              <a:t> </a:t>
            </a:r>
            <a:r>
              <a:rPr lang="en-US" sz="2800" smtClean="0"/>
              <a:t>obliku</a:t>
            </a:r>
            <a:r>
              <a:rPr lang="sr-Cyrl-CS" sz="2800" smtClean="0"/>
              <a:t>.</a:t>
            </a:r>
          </a:p>
          <a:p>
            <a:pPr>
              <a:buFontTx/>
              <a:buNone/>
            </a:pPr>
            <a:r>
              <a:rPr lang="sr-Cyrl-CS" sz="800" smtClean="0"/>
              <a:t> </a:t>
            </a:r>
          </a:p>
          <a:p>
            <a:r>
              <a:rPr lang="en-US" sz="2800" smtClean="0"/>
              <a:t>Tada</a:t>
            </a:r>
            <a:r>
              <a:rPr lang="sr-Cyrl-CS" sz="2800" smtClean="0"/>
              <a:t> </a:t>
            </a:r>
            <a:r>
              <a:rPr lang="en-US" sz="2800" smtClean="0"/>
              <a:t>termin</a:t>
            </a:r>
            <a:r>
              <a:rPr lang="sr-Cyrl-CS" sz="2800" smtClean="0"/>
              <a:t> </a:t>
            </a:r>
            <a:r>
              <a:rPr lang="en-US" sz="2800" smtClean="0"/>
              <a:t>označava</a:t>
            </a:r>
            <a:r>
              <a:rPr lang="sr-Cyrl-CS" sz="2800" smtClean="0"/>
              <a:t> </a:t>
            </a:r>
            <a:r>
              <a:rPr lang="en-US" sz="2800" smtClean="0"/>
              <a:t>multimedijalnu</a:t>
            </a:r>
            <a:r>
              <a:rPr lang="sr-Cyrl-CS" sz="2800" smtClean="0"/>
              <a:t> </a:t>
            </a:r>
            <a:r>
              <a:rPr lang="en-US" sz="2800" smtClean="0"/>
              <a:t>tehnologiju</a:t>
            </a:r>
            <a:r>
              <a:rPr lang="sr-Cyrl-CS" sz="2800" smtClean="0"/>
              <a:t> – </a:t>
            </a:r>
            <a:endParaRPr lang="sr-Latn-CS" sz="2800" smtClean="0"/>
          </a:p>
          <a:p>
            <a:pPr lvl="1"/>
            <a:r>
              <a:rPr lang="en-US" sz="2400" smtClean="0"/>
              <a:t>ure</a:t>
            </a:r>
            <a:r>
              <a:rPr lang="vi-VN" sz="2400" smtClean="0"/>
              <a:t>đ</a:t>
            </a:r>
            <a:r>
              <a:rPr lang="en-US" sz="2400" smtClean="0"/>
              <a:t>aj</a:t>
            </a:r>
            <a:r>
              <a:rPr lang="sr-Cyrl-CS" sz="2400" smtClean="0"/>
              <a:t> </a:t>
            </a:r>
            <a:r>
              <a:rPr lang="en-US" sz="2400" smtClean="0"/>
              <a:t>koji</a:t>
            </a:r>
            <a:r>
              <a:rPr lang="sr-Cyrl-CS" sz="2400" smtClean="0"/>
              <a:t> </a:t>
            </a:r>
            <a:r>
              <a:rPr lang="en-US" sz="2400" smtClean="0"/>
              <a:t>se</a:t>
            </a:r>
            <a:r>
              <a:rPr lang="sr-Cyrl-CS" sz="2400" smtClean="0"/>
              <a:t> </a:t>
            </a:r>
            <a:r>
              <a:rPr lang="en-US" sz="2400" smtClean="0"/>
              <a:t>koristi</a:t>
            </a:r>
            <a:r>
              <a:rPr lang="sr-Cyrl-CS" sz="2400" smtClean="0"/>
              <a:t> </a:t>
            </a:r>
            <a:r>
              <a:rPr lang="en-US" sz="2400" smtClean="0"/>
              <a:t>za</a:t>
            </a:r>
            <a:r>
              <a:rPr lang="sr-Cyrl-CS" sz="2400" smtClean="0"/>
              <a:t> </a:t>
            </a:r>
            <a:r>
              <a:rPr lang="en-US" sz="2400" smtClean="0"/>
              <a:t>prezentiranje</a:t>
            </a:r>
            <a:r>
              <a:rPr lang="sr-Cyrl-CS" sz="2400" smtClean="0"/>
              <a:t> </a:t>
            </a:r>
            <a:r>
              <a:rPr lang="en-US" sz="2400" smtClean="0"/>
              <a:t>vizuelnog</a:t>
            </a:r>
            <a:r>
              <a:rPr lang="sr-Cyrl-CS" sz="2400" smtClean="0"/>
              <a:t> </a:t>
            </a:r>
            <a:r>
              <a:rPr lang="en-US" sz="2400" smtClean="0"/>
              <a:t>i</a:t>
            </a:r>
            <a:r>
              <a:rPr lang="sr-Cyrl-CS" sz="2400" smtClean="0"/>
              <a:t> </a:t>
            </a:r>
            <a:r>
              <a:rPr lang="en-US" sz="2400" smtClean="0"/>
              <a:t>verbalnog</a:t>
            </a:r>
            <a:r>
              <a:rPr lang="sr-Cyrl-CS" sz="2400" smtClean="0"/>
              <a:t> </a:t>
            </a:r>
            <a:r>
              <a:rPr lang="en-US" sz="2400" smtClean="0"/>
              <a:t>sadržaja </a:t>
            </a:r>
          </a:p>
        </p:txBody>
      </p:sp>
    </p:spTree>
  </p:cSld>
  <p:clrMapOvr>
    <a:masterClrMapping/>
  </p:clrMapOvr>
  <p:transition spd="slow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14438"/>
            <a:ext cx="8229600" cy="711200"/>
          </a:xfrm>
          <a:noFill/>
        </p:spPr>
        <p:txBody>
          <a:bodyPr/>
          <a:lstStyle/>
          <a:p>
            <a:r>
              <a:rPr lang="en-US" sz="3600" b="1" smtClean="0"/>
              <a:t>VJEŠTINE I KOMPETENCIJE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4543425" cy="17240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sr-Latn-CS" sz="2400" dirty="0" smtClean="0"/>
              <a:t>u</a:t>
            </a:r>
            <a:r>
              <a:rPr lang="en-US" sz="2400" dirty="0" err="1" smtClean="0"/>
              <a:t>pozna</a:t>
            </a:r>
            <a:r>
              <a:rPr lang="bs-Latn-BA" sz="2400" dirty="0" smtClean="0"/>
              <a:t>ti</a:t>
            </a:r>
            <a:r>
              <a:rPr lang="sr-Latn-CS" sz="2400" dirty="0" smtClean="0"/>
              <a:t> se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principima</a:t>
            </a:r>
            <a:r>
              <a:rPr lang="en-US" sz="2400" dirty="0" smtClean="0"/>
              <a:t> prim</a:t>
            </a:r>
            <a:r>
              <a:rPr lang="bs-Latn-BA" sz="2400" dirty="0" smtClean="0"/>
              <a:t>j</a:t>
            </a:r>
            <a:r>
              <a:rPr lang="en-US" sz="2400" dirty="0" err="1" smtClean="0"/>
              <a:t>ene</a:t>
            </a:r>
            <a:r>
              <a:rPr lang="en-US" sz="2400" dirty="0" smtClean="0"/>
              <a:t> </a:t>
            </a:r>
            <a:r>
              <a:rPr lang="en-US" sz="2400" dirty="0" err="1" smtClean="0"/>
              <a:t>multimedijalnih</a:t>
            </a:r>
            <a:r>
              <a:rPr lang="en-US" sz="2400" dirty="0" smtClean="0"/>
              <a:t> </a:t>
            </a:r>
            <a:r>
              <a:rPr lang="en-US" sz="2400" dirty="0" err="1" smtClean="0"/>
              <a:t>sadržaja</a:t>
            </a:r>
            <a:r>
              <a:rPr lang="en-US" sz="2400" dirty="0" smtClean="0"/>
              <a:t> u </a:t>
            </a:r>
            <a:r>
              <a:rPr lang="en-US" sz="2400" dirty="0" err="1" smtClean="0"/>
              <a:t>obrazovanju</a:t>
            </a:r>
            <a:r>
              <a:rPr lang="en-US" sz="2400" dirty="0" smtClean="0"/>
              <a:t>. </a:t>
            </a:r>
            <a:endParaRPr lang="sr-Latn-CS" sz="2400" dirty="0" smtClean="0"/>
          </a:p>
        </p:txBody>
      </p:sp>
      <p:pic>
        <p:nvPicPr>
          <p:cNvPr id="4100" name="Picture 9" descr="Classroom-Wharton-pr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2016125"/>
            <a:ext cx="3924300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625" y="4643438"/>
            <a:ext cx="8001000" cy="14219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buFont typeface="Arial" pitchFamily="34" charset="0"/>
              <a:buChar char="−"/>
              <a:defRPr/>
            </a:pPr>
            <a:r>
              <a:rPr lang="sr-Latn-CS" sz="2400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avlada</a:t>
            </a:r>
            <a:r>
              <a:rPr lang="bs-Latn-BA" sz="2400" dirty="0" smtClean="0">
                <a:solidFill>
                  <a:schemeClr val="accent6">
                    <a:lumMod val="75000"/>
                  </a:schemeClr>
                </a:solidFill>
              </a:rPr>
              <a:t>ti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osnovne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tehnike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za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pripremu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elektronskih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bs-Latn-BA" sz="24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</a:p>
          <a:p>
            <a:pPr lvl="1">
              <a:lnSpc>
                <a:spcPct val="90000"/>
              </a:lnSpc>
              <a:defRPr/>
            </a:pPr>
            <a:r>
              <a:rPr lang="bs-Latn-BA" sz="24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materijala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za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potrebe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elektronskog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učenja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sr-Latn-CS" sz="2400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−"/>
              <a:defRPr/>
            </a:pP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upozna</a:t>
            </a:r>
            <a:r>
              <a:rPr lang="bs-Latn-BA" sz="2400" dirty="0" smtClean="0">
                <a:solidFill>
                  <a:schemeClr val="accent6">
                    <a:lumMod val="75000"/>
                  </a:schemeClr>
                </a:solidFill>
              </a:rPr>
              <a:t>ti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se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sa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alatom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za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upravljanje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sadržajem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s-Latn-BA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bs-Latn-BA" sz="2400" i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</a:rPr>
              <a:t>Moodle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u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sistemima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elektronskog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učenja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. 	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5538"/>
            <a:ext cx="8229600" cy="711200"/>
          </a:xfrm>
        </p:spPr>
        <p:txBody>
          <a:bodyPr/>
          <a:lstStyle/>
          <a:p>
            <a:r>
              <a:rPr lang="en-US" sz="4000" smtClean="0"/>
              <a:t>Multimedija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175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 smtClean="0"/>
              <a:t>Kada</a:t>
            </a:r>
            <a:r>
              <a:rPr lang="sr-Cyrl-CS" sz="2400" dirty="0" smtClean="0"/>
              <a:t> </a:t>
            </a:r>
            <a:r>
              <a:rPr lang="en-US" sz="2400" dirty="0" smtClean="0"/>
              <a:t>se</a:t>
            </a:r>
            <a:r>
              <a:rPr lang="sr-Cyrl-CS" sz="2400" dirty="0" smtClean="0"/>
              <a:t> </a:t>
            </a:r>
            <a:r>
              <a:rPr lang="en-US" sz="2400" dirty="0" err="1" smtClean="0"/>
              <a:t>koristi</a:t>
            </a:r>
            <a:r>
              <a:rPr lang="sr-Cyrl-CS" sz="2400" dirty="0" smtClean="0"/>
              <a:t> </a:t>
            </a:r>
            <a:r>
              <a:rPr lang="en-US" sz="2400" dirty="0" err="1" smtClean="0"/>
              <a:t>kao</a:t>
            </a:r>
            <a:r>
              <a:rPr lang="sr-Cyrl-CS" sz="2400" dirty="0" smtClean="0"/>
              <a:t> </a:t>
            </a:r>
            <a:r>
              <a:rPr lang="en-US" sz="2400" dirty="0" err="1" smtClean="0"/>
              <a:t>prid</a:t>
            </a:r>
            <a:r>
              <a:rPr lang="bs-Latn-BA" sz="2400" dirty="0" smtClean="0"/>
              <a:t>j</a:t>
            </a:r>
            <a:r>
              <a:rPr lang="en-US" sz="2400" dirty="0" err="1" smtClean="0"/>
              <a:t>ev</a:t>
            </a:r>
            <a:r>
              <a:rPr lang="sr-Cyrl-CS" sz="2400" dirty="0" smtClean="0"/>
              <a:t> </a:t>
            </a:r>
            <a:r>
              <a:rPr lang="en-US" sz="2400" dirty="0" err="1" smtClean="0"/>
              <a:t>multimedija</a:t>
            </a:r>
            <a:r>
              <a:rPr lang="sr-Cyrl-CS" sz="2400" dirty="0" smtClean="0"/>
              <a:t> </a:t>
            </a:r>
            <a:r>
              <a:rPr lang="en-US" sz="2400" dirty="0" smtClean="0"/>
              <a:t>se</a:t>
            </a:r>
            <a:r>
              <a:rPr lang="sr-Cyrl-CS" sz="2400" dirty="0" smtClean="0"/>
              <a:t> </a:t>
            </a:r>
            <a:r>
              <a:rPr lang="en-US" sz="2400" dirty="0" err="1" smtClean="0"/>
              <a:t>može</a:t>
            </a:r>
            <a:r>
              <a:rPr lang="sr-Cyrl-CS" sz="2400" dirty="0" smtClean="0"/>
              <a:t> </a:t>
            </a:r>
            <a:r>
              <a:rPr lang="en-US" sz="2400" dirty="0" err="1" smtClean="0"/>
              <a:t>koristiti</a:t>
            </a:r>
            <a:r>
              <a:rPr lang="sr-Cyrl-CS" sz="2400" dirty="0" smtClean="0"/>
              <a:t> </a:t>
            </a:r>
            <a:r>
              <a:rPr lang="en-US" sz="2400" dirty="0" smtClean="0"/>
              <a:t>u</a:t>
            </a:r>
            <a:r>
              <a:rPr lang="sr-Cyrl-CS" sz="2400" dirty="0" smtClean="0"/>
              <a:t> </a:t>
            </a:r>
            <a:r>
              <a:rPr lang="en-US" sz="2400" dirty="0" err="1" smtClean="0"/>
              <a:t>sledećem</a:t>
            </a:r>
            <a:r>
              <a:rPr lang="sr-Cyrl-CS" sz="2400" dirty="0" smtClean="0"/>
              <a:t> </a:t>
            </a:r>
            <a:r>
              <a:rPr lang="en-US" sz="2400" dirty="0" err="1" smtClean="0"/>
              <a:t>kontekstu</a:t>
            </a:r>
            <a:r>
              <a:rPr lang="sr-Cyrl-CS" sz="2400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multimedijalne</a:t>
            </a:r>
            <a:r>
              <a:rPr lang="sr-Cyrl-CS" sz="2400" dirty="0" smtClean="0"/>
              <a:t> </a:t>
            </a:r>
            <a:r>
              <a:rPr lang="en-US" sz="2400" dirty="0" err="1" smtClean="0"/>
              <a:t>poruke</a:t>
            </a:r>
            <a:r>
              <a:rPr lang="sr-Cyrl-CS" sz="2400" dirty="0" smtClean="0"/>
              <a:t> </a:t>
            </a:r>
            <a:r>
              <a:rPr lang="en-US" sz="2400" dirty="0" err="1" smtClean="0"/>
              <a:t>ili</a:t>
            </a:r>
            <a:r>
              <a:rPr lang="sr-Cyrl-CS" sz="2400" dirty="0" smtClean="0"/>
              <a:t> </a:t>
            </a:r>
            <a:r>
              <a:rPr lang="en-US" sz="2400" dirty="0" err="1" smtClean="0"/>
              <a:t>multimedijalne</a:t>
            </a:r>
            <a:r>
              <a:rPr lang="sr-Cyrl-CS" sz="2400" dirty="0" smtClean="0"/>
              <a:t> </a:t>
            </a:r>
            <a:r>
              <a:rPr lang="en-US" sz="2400" dirty="0" err="1" smtClean="0"/>
              <a:t>prezentacije</a:t>
            </a:r>
            <a:r>
              <a:rPr lang="sr-Cyrl-CS" sz="2400" dirty="0" smtClean="0"/>
              <a:t> – </a:t>
            </a:r>
          </a:p>
          <a:p>
            <a:pPr lvl="2">
              <a:lnSpc>
                <a:spcPct val="90000"/>
              </a:lnSpc>
            </a:pPr>
            <a:r>
              <a:rPr lang="en-US" dirty="0" err="1" smtClean="0"/>
              <a:t>prezentacije</a:t>
            </a:r>
            <a:r>
              <a:rPr lang="sr-Cyrl-CS" dirty="0" smtClean="0"/>
              <a:t> </a:t>
            </a:r>
            <a:r>
              <a:rPr lang="en-US" dirty="0" err="1" smtClean="0"/>
              <a:t>koje</a:t>
            </a:r>
            <a:r>
              <a:rPr lang="sr-Cyrl-CS" dirty="0" smtClean="0"/>
              <a:t> </a:t>
            </a:r>
            <a:r>
              <a:rPr lang="en-US" dirty="0" err="1" smtClean="0"/>
              <a:t>uključuju</a:t>
            </a:r>
            <a:r>
              <a:rPr lang="sr-Cyrl-CS" dirty="0" smtClean="0"/>
              <a:t> </a:t>
            </a:r>
            <a:r>
              <a:rPr lang="en-US" dirty="0" smtClean="0"/>
              <a:t>r</a:t>
            </a:r>
            <a:r>
              <a:rPr lang="bs-Latn-BA" dirty="0" err="1" smtClean="0"/>
              <a:t>ij</a:t>
            </a:r>
            <a:r>
              <a:rPr lang="en-US" dirty="0" err="1" smtClean="0"/>
              <a:t>eči</a:t>
            </a:r>
            <a:r>
              <a:rPr lang="sr-Cyrl-CS" dirty="0" smtClean="0"/>
              <a:t> </a:t>
            </a:r>
            <a:r>
              <a:rPr lang="en-US" dirty="0" err="1" smtClean="0"/>
              <a:t>i</a:t>
            </a:r>
            <a:r>
              <a:rPr lang="sr-Cyrl-CS" dirty="0" smtClean="0"/>
              <a:t> </a:t>
            </a:r>
            <a:r>
              <a:rPr lang="en-US" dirty="0" err="1" smtClean="0"/>
              <a:t>slike</a:t>
            </a:r>
            <a:r>
              <a:rPr lang="sr-Cyrl-CS" dirty="0" smtClean="0"/>
              <a:t>,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multimedijalno</a:t>
            </a:r>
            <a:r>
              <a:rPr lang="sr-Cyrl-CS" sz="2400" dirty="0" smtClean="0"/>
              <a:t> </a:t>
            </a:r>
            <a:r>
              <a:rPr lang="en-US" sz="2400" dirty="0" err="1" smtClean="0"/>
              <a:t>učenje</a:t>
            </a:r>
            <a:r>
              <a:rPr lang="sr-Cyrl-CS" sz="2400" dirty="0" smtClean="0"/>
              <a:t> – </a:t>
            </a:r>
          </a:p>
          <a:p>
            <a:pPr lvl="2">
              <a:lnSpc>
                <a:spcPct val="90000"/>
              </a:lnSpc>
            </a:pPr>
            <a:r>
              <a:rPr lang="en-US" dirty="0" err="1" smtClean="0"/>
              <a:t>stvaranje</a:t>
            </a:r>
            <a:r>
              <a:rPr lang="sr-Cyrl-CS" dirty="0" smtClean="0"/>
              <a:t> </a:t>
            </a:r>
            <a:r>
              <a:rPr lang="en-US" dirty="0" err="1" smtClean="0"/>
              <a:t>mentalne</a:t>
            </a:r>
            <a:r>
              <a:rPr lang="sr-Cyrl-CS" dirty="0" smtClean="0"/>
              <a:t> </a:t>
            </a:r>
            <a:r>
              <a:rPr lang="en-US" dirty="0" err="1" smtClean="0"/>
              <a:t>reprezentacije</a:t>
            </a:r>
            <a:r>
              <a:rPr lang="sr-Cyrl-CS" dirty="0" smtClean="0"/>
              <a:t> </a:t>
            </a:r>
            <a:r>
              <a:rPr lang="en-US" dirty="0" err="1" smtClean="0"/>
              <a:t>pomoću</a:t>
            </a:r>
            <a:r>
              <a:rPr lang="sr-Cyrl-CS" dirty="0" smtClean="0"/>
              <a:t> </a:t>
            </a:r>
            <a:r>
              <a:rPr lang="en-US" dirty="0" smtClean="0"/>
              <a:t>r</a:t>
            </a:r>
            <a:r>
              <a:rPr lang="bs-Latn-BA" dirty="0" err="1" smtClean="0"/>
              <a:t>ij</a:t>
            </a:r>
            <a:r>
              <a:rPr lang="en-US" dirty="0" err="1" smtClean="0"/>
              <a:t>eči</a:t>
            </a:r>
            <a:r>
              <a:rPr lang="sr-Cyrl-CS" dirty="0" smtClean="0"/>
              <a:t> </a:t>
            </a:r>
            <a:r>
              <a:rPr lang="en-US" dirty="0" err="1" smtClean="0"/>
              <a:t>i</a:t>
            </a:r>
            <a:r>
              <a:rPr lang="sr-Cyrl-CS" dirty="0" smtClean="0"/>
              <a:t> </a:t>
            </a:r>
            <a:r>
              <a:rPr lang="en-US" dirty="0" err="1" smtClean="0"/>
              <a:t>slika</a:t>
            </a:r>
            <a:r>
              <a:rPr lang="sr-Cyrl-CS" dirty="0" smtClean="0"/>
              <a:t>,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multimedialne</a:t>
            </a:r>
            <a:r>
              <a:rPr lang="sr-Cyrl-CS" sz="2400" dirty="0" smtClean="0"/>
              <a:t> </a:t>
            </a:r>
            <a:r>
              <a:rPr lang="en-US" sz="2400" dirty="0" err="1" smtClean="0"/>
              <a:t>obrazovne</a:t>
            </a:r>
            <a:r>
              <a:rPr lang="sr-Cyrl-CS" sz="2400" dirty="0" smtClean="0"/>
              <a:t> </a:t>
            </a:r>
            <a:r>
              <a:rPr lang="en-US" sz="2400" dirty="0" err="1" smtClean="0"/>
              <a:t>poruke</a:t>
            </a:r>
            <a:r>
              <a:rPr lang="sr-Cyrl-CS" sz="2400" dirty="0" smtClean="0"/>
              <a:t> </a:t>
            </a:r>
            <a:r>
              <a:rPr lang="en-US" sz="2400" dirty="0" err="1" smtClean="0"/>
              <a:t>ili</a:t>
            </a:r>
            <a:r>
              <a:rPr lang="sr-Cyrl-CS" sz="2400" dirty="0" smtClean="0"/>
              <a:t> </a:t>
            </a:r>
            <a:r>
              <a:rPr lang="en-US" sz="2400" dirty="0" err="1" smtClean="0"/>
              <a:t>prezentacije</a:t>
            </a:r>
            <a:r>
              <a:rPr lang="sr-Cyrl-CS" sz="2400" dirty="0" smtClean="0"/>
              <a:t> (</a:t>
            </a:r>
            <a:r>
              <a:rPr lang="en-US" sz="2400" dirty="0" err="1" smtClean="0"/>
              <a:t>multimedijalno</a:t>
            </a:r>
            <a:r>
              <a:rPr lang="sr-Cyrl-CS" sz="2400" dirty="0" smtClean="0"/>
              <a:t> </a:t>
            </a:r>
            <a:r>
              <a:rPr lang="en-US" sz="2400" dirty="0" err="1" smtClean="0"/>
              <a:t>po</a:t>
            </a:r>
            <a:r>
              <a:rPr lang="bs-Latn-BA" sz="2400" dirty="0" smtClean="0"/>
              <a:t>d</a:t>
            </a:r>
            <a:r>
              <a:rPr lang="en-US" sz="2400" dirty="0" err="1" smtClean="0"/>
              <a:t>učavanje</a:t>
            </a:r>
            <a:r>
              <a:rPr lang="sr-Cyrl-CS" sz="2400" dirty="0" smtClean="0"/>
              <a:t>) – </a:t>
            </a:r>
          </a:p>
          <a:p>
            <a:pPr lvl="2">
              <a:lnSpc>
                <a:spcPct val="90000"/>
              </a:lnSpc>
            </a:pPr>
            <a:r>
              <a:rPr lang="en-US" dirty="0" err="1" smtClean="0"/>
              <a:t>prezentacije</a:t>
            </a:r>
            <a:r>
              <a:rPr lang="sr-Cyrl-CS" dirty="0" smtClean="0"/>
              <a:t> </a:t>
            </a:r>
            <a:r>
              <a:rPr lang="en-US" dirty="0" err="1" smtClean="0"/>
              <a:t>koje</a:t>
            </a:r>
            <a:r>
              <a:rPr lang="sr-Cyrl-CS" dirty="0" smtClean="0"/>
              <a:t> </a:t>
            </a:r>
            <a:r>
              <a:rPr lang="en-US" dirty="0" err="1" smtClean="0"/>
              <a:t>uključuju</a:t>
            </a:r>
            <a:r>
              <a:rPr lang="sr-Cyrl-CS" dirty="0" smtClean="0"/>
              <a:t> </a:t>
            </a:r>
            <a:r>
              <a:rPr lang="en-US" dirty="0" err="1" smtClean="0"/>
              <a:t>i</a:t>
            </a:r>
            <a:r>
              <a:rPr lang="sr-Cyrl-CS" dirty="0" smtClean="0"/>
              <a:t> </a:t>
            </a:r>
            <a:r>
              <a:rPr lang="en-US" dirty="0" smtClean="0"/>
              <a:t>r</a:t>
            </a:r>
            <a:r>
              <a:rPr lang="bs-Latn-BA" dirty="0" err="1" smtClean="0"/>
              <a:t>ij</a:t>
            </a:r>
            <a:r>
              <a:rPr lang="en-US" dirty="0" err="1" smtClean="0"/>
              <a:t>eči</a:t>
            </a:r>
            <a:r>
              <a:rPr lang="sr-Cyrl-CS" dirty="0" smtClean="0"/>
              <a:t> </a:t>
            </a:r>
            <a:r>
              <a:rPr lang="en-US" dirty="0" err="1" smtClean="0"/>
              <a:t>i</a:t>
            </a:r>
            <a:r>
              <a:rPr lang="sr-Cyrl-CS" dirty="0" smtClean="0"/>
              <a:t> </a:t>
            </a:r>
            <a:r>
              <a:rPr lang="en-US" dirty="0" err="1" smtClean="0"/>
              <a:t>slike</a:t>
            </a:r>
            <a:r>
              <a:rPr lang="sr-Cyrl-CS" dirty="0" smtClean="0"/>
              <a:t> </a:t>
            </a:r>
            <a:r>
              <a:rPr lang="en-US" dirty="0" err="1" smtClean="0"/>
              <a:t>i</a:t>
            </a:r>
            <a:r>
              <a:rPr lang="sr-Cyrl-CS" dirty="0" smtClean="0"/>
              <a:t> </a:t>
            </a:r>
            <a:r>
              <a:rPr lang="en-US" dirty="0" err="1" smtClean="0"/>
              <a:t>čiji</a:t>
            </a:r>
            <a:r>
              <a:rPr lang="sr-Cyrl-CS" dirty="0" smtClean="0"/>
              <a:t> </a:t>
            </a:r>
            <a:r>
              <a:rPr lang="en-US" dirty="0" smtClean="0"/>
              <a:t>je</a:t>
            </a:r>
            <a:r>
              <a:rPr lang="sr-Cyrl-CS" dirty="0" smtClean="0"/>
              <a:t> </a:t>
            </a:r>
            <a:r>
              <a:rPr lang="en-US" dirty="0" err="1" smtClean="0"/>
              <a:t>cilj</a:t>
            </a:r>
            <a:r>
              <a:rPr lang="sr-Cyrl-CS" dirty="0" smtClean="0"/>
              <a:t> </a:t>
            </a:r>
            <a:r>
              <a:rPr lang="en-US" dirty="0" err="1" smtClean="0"/>
              <a:t>podrška</a:t>
            </a:r>
            <a:r>
              <a:rPr lang="sr-Cyrl-CS" dirty="0" smtClean="0"/>
              <a:t> (</a:t>
            </a:r>
            <a:r>
              <a:rPr lang="en-US" dirty="0" err="1" smtClean="0"/>
              <a:t>pothranjivanje</a:t>
            </a:r>
            <a:r>
              <a:rPr lang="sr-Cyrl-CS" dirty="0" smtClean="0"/>
              <a:t>) </a:t>
            </a:r>
            <a:r>
              <a:rPr lang="en-US" dirty="0" err="1" smtClean="0"/>
              <a:t>učenju</a:t>
            </a:r>
            <a:r>
              <a:rPr lang="sr-Cyrl-CS" dirty="0" smtClean="0"/>
              <a:t>.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 spd="slow">
    <p:pull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5538"/>
            <a:ext cx="8229600" cy="711200"/>
          </a:xfrm>
        </p:spPr>
        <p:txBody>
          <a:bodyPr/>
          <a:lstStyle/>
          <a:p>
            <a:r>
              <a:rPr lang="en-US" sz="4000" smtClean="0"/>
              <a:t>Multimedija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75125"/>
          </a:xfrm>
        </p:spPr>
        <p:txBody>
          <a:bodyPr/>
          <a:lstStyle/>
          <a:p>
            <a:r>
              <a:rPr lang="en-US" sz="2400" smtClean="0"/>
              <a:t>Ako</a:t>
            </a:r>
            <a:r>
              <a:rPr lang="sr-Cyrl-CS" sz="2400" smtClean="0"/>
              <a:t> </a:t>
            </a:r>
            <a:r>
              <a:rPr lang="en-US" sz="2400" smtClean="0"/>
              <a:t>multimedija</a:t>
            </a:r>
            <a:r>
              <a:rPr lang="sr-Cyrl-CS" sz="2400" smtClean="0"/>
              <a:t> </a:t>
            </a:r>
            <a:r>
              <a:rPr lang="en-US" sz="2400" smtClean="0"/>
              <a:t>uključuje</a:t>
            </a:r>
            <a:r>
              <a:rPr lang="sr-Cyrl-CS" sz="2400" smtClean="0"/>
              <a:t> </a:t>
            </a:r>
            <a:r>
              <a:rPr lang="en-US" sz="2400" smtClean="0"/>
              <a:t>predstavljanje</a:t>
            </a:r>
            <a:r>
              <a:rPr lang="sr-Cyrl-CS" sz="2400" smtClean="0"/>
              <a:t> </a:t>
            </a:r>
            <a:r>
              <a:rPr lang="en-US" sz="2400" smtClean="0"/>
              <a:t>materijala</a:t>
            </a:r>
            <a:r>
              <a:rPr lang="sr-Cyrl-CS" sz="2400" smtClean="0"/>
              <a:t> </a:t>
            </a:r>
            <a:r>
              <a:rPr lang="en-US" sz="2400" smtClean="0"/>
              <a:t>u</a:t>
            </a:r>
            <a:r>
              <a:rPr lang="sr-Cyrl-CS" sz="2400" smtClean="0"/>
              <a:t> </a:t>
            </a:r>
            <a:r>
              <a:rPr lang="en-US" sz="2400" smtClean="0"/>
              <a:t>dva</a:t>
            </a:r>
            <a:r>
              <a:rPr lang="sr-Cyrl-CS" sz="2400" smtClean="0"/>
              <a:t> </a:t>
            </a:r>
            <a:r>
              <a:rPr lang="en-US" sz="2400" smtClean="0"/>
              <a:t>ili</a:t>
            </a:r>
            <a:r>
              <a:rPr lang="sr-Cyrl-CS" sz="2400" smtClean="0"/>
              <a:t> </a:t>
            </a:r>
            <a:r>
              <a:rPr lang="en-US" sz="2400" smtClean="0"/>
              <a:t>više</a:t>
            </a:r>
            <a:r>
              <a:rPr lang="sr-Cyrl-CS" sz="2400" smtClean="0"/>
              <a:t> </a:t>
            </a:r>
            <a:r>
              <a:rPr lang="en-US" sz="2400" smtClean="0"/>
              <a:t>formata</a:t>
            </a:r>
            <a:r>
              <a:rPr lang="sr-Cyrl-CS" sz="2400" smtClean="0"/>
              <a:t> </a:t>
            </a:r>
            <a:r>
              <a:rPr lang="en-US" sz="2400" smtClean="0"/>
              <a:t>važno</a:t>
            </a:r>
            <a:r>
              <a:rPr lang="sr-Cyrl-CS" sz="2400" smtClean="0"/>
              <a:t> </a:t>
            </a:r>
            <a:r>
              <a:rPr lang="en-US" sz="2400" smtClean="0"/>
              <a:t>pitanje</a:t>
            </a:r>
            <a:r>
              <a:rPr lang="sr-Cyrl-CS" sz="2400" smtClean="0"/>
              <a:t> </a:t>
            </a:r>
            <a:r>
              <a:rPr lang="en-US" sz="2400" smtClean="0"/>
              <a:t>je</a:t>
            </a:r>
            <a:r>
              <a:rPr lang="sr-Cyrl-CS" sz="2400" smtClean="0"/>
              <a:t> </a:t>
            </a:r>
            <a:r>
              <a:rPr lang="en-US" sz="2400" smtClean="0"/>
              <a:t>kako</a:t>
            </a:r>
            <a:r>
              <a:rPr lang="sr-Cyrl-CS" sz="2400" smtClean="0"/>
              <a:t> </a:t>
            </a:r>
            <a:r>
              <a:rPr lang="en-US" sz="2400" smtClean="0"/>
              <a:t>okarakterisati</a:t>
            </a:r>
            <a:r>
              <a:rPr lang="sr-Cyrl-CS" sz="2400" smtClean="0"/>
              <a:t> </a:t>
            </a:r>
            <a:r>
              <a:rPr lang="en-US" sz="2400" smtClean="0"/>
              <a:t>način</a:t>
            </a:r>
            <a:r>
              <a:rPr lang="sr-Cyrl-CS" sz="2400" smtClean="0"/>
              <a:t> </a:t>
            </a:r>
            <a:r>
              <a:rPr lang="en-US" sz="2400" smtClean="0"/>
              <a:t>predstavljanja</a:t>
            </a:r>
            <a:r>
              <a:rPr lang="sr-Cyrl-CS" sz="2400" smtClean="0"/>
              <a:t>.</a:t>
            </a:r>
            <a:endParaRPr lang="sr-Latn-CS" sz="2400" smtClean="0"/>
          </a:p>
          <a:p>
            <a:r>
              <a:rPr lang="sr-Cyrl-CS" sz="900" smtClean="0"/>
              <a:t> </a:t>
            </a:r>
          </a:p>
          <a:p>
            <a:r>
              <a:rPr lang="en-US" sz="2400" smtClean="0"/>
              <a:t>Postoje</a:t>
            </a:r>
            <a:r>
              <a:rPr lang="sr-Cyrl-CS" sz="2400" smtClean="0"/>
              <a:t> </a:t>
            </a:r>
            <a:r>
              <a:rPr lang="en-US" sz="2400" smtClean="0"/>
              <a:t>tri</a:t>
            </a:r>
            <a:r>
              <a:rPr lang="sr-Cyrl-CS" sz="2400" smtClean="0"/>
              <a:t> </a:t>
            </a:r>
            <a:r>
              <a:rPr lang="en-US" sz="2400" smtClean="0"/>
              <a:t>rešenja</a:t>
            </a:r>
            <a:r>
              <a:rPr lang="sr-Cyrl-CS" sz="2400" smtClean="0"/>
              <a:t>:</a:t>
            </a:r>
          </a:p>
          <a:p>
            <a:pPr lvl="1"/>
            <a:r>
              <a:rPr lang="en-US" sz="2200" smtClean="0"/>
              <a:t>način</a:t>
            </a:r>
            <a:r>
              <a:rPr lang="sr-Cyrl-CS" sz="2200" smtClean="0"/>
              <a:t> </a:t>
            </a:r>
            <a:r>
              <a:rPr lang="en-US" sz="2200" smtClean="0"/>
              <a:t>isporuke</a:t>
            </a:r>
            <a:r>
              <a:rPr lang="sr-Cyrl-CS" sz="2200" smtClean="0"/>
              <a:t> </a:t>
            </a:r>
            <a:r>
              <a:rPr lang="en-US" sz="2200" smtClean="0"/>
              <a:t>se</a:t>
            </a:r>
            <a:r>
              <a:rPr lang="sr-Cyrl-CS" sz="2200" smtClean="0"/>
              <a:t> </a:t>
            </a:r>
            <a:r>
              <a:rPr lang="en-US" sz="2200" smtClean="0"/>
              <a:t>odnosi</a:t>
            </a:r>
            <a:r>
              <a:rPr lang="sr-Cyrl-CS" sz="2200" smtClean="0"/>
              <a:t> </a:t>
            </a:r>
            <a:r>
              <a:rPr lang="en-US" sz="2200" smtClean="0"/>
              <a:t>na</a:t>
            </a:r>
            <a:r>
              <a:rPr lang="sr-Cyrl-CS" sz="2200" smtClean="0"/>
              <a:t> </a:t>
            </a:r>
            <a:r>
              <a:rPr lang="en-US" sz="2200" smtClean="0"/>
              <a:t>ure</a:t>
            </a:r>
            <a:r>
              <a:rPr lang="vi-VN" sz="2200" smtClean="0"/>
              <a:t>đ</a:t>
            </a:r>
            <a:r>
              <a:rPr lang="en-US" sz="2200" smtClean="0"/>
              <a:t>aj</a:t>
            </a:r>
            <a:r>
              <a:rPr lang="sr-Cyrl-CS" sz="2200" smtClean="0"/>
              <a:t> </a:t>
            </a:r>
            <a:r>
              <a:rPr lang="en-US" sz="2200" smtClean="0"/>
              <a:t>koji</a:t>
            </a:r>
            <a:r>
              <a:rPr lang="sr-Cyrl-CS" sz="2200" smtClean="0"/>
              <a:t> </a:t>
            </a:r>
            <a:r>
              <a:rPr lang="en-US" sz="2200" smtClean="0"/>
              <a:t>prenosi</a:t>
            </a:r>
            <a:r>
              <a:rPr lang="sr-Cyrl-CS" sz="2200" smtClean="0"/>
              <a:t> (</a:t>
            </a:r>
            <a:r>
              <a:rPr lang="en-US" sz="2200" smtClean="0"/>
              <a:t>isporučuje</a:t>
            </a:r>
            <a:r>
              <a:rPr lang="sr-Cyrl-CS" sz="2200" smtClean="0"/>
              <a:t>) </a:t>
            </a:r>
            <a:r>
              <a:rPr lang="en-US" sz="2200" smtClean="0"/>
              <a:t>instrukcijske</a:t>
            </a:r>
            <a:r>
              <a:rPr lang="sr-Cyrl-CS" sz="2200" smtClean="0"/>
              <a:t> </a:t>
            </a:r>
            <a:r>
              <a:rPr lang="en-US" sz="2200" smtClean="0"/>
              <a:t>poruke</a:t>
            </a:r>
            <a:r>
              <a:rPr lang="sr-Cyrl-CS" sz="2200" smtClean="0"/>
              <a:t>; </a:t>
            </a:r>
          </a:p>
          <a:p>
            <a:pPr lvl="1"/>
            <a:r>
              <a:rPr lang="en-US" sz="2200" smtClean="0"/>
              <a:t>način</a:t>
            </a:r>
            <a:r>
              <a:rPr lang="sr-Cyrl-CS" sz="2200" smtClean="0"/>
              <a:t> </a:t>
            </a:r>
            <a:r>
              <a:rPr lang="en-US" sz="2200" smtClean="0"/>
              <a:t>predstavljanja</a:t>
            </a:r>
            <a:r>
              <a:rPr lang="sr-Cyrl-CS" sz="2200" smtClean="0"/>
              <a:t> </a:t>
            </a:r>
            <a:r>
              <a:rPr lang="en-US" sz="2200" smtClean="0"/>
              <a:t>se</a:t>
            </a:r>
            <a:r>
              <a:rPr lang="sr-Cyrl-CS" sz="2200" smtClean="0"/>
              <a:t> </a:t>
            </a:r>
            <a:r>
              <a:rPr lang="en-US" sz="2200" smtClean="0"/>
              <a:t>odnosi</a:t>
            </a:r>
            <a:r>
              <a:rPr lang="sr-Cyrl-CS" sz="2200" smtClean="0"/>
              <a:t> </a:t>
            </a:r>
            <a:r>
              <a:rPr lang="en-US" sz="2200" smtClean="0"/>
              <a:t>na</a:t>
            </a:r>
            <a:r>
              <a:rPr lang="sr-Cyrl-CS" sz="2200" smtClean="0"/>
              <a:t> </a:t>
            </a:r>
            <a:r>
              <a:rPr lang="en-US" sz="2200" smtClean="0"/>
              <a:t>format</a:t>
            </a:r>
            <a:r>
              <a:rPr lang="sr-Cyrl-CS" sz="2200" smtClean="0"/>
              <a:t> </a:t>
            </a:r>
            <a:r>
              <a:rPr lang="en-US" sz="2200" smtClean="0"/>
              <a:t>kojim</a:t>
            </a:r>
            <a:r>
              <a:rPr lang="sr-Cyrl-CS" sz="2200" smtClean="0"/>
              <a:t> </a:t>
            </a:r>
            <a:r>
              <a:rPr lang="en-US" sz="2200" smtClean="0"/>
              <a:t>je</a:t>
            </a:r>
            <a:r>
              <a:rPr lang="sr-Cyrl-CS" sz="2200" smtClean="0"/>
              <a:t> </a:t>
            </a:r>
            <a:r>
              <a:rPr lang="en-US" sz="2200" smtClean="0"/>
              <a:t>predstavljena</a:t>
            </a:r>
            <a:r>
              <a:rPr lang="sr-Cyrl-CS" sz="2200" smtClean="0"/>
              <a:t> </a:t>
            </a:r>
            <a:r>
              <a:rPr lang="en-US" sz="2200" smtClean="0"/>
              <a:t>instrukcijska</a:t>
            </a:r>
            <a:r>
              <a:rPr lang="sr-Cyrl-CS" sz="2200" smtClean="0"/>
              <a:t> </a:t>
            </a:r>
            <a:r>
              <a:rPr lang="en-US" sz="2200" smtClean="0"/>
              <a:t>poruka</a:t>
            </a:r>
            <a:r>
              <a:rPr lang="sr-Cyrl-CS" sz="2200" smtClean="0"/>
              <a:t>;</a:t>
            </a:r>
          </a:p>
          <a:p>
            <a:pPr lvl="1"/>
            <a:r>
              <a:rPr lang="en-US" sz="2200" smtClean="0"/>
              <a:t>čulni</a:t>
            </a:r>
            <a:r>
              <a:rPr lang="sr-Cyrl-CS" sz="2200" smtClean="0"/>
              <a:t> </a:t>
            </a:r>
            <a:r>
              <a:rPr lang="en-US" sz="2200" smtClean="0"/>
              <a:t>modalitet</a:t>
            </a:r>
            <a:r>
              <a:rPr lang="sr-Cyrl-CS" sz="2200" smtClean="0"/>
              <a:t> </a:t>
            </a:r>
            <a:r>
              <a:rPr lang="en-US" sz="2200" smtClean="0"/>
              <a:t>preko</a:t>
            </a:r>
            <a:r>
              <a:rPr lang="sr-Cyrl-CS" sz="2200" smtClean="0"/>
              <a:t> </a:t>
            </a:r>
            <a:r>
              <a:rPr lang="en-US" sz="2200" smtClean="0"/>
              <a:t>koga</a:t>
            </a:r>
            <a:r>
              <a:rPr lang="sr-Cyrl-CS" sz="2200" smtClean="0"/>
              <a:t> </a:t>
            </a:r>
            <a:r>
              <a:rPr lang="en-US" sz="2200" smtClean="0"/>
              <a:t>s</a:t>
            </a:r>
            <a:r>
              <a:rPr lang="sr-Cyrl-CS" sz="2200" smtClean="0"/>
              <a:t>e </a:t>
            </a:r>
            <a:r>
              <a:rPr lang="en-US" sz="2200" smtClean="0"/>
              <a:t>prima</a:t>
            </a:r>
            <a:r>
              <a:rPr lang="sr-Cyrl-CS" sz="2200" smtClean="0"/>
              <a:t> </a:t>
            </a:r>
            <a:r>
              <a:rPr lang="en-US" sz="2200" smtClean="0"/>
              <a:t>instrukcijska</a:t>
            </a:r>
            <a:r>
              <a:rPr lang="sr-Cyrl-CS" sz="2200" smtClean="0"/>
              <a:t> </a:t>
            </a:r>
            <a:r>
              <a:rPr lang="en-US" sz="2200" smtClean="0"/>
              <a:t>poruka</a:t>
            </a:r>
            <a:r>
              <a:rPr lang="sr-Cyrl-CS" sz="2400" smtClean="0"/>
              <a:t>. </a:t>
            </a:r>
            <a:endParaRPr lang="en-US" sz="2400" smtClean="0"/>
          </a:p>
        </p:txBody>
      </p:sp>
    </p:spTree>
  </p:cSld>
  <p:clrMapOvr>
    <a:masterClrMapping/>
  </p:clrMapOvr>
  <p:transition spd="slow">
    <p:pull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25538"/>
            <a:ext cx="8229600" cy="574675"/>
          </a:xfrm>
        </p:spPr>
        <p:txBody>
          <a:bodyPr/>
          <a:lstStyle/>
          <a:p>
            <a:r>
              <a:rPr lang="en-US" sz="3600" smtClean="0"/>
              <a:t>Način</a:t>
            </a:r>
            <a:r>
              <a:rPr lang="sr-Cyrl-CS" sz="3600" smtClean="0"/>
              <a:t> </a:t>
            </a:r>
            <a:r>
              <a:rPr lang="en-US" sz="3600" smtClean="0"/>
              <a:t>isporuke</a:t>
            </a:r>
            <a:r>
              <a:rPr lang="sr-Cyrl-CS" sz="3600" smtClean="0"/>
              <a:t> </a:t>
            </a:r>
            <a:r>
              <a:rPr lang="en-US" sz="3600" smtClean="0"/>
              <a:t>poruke</a:t>
            </a:r>
            <a:r>
              <a:rPr lang="en-US" sz="4000" smtClean="0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20863"/>
            <a:ext cx="8229600" cy="46085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err="1" smtClean="0"/>
              <a:t>Najčešće</a:t>
            </a:r>
            <a:r>
              <a:rPr lang="sr-Cyrl-CS" sz="2400" dirty="0" smtClean="0"/>
              <a:t> </a:t>
            </a:r>
            <a:r>
              <a:rPr lang="en-US" sz="2400" dirty="0" smtClean="0"/>
              <a:t>se</a:t>
            </a:r>
            <a:r>
              <a:rPr lang="sr-Cyrl-CS" sz="2400" dirty="0" smtClean="0"/>
              <a:t> </a:t>
            </a:r>
            <a:r>
              <a:rPr lang="en-US" sz="2400" dirty="0" err="1" smtClean="0"/>
              <a:t>koristi</a:t>
            </a:r>
            <a:r>
              <a:rPr lang="sr-Cyrl-CS" sz="2400" dirty="0" smtClean="0"/>
              <a:t> </a:t>
            </a:r>
            <a:r>
              <a:rPr lang="en-US" sz="2400" dirty="0" err="1" smtClean="0"/>
              <a:t>multimedija</a:t>
            </a:r>
            <a:r>
              <a:rPr lang="sr-Cyrl-CS" sz="2400" dirty="0" smtClean="0"/>
              <a:t> </a:t>
            </a:r>
            <a:r>
              <a:rPr lang="en-US" sz="2400" dirty="0" err="1" smtClean="0"/>
              <a:t>da</a:t>
            </a:r>
            <a:r>
              <a:rPr lang="sr-Cyrl-CS" sz="2400" dirty="0" smtClean="0"/>
              <a:t> </a:t>
            </a:r>
            <a:r>
              <a:rPr lang="en-US" sz="2400" dirty="0" err="1" smtClean="0"/>
              <a:t>označi</a:t>
            </a:r>
            <a:r>
              <a:rPr lang="sr-Cyrl-CS" sz="2400" dirty="0" smtClean="0"/>
              <a:t> </a:t>
            </a:r>
            <a:r>
              <a:rPr lang="en-US" sz="2400" dirty="0" err="1" smtClean="0"/>
              <a:t>predstavljanje</a:t>
            </a:r>
            <a:r>
              <a:rPr lang="sr-Cyrl-CS" sz="2400" dirty="0" smtClean="0"/>
              <a:t> </a:t>
            </a:r>
            <a:r>
              <a:rPr lang="en-US" sz="2400" dirty="0" err="1" smtClean="0"/>
              <a:t>materijala</a:t>
            </a:r>
            <a:r>
              <a:rPr lang="sr-Cyrl-CS" sz="2400" dirty="0" smtClean="0"/>
              <a:t> </a:t>
            </a:r>
            <a:r>
              <a:rPr lang="en-US" sz="2400" dirty="0" err="1" smtClean="0"/>
              <a:t>pomoću</a:t>
            </a:r>
            <a:r>
              <a:rPr lang="sr-Cyrl-CS" sz="2400" dirty="0" smtClean="0"/>
              <a:t> </a:t>
            </a:r>
            <a:r>
              <a:rPr lang="en-US" sz="2400" dirty="0" err="1" smtClean="0"/>
              <a:t>dva</a:t>
            </a:r>
            <a:r>
              <a:rPr lang="sr-Cyrl-CS" sz="2400" dirty="0" smtClean="0"/>
              <a:t> </a:t>
            </a:r>
            <a:r>
              <a:rPr lang="en-US" sz="2400" dirty="0" err="1" smtClean="0"/>
              <a:t>ili</a:t>
            </a:r>
            <a:r>
              <a:rPr lang="sr-Cyrl-CS" sz="2400" dirty="0" smtClean="0"/>
              <a:t> </a:t>
            </a:r>
            <a:r>
              <a:rPr lang="en-US" sz="2400" dirty="0" err="1" smtClean="0"/>
              <a:t>više</a:t>
            </a:r>
            <a:r>
              <a:rPr lang="sr-Cyrl-CS" sz="2400" dirty="0" smtClean="0"/>
              <a:t> </a:t>
            </a:r>
            <a:r>
              <a:rPr lang="en-US" sz="2400" dirty="0" err="1" smtClean="0"/>
              <a:t>ure</a:t>
            </a:r>
            <a:r>
              <a:rPr lang="vi-VN" sz="2400" dirty="0" smtClean="0"/>
              <a:t>đ</a:t>
            </a:r>
            <a:r>
              <a:rPr lang="en-US" sz="2400" dirty="0" err="1" smtClean="0"/>
              <a:t>aja</a:t>
            </a:r>
            <a:r>
              <a:rPr lang="sr-Cyrl-CS" sz="2400" dirty="0" smtClean="0"/>
              <a:t> </a:t>
            </a:r>
            <a:r>
              <a:rPr lang="en-US" sz="2400" dirty="0" err="1" smtClean="0"/>
              <a:t>za</a:t>
            </a:r>
            <a:r>
              <a:rPr lang="sr-Cyrl-CS" sz="2400" dirty="0" smtClean="0"/>
              <a:t> </a:t>
            </a:r>
            <a:r>
              <a:rPr lang="en-US" sz="2400" dirty="0" err="1" smtClean="0"/>
              <a:t>isporuku</a:t>
            </a:r>
            <a:r>
              <a:rPr lang="sr-Cyrl-CS" sz="2400" dirty="0" smtClean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Cyrl-CS" sz="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/>
              <a:t>Pažnja</a:t>
            </a:r>
            <a:r>
              <a:rPr lang="sr-Cyrl-CS" sz="2400" dirty="0" smtClean="0"/>
              <a:t> </a:t>
            </a:r>
            <a:r>
              <a:rPr lang="en-US" sz="2400" dirty="0" smtClean="0"/>
              <a:t>je</a:t>
            </a:r>
            <a:r>
              <a:rPr lang="sr-Cyrl-CS" sz="2400" dirty="0" smtClean="0"/>
              <a:t> </a:t>
            </a:r>
            <a:r>
              <a:rPr lang="en-US" sz="2400" dirty="0" err="1" smtClean="0"/>
              <a:t>usm</a:t>
            </a:r>
            <a:r>
              <a:rPr lang="bs-Latn-BA" sz="2400" dirty="0" smtClean="0"/>
              <a:t>j</a:t>
            </a:r>
            <a:r>
              <a:rPr lang="en-US" sz="2400" dirty="0" err="1" smtClean="0"/>
              <a:t>erena</a:t>
            </a:r>
            <a:r>
              <a:rPr lang="sr-Cyrl-CS" sz="2400" dirty="0" smtClean="0"/>
              <a:t> </a:t>
            </a:r>
            <a:r>
              <a:rPr lang="en-US" sz="2400" dirty="0" err="1" smtClean="0"/>
              <a:t>na</a:t>
            </a:r>
            <a:r>
              <a:rPr lang="sr-Cyrl-CS" sz="2400" dirty="0" smtClean="0"/>
              <a:t> </a:t>
            </a:r>
            <a:r>
              <a:rPr lang="en-US" sz="2400" dirty="0" err="1" smtClean="0"/>
              <a:t>fizički</a:t>
            </a:r>
            <a:r>
              <a:rPr lang="sr-Cyrl-CS" sz="2400" dirty="0" smtClean="0"/>
              <a:t> </a:t>
            </a:r>
            <a:r>
              <a:rPr lang="en-US" sz="2400" dirty="0" err="1" smtClean="0"/>
              <a:t>sistem</a:t>
            </a:r>
            <a:r>
              <a:rPr lang="sr-Cyrl-CS" sz="2400" dirty="0" smtClean="0"/>
              <a:t> </a:t>
            </a:r>
            <a:r>
              <a:rPr lang="en-US" sz="2400" dirty="0" err="1" smtClean="0"/>
              <a:t>koji</a:t>
            </a:r>
            <a:r>
              <a:rPr lang="sr-Cyrl-CS" sz="2400" dirty="0" smtClean="0"/>
              <a:t> </a:t>
            </a:r>
            <a:r>
              <a:rPr lang="en-US" sz="2400" dirty="0" smtClean="0"/>
              <a:t>se</a:t>
            </a:r>
            <a:r>
              <a:rPr lang="sr-Cyrl-CS" sz="2400" dirty="0" smtClean="0"/>
              <a:t> </a:t>
            </a:r>
            <a:r>
              <a:rPr lang="en-US" sz="2400" dirty="0" err="1" smtClean="0"/>
              <a:t>koristi</a:t>
            </a:r>
            <a:r>
              <a:rPr lang="sr-Cyrl-CS" sz="2400" dirty="0" smtClean="0"/>
              <a:t> </a:t>
            </a:r>
            <a:r>
              <a:rPr lang="en-US" sz="2400" dirty="0" err="1" smtClean="0"/>
              <a:t>za</a:t>
            </a:r>
            <a:r>
              <a:rPr lang="sr-Cyrl-CS" sz="2400" dirty="0" smtClean="0"/>
              <a:t> </a:t>
            </a:r>
            <a:r>
              <a:rPr lang="en-US" sz="2400" dirty="0" err="1" smtClean="0"/>
              <a:t>isporuku</a:t>
            </a:r>
            <a:r>
              <a:rPr lang="sr-Cyrl-CS" sz="2400" dirty="0" smtClean="0"/>
              <a:t> </a:t>
            </a:r>
            <a:r>
              <a:rPr lang="en-US" sz="2400" dirty="0" err="1" smtClean="0"/>
              <a:t>informacija</a:t>
            </a:r>
            <a:r>
              <a:rPr lang="sr-Cyrl-CS" sz="2400" dirty="0" smtClean="0"/>
              <a:t> </a:t>
            </a:r>
            <a:r>
              <a:rPr lang="en-US" sz="2400" dirty="0" err="1" smtClean="0"/>
              <a:t>kao</a:t>
            </a:r>
            <a:r>
              <a:rPr lang="sr-Cyrl-CS" sz="2400" dirty="0" smtClean="0"/>
              <a:t> </a:t>
            </a:r>
            <a:r>
              <a:rPr lang="en-US" sz="2400" dirty="0" err="1" smtClean="0"/>
              <a:t>što</a:t>
            </a:r>
            <a:r>
              <a:rPr lang="sr-Cyrl-CS" sz="2400" dirty="0" smtClean="0"/>
              <a:t> </a:t>
            </a:r>
            <a:r>
              <a:rPr lang="en-US" sz="2400" dirty="0" err="1" smtClean="0"/>
              <a:t>su</a:t>
            </a:r>
            <a:r>
              <a:rPr lang="sr-Cyrl-CS" sz="2400" dirty="0" smtClean="0"/>
              <a:t>: </a:t>
            </a:r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ekran</a:t>
            </a:r>
            <a:r>
              <a:rPr lang="sr-Cyrl-CS" sz="2000" dirty="0" smtClean="0"/>
              <a:t> </a:t>
            </a:r>
            <a:r>
              <a:rPr lang="en-US" sz="2000" dirty="0" err="1" smtClean="0"/>
              <a:t>računara</a:t>
            </a:r>
            <a:r>
              <a:rPr lang="sr-Cyrl-CS" sz="2000" dirty="0" smtClean="0"/>
              <a:t>, </a:t>
            </a:r>
            <a:r>
              <a:rPr lang="en-US" sz="2000" dirty="0" err="1" smtClean="0"/>
              <a:t>zvučnici</a:t>
            </a:r>
            <a:r>
              <a:rPr lang="sr-Cyrl-CS" sz="2000" dirty="0" smtClean="0"/>
              <a:t>, </a:t>
            </a:r>
            <a:r>
              <a:rPr lang="en-US" sz="2000" dirty="0" err="1" smtClean="0"/>
              <a:t>projektori</a:t>
            </a:r>
            <a:r>
              <a:rPr lang="sr-Cyrl-CS" sz="2000" dirty="0" smtClean="0"/>
              <a:t>, </a:t>
            </a:r>
            <a:r>
              <a:rPr lang="en-US" sz="2000" dirty="0" smtClean="0"/>
              <a:t>video</a:t>
            </a:r>
            <a:r>
              <a:rPr lang="sr-Cyrl-CS" sz="2000" dirty="0" smtClean="0"/>
              <a:t> </a:t>
            </a:r>
            <a:r>
              <a:rPr lang="en-US" sz="2000" dirty="0" err="1" smtClean="0"/>
              <a:t>rekorderi</a:t>
            </a:r>
            <a:r>
              <a:rPr lang="sr-Cyrl-CS" sz="2000" dirty="0" smtClean="0"/>
              <a:t>, </a:t>
            </a:r>
            <a:r>
              <a:rPr lang="en-US" sz="2000" dirty="0" smtClean="0"/>
              <a:t>table</a:t>
            </a:r>
            <a:r>
              <a:rPr lang="sr-Cyrl-CS" sz="2000" dirty="0" smtClean="0"/>
              <a:t> </a:t>
            </a:r>
            <a:r>
              <a:rPr lang="en-US" sz="2000" dirty="0" err="1" smtClean="0"/>
              <a:t>i</a:t>
            </a:r>
            <a:r>
              <a:rPr lang="sr-Cyrl-CS" sz="2000" dirty="0" smtClean="0"/>
              <a:t> </a:t>
            </a:r>
            <a:r>
              <a:rPr lang="en-US" sz="2000" dirty="0" err="1" smtClean="0"/>
              <a:t>ljudski</a:t>
            </a:r>
            <a:r>
              <a:rPr lang="sr-Cyrl-CS" sz="2000" dirty="0" smtClean="0"/>
              <a:t> </a:t>
            </a:r>
            <a:r>
              <a:rPr lang="en-US" sz="2000" dirty="0" err="1" smtClean="0"/>
              <a:t>glas</a:t>
            </a:r>
            <a:r>
              <a:rPr lang="sr-Cyrl-CS" sz="2000" dirty="0" smtClean="0"/>
              <a:t>. </a:t>
            </a:r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multimedije</a:t>
            </a:r>
            <a:r>
              <a:rPr lang="sr-Cyrl-CS" sz="2000" dirty="0" smtClean="0"/>
              <a:t> </a:t>
            </a:r>
            <a:r>
              <a:rPr lang="en-US" sz="2000" dirty="0" err="1" smtClean="0"/>
              <a:t>koja</a:t>
            </a:r>
            <a:r>
              <a:rPr lang="sr-Cyrl-CS" sz="2000" dirty="0" smtClean="0"/>
              <a:t> </a:t>
            </a:r>
            <a:r>
              <a:rPr lang="en-US" sz="2000" dirty="0" err="1" smtClean="0"/>
              <a:t>koristi</a:t>
            </a:r>
            <a:r>
              <a:rPr lang="sr-Cyrl-CS" sz="2000" dirty="0" smtClean="0"/>
              <a:t> </a:t>
            </a:r>
            <a:r>
              <a:rPr lang="en-US" sz="2000" dirty="0" err="1" smtClean="0"/>
              <a:t>računar</a:t>
            </a:r>
            <a:r>
              <a:rPr lang="sr-Cyrl-CS" sz="2000" dirty="0" smtClean="0"/>
              <a:t> </a:t>
            </a:r>
            <a:r>
              <a:rPr lang="en-GB" sz="2000" dirty="0" smtClean="0"/>
              <a:t>CAM (</a:t>
            </a:r>
            <a:r>
              <a:rPr lang="en-GB" sz="2000" i="1" dirty="0" smtClean="0"/>
              <a:t>Computer based multimedia</a:t>
            </a:r>
            <a:r>
              <a:rPr lang="en-GB" sz="2000" dirty="0" smtClean="0"/>
              <a:t>)</a:t>
            </a:r>
            <a:r>
              <a:rPr lang="sr-Cyrl-CS" sz="2000" dirty="0" smtClean="0"/>
              <a:t>) </a:t>
            </a:r>
            <a:r>
              <a:rPr lang="en-US" sz="2000" dirty="0" err="1" smtClean="0"/>
              <a:t>materijal</a:t>
            </a:r>
            <a:r>
              <a:rPr lang="sr-Cyrl-CS" sz="2000" dirty="0" smtClean="0"/>
              <a:t> </a:t>
            </a:r>
            <a:r>
              <a:rPr lang="en-US" sz="2000" dirty="0" err="1" smtClean="0"/>
              <a:t>može</a:t>
            </a:r>
            <a:r>
              <a:rPr lang="sr-Cyrl-CS" sz="2000" dirty="0" smtClean="0"/>
              <a:t> </a:t>
            </a:r>
            <a:r>
              <a:rPr lang="en-US" sz="2000" dirty="0" err="1" smtClean="0"/>
              <a:t>biti</a:t>
            </a:r>
            <a:r>
              <a:rPr lang="sr-Cyrl-CS" sz="2000" dirty="0" smtClean="0"/>
              <a:t> </a:t>
            </a:r>
            <a:r>
              <a:rPr lang="en-US" sz="2000" dirty="0" err="1" smtClean="0"/>
              <a:t>prezentiran</a:t>
            </a:r>
            <a:r>
              <a:rPr lang="sr-Cyrl-CS" sz="2000" dirty="0" smtClean="0"/>
              <a:t> </a:t>
            </a:r>
            <a:r>
              <a:rPr lang="en-US" sz="2000" dirty="0" err="1" smtClean="0"/>
              <a:t>pomoću</a:t>
            </a:r>
            <a:r>
              <a:rPr lang="sr-Cyrl-CS" sz="2000" dirty="0" smtClean="0"/>
              <a:t> </a:t>
            </a:r>
            <a:r>
              <a:rPr lang="en-US" sz="2000" dirty="0" err="1" smtClean="0"/>
              <a:t>ekrana</a:t>
            </a:r>
            <a:r>
              <a:rPr lang="sr-Cyrl-CS" sz="2000" dirty="0" smtClean="0"/>
              <a:t> </a:t>
            </a:r>
            <a:r>
              <a:rPr lang="en-US" sz="2000" dirty="0" err="1" smtClean="0"/>
              <a:t>i</a:t>
            </a:r>
            <a:r>
              <a:rPr lang="sr-Cyrl-CS" sz="2000" dirty="0" smtClean="0"/>
              <a:t> </a:t>
            </a:r>
            <a:r>
              <a:rPr lang="en-US" sz="2000" dirty="0" err="1" smtClean="0"/>
              <a:t>pomoću</a:t>
            </a:r>
            <a:r>
              <a:rPr lang="sr-Cyrl-CS" sz="2000" dirty="0" smtClean="0"/>
              <a:t> </a:t>
            </a:r>
            <a:r>
              <a:rPr lang="en-US" sz="2000" dirty="0" err="1" smtClean="0"/>
              <a:t>zvučnika</a:t>
            </a:r>
            <a:r>
              <a:rPr lang="sr-Cyrl-CS" sz="2000" dirty="0" smtClean="0"/>
              <a:t>.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sr-Cyrl-CS" sz="800" dirty="0" smtClean="0"/>
          </a:p>
          <a:p>
            <a:pPr>
              <a:lnSpc>
                <a:spcPct val="80000"/>
              </a:lnSpc>
            </a:pPr>
            <a:r>
              <a:rPr lang="en-US" sz="2400" dirty="0" err="1" smtClean="0"/>
              <a:t>Drugi</a:t>
            </a:r>
            <a:r>
              <a:rPr lang="sr-Cyrl-CS" sz="2400" dirty="0" smtClean="0"/>
              <a:t> </a:t>
            </a:r>
            <a:r>
              <a:rPr lang="en-US" sz="2400" dirty="0" err="1" smtClean="0"/>
              <a:t>način</a:t>
            </a:r>
            <a:r>
              <a:rPr lang="sr-Cyrl-CS" sz="2400" dirty="0" smtClean="0"/>
              <a:t> </a:t>
            </a:r>
            <a:r>
              <a:rPr lang="en-US" sz="2400" dirty="0" smtClean="0"/>
              <a:t>bio</a:t>
            </a:r>
            <a:r>
              <a:rPr lang="sr-Cyrl-CS" sz="2400" dirty="0" smtClean="0"/>
              <a:t> </a:t>
            </a:r>
            <a:r>
              <a:rPr lang="en-US" sz="2400" dirty="0" smtClean="0"/>
              <a:t>bi</a:t>
            </a:r>
            <a:r>
              <a:rPr lang="sr-Cyrl-CS" sz="2400" dirty="0" smtClean="0"/>
              <a:t> </a:t>
            </a:r>
            <a:r>
              <a:rPr lang="en-US" sz="2400" dirty="0" err="1" smtClean="0"/>
              <a:t>pomoću</a:t>
            </a:r>
            <a:r>
              <a:rPr lang="sr-Cyrl-CS" sz="2400" dirty="0" smtClean="0"/>
              <a:t> </a:t>
            </a:r>
            <a:r>
              <a:rPr lang="en-US" sz="2400" dirty="0" err="1" smtClean="0"/>
              <a:t>projektora</a:t>
            </a:r>
            <a:r>
              <a:rPr lang="sr-Cyrl-CS" sz="2400" dirty="0" smtClean="0"/>
              <a:t> </a:t>
            </a:r>
            <a:r>
              <a:rPr lang="en-US" sz="2400" dirty="0" err="1" smtClean="0"/>
              <a:t>i</a:t>
            </a:r>
            <a:r>
              <a:rPr lang="sr-Cyrl-CS" sz="2400" dirty="0" smtClean="0"/>
              <a:t> </a:t>
            </a:r>
            <a:r>
              <a:rPr lang="en-US" sz="2400" dirty="0" err="1" smtClean="0"/>
              <a:t>glasa</a:t>
            </a:r>
            <a:r>
              <a:rPr lang="sr-Cyrl-CS" sz="2400" dirty="0" smtClean="0"/>
              <a:t> </a:t>
            </a:r>
            <a:r>
              <a:rPr lang="en-US" sz="2400" dirty="0" err="1" smtClean="0"/>
              <a:t>profesora</a:t>
            </a:r>
            <a:r>
              <a:rPr lang="sr-Cyrl-CS" sz="2400" dirty="0" smtClean="0"/>
              <a:t> (</a:t>
            </a:r>
            <a:r>
              <a:rPr lang="en-US" sz="2400" dirty="0" err="1" smtClean="0"/>
              <a:t>predavača</a:t>
            </a:r>
            <a:r>
              <a:rPr lang="sr-Cyrl-CS" sz="2400" dirty="0" smtClean="0"/>
              <a:t>).</a:t>
            </a:r>
          </a:p>
          <a:p>
            <a:pPr>
              <a:lnSpc>
                <a:spcPct val="80000"/>
              </a:lnSpc>
            </a:pPr>
            <a:r>
              <a:rPr lang="sr-Cyrl-CS" sz="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/>
              <a:t>Štampana</a:t>
            </a:r>
            <a:r>
              <a:rPr lang="sr-Cyrl-CS" sz="2400" dirty="0" smtClean="0"/>
              <a:t> </a:t>
            </a:r>
            <a:r>
              <a:rPr lang="en-US" sz="2400" dirty="0" err="1" smtClean="0"/>
              <a:t>knjiga</a:t>
            </a:r>
            <a:r>
              <a:rPr lang="sr-Cyrl-CS" sz="2400" dirty="0" smtClean="0"/>
              <a:t> </a:t>
            </a:r>
            <a:r>
              <a:rPr lang="en-US" sz="2400" dirty="0" err="1" smtClean="0"/>
              <a:t>nije</a:t>
            </a:r>
            <a:r>
              <a:rPr lang="sr-Cyrl-CS" sz="2400" dirty="0" smtClean="0"/>
              <a:t> </a:t>
            </a:r>
            <a:r>
              <a:rPr lang="en-US" sz="2400" dirty="0" err="1" smtClean="0"/>
              <a:t>multimedijalno</a:t>
            </a:r>
            <a:r>
              <a:rPr lang="sr-Cyrl-CS" sz="2400" dirty="0" smtClean="0"/>
              <a:t> </a:t>
            </a:r>
            <a:r>
              <a:rPr lang="en-US" sz="2400" dirty="0" err="1" smtClean="0"/>
              <a:t>sredstvo</a:t>
            </a:r>
            <a:r>
              <a:rPr lang="sr-Cyrl-CS" sz="2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jedino</a:t>
            </a:r>
            <a:r>
              <a:rPr lang="sr-Cyrl-CS" sz="2000" dirty="0" smtClean="0"/>
              <a:t> </a:t>
            </a:r>
            <a:r>
              <a:rPr lang="en-US" sz="2000" dirty="0" err="1" smtClean="0"/>
              <a:t>prezentaciono</a:t>
            </a:r>
            <a:r>
              <a:rPr lang="sr-Cyrl-CS" sz="2000" dirty="0" smtClean="0"/>
              <a:t> </a:t>
            </a:r>
            <a:r>
              <a:rPr lang="en-US" sz="2000" dirty="0" err="1" smtClean="0"/>
              <a:t>sredstvo</a:t>
            </a:r>
            <a:r>
              <a:rPr lang="sr-Cyrl-CS" sz="2000" dirty="0" smtClean="0"/>
              <a:t> </a:t>
            </a:r>
            <a:r>
              <a:rPr lang="en-US" sz="2000" dirty="0" err="1" smtClean="0"/>
              <a:t>odštampana</a:t>
            </a:r>
            <a:r>
              <a:rPr lang="sr-Cyrl-CS" sz="2000" dirty="0" smtClean="0"/>
              <a:t> </a:t>
            </a:r>
            <a:r>
              <a:rPr lang="en-US" sz="2000" dirty="0" err="1" smtClean="0"/>
              <a:t>knjiga</a:t>
            </a:r>
            <a:r>
              <a:rPr lang="en-US" sz="2000" dirty="0" smtClean="0"/>
              <a:t> </a:t>
            </a:r>
          </a:p>
        </p:txBody>
      </p:sp>
    </p:spTree>
  </p:cSld>
  <p:clrMapOvr>
    <a:masterClrMapping/>
  </p:clrMapOvr>
  <p:transition spd="slow">
    <p:pull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52513"/>
            <a:ext cx="8229600" cy="711200"/>
          </a:xfrm>
        </p:spPr>
        <p:txBody>
          <a:bodyPr/>
          <a:lstStyle/>
          <a:p>
            <a:r>
              <a:rPr lang="en-US" sz="3600" smtClean="0"/>
              <a:t>Format</a:t>
            </a:r>
            <a:r>
              <a:rPr lang="sr-Cyrl-CS" sz="3600" smtClean="0"/>
              <a:t> </a:t>
            </a:r>
            <a:r>
              <a:rPr lang="en-US" sz="3600" smtClean="0"/>
              <a:t>poruke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229600" cy="4464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err="1" smtClean="0"/>
              <a:t>Drugi</a:t>
            </a:r>
            <a:r>
              <a:rPr lang="sr-Cyrl-CS" sz="2400" dirty="0" smtClean="0"/>
              <a:t> </a:t>
            </a:r>
            <a:r>
              <a:rPr lang="en-US" sz="2400" dirty="0" err="1" smtClean="0"/>
              <a:t>pogled</a:t>
            </a:r>
            <a:r>
              <a:rPr lang="sr-Cyrl-CS" sz="2400" dirty="0" smtClean="0"/>
              <a:t> </a:t>
            </a:r>
            <a:r>
              <a:rPr lang="en-US" sz="2400" dirty="0" err="1" smtClean="0"/>
              <a:t>na</a:t>
            </a:r>
            <a:r>
              <a:rPr lang="sr-Cyrl-CS" sz="2400" dirty="0" smtClean="0"/>
              <a:t> </a:t>
            </a:r>
            <a:r>
              <a:rPr lang="en-US" sz="2400" dirty="0" err="1" smtClean="0"/>
              <a:t>multimediju</a:t>
            </a:r>
            <a:r>
              <a:rPr lang="sr-Cyrl-CS" sz="2400" dirty="0" smtClean="0"/>
              <a:t> </a:t>
            </a:r>
            <a:r>
              <a:rPr lang="en-US" sz="2400" dirty="0" err="1" smtClean="0"/>
              <a:t>znači</a:t>
            </a:r>
            <a:r>
              <a:rPr lang="sr-Cyrl-CS" sz="2400" dirty="0" smtClean="0"/>
              <a:t> </a:t>
            </a:r>
            <a:r>
              <a:rPr lang="en-US" sz="2400" dirty="0" err="1" smtClean="0"/>
              <a:t>da</a:t>
            </a:r>
            <a:r>
              <a:rPr lang="sr-Cyrl-CS" sz="2400" dirty="0" smtClean="0"/>
              <a:t> </a:t>
            </a:r>
            <a:r>
              <a:rPr lang="en-US" sz="2400" dirty="0" smtClean="0"/>
              <a:t>je</a:t>
            </a:r>
            <a:r>
              <a:rPr lang="sr-Cyrl-CS" sz="2400" dirty="0" smtClean="0"/>
              <a:t> </a:t>
            </a:r>
            <a:r>
              <a:rPr lang="en-US" sz="2400" dirty="0" err="1" smtClean="0"/>
              <a:t>materijal</a:t>
            </a:r>
            <a:r>
              <a:rPr lang="sr-Cyrl-CS" sz="2400" dirty="0" smtClean="0"/>
              <a:t> </a:t>
            </a:r>
            <a:r>
              <a:rPr lang="en-US" sz="2400" dirty="0" err="1" smtClean="0"/>
              <a:t>predstavljanje</a:t>
            </a:r>
            <a:r>
              <a:rPr lang="sr-Cyrl-CS" sz="2400" dirty="0" smtClean="0"/>
              <a:t> </a:t>
            </a:r>
            <a:r>
              <a:rPr lang="en-US" sz="2400" dirty="0" err="1" smtClean="0"/>
              <a:t>pomoću</a:t>
            </a:r>
            <a:r>
              <a:rPr lang="sr-Cyrl-CS" sz="2400" dirty="0" smtClean="0"/>
              <a:t> </a:t>
            </a:r>
            <a:r>
              <a:rPr lang="en-US" sz="2400" dirty="0" err="1" smtClean="0"/>
              <a:t>jednog</a:t>
            </a:r>
            <a:r>
              <a:rPr lang="sr-Cyrl-CS" sz="2400" dirty="0" smtClean="0"/>
              <a:t> </a:t>
            </a:r>
            <a:r>
              <a:rPr lang="en-US" sz="2400" dirty="0" err="1" smtClean="0"/>
              <a:t>ili</a:t>
            </a:r>
            <a:r>
              <a:rPr lang="sr-Cyrl-CS" sz="2400" dirty="0" smtClean="0"/>
              <a:t> </a:t>
            </a:r>
            <a:r>
              <a:rPr lang="en-US" sz="2400" dirty="0" err="1" smtClean="0"/>
              <a:t>više</a:t>
            </a:r>
            <a:r>
              <a:rPr lang="sr-Cyrl-CS" sz="2400" dirty="0" smtClean="0"/>
              <a:t> </a:t>
            </a:r>
            <a:r>
              <a:rPr lang="en-US" sz="2400" dirty="0" err="1" smtClean="0"/>
              <a:t>formata</a:t>
            </a:r>
            <a:r>
              <a:rPr lang="sr-Cyrl-CS" sz="2400" dirty="0" smtClean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Cyrl-CS" sz="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/>
              <a:t>Pažnja</a:t>
            </a:r>
            <a:r>
              <a:rPr lang="sr-Cyrl-CS" sz="2400" dirty="0" smtClean="0"/>
              <a:t> </a:t>
            </a:r>
            <a:r>
              <a:rPr lang="en-US" sz="2400" dirty="0" smtClean="0"/>
              <a:t>je</a:t>
            </a:r>
            <a:r>
              <a:rPr lang="sr-Cyrl-CS" sz="2400" dirty="0" smtClean="0"/>
              <a:t> </a:t>
            </a:r>
            <a:r>
              <a:rPr lang="en-US" sz="2400" dirty="0" err="1" smtClean="0"/>
              <a:t>usm</a:t>
            </a:r>
            <a:r>
              <a:rPr lang="bs-Latn-BA" sz="2400" dirty="0" smtClean="0"/>
              <a:t>j</a:t>
            </a:r>
            <a:r>
              <a:rPr lang="en-US" sz="2400" dirty="0" err="1" smtClean="0"/>
              <a:t>erena</a:t>
            </a:r>
            <a:r>
              <a:rPr lang="sr-Cyrl-CS" sz="2400" dirty="0" smtClean="0"/>
              <a:t> </a:t>
            </a:r>
            <a:r>
              <a:rPr lang="en-US" sz="2400" dirty="0" err="1" smtClean="0"/>
              <a:t>na</a:t>
            </a:r>
            <a:r>
              <a:rPr lang="sr-Cyrl-CS" sz="2400" dirty="0" smtClean="0"/>
              <a:t> </a:t>
            </a:r>
            <a:r>
              <a:rPr lang="en-US" sz="2400" dirty="0" smtClean="0"/>
              <a:t>format</a:t>
            </a:r>
            <a:r>
              <a:rPr lang="sr-Cyrl-CS" sz="2400" dirty="0" smtClean="0"/>
              <a:t> </a:t>
            </a:r>
            <a:r>
              <a:rPr lang="en-US" sz="2400" dirty="0" err="1" smtClean="0"/>
              <a:t>materijala</a:t>
            </a:r>
            <a:r>
              <a:rPr lang="sr-Cyrl-CS" sz="2400" dirty="0" smtClean="0"/>
              <a:t>, </a:t>
            </a:r>
            <a:r>
              <a:rPr lang="en-US" sz="2400" dirty="0" err="1" smtClean="0"/>
              <a:t>odnosno</a:t>
            </a:r>
            <a:r>
              <a:rPr lang="sr-Cyrl-CS" sz="2400" dirty="0" smtClean="0"/>
              <a:t> </a:t>
            </a:r>
            <a:r>
              <a:rPr lang="en-US" sz="2400" dirty="0" err="1" smtClean="0"/>
              <a:t>šta</a:t>
            </a:r>
            <a:r>
              <a:rPr lang="sr-Cyrl-CS" sz="2400" dirty="0" smtClean="0"/>
              <a:t> </a:t>
            </a:r>
            <a:r>
              <a:rPr lang="en-US" sz="2400" dirty="0" smtClean="0"/>
              <a:t>se</a:t>
            </a:r>
            <a:r>
              <a:rPr lang="sr-Cyrl-CS" sz="2400" dirty="0" smtClean="0"/>
              <a:t> </a:t>
            </a:r>
            <a:r>
              <a:rPr lang="en-US" sz="2400" dirty="0" err="1" smtClean="0"/>
              <a:t>koristi</a:t>
            </a:r>
            <a:r>
              <a:rPr lang="sr-Cyrl-CS" sz="2400" dirty="0" smtClean="0"/>
              <a:t>: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r</a:t>
            </a:r>
            <a:r>
              <a:rPr lang="bs-Latn-BA" sz="2000" dirty="0" err="1" smtClean="0"/>
              <a:t>ij</a:t>
            </a:r>
            <a:r>
              <a:rPr lang="en-US" sz="2000" dirty="0" err="1" smtClean="0"/>
              <a:t>eči</a:t>
            </a:r>
            <a:r>
              <a:rPr lang="sr-Cyrl-CS" sz="2000" dirty="0" smtClean="0"/>
              <a:t> </a:t>
            </a:r>
            <a:r>
              <a:rPr lang="en-US" sz="2000" dirty="0" err="1" smtClean="0"/>
              <a:t>ili</a:t>
            </a:r>
            <a:r>
              <a:rPr lang="sr-Cyrl-CS" sz="2000" dirty="0" smtClean="0"/>
              <a:t> </a:t>
            </a:r>
            <a:r>
              <a:rPr lang="en-US" sz="2000" dirty="0" err="1" smtClean="0"/>
              <a:t>slike</a:t>
            </a:r>
            <a:r>
              <a:rPr lang="sr-Cyrl-CS" sz="2000" dirty="0" smtClean="0"/>
              <a:t>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sr-Cyrl-CS" sz="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Na</a:t>
            </a:r>
            <a:r>
              <a:rPr lang="sr-Cyrl-CS" sz="2400" dirty="0" smtClean="0"/>
              <a:t> </a:t>
            </a:r>
            <a:r>
              <a:rPr lang="en-US" sz="2400" dirty="0" smtClean="0"/>
              <a:t>prim</a:t>
            </a:r>
            <a:r>
              <a:rPr lang="bs-Latn-BA" sz="2400" dirty="0" smtClean="0"/>
              <a:t>j</a:t>
            </a:r>
            <a:r>
              <a:rPr lang="en-US" sz="2400" dirty="0" err="1" smtClean="0"/>
              <a:t>er</a:t>
            </a:r>
            <a:r>
              <a:rPr lang="sr-Cyrl-CS" sz="2400" dirty="0" smtClean="0"/>
              <a:t> </a:t>
            </a:r>
            <a:r>
              <a:rPr lang="en-US" sz="2400" dirty="0" err="1" smtClean="0"/>
              <a:t>za</a:t>
            </a:r>
            <a:r>
              <a:rPr lang="sr-Cyrl-CS" sz="2400" dirty="0" smtClean="0"/>
              <a:t> </a:t>
            </a:r>
            <a:r>
              <a:rPr lang="en-US" sz="2400" dirty="0" err="1" smtClean="0"/>
              <a:t>multimediju</a:t>
            </a:r>
            <a:r>
              <a:rPr lang="sr-Cyrl-CS" sz="2400" dirty="0" smtClean="0"/>
              <a:t> </a:t>
            </a:r>
            <a:r>
              <a:rPr lang="en-US" sz="2400" dirty="0" err="1" smtClean="0"/>
              <a:t>koja</a:t>
            </a:r>
            <a:r>
              <a:rPr lang="sr-Cyrl-CS" sz="2400" dirty="0" smtClean="0"/>
              <a:t> </a:t>
            </a:r>
            <a:r>
              <a:rPr lang="en-US" sz="2400" dirty="0" err="1" smtClean="0"/>
              <a:t>koristi</a:t>
            </a:r>
            <a:r>
              <a:rPr lang="sr-Cyrl-CS" sz="2400" dirty="0" smtClean="0"/>
              <a:t> </a:t>
            </a:r>
            <a:r>
              <a:rPr lang="en-US" sz="2400" dirty="0" err="1" smtClean="0"/>
              <a:t>računar</a:t>
            </a:r>
            <a:r>
              <a:rPr lang="sr-Cyrl-CS" sz="2400" dirty="0" smtClean="0"/>
              <a:t> </a:t>
            </a:r>
            <a:r>
              <a:rPr lang="en-US" sz="2400" dirty="0" err="1" smtClean="0"/>
              <a:t>može</a:t>
            </a:r>
            <a:r>
              <a:rPr lang="sr-Cyrl-CS" sz="2400" dirty="0" smtClean="0"/>
              <a:t> </a:t>
            </a:r>
            <a:r>
              <a:rPr lang="en-US" sz="2400" dirty="0" smtClean="0"/>
              <a:t>se</a:t>
            </a:r>
            <a:r>
              <a:rPr lang="sr-Cyrl-CS" sz="2400" dirty="0" smtClean="0"/>
              <a:t> </a:t>
            </a:r>
            <a:r>
              <a:rPr lang="en-US" sz="2400" dirty="0" err="1" smtClean="0"/>
              <a:t>upotr</a:t>
            </a:r>
            <a:r>
              <a:rPr lang="bs-Latn-BA" sz="2400" dirty="0" err="1" smtClean="0"/>
              <a:t>ij</a:t>
            </a:r>
            <a:r>
              <a:rPr lang="en-US" sz="2400" dirty="0" err="1" smtClean="0"/>
              <a:t>ebiti</a:t>
            </a:r>
            <a:r>
              <a:rPr lang="sr-Cyrl-CS" sz="2400" dirty="0" smtClean="0"/>
              <a:t>:</a:t>
            </a:r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verbalni</a:t>
            </a:r>
            <a:r>
              <a:rPr lang="sr-Cyrl-CS" sz="2000" dirty="0" smtClean="0"/>
              <a:t> </a:t>
            </a:r>
            <a:r>
              <a:rPr lang="en-US" sz="2000" dirty="0" smtClean="0"/>
              <a:t>format</a:t>
            </a:r>
            <a:r>
              <a:rPr lang="sr-Cyrl-CS" sz="2000" dirty="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u</a:t>
            </a:r>
            <a:r>
              <a:rPr lang="sr-Cyrl-CS" sz="1800" dirty="0" smtClean="0"/>
              <a:t> </a:t>
            </a:r>
            <a:r>
              <a:rPr lang="en-US" sz="1800" dirty="0" err="1" smtClean="0"/>
              <a:t>vidu</a:t>
            </a:r>
            <a:r>
              <a:rPr lang="sr-Cyrl-CS" sz="1800" dirty="0" smtClean="0"/>
              <a:t> </a:t>
            </a:r>
            <a:r>
              <a:rPr lang="en-US" sz="1800" dirty="0" err="1" smtClean="0"/>
              <a:t>teksta</a:t>
            </a:r>
            <a:r>
              <a:rPr lang="sr-Cyrl-CS" sz="1800" dirty="0" smtClean="0"/>
              <a:t> </a:t>
            </a:r>
            <a:r>
              <a:rPr lang="en-US" sz="1800" dirty="0" err="1" smtClean="0"/>
              <a:t>na</a:t>
            </a:r>
            <a:r>
              <a:rPr lang="sr-Cyrl-CS" sz="1800" dirty="0" smtClean="0"/>
              <a:t> </a:t>
            </a:r>
            <a:r>
              <a:rPr lang="en-US" sz="1800" dirty="0" err="1" smtClean="0"/>
              <a:t>ekranu</a:t>
            </a:r>
            <a:r>
              <a:rPr lang="sr-Cyrl-CS" sz="1800" dirty="0" smtClean="0"/>
              <a:t> </a:t>
            </a:r>
            <a:r>
              <a:rPr lang="en-US" sz="1800" dirty="0" err="1" smtClean="0"/>
              <a:t>ili</a:t>
            </a:r>
            <a:r>
              <a:rPr lang="sr-Cyrl-CS" sz="1800" dirty="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US" sz="1800" dirty="0" err="1" smtClean="0"/>
              <a:t>prič</a:t>
            </a:r>
            <a:r>
              <a:rPr lang="sr-Cyrl-CS" sz="1800" dirty="0" smtClean="0"/>
              <a:t>a </a:t>
            </a:r>
            <a:r>
              <a:rPr lang="en-US" sz="1800" dirty="0" err="1" smtClean="0"/>
              <a:t>koja</a:t>
            </a:r>
            <a:r>
              <a:rPr lang="sr-Cyrl-CS" sz="1800" dirty="0" smtClean="0"/>
              <a:t> </a:t>
            </a:r>
            <a:r>
              <a:rPr lang="en-US" sz="1800" dirty="0" smtClean="0"/>
              <a:t>se</a:t>
            </a:r>
            <a:r>
              <a:rPr lang="sr-Cyrl-CS" sz="1800" dirty="0" smtClean="0"/>
              <a:t> </a:t>
            </a:r>
            <a:r>
              <a:rPr lang="en-US" sz="1800" dirty="0" err="1" smtClean="0"/>
              <a:t>čuje</a:t>
            </a:r>
            <a:r>
              <a:rPr lang="sr-Cyrl-CS" sz="1800" dirty="0" smtClean="0"/>
              <a:t> </a:t>
            </a:r>
            <a:r>
              <a:rPr lang="en-US" sz="1800" dirty="0" err="1" smtClean="0"/>
              <a:t>preko</a:t>
            </a:r>
            <a:r>
              <a:rPr lang="sr-Cyrl-CS" sz="1800" dirty="0" smtClean="0"/>
              <a:t> </a:t>
            </a:r>
            <a:r>
              <a:rPr lang="en-US" sz="1800" dirty="0" err="1" smtClean="0"/>
              <a:t>zvučnika</a:t>
            </a:r>
            <a:r>
              <a:rPr lang="sr-Cyrl-CS" sz="1800" dirty="0" smtClean="0"/>
              <a:t>,</a:t>
            </a:r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slikovni</a:t>
            </a:r>
            <a:r>
              <a:rPr lang="sr-Cyrl-CS" sz="2000" dirty="0" smtClean="0"/>
              <a:t> </a:t>
            </a:r>
            <a:r>
              <a:rPr lang="en-US" sz="2000" dirty="0" smtClean="0"/>
              <a:t>format</a:t>
            </a:r>
            <a:r>
              <a:rPr lang="sr-Cyrl-CS" sz="2000" dirty="0" smtClean="0"/>
              <a:t> </a:t>
            </a:r>
            <a:r>
              <a:rPr lang="en-US" sz="2000" dirty="0" err="1" smtClean="0"/>
              <a:t>kao</a:t>
            </a:r>
            <a:r>
              <a:rPr lang="sr-Cyrl-CS" sz="2000" dirty="0" smtClean="0"/>
              <a:t> </a:t>
            </a:r>
            <a:r>
              <a:rPr lang="en-US" sz="2000" dirty="0" err="1" smtClean="0"/>
              <a:t>što</a:t>
            </a:r>
            <a:r>
              <a:rPr lang="sr-Cyrl-CS" sz="2000" dirty="0" smtClean="0"/>
              <a:t> </a:t>
            </a:r>
            <a:r>
              <a:rPr lang="en-US" sz="2000" dirty="0" smtClean="0"/>
              <a:t>je</a:t>
            </a:r>
            <a:r>
              <a:rPr lang="sr-Cyrl-CS" sz="2000" dirty="0" smtClean="0"/>
              <a:t> </a:t>
            </a:r>
            <a:r>
              <a:rPr lang="en-US" sz="2000" dirty="0" err="1" smtClean="0"/>
              <a:t>na</a:t>
            </a:r>
            <a:r>
              <a:rPr lang="sr-Cyrl-CS" sz="2000" dirty="0" smtClean="0"/>
              <a:t> </a:t>
            </a:r>
            <a:r>
              <a:rPr lang="en-US" sz="2000" dirty="0" smtClean="0"/>
              <a:t>prim</a:t>
            </a:r>
            <a:r>
              <a:rPr lang="bs-Latn-BA" sz="2000" dirty="0" smtClean="0"/>
              <a:t>j</a:t>
            </a:r>
            <a:r>
              <a:rPr lang="en-US" sz="2000" dirty="0" err="1" smtClean="0"/>
              <a:t>er</a:t>
            </a:r>
            <a:r>
              <a:rPr lang="sr-Cyrl-CS" sz="2000" dirty="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US" sz="1800" dirty="0" err="1" smtClean="0"/>
              <a:t>mirna</a:t>
            </a:r>
            <a:r>
              <a:rPr lang="sr-Cyrl-CS" sz="1800" dirty="0" smtClean="0"/>
              <a:t> </a:t>
            </a:r>
            <a:r>
              <a:rPr lang="en-US" sz="1800" dirty="0" err="1" smtClean="0"/>
              <a:t>slika</a:t>
            </a:r>
            <a:r>
              <a:rPr lang="sr-Cyrl-CS" sz="1800" dirty="0" smtClean="0"/>
              <a:t> </a:t>
            </a:r>
            <a:r>
              <a:rPr lang="en-US" sz="1800" dirty="0" err="1" smtClean="0"/>
              <a:t>ili</a:t>
            </a:r>
            <a:r>
              <a:rPr lang="sr-Cyrl-CS" sz="1800" dirty="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US" sz="1800" dirty="0" err="1" smtClean="0"/>
              <a:t>animacija</a:t>
            </a:r>
            <a:r>
              <a:rPr lang="en-US" sz="1800" dirty="0" smtClean="0"/>
              <a:t> </a:t>
            </a:r>
          </a:p>
        </p:txBody>
      </p:sp>
    </p:spTree>
  </p:cSld>
  <p:clrMapOvr>
    <a:masterClrMapping/>
  </p:clrMapOvr>
  <p:transition spd="slow">
    <p:pull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229600" cy="711200"/>
          </a:xfrm>
        </p:spPr>
        <p:txBody>
          <a:bodyPr/>
          <a:lstStyle/>
          <a:p>
            <a:r>
              <a:rPr lang="en-US" sz="3600" smtClean="0"/>
              <a:t>Čulni</a:t>
            </a:r>
            <a:r>
              <a:rPr lang="sr-Cyrl-CS" sz="3600" smtClean="0"/>
              <a:t> </a:t>
            </a:r>
            <a:r>
              <a:rPr lang="en-US" sz="3600" smtClean="0"/>
              <a:t>modalitet</a:t>
            </a:r>
            <a:r>
              <a:rPr lang="sr-Cyrl-CS" sz="4000" smtClean="0"/>
              <a:t> </a:t>
            </a:r>
            <a:endParaRPr lang="en-US" sz="400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97063"/>
            <a:ext cx="8229600" cy="4175125"/>
          </a:xfrm>
        </p:spPr>
        <p:txBody>
          <a:bodyPr/>
          <a:lstStyle/>
          <a:p>
            <a:r>
              <a:rPr lang="en-US" sz="2400" dirty="0" err="1" smtClean="0"/>
              <a:t>Treći</a:t>
            </a:r>
            <a:r>
              <a:rPr lang="sr-Cyrl-CS" sz="2400" dirty="0" smtClean="0"/>
              <a:t> </a:t>
            </a:r>
            <a:r>
              <a:rPr lang="en-US" sz="2400" dirty="0" err="1" smtClean="0"/>
              <a:t>pogled</a:t>
            </a:r>
            <a:r>
              <a:rPr lang="sr-Cyrl-CS" sz="2400" dirty="0" smtClean="0"/>
              <a:t> </a:t>
            </a:r>
            <a:r>
              <a:rPr lang="en-US" sz="2400" dirty="0" err="1" smtClean="0"/>
              <a:t>na</a:t>
            </a:r>
            <a:r>
              <a:rPr lang="sr-Cyrl-CS" sz="2400" dirty="0" smtClean="0"/>
              <a:t> </a:t>
            </a:r>
            <a:r>
              <a:rPr lang="en-US" sz="2400" dirty="0" err="1" smtClean="0"/>
              <a:t>multimediju</a:t>
            </a:r>
            <a:r>
              <a:rPr lang="sr-Cyrl-CS" sz="2400" dirty="0" smtClean="0"/>
              <a:t> </a:t>
            </a:r>
            <a:r>
              <a:rPr lang="en-US" sz="2400" dirty="0" smtClean="0"/>
              <a:t>bio</a:t>
            </a:r>
            <a:r>
              <a:rPr lang="sr-Cyrl-CS" sz="2400" dirty="0" smtClean="0"/>
              <a:t> </a:t>
            </a:r>
            <a:r>
              <a:rPr lang="en-US" sz="2400" dirty="0" smtClean="0"/>
              <a:t>bi</a:t>
            </a:r>
            <a:r>
              <a:rPr lang="sr-Cyrl-CS" sz="2400" dirty="0" smtClean="0"/>
              <a:t> </a:t>
            </a:r>
            <a:r>
              <a:rPr lang="en-US" sz="2400" dirty="0" err="1" smtClean="0"/>
              <a:t>vezan</a:t>
            </a:r>
            <a:r>
              <a:rPr lang="sr-Cyrl-CS" sz="2400" dirty="0" smtClean="0"/>
              <a:t> </a:t>
            </a:r>
            <a:r>
              <a:rPr lang="en-US" sz="2400" dirty="0" err="1" smtClean="0"/>
              <a:t>za</a:t>
            </a:r>
            <a:r>
              <a:rPr lang="sr-Cyrl-CS" sz="2400" dirty="0" smtClean="0"/>
              <a:t> </a:t>
            </a:r>
            <a:r>
              <a:rPr lang="en-US" sz="2400" dirty="0" err="1" smtClean="0"/>
              <a:t>različite</a:t>
            </a:r>
            <a:r>
              <a:rPr lang="sr-Cyrl-CS" sz="2400" dirty="0" smtClean="0"/>
              <a:t> </a:t>
            </a:r>
            <a:r>
              <a:rPr lang="en-US" sz="2400" dirty="0" err="1" smtClean="0"/>
              <a:t>čulne</a:t>
            </a:r>
            <a:r>
              <a:rPr lang="sr-Cyrl-CS" sz="2400" dirty="0" smtClean="0"/>
              <a:t> </a:t>
            </a:r>
            <a:r>
              <a:rPr lang="en-US" sz="2400" dirty="0" err="1" smtClean="0"/>
              <a:t>modalitete</a:t>
            </a:r>
            <a:r>
              <a:rPr lang="sr-Cyrl-CS" sz="2400" dirty="0" smtClean="0"/>
              <a:t> </a:t>
            </a:r>
            <a:r>
              <a:rPr lang="en-US" sz="2400" dirty="0" err="1" smtClean="0"/>
              <a:t>koji</a:t>
            </a:r>
            <a:r>
              <a:rPr lang="sr-Cyrl-CS" sz="2400" dirty="0" smtClean="0"/>
              <a:t> </a:t>
            </a:r>
            <a:r>
              <a:rPr lang="en-US" sz="2400" dirty="0" err="1" smtClean="0"/>
              <a:t>su</a:t>
            </a:r>
            <a:r>
              <a:rPr lang="sr-Cyrl-CS" sz="2400" dirty="0" smtClean="0"/>
              <a:t> </a:t>
            </a:r>
            <a:r>
              <a:rPr lang="en-US" sz="2400" dirty="0" err="1" smtClean="0"/>
              <a:t>uključeni</a:t>
            </a:r>
            <a:r>
              <a:rPr lang="sr-Cyrl-CS" sz="2400" dirty="0" smtClean="0"/>
              <a:t> </a:t>
            </a:r>
            <a:r>
              <a:rPr lang="en-US" sz="2400" dirty="0" err="1" smtClean="0"/>
              <a:t>kao</a:t>
            </a:r>
            <a:r>
              <a:rPr lang="sr-Cyrl-CS" sz="2400" dirty="0" smtClean="0"/>
              <a:t> </a:t>
            </a:r>
            <a:r>
              <a:rPr lang="en-US" sz="2400" dirty="0" err="1" smtClean="0"/>
              <a:t>što</a:t>
            </a:r>
            <a:r>
              <a:rPr lang="sr-Cyrl-CS" sz="2400" dirty="0" smtClean="0"/>
              <a:t> </a:t>
            </a:r>
            <a:r>
              <a:rPr lang="en-US" sz="2400" dirty="0" err="1" smtClean="0"/>
              <a:t>su</a:t>
            </a:r>
            <a:endParaRPr lang="sr-Cyrl-CS" sz="2400" dirty="0" smtClean="0"/>
          </a:p>
          <a:p>
            <a:pPr lvl="1"/>
            <a:r>
              <a:rPr lang="en-US" sz="2200" dirty="0" err="1" smtClean="0"/>
              <a:t>auditivni</a:t>
            </a:r>
            <a:r>
              <a:rPr lang="sr-Cyrl-CS" sz="2200" dirty="0" smtClean="0"/>
              <a:t> </a:t>
            </a:r>
            <a:r>
              <a:rPr lang="en-US" sz="2200" dirty="0" err="1" smtClean="0"/>
              <a:t>modalitet</a:t>
            </a:r>
            <a:r>
              <a:rPr lang="sr-Cyrl-CS" sz="2200" dirty="0" smtClean="0"/>
              <a:t> </a:t>
            </a:r>
            <a:r>
              <a:rPr lang="en-US" sz="2200" dirty="0" err="1" smtClean="0"/>
              <a:t>i</a:t>
            </a:r>
            <a:r>
              <a:rPr lang="sr-Cyrl-CS" sz="2200" dirty="0" smtClean="0"/>
              <a:t> </a:t>
            </a:r>
          </a:p>
          <a:p>
            <a:pPr lvl="1"/>
            <a:r>
              <a:rPr lang="en-US" sz="2200" dirty="0" err="1" smtClean="0"/>
              <a:t>vizuelni</a:t>
            </a:r>
            <a:r>
              <a:rPr lang="sr-Cyrl-CS" sz="2200" dirty="0" smtClean="0"/>
              <a:t> </a:t>
            </a:r>
            <a:r>
              <a:rPr lang="en-US" sz="2200" dirty="0" err="1" smtClean="0"/>
              <a:t>modaliteti</a:t>
            </a:r>
            <a:r>
              <a:rPr lang="sr-Cyrl-CS" dirty="0" smtClean="0"/>
              <a:t>.</a:t>
            </a:r>
            <a:endParaRPr lang="sr-Latn-CS" dirty="0" smtClean="0"/>
          </a:p>
          <a:p>
            <a:pPr lvl="1">
              <a:buFontTx/>
              <a:buNone/>
            </a:pPr>
            <a:r>
              <a:rPr lang="sr-Cyrl-CS" sz="900" dirty="0" smtClean="0"/>
              <a:t> </a:t>
            </a:r>
          </a:p>
          <a:p>
            <a:r>
              <a:rPr lang="en-US" sz="2400" dirty="0" smtClean="0"/>
              <a:t>Na</a:t>
            </a:r>
            <a:r>
              <a:rPr lang="sr-Cyrl-CS" sz="2400" dirty="0" smtClean="0"/>
              <a:t> </a:t>
            </a:r>
            <a:r>
              <a:rPr lang="en-US" sz="2400" dirty="0" err="1" smtClean="0"/>
              <a:t>taj</a:t>
            </a:r>
            <a:r>
              <a:rPr lang="sr-Cyrl-CS" sz="2400" dirty="0" smtClean="0"/>
              <a:t> </a:t>
            </a:r>
            <a:r>
              <a:rPr lang="en-US" sz="2400" dirty="0" err="1" smtClean="0"/>
              <a:t>način</a:t>
            </a:r>
            <a:r>
              <a:rPr lang="sr-Cyrl-CS" sz="2400" dirty="0" smtClean="0"/>
              <a:t> </a:t>
            </a:r>
            <a:r>
              <a:rPr lang="en-US" sz="2400" dirty="0" smtClean="0"/>
              <a:t>se</a:t>
            </a:r>
            <a:r>
              <a:rPr lang="sr-Cyrl-CS" sz="2400" dirty="0" smtClean="0"/>
              <a:t> </a:t>
            </a:r>
            <a:r>
              <a:rPr lang="en-US" sz="2400" dirty="0" err="1" smtClean="0"/>
              <a:t>obra</a:t>
            </a:r>
            <a:r>
              <a:rPr lang="vi-VN" sz="2400" dirty="0" smtClean="0"/>
              <a:t>đ</a:t>
            </a:r>
            <a:r>
              <a:rPr lang="en-US" sz="2400" dirty="0" err="1" smtClean="0"/>
              <a:t>uju</a:t>
            </a:r>
            <a:r>
              <a:rPr lang="sr-Cyrl-CS" sz="2400" dirty="0" smtClean="0"/>
              <a:t> </a:t>
            </a:r>
            <a:r>
              <a:rPr lang="en-US" sz="2400" dirty="0" err="1" smtClean="0"/>
              <a:t>materijali</a:t>
            </a:r>
            <a:r>
              <a:rPr lang="sr-Cyrl-CS" sz="2400" dirty="0" smtClean="0"/>
              <a:t> </a:t>
            </a:r>
            <a:r>
              <a:rPr lang="en-US" sz="2400" dirty="0" err="1" smtClean="0"/>
              <a:t>kao</a:t>
            </a:r>
            <a:r>
              <a:rPr lang="sr-Cyrl-CS" sz="2400" dirty="0" smtClean="0"/>
              <a:t> </a:t>
            </a:r>
            <a:r>
              <a:rPr lang="en-US" sz="2400" dirty="0" err="1" smtClean="0"/>
              <a:t>što</a:t>
            </a:r>
            <a:r>
              <a:rPr lang="sr-Cyrl-CS" sz="2400" dirty="0" smtClean="0"/>
              <a:t> </a:t>
            </a:r>
            <a:r>
              <a:rPr lang="en-US" sz="2400" dirty="0" smtClean="0"/>
              <a:t>je</a:t>
            </a:r>
            <a:r>
              <a:rPr lang="sr-Cyrl-CS" sz="2800" dirty="0" smtClean="0"/>
              <a:t>: </a:t>
            </a:r>
          </a:p>
          <a:p>
            <a:pPr lvl="1"/>
            <a:r>
              <a:rPr lang="en-US" sz="2200" dirty="0" err="1" smtClean="0"/>
              <a:t>priča</a:t>
            </a:r>
            <a:r>
              <a:rPr lang="sr-Cyrl-CS" sz="2200" dirty="0" smtClean="0"/>
              <a:t>, </a:t>
            </a:r>
            <a:endParaRPr lang="sr-Latn-CS" sz="2200" dirty="0" smtClean="0"/>
          </a:p>
          <a:p>
            <a:pPr lvl="1"/>
            <a:r>
              <a:rPr lang="en-US" sz="2200" dirty="0" err="1" smtClean="0"/>
              <a:t>animacija</a:t>
            </a:r>
            <a:r>
              <a:rPr lang="sr-Cyrl-CS" sz="2200" dirty="0" smtClean="0"/>
              <a:t>, </a:t>
            </a:r>
            <a:endParaRPr lang="sr-Latn-CS" sz="2200" dirty="0" smtClean="0"/>
          </a:p>
          <a:p>
            <a:pPr lvl="1"/>
            <a:r>
              <a:rPr lang="en-US" sz="2200" dirty="0" err="1" smtClean="0"/>
              <a:t>slajdovi</a:t>
            </a:r>
            <a:r>
              <a:rPr lang="sr-Cyrl-CS" sz="2200" dirty="0" smtClean="0"/>
              <a:t> </a:t>
            </a:r>
            <a:r>
              <a:rPr lang="en-US" sz="2200" dirty="0" err="1" smtClean="0"/>
              <a:t>sa</a:t>
            </a:r>
            <a:r>
              <a:rPr lang="sr-Cyrl-CS" sz="2200" dirty="0" smtClean="0"/>
              <a:t> </a:t>
            </a:r>
            <a:r>
              <a:rPr lang="en-US" sz="2200" dirty="0" err="1" smtClean="0"/>
              <a:t>tekstom</a:t>
            </a:r>
            <a:r>
              <a:rPr lang="sr-Cyrl-CS" sz="2200" dirty="0" smtClean="0"/>
              <a:t> </a:t>
            </a:r>
            <a:r>
              <a:rPr lang="en-US" sz="2200" dirty="0" err="1" smtClean="0"/>
              <a:t>i</a:t>
            </a:r>
            <a:r>
              <a:rPr lang="sr-Cyrl-CS" sz="2200" dirty="0" smtClean="0"/>
              <a:t> </a:t>
            </a:r>
            <a:r>
              <a:rPr lang="en-US" sz="2200" dirty="0" err="1" smtClean="0"/>
              <a:t>ilustracijama</a:t>
            </a:r>
            <a:r>
              <a:rPr lang="bs-Latn-BA" sz="2200" dirty="0" smtClean="0"/>
              <a:t>.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 spd="slow">
    <p:pull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5538"/>
            <a:ext cx="8229600" cy="711200"/>
          </a:xfrm>
        </p:spPr>
        <p:txBody>
          <a:bodyPr/>
          <a:lstStyle/>
          <a:p>
            <a:r>
              <a:rPr lang="en-US" sz="3600" smtClean="0"/>
              <a:t>Učenje</a:t>
            </a:r>
            <a:r>
              <a:rPr lang="sr-Cyrl-CS" sz="3600" smtClean="0"/>
              <a:t> </a:t>
            </a:r>
            <a:r>
              <a:rPr lang="en-US" sz="3600" smtClean="0"/>
              <a:t>sa</a:t>
            </a:r>
            <a:r>
              <a:rPr lang="sr-Cyrl-CS" sz="3600" smtClean="0"/>
              <a:t> </a:t>
            </a:r>
            <a:r>
              <a:rPr lang="en-US" sz="3600" smtClean="0"/>
              <a:t>multimedijom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39938"/>
            <a:ext cx="8229600" cy="4175125"/>
          </a:xfrm>
        </p:spPr>
        <p:txBody>
          <a:bodyPr/>
          <a:lstStyle/>
          <a:p>
            <a:r>
              <a:rPr lang="en-US" sz="2400" dirty="0" err="1" smtClean="0"/>
              <a:t>Za</a:t>
            </a:r>
            <a:r>
              <a:rPr lang="sr-Cyrl-CS" sz="2400" dirty="0" smtClean="0"/>
              <a:t> </a:t>
            </a:r>
            <a:r>
              <a:rPr lang="en-US" sz="2400" dirty="0" err="1" smtClean="0"/>
              <a:t>učenje</a:t>
            </a:r>
            <a:r>
              <a:rPr lang="sr-Cyrl-CS" sz="2400" dirty="0" smtClean="0"/>
              <a:t> </a:t>
            </a:r>
            <a:r>
              <a:rPr lang="en-US" sz="2400" dirty="0" err="1" smtClean="0"/>
              <a:t>kažemo</a:t>
            </a:r>
            <a:r>
              <a:rPr lang="sr-Cyrl-CS" sz="2400" dirty="0" smtClean="0"/>
              <a:t> </a:t>
            </a:r>
            <a:r>
              <a:rPr lang="en-US" sz="2400" dirty="0" err="1" smtClean="0"/>
              <a:t>da</a:t>
            </a:r>
            <a:r>
              <a:rPr lang="sr-Cyrl-CS" sz="2400" dirty="0" smtClean="0"/>
              <a:t> </a:t>
            </a:r>
            <a:r>
              <a:rPr lang="en-US" sz="2400" dirty="0" smtClean="0"/>
              <a:t>je</a:t>
            </a:r>
            <a:r>
              <a:rPr lang="sr-Cyrl-CS" sz="2400" dirty="0" smtClean="0"/>
              <a:t> </a:t>
            </a:r>
            <a:r>
              <a:rPr lang="en-US" sz="2400" dirty="0" err="1" smtClean="0"/>
              <a:t>multimedijalno</a:t>
            </a:r>
            <a:r>
              <a:rPr lang="sr-Cyrl-CS" sz="2400" dirty="0" smtClean="0"/>
              <a:t> </a:t>
            </a:r>
            <a:r>
              <a:rPr lang="en-US" sz="2400" dirty="0" err="1" smtClean="0"/>
              <a:t>kada</a:t>
            </a:r>
            <a:r>
              <a:rPr lang="sr-Cyrl-CS" sz="2400" dirty="0" smtClean="0"/>
              <a:t> </a:t>
            </a:r>
            <a:r>
              <a:rPr lang="en-US" sz="2400" dirty="0" err="1" smtClean="0"/>
              <a:t>akteri</a:t>
            </a:r>
            <a:r>
              <a:rPr lang="sr-Cyrl-CS" sz="2400" dirty="0" smtClean="0"/>
              <a:t> </a:t>
            </a:r>
            <a:r>
              <a:rPr lang="en-US" sz="2400" dirty="0" err="1" smtClean="0"/>
              <a:t>stvaraju</a:t>
            </a:r>
            <a:r>
              <a:rPr lang="sr-Cyrl-CS" sz="2400" dirty="0" smtClean="0"/>
              <a:t> </a:t>
            </a:r>
            <a:r>
              <a:rPr lang="en-US" sz="2400" dirty="0" err="1" smtClean="0"/>
              <a:t>mentalnu</a:t>
            </a:r>
            <a:r>
              <a:rPr lang="sr-Cyrl-CS" sz="2400" dirty="0" smtClean="0"/>
              <a:t> </a:t>
            </a:r>
            <a:r>
              <a:rPr lang="en-US" sz="2400" dirty="0" err="1" smtClean="0"/>
              <a:t>reprezentaciju</a:t>
            </a:r>
            <a:r>
              <a:rPr lang="sr-Cyrl-CS" sz="2400" dirty="0" smtClean="0"/>
              <a:t> (</a:t>
            </a:r>
            <a:r>
              <a:rPr lang="en-US" sz="2400" dirty="0" err="1" smtClean="0"/>
              <a:t>predstavu</a:t>
            </a:r>
            <a:r>
              <a:rPr lang="sr-Cyrl-CS" sz="2400" dirty="0" smtClean="0"/>
              <a:t>) </a:t>
            </a:r>
            <a:r>
              <a:rPr lang="en-US" sz="2400" dirty="0" err="1" smtClean="0"/>
              <a:t>koristeći</a:t>
            </a:r>
            <a:r>
              <a:rPr lang="sr-Cyrl-CS" sz="2400" dirty="0" smtClean="0"/>
              <a:t>:</a:t>
            </a:r>
            <a:r>
              <a:rPr lang="sr-Cyrl-CS" sz="2600" dirty="0" smtClean="0"/>
              <a:t> </a:t>
            </a:r>
          </a:p>
          <a:p>
            <a:pPr lvl="1"/>
            <a:r>
              <a:rPr lang="en-US" sz="2200" dirty="0" smtClean="0"/>
              <a:t>r</a:t>
            </a:r>
            <a:r>
              <a:rPr lang="bs-Latn-BA" sz="2200" dirty="0" err="1" smtClean="0"/>
              <a:t>ij</a:t>
            </a:r>
            <a:r>
              <a:rPr lang="en-US" sz="2200" dirty="0" err="1" smtClean="0"/>
              <a:t>eči</a:t>
            </a:r>
            <a:r>
              <a:rPr lang="sr-Cyrl-CS" sz="2200" dirty="0" smtClean="0"/>
              <a:t> (</a:t>
            </a:r>
            <a:r>
              <a:rPr lang="en-US" sz="2200" dirty="0" err="1" smtClean="0"/>
              <a:t>kao</a:t>
            </a:r>
            <a:r>
              <a:rPr lang="sr-Cyrl-CS" sz="2200" dirty="0" smtClean="0"/>
              <a:t> </a:t>
            </a:r>
            <a:r>
              <a:rPr lang="en-US" sz="2200" dirty="0" err="1" smtClean="0"/>
              <a:t>što</a:t>
            </a:r>
            <a:r>
              <a:rPr lang="sr-Cyrl-CS" sz="2200" dirty="0" smtClean="0"/>
              <a:t> </a:t>
            </a:r>
            <a:r>
              <a:rPr lang="en-US" sz="2200" dirty="0" err="1" smtClean="0"/>
              <a:t>su</a:t>
            </a:r>
            <a:r>
              <a:rPr lang="sr-Cyrl-CS" sz="2200" dirty="0" smtClean="0"/>
              <a:t> </a:t>
            </a:r>
            <a:r>
              <a:rPr lang="en-US" sz="2200" dirty="0" err="1" smtClean="0"/>
              <a:t>izgovoren</a:t>
            </a:r>
            <a:r>
              <a:rPr lang="sr-Cyrl-CS" sz="2200" dirty="0" smtClean="0"/>
              <a:t> </a:t>
            </a:r>
            <a:r>
              <a:rPr lang="en-US" sz="2200" dirty="0" err="1" smtClean="0"/>
              <a:t>ili</a:t>
            </a:r>
            <a:r>
              <a:rPr lang="sr-Cyrl-CS" sz="2200" dirty="0" smtClean="0"/>
              <a:t> </a:t>
            </a:r>
            <a:r>
              <a:rPr lang="en-US" sz="2200" dirty="0" err="1" smtClean="0"/>
              <a:t>odštampan</a:t>
            </a:r>
            <a:r>
              <a:rPr lang="sr-Cyrl-CS" sz="2200" dirty="0" smtClean="0"/>
              <a:t> </a:t>
            </a:r>
            <a:r>
              <a:rPr lang="en-US" sz="2200" dirty="0" err="1" smtClean="0"/>
              <a:t>tekst</a:t>
            </a:r>
            <a:r>
              <a:rPr lang="sr-Cyrl-CS" sz="2200" dirty="0" smtClean="0"/>
              <a:t>) </a:t>
            </a:r>
            <a:r>
              <a:rPr lang="en-US" sz="2200" dirty="0" err="1" smtClean="0"/>
              <a:t>i</a:t>
            </a:r>
            <a:r>
              <a:rPr lang="sr-Cyrl-CS" sz="2200" dirty="0" smtClean="0"/>
              <a:t> </a:t>
            </a:r>
          </a:p>
          <a:p>
            <a:pPr lvl="1"/>
            <a:r>
              <a:rPr lang="en-US" sz="2200" dirty="0" err="1" smtClean="0"/>
              <a:t>slike</a:t>
            </a:r>
            <a:r>
              <a:rPr lang="sr-Cyrl-CS" sz="2200" dirty="0" smtClean="0"/>
              <a:t> (</a:t>
            </a:r>
            <a:r>
              <a:rPr lang="en-US" sz="2200" dirty="0" err="1" smtClean="0"/>
              <a:t>kao</a:t>
            </a:r>
            <a:r>
              <a:rPr lang="sr-Cyrl-CS" sz="2200" dirty="0" smtClean="0"/>
              <a:t> </a:t>
            </a:r>
            <a:r>
              <a:rPr lang="en-US" sz="2200" dirty="0" err="1" smtClean="0"/>
              <a:t>što</a:t>
            </a:r>
            <a:r>
              <a:rPr lang="sr-Cyrl-CS" sz="2200" dirty="0" smtClean="0"/>
              <a:t> </a:t>
            </a:r>
            <a:r>
              <a:rPr lang="en-US" sz="2200" dirty="0" err="1" smtClean="0"/>
              <a:t>su</a:t>
            </a:r>
            <a:r>
              <a:rPr lang="sr-Cyrl-CS" sz="2200" dirty="0" smtClean="0"/>
              <a:t> </a:t>
            </a:r>
            <a:r>
              <a:rPr lang="en-US" sz="2200" dirty="0" err="1" smtClean="0"/>
              <a:t>crteži</a:t>
            </a:r>
            <a:r>
              <a:rPr lang="sr-Cyrl-CS" sz="2200" dirty="0" smtClean="0"/>
              <a:t>, </a:t>
            </a:r>
            <a:r>
              <a:rPr lang="en-US" sz="2200" dirty="0" err="1" smtClean="0"/>
              <a:t>fotografije</a:t>
            </a:r>
            <a:r>
              <a:rPr lang="sr-Cyrl-CS" sz="2200" dirty="0" smtClean="0"/>
              <a:t>, </a:t>
            </a:r>
            <a:r>
              <a:rPr lang="en-US" sz="2200" dirty="0" err="1" smtClean="0"/>
              <a:t>animacije</a:t>
            </a:r>
            <a:r>
              <a:rPr lang="sr-Cyrl-CS" sz="2200" dirty="0" smtClean="0"/>
              <a:t> </a:t>
            </a:r>
            <a:r>
              <a:rPr lang="en-US" sz="2200" dirty="0" err="1" smtClean="0"/>
              <a:t>ili</a:t>
            </a:r>
            <a:r>
              <a:rPr lang="sr-Cyrl-CS" sz="2200" dirty="0" smtClean="0"/>
              <a:t> </a:t>
            </a:r>
            <a:r>
              <a:rPr lang="en-US" sz="2200" dirty="0" smtClean="0"/>
              <a:t>video</a:t>
            </a:r>
            <a:r>
              <a:rPr lang="sr-Cyrl-CS" sz="2200" dirty="0" smtClean="0"/>
              <a:t>).</a:t>
            </a:r>
            <a:r>
              <a:rPr lang="sr-Cyrl-CS" sz="2600" dirty="0" smtClean="0"/>
              <a:t> </a:t>
            </a:r>
            <a:endParaRPr lang="sr-Latn-CS" sz="2600" dirty="0" smtClean="0"/>
          </a:p>
          <a:p>
            <a:pPr lvl="1"/>
            <a:endParaRPr lang="sr-Cyrl-CS" sz="800" dirty="0" smtClean="0"/>
          </a:p>
          <a:p>
            <a:r>
              <a:rPr lang="en-US" sz="2400" dirty="0" err="1" smtClean="0"/>
              <a:t>Postoje</a:t>
            </a:r>
            <a:r>
              <a:rPr lang="sr-Cyrl-CS" sz="2400" dirty="0" smtClean="0"/>
              <a:t> </a:t>
            </a:r>
            <a:r>
              <a:rPr lang="en-US" sz="2400" dirty="0" err="1" smtClean="0"/>
              <a:t>brojna</a:t>
            </a:r>
            <a:r>
              <a:rPr lang="sr-Cyrl-CS" sz="2400" dirty="0" smtClean="0"/>
              <a:t> </a:t>
            </a:r>
            <a:r>
              <a:rPr lang="en-US" sz="2400" dirty="0" err="1" smtClean="0"/>
              <a:t>istraživanja</a:t>
            </a:r>
            <a:r>
              <a:rPr lang="sr-Cyrl-CS" sz="2400" dirty="0" smtClean="0"/>
              <a:t> </a:t>
            </a:r>
            <a:r>
              <a:rPr lang="en-US" sz="2400" dirty="0" err="1" smtClean="0"/>
              <a:t>koja</a:t>
            </a:r>
            <a:r>
              <a:rPr lang="sr-Cyrl-CS" sz="2400" dirty="0" smtClean="0"/>
              <a:t> </a:t>
            </a:r>
            <a:r>
              <a:rPr lang="en-US" sz="2400" dirty="0" smtClean="0"/>
              <a:t>se</a:t>
            </a:r>
            <a:r>
              <a:rPr lang="sr-Cyrl-CS" sz="2400" dirty="0" smtClean="0"/>
              <a:t> </a:t>
            </a:r>
            <a:r>
              <a:rPr lang="en-US" sz="2400" dirty="0" err="1" smtClean="0"/>
              <a:t>bave</a:t>
            </a:r>
            <a:r>
              <a:rPr lang="sr-Cyrl-CS" sz="2400" dirty="0" smtClean="0"/>
              <a:t> </a:t>
            </a:r>
            <a:r>
              <a:rPr lang="en-US" sz="2400" dirty="0" err="1" smtClean="0"/>
              <a:t>procesom</a:t>
            </a:r>
            <a:r>
              <a:rPr lang="sr-Cyrl-CS" sz="2400" dirty="0" smtClean="0"/>
              <a:t> </a:t>
            </a:r>
            <a:r>
              <a:rPr lang="en-US" sz="2400" dirty="0" err="1" smtClean="0"/>
              <a:t>stvaranja</a:t>
            </a:r>
            <a:r>
              <a:rPr lang="sr-Cyrl-CS" sz="2400" dirty="0" smtClean="0"/>
              <a:t> </a:t>
            </a:r>
            <a:r>
              <a:rPr lang="en-US" sz="2400" dirty="0" err="1" smtClean="0"/>
              <a:t>mentalnih</a:t>
            </a:r>
            <a:r>
              <a:rPr lang="sr-Cyrl-CS" sz="2400" dirty="0" smtClean="0"/>
              <a:t> </a:t>
            </a:r>
            <a:r>
              <a:rPr lang="en-US" sz="2400" dirty="0" err="1" smtClean="0"/>
              <a:t>prezentacija</a:t>
            </a:r>
            <a:r>
              <a:rPr lang="sr-Cyrl-CS" sz="2400" dirty="0" smtClean="0"/>
              <a:t> </a:t>
            </a:r>
            <a:r>
              <a:rPr lang="en-US" sz="2400" dirty="0" err="1" smtClean="0"/>
              <a:t>pomoću</a:t>
            </a:r>
            <a:r>
              <a:rPr lang="sr-Cyrl-CS" sz="2400" dirty="0" smtClean="0"/>
              <a:t> </a:t>
            </a:r>
            <a:r>
              <a:rPr lang="en-US" sz="2400" dirty="0" smtClean="0"/>
              <a:t>r</a:t>
            </a:r>
            <a:r>
              <a:rPr lang="bs-Latn-BA" sz="2400" dirty="0" err="1" smtClean="0"/>
              <a:t>ij</a:t>
            </a:r>
            <a:r>
              <a:rPr lang="en-US" sz="2400" dirty="0" err="1" smtClean="0"/>
              <a:t>eči</a:t>
            </a:r>
            <a:r>
              <a:rPr lang="sr-Cyrl-CS" sz="2400" dirty="0" smtClean="0"/>
              <a:t> </a:t>
            </a:r>
            <a:r>
              <a:rPr lang="en-US" sz="2400" dirty="0" err="1" smtClean="0"/>
              <a:t>i</a:t>
            </a:r>
            <a:r>
              <a:rPr lang="sr-Cyrl-CS" sz="2400" dirty="0" smtClean="0"/>
              <a:t> </a:t>
            </a:r>
            <a:r>
              <a:rPr lang="en-US" sz="2400" dirty="0" err="1" smtClean="0"/>
              <a:t>slika</a:t>
            </a:r>
            <a:r>
              <a:rPr lang="sr-Cyrl-CS" sz="2600" dirty="0" smtClean="0"/>
              <a:t>. </a:t>
            </a:r>
            <a:endParaRPr lang="en-US" sz="2600" dirty="0" smtClean="0"/>
          </a:p>
        </p:txBody>
      </p:sp>
    </p:spTree>
  </p:cSld>
  <p:clrMapOvr>
    <a:masterClrMapping/>
  </p:clrMapOvr>
  <p:transition spd="slow">
    <p:pull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5538"/>
            <a:ext cx="8229600" cy="711200"/>
          </a:xfrm>
        </p:spPr>
        <p:txBody>
          <a:bodyPr/>
          <a:lstStyle/>
          <a:p>
            <a:r>
              <a:rPr lang="en-US" sz="3600" smtClean="0"/>
              <a:t>Multimedijalne</a:t>
            </a:r>
            <a:r>
              <a:rPr lang="sr-Cyrl-CS" sz="3600" smtClean="0"/>
              <a:t> </a:t>
            </a:r>
            <a:r>
              <a:rPr lang="en-US" sz="3600" smtClean="0"/>
              <a:t>instrukcije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Multimedijalne</a:t>
            </a:r>
            <a:r>
              <a:rPr lang="sr-Cyrl-CS" sz="2400" dirty="0" smtClean="0"/>
              <a:t> </a:t>
            </a:r>
            <a:r>
              <a:rPr lang="en-US" sz="2400" dirty="0" err="1" smtClean="0"/>
              <a:t>instrukcije</a:t>
            </a:r>
            <a:r>
              <a:rPr lang="sr-Cyrl-CS" sz="2400" dirty="0" smtClean="0"/>
              <a:t> (</a:t>
            </a:r>
            <a:r>
              <a:rPr lang="en-US" sz="2400" dirty="0" err="1" smtClean="0"/>
              <a:t>ili</a:t>
            </a:r>
            <a:r>
              <a:rPr lang="sr-Cyrl-CS" sz="2400" dirty="0" smtClean="0"/>
              <a:t> </a:t>
            </a:r>
            <a:r>
              <a:rPr lang="en-US" sz="2400" dirty="0" err="1" smtClean="0"/>
              <a:t>multimedijalno</a:t>
            </a:r>
            <a:r>
              <a:rPr lang="sr-Cyrl-CS" sz="2400" dirty="0" smtClean="0"/>
              <a:t> </a:t>
            </a:r>
            <a:r>
              <a:rPr lang="en-US" sz="2400" dirty="0" err="1" smtClean="0"/>
              <a:t>okruženje</a:t>
            </a:r>
            <a:r>
              <a:rPr lang="sr-Cyrl-CS" sz="2400" dirty="0" smtClean="0"/>
              <a:t> </a:t>
            </a:r>
            <a:r>
              <a:rPr lang="en-US" sz="2400" dirty="0" err="1" smtClean="0"/>
              <a:t>za</a:t>
            </a:r>
            <a:r>
              <a:rPr lang="sr-Cyrl-CS" sz="2400" dirty="0" smtClean="0"/>
              <a:t> </a:t>
            </a:r>
            <a:r>
              <a:rPr lang="en-US" sz="2400" dirty="0" err="1" smtClean="0"/>
              <a:t>učenje</a:t>
            </a:r>
            <a:r>
              <a:rPr lang="sr-Cyrl-CS" sz="2400" dirty="0" smtClean="0"/>
              <a:t>) </a:t>
            </a:r>
            <a:r>
              <a:rPr lang="en-US" sz="2400" dirty="0" err="1" smtClean="0"/>
              <a:t>pretpostavlja</a:t>
            </a:r>
            <a:r>
              <a:rPr lang="sr-Cyrl-CS" sz="2400" dirty="0" smtClean="0"/>
              <a:t> </a:t>
            </a:r>
            <a:r>
              <a:rPr lang="en-US" sz="2400" dirty="0" err="1" smtClean="0"/>
              <a:t>koriš</a:t>
            </a:r>
            <a:r>
              <a:rPr lang="bs-Latn-BA" sz="2400" dirty="0" smtClean="0"/>
              <a:t>t</a:t>
            </a:r>
            <a:r>
              <a:rPr lang="en-US" sz="2400" dirty="0" err="1" smtClean="0"/>
              <a:t>enje</a:t>
            </a:r>
            <a:r>
              <a:rPr lang="sr-Cyrl-CS" sz="2400" dirty="0" smtClean="0"/>
              <a:t> </a:t>
            </a:r>
            <a:r>
              <a:rPr lang="en-US" sz="2400" dirty="0" smtClean="0"/>
              <a:t>r</a:t>
            </a:r>
            <a:r>
              <a:rPr lang="bs-Latn-BA" sz="2400" dirty="0" err="1" smtClean="0"/>
              <a:t>ij</a:t>
            </a:r>
            <a:r>
              <a:rPr lang="en-US" sz="2400" dirty="0" err="1" smtClean="0"/>
              <a:t>eči</a:t>
            </a:r>
            <a:r>
              <a:rPr lang="sr-Cyrl-CS" sz="2400" dirty="0" smtClean="0"/>
              <a:t> </a:t>
            </a:r>
            <a:r>
              <a:rPr lang="en-US" sz="2400" dirty="0" err="1" smtClean="0"/>
              <a:t>i</a:t>
            </a:r>
            <a:r>
              <a:rPr lang="sr-Cyrl-CS" sz="2400" dirty="0" smtClean="0"/>
              <a:t> </a:t>
            </a:r>
            <a:r>
              <a:rPr lang="en-US" sz="2400" dirty="0" err="1" smtClean="0"/>
              <a:t>slika</a:t>
            </a:r>
            <a:r>
              <a:rPr lang="sr-Cyrl-CS" sz="2400" dirty="0" smtClean="0"/>
              <a:t> </a:t>
            </a:r>
            <a:r>
              <a:rPr lang="en-US" sz="2400" dirty="0" err="1" smtClean="0"/>
              <a:t>sa</a:t>
            </a:r>
            <a:r>
              <a:rPr lang="sr-Cyrl-CS" sz="2400" dirty="0" smtClean="0"/>
              <a:t> </a:t>
            </a:r>
            <a:r>
              <a:rPr lang="en-US" sz="2400" dirty="0" err="1" smtClean="0"/>
              <a:t>ciljem</a:t>
            </a:r>
            <a:r>
              <a:rPr lang="sr-Cyrl-CS" sz="2400" dirty="0" smtClean="0"/>
              <a:t> </a:t>
            </a:r>
            <a:r>
              <a:rPr lang="en-US" sz="2400" dirty="0" err="1" smtClean="0"/>
              <a:t>da</a:t>
            </a:r>
            <a:r>
              <a:rPr lang="sr-Cyrl-CS" sz="2400" dirty="0" smtClean="0"/>
              <a:t> </a:t>
            </a:r>
            <a:r>
              <a:rPr lang="en-US" sz="2400" dirty="0" smtClean="0"/>
              <a:t>se</a:t>
            </a:r>
            <a:r>
              <a:rPr lang="sr-Cyrl-CS" sz="2400" dirty="0" smtClean="0"/>
              <a:t> </a:t>
            </a:r>
            <a:r>
              <a:rPr lang="en-US" sz="2400" dirty="0" err="1" smtClean="0"/>
              <a:t>poboljša</a:t>
            </a:r>
            <a:r>
              <a:rPr lang="sr-Cyrl-CS" sz="2400" dirty="0" smtClean="0"/>
              <a:t> </a:t>
            </a:r>
            <a:r>
              <a:rPr lang="en-US" sz="2400" dirty="0" err="1" smtClean="0"/>
              <a:t>učenje</a:t>
            </a:r>
            <a:r>
              <a:rPr lang="sr-Cyrl-CS" sz="2400" dirty="0" smtClean="0"/>
              <a:t>. </a:t>
            </a:r>
          </a:p>
          <a:p>
            <a:endParaRPr lang="sr-Cyrl-CS" sz="800" dirty="0" smtClean="0"/>
          </a:p>
          <a:p>
            <a:r>
              <a:rPr lang="en-US" sz="2400" b="1" dirty="0" err="1" smtClean="0">
                <a:solidFill>
                  <a:srgbClr val="CC0000"/>
                </a:solidFill>
              </a:rPr>
              <a:t>Multimedijalne</a:t>
            </a:r>
            <a:r>
              <a:rPr lang="sr-Cyrl-CS" sz="2400" b="1" dirty="0" smtClean="0">
                <a:solidFill>
                  <a:srgbClr val="CC0000"/>
                </a:solidFill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</a:rPr>
              <a:t>instrukcije</a:t>
            </a:r>
            <a:r>
              <a:rPr lang="sr-Cyrl-CS" sz="2400" b="1" dirty="0" smtClean="0">
                <a:solidFill>
                  <a:srgbClr val="CC0000"/>
                </a:solidFill>
              </a:rPr>
              <a:t> </a:t>
            </a:r>
            <a:r>
              <a:rPr lang="en-US" sz="2400" b="1" dirty="0" smtClean="0">
                <a:solidFill>
                  <a:srgbClr val="CC0000"/>
                </a:solidFill>
              </a:rPr>
              <a:t>se</a:t>
            </a:r>
            <a:r>
              <a:rPr lang="sr-Cyrl-CS" sz="2400" b="1" dirty="0" smtClean="0">
                <a:solidFill>
                  <a:srgbClr val="CC0000"/>
                </a:solidFill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</a:rPr>
              <a:t>odnose</a:t>
            </a:r>
            <a:r>
              <a:rPr lang="sr-Cyrl-CS" sz="2400" b="1" dirty="0" smtClean="0">
                <a:solidFill>
                  <a:srgbClr val="CC0000"/>
                </a:solidFill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</a:rPr>
              <a:t>na</a:t>
            </a:r>
            <a:r>
              <a:rPr lang="sr-Cyrl-CS" sz="2400" b="1" dirty="0" smtClean="0">
                <a:solidFill>
                  <a:srgbClr val="CC0000"/>
                </a:solidFill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</a:rPr>
              <a:t>pravljenje</a:t>
            </a:r>
            <a:r>
              <a:rPr lang="sr-Cyrl-CS" sz="2400" b="1" dirty="0" smtClean="0">
                <a:solidFill>
                  <a:srgbClr val="CC0000"/>
                </a:solidFill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</a:rPr>
              <a:t>multimedijalnih</a:t>
            </a:r>
            <a:r>
              <a:rPr lang="sr-Cyrl-CS" sz="2400" b="1" dirty="0" smtClean="0">
                <a:solidFill>
                  <a:srgbClr val="CC0000"/>
                </a:solidFill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</a:rPr>
              <a:t>prezentacija</a:t>
            </a:r>
            <a:r>
              <a:rPr lang="sr-Cyrl-CS" sz="2400" b="1" dirty="0" smtClean="0">
                <a:solidFill>
                  <a:srgbClr val="CC0000"/>
                </a:solidFill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</a:rPr>
              <a:t>na</a:t>
            </a:r>
            <a:r>
              <a:rPr lang="sr-Cyrl-CS" sz="2400" b="1" dirty="0" smtClean="0">
                <a:solidFill>
                  <a:srgbClr val="CC0000"/>
                </a:solidFill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</a:rPr>
              <a:t>takav</a:t>
            </a:r>
            <a:r>
              <a:rPr lang="sr-Cyrl-CS" sz="2400" b="1" dirty="0" smtClean="0">
                <a:solidFill>
                  <a:srgbClr val="CC0000"/>
                </a:solidFill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</a:rPr>
              <a:t>način</a:t>
            </a:r>
            <a:r>
              <a:rPr lang="sr-Cyrl-CS" sz="2400" b="1" dirty="0" smtClean="0">
                <a:solidFill>
                  <a:srgbClr val="CC0000"/>
                </a:solidFill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</a:rPr>
              <a:t>da</a:t>
            </a:r>
            <a:r>
              <a:rPr lang="sr-Cyrl-CS" sz="2400" b="1" dirty="0" smtClean="0">
                <a:solidFill>
                  <a:srgbClr val="CC0000"/>
                </a:solidFill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</a:rPr>
              <a:t>pomognu</a:t>
            </a:r>
            <a:r>
              <a:rPr lang="sr-Cyrl-CS" sz="2400" b="1" dirty="0" smtClean="0">
                <a:solidFill>
                  <a:srgbClr val="CC0000"/>
                </a:solidFill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</a:rPr>
              <a:t>ljudima</a:t>
            </a:r>
            <a:r>
              <a:rPr lang="sr-Cyrl-CS" sz="2400" b="1" dirty="0" smtClean="0">
                <a:solidFill>
                  <a:srgbClr val="CC0000"/>
                </a:solidFill>
              </a:rPr>
              <a:t> </a:t>
            </a:r>
            <a:r>
              <a:rPr lang="en-US" sz="2400" b="1" dirty="0" smtClean="0">
                <a:solidFill>
                  <a:srgbClr val="CC0000"/>
                </a:solidFill>
              </a:rPr>
              <a:t>u</a:t>
            </a:r>
            <a:r>
              <a:rPr lang="sr-Cyrl-CS" sz="2400" b="1" dirty="0" smtClean="0">
                <a:solidFill>
                  <a:srgbClr val="CC0000"/>
                </a:solidFill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</a:rPr>
              <a:t>stvaranju</a:t>
            </a:r>
            <a:r>
              <a:rPr lang="sr-Cyrl-CS" sz="2400" b="1" dirty="0" smtClean="0">
                <a:solidFill>
                  <a:srgbClr val="CC0000"/>
                </a:solidFill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</a:rPr>
              <a:t>mentalne</a:t>
            </a:r>
            <a:r>
              <a:rPr lang="sr-Cyrl-CS" sz="2400" b="1" dirty="0" smtClean="0">
                <a:solidFill>
                  <a:srgbClr val="CC0000"/>
                </a:solidFill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</a:rPr>
              <a:t>reprezentacije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  <p:transition spd="slow">
    <p:pull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/>
          </p:cNvSpPr>
          <p:nvPr/>
        </p:nvSpPr>
        <p:spPr bwMode="auto">
          <a:xfrm>
            <a:off x="468313" y="1125538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rgbClr val="000066"/>
                </a:solidFill>
              </a:rPr>
              <a:t>Teorija multimedijalnog učenje</a:t>
            </a:r>
          </a:p>
        </p:txBody>
      </p:sp>
      <p:sp>
        <p:nvSpPr>
          <p:cNvPr id="38915" name="Content Placeholder 2"/>
          <p:cNvSpPr>
            <a:spLocks/>
          </p:cNvSpPr>
          <p:nvPr/>
        </p:nvSpPr>
        <p:spPr bwMode="auto">
          <a:xfrm>
            <a:off x="468313" y="2060575"/>
            <a:ext cx="82296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0066"/>
                </a:solidFill>
              </a:rPr>
              <a:t>Multimedijalno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učenje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zasniva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se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na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ideji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da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instrukcijske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sr-Latn-CS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poruke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treba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projektovati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imajući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u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vidu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kako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ljudski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um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funkcioniše</a:t>
            </a:r>
            <a:r>
              <a:rPr lang="ru-RU" sz="2400">
                <a:solidFill>
                  <a:srgbClr val="000066"/>
                </a:solidFill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800">
              <a:solidFill>
                <a:srgbClr val="000066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0066"/>
                </a:solidFill>
              </a:rPr>
              <a:t>Najveći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uticaj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na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teoriju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o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multimedijalnom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učenju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imale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su</a:t>
            </a:r>
            <a:r>
              <a:rPr lang="ru-RU" sz="2400">
                <a:solidFill>
                  <a:srgbClr val="000066"/>
                </a:solidFill>
              </a:rPr>
              <a:t>:</a:t>
            </a:r>
            <a:r>
              <a:rPr lang="ru-RU" sz="2700">
                <a:solidFill>
                  <a:srgbClr val="000066"/>
                </a:solidFill>
              </a:rPr>
              <a:t>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200">
                <a:solidFill>
                  <a:srgbClr val="000066"/>
                </a:solidFill>
              </a:rPr>
              <a:t>kognitivna teorija opterećenja (</a:t>
            </a:r>
            <a:r>
              <a:rPr lang="en-US" sz="2200" i="1">
                <a:solidFill>
                  <a:srgbClr val="000066"/>
                </a:solidFill>
              </a:rPr>
              <a:t>Sweller</a:t>
            </a:r>
            <a:r>
              <a:rPr lang="en-US" sz="2200">
                <a:solidFill>
                  <a:srgbClr val="000066"/>
                </a:solidFill>
              </a:rPr>
              <a:t> 1999, 2003, 2005),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200">
                <a:solidFill>
                  <a:srgbClr val="000066"/>
                </a:solidFill>
              </a:rPr>
              <a:t>kognitivna</a:t>
            </a:r>
            <a:r>
              <a:rPr lang="ru-RU" sz="2200">
                <a:solidFill>
                  <a:srgbClr val="000066"/>
                </a:solidFill>
              </a:rPr>
              <a:t> </a:t>
            </a:r>
            <a:r>
              <a:rPr lang="en-US" sz="2200">
                <a:solidFill>
                  <a:srgbClr val="000066"/>
                </a:solidFill>
              </a:rPr>
              <a:t>teorija</a:t>
            </a:r>
            <a:r>
              <a:rPr lang="ru-RU" sz="2200">
                <a:solidFill>
                  <a:srgbClr val="000066"/>
                </a:solidFill>
              </a:rPr>
              <a:t> </a:t>
            </a:r>
            <a:r>
              <a:rPr lang="en-US" sz="2200">
                <a:solidFill>
                  <a:srgbClr val="000066"/>
                </a:solidFill>
              </a:rPr>
              <a:t>o</a:t>
            </a:r>
            <a:r>
              <a:rPr lang="ru-RU" sz="2200">
                <a:solidFill>
                  <a:srgbClr val="000066"/>
                </a:solidFill>
              </a:rPr>
              <a:t> </a:t>
            </a:r>
            <a:r>
              <a:rPr lang="en-US" sz="2200">
                <a:solidFill>
                  <a:srgbClr val="000066"/>
                </a:solidFill>
              </a:rPr>
              <a:t>multimedijalnom</a:t>
            </a:r>
            <a:r>
              <a:rPr lang="ru-RU" sz="2200">
                <a:solidFill>
                  <a:srgbClr val="000066"/>
                </a:solidFill>
              </a:rPr>
              <a:t> </a:t>
            </a:r>
            <a:r>
              <a:rPr lang="en-US" sz="2200">
                <a:solidFill>
                  <a:srgbClr val="000066"/>
                </a:solidFill>
              </a:rPr>
              <a:t>učenju</a:t>
            </a:r>
            <a:r>
              <a:rPr lang="ru-RU" sz="2200">
                <a:solidFill>
                  <a:srgbClr val="000066"/>
                </a:solidFill>
              </a:rPr>
              <a:t>  (</a:t>
            </a:r>
            <a:r>
              <a:rPr lang="ru-RU" sz="2200" i="1">
                <a:solidFill>
                  <a:srgbClr val="000066"/>
                </a:solidFill>
              </a:rPr>
              <a:t>Mayer</a:t>
            </a:r>
            <a:r>
              <a:rPr lang="ru-RU" sz="2200">
                <a:solidFill>
                  <a:srgbClr val="000066"/>
                </a:solidFill>
              </a:rPr>
              <a:t> 1996, 2001, 2005).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7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slow">
    <p:pull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/>
          </p:cNvSpPr>
          <p:nvPr/>
        </p:nvSpPr>
        <p:spPr bwMode="auto">
          <a:xfrm>
            <a:off x="468313" y="1138238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rgbClr val="000066"/>
                </a:solidFill>
              </a:rPr>
              <a:t>Kognitivna teorija opterećenja</a:t>
            </a:r>
            <a:r>
              <a:rPr lang="en-US" sz="44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39939" name="Content Placeholder 2"/>
          <p:cNvSpPr>
            <a:spLocks/>
          </p:cNvSpPr>
          <p:nvPr/>
        </p:nvSpPr>
        <p:spPr bwMode="auto">
          <a:xfrm>
            <a:off x="457200" y="1933575"/>
            <a:ext cx="8472518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err="1">
                <a:solidFill>
                  <a:srgbClr val="000066"/>
                </a:solidFill>
              </a:rPr>
              <a:t>Mogućnosti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operativne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memorije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značajno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su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ograničene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kada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sr-Latn-C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ona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obra</a:t>
            </a:r>
            <a:r>
              <a:rPr lang="vi-VN" sz="2400" dirty="0">
                <a:solidFill>
                  <a:srgbClr val="000066"/>
                </a:solidFill>
              </a:rPr>
              <a:t>đ</a:t>
            </a:r>
            <a:r>
              <a:rPr lang="en-US" sz="2400" dirty="0" err="1">
                <a:solidFill>
                  <a:srgbClr val="000066"/>
                </a:solidFill>
              </a:rPr>
              <a:t>uje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nove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informacije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>
                <a:solidFill>
                  <a:srgbClr val="000066"/>
                </a:solidFill>
              </a:rPr>
              <a:t>pošto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nije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uključen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centralni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izvršilac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da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ih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organizuje</a:t>
            </a:r>
            <a:r>
              <a:rPr lang="ru-RU" sz="2000" dirty="0">
                <a:solidFill>
                  <a:srgbClr val="000066"/>
                </a:solidFill>
              </a:rPr>
              <a:t>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endParaRPr lang="ru-RU" sz="800" dirty="0">
              <a:solidFill>
                <a:srgbClr val="000066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err="1">
                <a:solidFill>
                  <a:srgbClr val="000066"/>
                </a:solidFill>
              </a:rPr>
              <a:t>Poznate</a:t>
            </a:r>
            <a:r>
              <a:rPr lang="ru-RU" sz="2400" dirty="0">
                <a:solidFill>
                  <a:srgbClr val="000066"/>
                </a:solidFill>
              </a:rPr>
              <a:t>, </a:t>
            </a:r>
            <a:r>
              <a:rPr lang="en-US" sz="2400" dirty="0" err="1">
                <a:solidFill>
                  <a:srgbClr val="000066"/>
                </a:solidFill>
              </a:rPr>
              <a:t>organizovane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informacije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prethodno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</a:rPr>
              <a:t>sm</a:t>
            </a:r>
            <a:r>
              <a:rPr lang="bs-Latn-BA" sz="2400" dirty="0" smtClean="0">
                <a:solidFill>
                  <a:srgbClr val="000066"/>
                </a:solidFill>
              </a:rPr>
              <a:t>j</a:t>
            </a:r>
            <a:r>
              <a:rPr lang="en-US" sz="2400" dirty="0" err="1" smtClean="0">
                <a:solidFill>
                  <a:srgbClr val="000066"/>
                </a:solidFill>
              </a:rPr>
              <a:t>eštene</a:t>
            </a:r>
            <a:r>
              <a:rPr lang="ru-RU" sz="2400" dirty="0" smtClean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u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dugotrajnoj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memoriji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može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da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preuzme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centralni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izvršilac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>
                <a:solidFill>
                  <a:srgbClr val="000066"/>
                </a:solidFill>
              </a:rPr>
              <a:t>i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tako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prevazi</a:t>
            </a:r>
            <a:r>
              <a:rPr lang="vi-VN" sz="2000" dirty="0">
                <a:solidFill>
                  <a:srgbClr val="000066"/>
                </a:solidFill>
              </a:rPr>
              <a:t>đ</a:t>
            </a:r>
            <a:r>
              <a:rPr lang="en-US" sz="2000" dirty="0">
                <a:solidFill>
                  <a:srgbClr val="000066"/>
                </a:solidFill>
              </a:rPr>
              <a:t>e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ograničenost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operativne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memorije</a:t>
            </a:r>
            <a:r>
              <a:rPr lang="ru-RU" sz="2000" dirty="0">
                <a:solidFill>
                  <a:srgbClr val="000066"/>
                </a:solidFill>
              </a:rPr>
              <a:t>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ru-RU" sz="800" dirty="0">
                <a:solidFill>
                  <a:srgbClr val="000066"/>
                </a:solidFill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err="1">
                <a:solidFill>
                  <a:srgbClr val="000066"/>
                </a:solidFill>
              </a:rPr>
              <a:t>Učenje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se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definiše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kao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smtClean="0">
                <a:solidFill>
                  <a:srgbClr val="000066"/>
                </a:solidFill>
              </a:rPr>
              <a:t>prom</a:t>
            </a:r>
            <a:r>
              <a:rPr lang="bs-Latn-BA" sz="2400" dirty="0" smtClean="0">
                <a:solidFill>
                  <a:srgbClr val="000066"/>
                </a:solidFill>
              </a:rPr>
              <a:t>j</a:t>
            </a:r>
            <a:r>
              <a:rPr lang="en-US" sz="2400" dirty="0" err="1" smtClean="0">
                <a:solidFill>
                  <a:srgbClr val="000066"/>
                </a:solidFill>
              </a:rPr>
              <a:t>ena</a:t>
            </a:r>
            <a:r>
              <a:rPr lang="ru-RU" sz="2400" dirty="0" smtClean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u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dugotrajnoj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memoriji</a:t>
            </a:r>
            <a:r>
              <a:rPr lang="ru-RU" sz="2200" dirty="0">
                <a:solidFill>
                  <a:srgbClr val="000066"/>
                </a:solidFill>
              </a:rPr>
              <a:t> –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>
                <a:solidFill>
                  <a:srgbClr val="000066"/>
                </a:solidFill>
              </a:rPr>
              <a:t>dobro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naučen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prethodni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materijal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pomaže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učenju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novog</a:t>
            </a:r>
            <a:r>
              <a:rPr lang="ru-RU" sz="2000" dirty="0">
                <a:solidFill>
                  <a:srgbClr val="000066"/>
                </a:solidFill>
              </a:rPr>
              <a:t>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ru-RU" sz="800" dirty="0">
              <a:solidFill>
                <a:srgbClr val="000066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err="1">
                <a:solidFill>
                  <a:srgbClr val="000066"/>
                </a:solidFill>
              </a:rPr>
              <a:t>Primarni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cilj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instrukcije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je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da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dovede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do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odgovarajućih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smtClean="0">
                <a:solidFill>
                  <a:srgbClr val="000066"/>
                </a:solidFill>
              </a:rPr>
              <a:t>prom</a:t>
            </a:r>
            <a:r>
              <a:rPr lang="bs-Latn-BA" sz="2400" dirty="0" smtClean="0">
                <a:solidFill>
                  <a:srgbClr val="000066"/>
                </a:solidFill>
              </a:rPr>
              <a:t>j</a:t>
            </a:r>
            <a:r>
              <a:rPr lang="en-US" sz="2400" dirty="0" err="1" smtClean="0">
                <a:solidFill>
                  <a:srgbClr val="000066"/>
                </a:solidFill>
              </a:rPr>
              <a:t>ena</a:t>
            </a:r>
            <a:r>
              <a:rPr lang="ru-RU" sz="2400" dirty="0" smtClean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u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dugotrajnoj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memoriji</a:t>
            </a:r>
            <a:r>
              <a:rPr lang="ru-RU" sz="2200" dirty="0">
                <a:solidFill>
                  <a:srgbClr val="000066"/>
                </a:solidFill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2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slow">
    <p:pull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/>
          </p:cNvSpPr>
          <p:nvPr/>
        </p:nvSpPr>
        <p:spPr bwMode="auto">
          <a:xfrm>
            <a:off x="468313" y="1052513"/>
            <a:ext cx="82296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rgbClr val="000066"/>
                </a:solidFill>
              </a:rPr>
              <a:t>Kognitivna teorija opterećenja</a:t>
            </a:r>
            <a:r>
              <a:rPr lang="en-US" sz="44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40963" name="Content Placeholder 2"/>
          <p:cNvSpPr>
            <a:spLocks/>
          </p:cNvSpPr>
          <p:nvPr/>
        </p:nvSpPr>
        <p:spPr bwMode="auto">
          <a:xfrm>
            <a:off x="468313" y="2051050"/>
            <a:ext cx="822960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0066"/>
                </a:solidFill>
              </a:rPr>
              <a:t>Sa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stanovišta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multimedijalnog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učenja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znanje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je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u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dugotrajnoj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sr-Latn-CS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memoriji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organizovano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u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formi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šeme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bez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obzira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da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li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je</a:t>
            </a:r>
            <a:r>
              <a:rPr lang="ru-RU" sz="2400">
                <a:solidFill>
                  <a:srgbClr val="000066"/>
                </a:solidFill>
              </a:rPr>
              <a:t>:</a:t>
            </a:r>
            <a:r>
              <a:rPr lang="ru-RU" sz="2200">
                <a:solidFill>
                  <a:srgbClr val="000066"/>
                </a:solidFill>
              </a:rPr>
              <a:t>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000066"/>
                </a:solidFill>
              </a:rPr>
              <a:t>slikovno</a:t>
            </a:r>
            <a:r>
              <a:rPr lang="ru-RU" sz="20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ili</a:t>
            </a:r>
            <a:r>
              <a:rPr lang="ru-RU" sz="2000">
                <a:solidFill>
                  <a:srgbClr val="000066"/>
                </a:solidFill>
              </a:rPr>
              <a:t>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000066"/>
                </a:solidFill>
              </a:rPr>
              <a:t>verbalno</a:t>
            </a:r>
            <a:r>
              <a:rPr lang="ru-RU" sz="20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napisano</a:t>
            </a:r>
            <a:r>
              <a:rPr lang="ru-RU" sz="20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ili</a:t>
            </a:r>
            <a:r>
              <a:rPr lang="ru-RU" sz="2000">
                <a:solidFill>
                  <a:srgbClr val="000066"/>
                </a:solidFill>
              </a:rPr>
              <a:t>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000066"/>
                </a:solidFill>
              </a:rPr>
              <a:t>izgovoreno</a:t>
            </a:r>
            <a:r>
              <a:rPr lang="ru-RU" sz="2000">
                <a:solidFill>
                  <a:srgbClr val="000066"/>
                </a:solidFill>
              </a:rPr>
              <a:t>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endParaRPr lang="ru-RU" sz="800">
              <a:solidFill>
                <a:srgbClr val="000066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0066"/>
                </a:solidFill>
              </a:rPr>
              <a:t>Šeme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su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kognitivna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organizacija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koja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omogućava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da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se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više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sr-Latn-CS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elemenata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neke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informacije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posmatraju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kao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jedan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element</a:t>
            </a:r>
            <a:r>
              <a:rPr lang="ru-RU" sz="2400">
                <a:solidFill>
                  <a:srgbClr val="000066"/>
                </a:solidFill>
              </a:rPr>
              <a:t> (</a:t>
            </a:r>
            <a:r>
              <a:rPr lang="en-US" sz="2400">
                <a:solidFill>
                  <a:srgbClr val="000066"/>
                </a:solidFill>
              </a:rPr>
              <a:t>Chi</a:t>
            </a:r>
            <a:r>
              <a:rPr lang="ru-RU" sz="2400">
                <a:solidFill>
                  <a:srgbClr val="000066"/>
                </a:solidFill>
              </a:rPr>
              <a:t>, </a:t>
            </a:r>
            <a:r>
              <a:rPr lang="en-US" sz="2400">
                <a:solidFill>
                  <a:srgbClr val="000066"/>
                </a:solidFill>
              </a:rPr>
              <a:t>Glaser</a:t>
            </a:r>
            <a:r>
              <a:rPr lang="ru-RU" sz="2400">
                <a:solidFill>
                  <a:srgbClr val="000066"/>
                </a:solidFill>
              </a:rPr>
              <a:t>, </a:t>
            </a:r>
            <a:r>
              <a:rPr lang="en-US" sz="2400">
                <a:solidFill>
                  <a:srgbClr val="000066"/>
                </a:solidFill>
              </a:rPr>
              <a:t>Rees</a:t>
            </a:r>
            <a:r>
              <a:rPr lang="ru-RU" sz="2400">
                <a:solidFill>
                  <a:srgbClr val="000066"/>
                </a:solidFill>
              </a:rPr>
              <a:t> 1982</a:t>
            </a:r>
            <a:r>
              <a:rPr lang="ru-RU" sz="2200">
                <a:solidFill>
                  <a:srgbClr val="000066"/>
                </a:solidFill>
              </a:rPr>
              <a:t>).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800">
                <a:solidFill>
                  <a:srgbClr val="000066"/>
                </a:solidFill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0066"/>
                </a:solidFill>
              </a:rPr>
              <a:t>Ni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ograničenje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u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trajanju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ni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ograničenje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u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kapacitetu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ne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odnosi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se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na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informacije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koje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su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već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org</a:t>
            </a:r>
            <a:r>
              <a:rPr lang="sr-Latn-CS" sz="2400">
                <a:solidFill>
                  <a:srgbClr val="000066"/>
                </a:solidFill>
              </a:rPr>
              <a:t>a</a:t>
            </a:r>
            <a:r>
              <a:rPr lang="en-US" sz="2400">
                <a:solidFill>
                  <a:srgbClr val="000066"/>
                </a:solidFill>
              </a:rPr>
              <a:t>nizovane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u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šeme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u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dugotrajnoj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memoriji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i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koje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se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mogu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dopremiti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u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radnu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memoriju</a:t>
            </a:r>
            <a:r>
              <a:rPr lang="ru-RU" sz="2200">
                <a:solidFill>
                  <a:srgbClr val="000066"/>
                </a:solidFill>
              </a:rPr>
              <a:t>. </a:t>
            </a:r>
            <a:endParaRPr lang="en-US" sz="22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slow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428596" y="857232"/>
            <a:ext cx="822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3600" dirty="0" smtClean="0">
                <a:solidFill>
                  <a:srgbClr val="000066"/>
                </a:solidFill>
              </a:rPr>
              <a:t>Sadržaj</a:t>
            </a:r>
            <a:endParaRPr lang="sr-Latn-CS" sz="3600" dirty="0">
              <a:solidFill>
                <a:srgbClr val="000066"/>
              </a:solidFill>
            </a:endParaRPr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500034" y="1500174"/>
            <a:ext cx="82296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sr-Latn-CS" sz="3600" dirty="0">
                <a:solidFill>
                  <a:srgbClr val="3366FF"/>
                </a:solidFill>
              </a:rPr>
              <a:t>1.</a:t>
            </a:r>
            <a:r>
              <a:rPr lang="sr-Cyrl-CS" sz="3600" dirty="0">
                <a:solidFill>
                  <a:srgbClr val="3366FF"/>
                </a:solidFill>
              </a:rPr>
              <a:t> </a:t>
            </a:r>
            <a:r>
              <a:rPr lang="bs-Latn-BA" sz="3600" dirty="0" smtClean="0">
                <a:solidFill>
                  <a:srgbClr val="3366FF"/>
                </a:solidFill>
              </a:rPr>
              <a:t>DIO</a:t>
            </a:r>
            <a:r>
              <a:rPr lang="sr-Cyrl-CS" sz="3600" dirty="0" smtClean="0">
                <a:solidFill>
                  <a:srgbClr val="000066"/>
                </a:solidFill>
              </a:rPr>
              <a:t> </a:t>
            </a:r>
            <a:endParaRPr lang="bs-Latn-BA" sz="3600" dirty="0" smtClean="0">
              <a:solidFill>
                <a:srgbClr val="000066"/>
              </a:solidFill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sr-Cyrl-CS" sz="2400" dirty="0" smtClean="0">
                <a:solidFill>
                  <a:srgbClr val="000066"/>
                </a:solidFill>
              </a:rPr>
              <a:t>Multimedijalni </a:t>
            </a:r>
            <a:r>
              <a:rPr lang="sr-Cyrl-CS" sz="2400" dirty="0">
                <a:solidFill>
                  <a:srgbClr val="000066"/>
                </a:solidFill>
              </a:rPr>
              <a:t>sadržaji u obrazovanju</a:t>
            </a:r>
            <a:r>
              <a:rPr lang="sr-Cyrl-CS" sz="3200" b="1" dirty="0">
                <a:solidFill>
                  <a:srgbClr val="000066"/>
                </a:solidFill>
              </a:rPr>
              <a:t> </a:t>
            </a:r>
            <a:endParaRPr lang="sr-Cyrl-CS" sz="2400" dirty="0">
              <a:solidFill>
                <a:srgbClr val="000066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sr-Cyrl-CS" sz="2200" dirty="0" smtClean="0">
                <a:solidFill>
                  <a:srgbClr val="000066"/>
                </a:solidFill>
              </a:rPr>
              <a:t>Osnovni</a:t>
            </a:r>
            <a:r>
              <a:rPr lang="bs-Latn-BA" sz="2200" dirty="0" smtClean="0">
                <a:solidFill>
                  <a:srgbClr val="000066"/>
                </a:solidFill>
              </a:rPr>
              <a:t> </a:t>
            </a:r>
            <a:r>
              <a:rPr lang="sr-Cyrl-CS" sz="2200" dirty="0" smtClean="0">
                <a:solidFill>
                  <a:srgbClr val="000066"/>
                </a:solidFill>
              </a:rPr>
              <a:t>principi </a:t>
            </a:r>
            <a:r>
              <a:rPr lang="sr-Cyrl-CS" sz="2200" dirty="0">
                <a:solidFill>
                  <a:srgbClr val="000066"/>
                </a:solidFill>
              </a:rPr>
              <a:t>kognitivne psihologije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sr-Cyrl-CS" sz="2200" dirty="0">
                <a:solidFill>
                  <a:srgbClr val="000066"/>
                </a:solidFill>
              </a:rPr>
              <a:t>Pojam multimedije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sr-Cyrl-CS" sz="2200" dirty="0">
                <a:solidFill>
                  <a:srgbClr val="000066"/>
                </a:solidFill>
              </a:rPr>
              <a:t>Teorije multimedijalnog učenja</a:t>
            </a:r>
            <a:endParaRPr lang="sr-Latn-CS" sz="2200" dirty="0">
              <a:solidFill>
                <a:srgbClr val="000066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sr-Cyrl-CS" sz="2200" dirty="0">
                <a:solidFill>
                  <a:srgbClr val="000066"/>
                </a:solidFill>
              </a:rPr>
              <a:t>Prikaz multimedijalnog udžbenika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sr-Latn-CS" sz="800" dirty="0">
              <a:solidFill>
                <a:srgbClr val="000066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sr-Latn-CS" sz="3600" dirty="0">
                <a:solidFill>
                  <a:srgbClr val="3366FF"/>
                </a:solidFill>
              </a:rPr>
              <a:t>2. </a:t>
            </a:r>
            <a:r>
              <a:rPr lang="sr-Latn-CS" sz="3600" dirty="0" smtClean="0">
                <a:solidFill>
                  <a:srgbClr val="3366FF"/>
                </a:solidFill>
              </a:rPr>
              <a:t>DIO</a:t>
            </a:r>
            <a:endParaRPr lang="bs-Latn-BA" sz="3600" dirty="0" smtClean="0">
              <a:solidFill>
                <a:srgbClr val="3366FF"/>
              </a:solidFill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sr-Cyrl-CS" sz="2400" dirty="0" smtClean="0">
                <a:solidFill>
                  <a:srgbClr val="000066"/>
                </a:solidFill>
              </a:rPr>
              <a:t>Elektronsko </a:t>
            </a:r>
            <a:r>
              <a:rPr lang="sr-Cyrl-CS" sz="2400" dirty="0">
                <a:solidFill>
                  <a:srgbClr val="000066"/>
                </a:solidFill>
              </a:rPr>
              <a:t>učenje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sr-Cyrl-CS" sz="2200" dirty="0">
                <a:solidFill>
                  <a:srgbClr val="000066"/>
                </a:solidFill>
              </a:rPr>
              <a:t>Osnovni principi elektronskog učenja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sr-Cyrl-CS" sz="2200" dirty="0">
                <a:solidFill>
                  <a:srgbClr val="000066"/>
                </a:solidFill>
              </a:rPr>
              <a:t>Hibridni sistemi za elektronsko učenje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sr-Cyrl-CS" sz="2200" dirty="0">
                <a:solidFill>
                  <a:srgbClr val="000066"/>
                </a:solidFill>
              </a:rPr>
              <a:t>Socijalne mreže</a:t>
            </a:r>
            <a:endParaRPr lang="en-US" sz="22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slow">
    <p:pull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/>
          </p:cNvSpPr>
          <p:nvPr/>
        </p:nvSpPr>
        <p:spPr bwMode="auto">
          <a:xfrm>
            <a:off x="179388" y="1125538"/>
            <a:ext cx="82804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000066"/>
                </a:solidFill>
              </a:rPr>
              <a:t>Kognitivna teorija multimedijalnog učenja</a:t>
            </a:r>
          </a:p>
        </p:txBody>
      </p:sp>
      <p:sp>
        <p:nvSpPr>
          <p:cNvPr id="41987" name="Content Placeholder 2"/>
          <p:cNvSpPr>
            <a:spLocks/>
          </p:cNvSpPr>
          <p:nvPr/>
        </p:nvSpPr>
        <p:spPr bwMode="auto">
          <a:xfrm>
            <a:off x="468313" y="1844675"/>
            <a:ext cx="82296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err="1">
                <a:solidFill>
                  <a:srgbClr val="000066"/>
                </a:solidFill>
              </a:rPr>
              <a:t>Kognitivna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teorija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multimedijalnog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učenja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zasnovana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je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na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tri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pretpostavke</a:t>
            </a:r>
            <a:r>
              <a:rPr lang="ru-RU" sz="2400" dirty="0">
                <a:solidFill>
                  <a:srgbClr val="000066"/>
                </a:solidFill>
              </a:rPr>
              <a:t>:</a:t>
            </a:r>
            <a:endParaRPr lang="sr-Latn-CS" sz="2400" dirty="0">
              <a:solidFill>
                <a:srgbClr val="000066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sz="800" dirty="0">
              <a:solidFill>
                <a:srgbClr val="000066"/>
              </a:solidFill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1" dirty="0" err="1">
                <a:solidFill>
                  <a:srgbClr val="000066"/>
                </a:solidFill>
              </a:rPr>
              <a:t>dvostrukom</a:t>
            </a:r>
            <a:r>
              <a:rPr lang="ru-RU" sz="2000" b="1" dirty="0">
                <a:solidFill>
                  <a:srgbClr val="000066"/>
                </a:solidFill>
              </a:rPr>
              <a:t> </a:t>
            </a:r>
            <a:r>
              <a:rPr lang="en-US" sz="2000" b="1" dirty="0" err="1">
                <a:solidFill>
                  <a:srgbClr val="000066"/>
                </a:solidFill>
              </a:rPr>
              <a:t>kanalu</a:t>
            </a:r>
            <a:r>
              <a:rPr lang="ru-RU" sz="2000" dirty="0">
                <a:solidFill>
                  <a:srgbClr val="000066"/>
                </a:solidFill>
              </a:rPr>
              <a:t> – </a:t>
            </a:r>
            <a:endParaRPr lang="sr-Latn-CS" sz="2000" dirty="0">
              <a:solidFill>
                <a:srgbClr val="000066"/>
              </a:solidFill>
            </a:endParaRP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>
                <a:solidFill>
                  <a:srgbClr val="000066"/>
                </a:solidFill>
              </a:rPr>
              <a:t>ljudi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smtClean="0">
                <a:solidFill>
                  <a:srgbClr val="000066"/>
                </a:solidFill>
              </a:rPr>
              <a:t>pos</a:t>
            </a:r>
            <a:r>
              <a:rPr lang="bs-Latn-BA" sz="2000" dirty="0" smtClean="0">
                <a:solidFill>
                  <a:srgbClr val="000066"/>
                </a:solidFill>
              </a:rPr>
              <a:t>j</a:t>
            </a:r>
            <a:r>
              <a:rPr lang="en-US" sz="2000" dirty="0" err="1" smtClean="0">
                <a:solidFill>
                  <a:srgbClr val="000066"/>
                </a:solidFill>
              </a:rPr>
              <a:t>eduju</a:t>
            </a:r>
            <a:r>
              <a:rPr lang="ru-RU" sz="2000" dirty="0" smtClean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odvojene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kanale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za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obradu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vizuelnih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i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auditivnih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informacija</a:t>
            </a:r>
            <a:r>
              <a:rPr lang="ru-RU" sz="2000" dirty="0">
                <a:solidFill>
                  <a:srgbClr val="000066"/>
                </a:solidFill>
              </a:rPr>
              <a:t> (</a:t>
            </a:r>
            <a:r>
              <a:rPr lang="ru-RU" sz="2000" i="1" dirty="0">
                <a:solidFill>
                  <a:srgbClr val="000066"/>
                </a:solidFill>
              </a:rPr>
              <a:t>Paivio</a:t>
            </a:r>
            <a:r>
              <a:rPr lang="ru-RU" sz="2000" dirty="0">
                <a:solidFill>
                  <a:srgbClr val="000066"/>
                </a:solidFill>
              </a:rPr>
              <a:t>, </a:t>
            </a:r>
            <a:r>
              <a:rPr lang="ru-RU" sz="2000" i="1" dirty="0">
                <a:solidFill>
                  <a:srgbClr val="000066"/>
                </a:solidFill>
              </a:rPr>
              <a:t>Badldely</a:t>
            </a:r>
            <a:r>
              <a:rPr lang="ru-RU" sz="2000" dirty="0">
                <a:solidFill>
                  <a:srgbClr val="000066"/>
                </a:solidFill>
              </a:rPr>
              <a:t>, 1986, 1999, 2003);</a:t>
            </a:r>
            <a:endParaRPr lang="sr-Latn-CS" sz="2000" dirty="0">
              <a:solidFill>
                <a:srgbClr val="000066"/>
              </a:solidFill>
            </a:endParaRP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</a:pPr>
            <a:endParaRPr lang="ru-RU" sz="800" dirty="0">
              <a:solidFill>
                <a:srgbClr val="000066"/>
              </a:solidFill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1" dirty="0" err="1">
                <a:solidFill>
                  <a:srgbClr val="000066"/>
                </a:solidFill>
              </a:rPr>
              <a:t>ograničenom</a:t>
            </a:r>
            <a:r>
              <a:rPr lang="ru-RU" sz="2000" b="1" dirty="0">
                <a:solidFill>
                  <a:srgbClr val="000066"/>
                </a:solidFill>
              </a:rPr>
              <a:t> </a:t>
            </a:r>
            <a:r>
              <a:rPr lang="en-US" sz="2000" b="1" dirty="0" err="1">
                <a:solidFill>
                  <a:srgbClr val="000066"/>
                </a:solidFill>
              </a:rPr>
              <a:t>kapacitetu</a:t>
            </a:r>
            <a:r>
              <a:rPr lang="ru-RU" sz="2000" dirty="0">
                <a:solidFill>
                  <a:srgbClr val="000066"/>
                </a:solidFill>
              </a:rPr>
              <a:t> – </a:t>
            </a:r>
            <a:endParaRPr lang="sr-Latn-CS" sz="2000" dirty="0">
              <a:solidFill>
                <a:srgbClr val="000066"/>
              </a:solidFill>
            </a:endParaRP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>
                <a:solidFill>
                  <a:srgbClr val="000066"/>
                </a:solidFill>
              </a:rPr>
              <a:t>ljudi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imaju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mogućnost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da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obrade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samo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ograničenu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sr-Latn-C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količinu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informacija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>
                <a:solidFill>
                  <a:srgbClr val="000066"/>
                </a:solidFill>
              </a:rPr>
              <a:t>u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jednom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kanalu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>
                <a:solidFill>
                  <a:srgbClr val="000066"/>
                </a:solidFill>
              </a:rPr>
              <a:t>u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datom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trenutku</a:t>
            </a:r>
            <a:r>
              <a:rPr lang="ru-RU" sz="2000" dirty="0">
                <a:solidFill>
                  <a:srgbClr val="000066"/>
                </a:solidFill>
              </a:rPr>
              <a:t> (</a:t>
            </a:r>
            <a:r>
              <a:rPr lang="ru-RU" sz="2000" i="1" dirty="0">
                <a:solidFill>
                  <a:srgbClr val="000066"/>
                </a:solidFill>
              </a:rPr>
              <a:t>Chandler</a:t>
            </a:r>
            <a:r>
              <a:rPr lang="ru-RU" sz="2000" dirty="0">
                <a:solidFill>
                  <a:srgbClr val="000066"/>
                </a:solidFill>
              </a:rPr>
              <a:t>, </a:t>
            </a:r>
            <a:r>
              <a:rPr lang="ru-RU" sz="2000" i="1" dirty="0">
                <a:solidFill>
                  <a:srgbClr val="000066"/>
                </a:solidFill>
              </a:rPr>
              <a:t>Sweller</a:t>
            </a:r>
            <a:r>
              <a:rPr lang="ru-RU" sz="2000" dirty="0">
                <a:solidFill>
                  <a:srgbClr val="000066"/>
                </a:solidFill>
              </a:rPr>
              <a:t>, 1991, </a:t>
            </a:r>
            <a:r>
              <a:rPr lang="ru-RU" sz="2000" i="1" dirty="0">
                <a:solidFill>
                  <a:srgbClr val="000066"/>
                </a:solidFill>
              </a:rPr>
              <a:t>Badldely</a:t>
            </a:r>
            <a:r>
              <a:rPr lang="ru-RU" sz="2000" dirty="0">
                <a:solidFill>
                  <a:srgbClr val="000066"/>
                </a:solidFill>
              </a:rPr>
              <a:t>, 1986, 1999);</a:t>
            </a:r>
            <a:endParaRPr lang="sr-Latn-CS" sz="2000" dirty="0">
              <a:solidFill>
                <a:srgbClr val="000066"/>
              </a:solidFill>
            </a:endParaRP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</a:pPr>
            <a:endParaRPr lang="ru-RU" sz="800" dirty="0">
              <a:solidFill>
                <a:srgbClr val="000066"/>
              </a:solidFill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1" dirty="0" err="1">
                <a:solidFill>
                  <a:srgbClr val="000066"/>
                </a:solidFill>
              </a:rPr>
              <a:t>aktivnoj</a:t>
            </a:r>
            <a:r>
              <a:rPr lang="en-US" sz="2000" b="1" dirty="0">
                <a:solidFill>
                  <a:srgbClr val="000066"/>
                </a:solidFill>
              </a:rPr>
              <a:t> </a:t>
            </a:r>
            <a:r>
              <a:rPr lang="en-US" sz="2000" b="1" dirty="0" err="1">
                <a:solidFill>
                  <a:srgbClr val="000066"/>
                </a:solidFill>
              </a:rPr>
              <a:t>obradi</a:t>
            </a:r>
            <a:r>
              <a:rPr lang="en-US" sz="2000" dirty="0">
                <a:solidFill>
                  <a:srgbClr val="000066"/>
                </a:solidFill>
              </a:rPr>
              <a:t> – </a:t>
            </a:r>
            <a:endParaRPr lang="sr-Latn-CS" sz="2000" dirty="0">
              <a:solidFill>
                <a:srgbClr val="000066"/>
              </a:solidFill>
            </a:endParaRP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>
                <a:solidFill>
                  <a:srgbClr val="000066"/>
                </a:solidFill>
              </a:rPr>
              <a:t>ljudi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aktivno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uče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 smtClean="0">
                <a:solidFill>
                  <a:srgbClr val="000066"/>
                </a:solidFill>
              </a:rPr>
              <a:t>usm</a:t>
            </a:r>
            <a:r>
              <a:rPr lang="bs-Latn-BA" sz="2000" dirty="0" smtClean="0">
                <a:solidFill>
                  <a:srgbClr val="000066"/>
                </a:solidFill>
              </a:rPr>
              <a:t>j</a:t>
            </a:r>
            <a:r>
              <a:rPr lang="en-US" sz="2000" dirty="0" err="1" smtClean="0">
                <a:solidFill>
                  <a:srgbClr val="000066"/>
                </a:solidFill>
              </a:rPr>
              <a:t>eravajući</a:t>
            </a:r>
            <a:r>
              <a:rPr lang="en-US" sz="2000" dirty="0" smtClean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pažnju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na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relevantne</a:t>
            </a:r>
            <a:r>
              <a:rPr lang="en-US" sz="2000" dirty="0">
                <a:solidFill>
                  <a:srgbClr val="000066"/>
                </a:solidFill>
              </a:rPr>
              <a:t>  </a:t>
            </a:r>
            <a:r>
              <a:rPr lang="en-US" sz="2000" dirty="0" err="1">
                <a:solidFill>
                  <a:srgbClr val="000066"/>
                </a:solidFill>
              </a:rPr>
              <a:t>informacije</a:t>
            </a:r>
            <a:r>
              <a:rPr lang="en-US" sz="2000" dirty="0">
                <a:solidFill>
                  <a:srgbClr val="000066"/>
                </a:solidFill>
              </a:rPr>
              <a:t>, </a:t>
            </a:r>
            <a:r>
              <a:rPr lang="en-US" sz="2000" dirty="0" err="1">
                <a:solidFill>
                  <a:srgbClr val="000066"/>
                </a:solidFill>
              </a:rPr>
              <a:t>organizujući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odabrane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informacije</a:t>
            </a:r>
            <a:r>
              <a:rPr lang="en-US" sz="2000" dirty="0">
                <a:solidFill>
                  <a:srgbClr val="000066"/>
                </a:solidFill>
              </a:rPr>
              <a:t> u </a:t>
            </a:r>
            <a:r>
              <a:rPr lang="en-US" sz="2000" dirty="0" err="1">
                <a:solidFill>
                  <a:srgbClr val="000066"/>
                </a:solidFill>
              </a:rPr>
              <a:t>koherentnu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mentalnu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reprezentaciju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i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integrišući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mentalnu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reprezentaciju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sa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drugim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znanjem</a:t>
            </a:r>
            <a:r>
              <a:rPr lang="en-US" sz="2000" dirty="0">
                <a:solidFill>
                  <a:srgbClr val="000066"/>
                </a:solidFill>
              </a:rPr>
              <a:t> (</a:t>
            </a:r>
            <a:r>
              <a:rPr lang="en-US" sz="2000" i="1" dirty="0">
                <a:solidFill>
                  <a:srgbClr val="000066"/>
                </a:solidFill>
              </a:rPr>
              <a:t>Mayer</a:t>
            </a:r>
            <a:r>
              <a:rPr lang="en-US" sz="2000" dirty="0">
                <a:solidFill>
                  <a:srgbClr val="000066"/>
                </a:solidFill>
              </a:rPr>
              <a:t>, 1996, 2001, 2005; </a:t>
            </a:r>
            <a:r>
              <a:rPr lang="en-US" sz="2000" i="1" dirty="0" err="1">
                <a:solidFill>
                  <a:srgbClr val="000066"/>
                </a:solidFill>
              </a:rPr>
              <a:t>Wittrock</a:t>
            </a:r>
            <a:r>
              <a:rPr lang="en-US" sz="2000" dirty="0">
                <a:solidFill>
                  <a:srgbClr val="000066"/>
                </a:solidFill>
              </a:rPr>
              <a:t>, 1989</a:t>
            </a:r>
            <a:r>
              <a:rPr lang="en-US" sz="1600" dirty="0">
                <a:solidFill>
                  <a:srgbClr val="000066"/>
                </a:solidFill>
              </a:rPr>
              <a:t>). </a:t>
            </a:r>
            <a:endParaRPr lang="en-US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slow">
    <p:pull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/>
          </p:cNvSpPr>
          <p:nvPr/>
        </p:nvSpPr>
        <p:spPr bwMode="auto">
          <a:xfrm>
            <a:off x="250825" y="1196975"/>
            <a:ext cx="84978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rgbClr val="000066"/>
                </a:solidFill>
              </a:rPr>
              <a:t>Kognitivni model multimedijalnog učenja</a:t>
            </a:r>
          </a:p>
        </p:txBody>
      </p:sp>
      <p:sp>
        <p:nvSpPr>
          <p:cNvPr id="43011" name="Content Placeholder 2"/>
          <p:cNvSpPr>
            <a:spLocks/>
          </p:cNvSpPr>
          <p:nvPr/>
        </p:nvSpPr>
        <p:spPr bwMode="auto">
          <a:xfrm>
            <a:off x="468313" y="2133600"/>
            <a:ext cx="8229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err="1">
                <a:solidFill>
                  <a:srgbClr val="000066"/>
                </a:solidFill>
              </a:rPr>
              <a:t>Značajna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kognitivna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obrada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koja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se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</a:rPr>
              <a:t>zaht</a:t>
            </a:r>
            <a:r>
              <a:rPr lang="bs-Latn-BA" sz="2400" dirty="0" err="1" smtClean="0">
                <a:solidFill>
                  <a:srgbClr val="000066"/>
                </a:solidFill>
              </a:rPr>
              <a:t>ij</a:t>
            </a:r>
            <a:r>
              <a:rPr lang="en-US" sz="2400" dirty="0" err="1" smtClean="0">
                <a:solidFill>
                  <a:srgbClr val="000066"/>
                </a:solidFill>
              </a:rPr>
              <a:t>eva</a:t>
            </a:r>
            <a:r>
              <a:rPr lang="ru-RU" sz="2400" dirty="0" smtClean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kod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multimedijalnog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učenja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predstavljena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je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vezama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koje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su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označene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kao</a:t>
            </a:r>
            <a:r>
              <a:rPr lang="ru-RU" sz="2800" dirty="0">
                <a:solidFill>
                  <a:srgbClr val="000066"/>
                </a:solidFill>
              </a:rPr>
              <a:t>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err="1">
                <a:solidFill>
                  <a:srgbClr val="000066"/>
                </a:solidFill>
              </a:rPr>
              <a:t>odabir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slike</a:t>
            </a:r>
            <a:r>
              <a:rPr lang="en-US" sz="2400" dirty="0">
                <a:solidFill>
                  <a:srgbClr val="000066"/>
                </a:solidFill>
              </a:rPr>
              <a:t>,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err="1">
                <a:solidFill>
                  <a:srgbClr val="000066"/>
                </a:solidFill>
              </a:rPr>
              <a:t>odabir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r>
              <a:rPr lang="en-US" sz="2400" dirty="0" smtClean="0">
                <a:solidFill>
                  <a:srgbClr val="000066"/>
                </a:solidFill>
              </a:rPr>
              <a:t>r</a:t>
            </a:r>
            <a:r>
              <a:rPr lang="bs-Latn-BA" sz="2400" dirty="0" err="1" smtClean="0">
                <a:solidFill>
                  <a:srgbClr val="000066"/>
                </a:solidFill>
              </a:rPr>
              <a:t>ij</a:t>
            </a:r>
            <a:r>
              <a:rPr lang="en-US" sz="2400" dirty="0" err="1" smtClean="0">
                <a:solidFill>
                  <a:srgbClr val="000066"/>
                </a:solidFill>
              </a:rPr>
              <a:t>eči</a:t>
            </a:r>
            <a:r>
              <a:rPr lang="en-US" sz="2400" dirty="0">
                <a:solidFill>
                  <a:srgbClr val="000066"/>
                </a:solidFill>
              </a:rPr>
              <a:t>,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err="1">
                <a:solidFill>
                  <a:srgbClr val="000066"/>
                </a:solidFill>
              </a:rPr>
              <a:t>organizovanje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slike</a:t>
            </a:r>
            <a:r>
              <a:rPr lang="en-US" sz="2400" dirty="0">
                <a:solidFill>
                  <a:srgbClr val="000066"/>
                </a:solidFill>
              </a:rPr>
              <a:t>,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err="1">
                <a:solidFill>
                  <a:srgbClr val="000066"/>
                </a:solidFill>
              </a:rPr>
              <a:t>organizovanje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r>
              <a:rPr lang="en-US" sz="2400" dirty="0" smtClean="0">
                <a:solidFill>
                  <a:srgbClr val="000066"/>
                </a:solidFill>
              </a:rPr>
              <a:t>r</a:t>
            </a:r>
            <a:r>
              <a:rPr lang="bs-Latn-BA" sz="2400" dirty="0" err="1" smtClean="0">
                <a:solidFill>
                  <a:srgbClr val="000066"/>
                </a:solidFill>
              </a:rPr>
              <a:t>ij</a:t>
            </a:r>
            <a:r>
              <a:rPr lang="en-US" sz="2400" dirty="0" err="1" smtClean="0">
                <a:solidFill>
                  <a:srgbClr val="000066"/>
                </a:solidFill>
              </a:rPr>
              <a:t>eči</a:t>
            </a:r>
            <a:r>
              <a:rPr lang="en-US" sz="2400" dirty="0" smtClean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i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err="1">
                <a:solidFill>
                  <a:srgbClr val="000066"/>
                </a:solidFill>
              </a:rPr>
              <a:t>integracija</a:t>
            </a:r>
            <a:r>
              <a:rPr lang="en-US" sz="2600" dirty="0">
                <a:solidFill>
                  <a:srgbClr val="000066"/>
                </a:solidFill>
              </a:rPr>
              <a:t>. </a:t>
            </a:r>
          </a:p>
        </p:txBody>
      </p:sp>
    </p:spTree>
  </p:cSld>
  <p:clrMapOvr>
    <a:masterClrMapping/>
  </p:clrMapOvr>
  <p:transition spd="slow">
    <p:pull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/>
          </p:cNvSpPr>
          <p:nvPr/>
        </p:nvSpPr>
        <p:spPr bwMode="auto">
          <a:xfrm>
            <a:off x="395288" y="1989138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0066"/>
                </a:solidFill>
              </a:rPr>
              <a:t>Obrada slike</a:t>
            </a:r>
            <a:endParaRPr lang="en-US" sz="3200">
              <a:solidFill>
                <a:srgbClr val="000066"/>
              </a:solidFill>
            </a:endParaRPr>
          </a:p>
        </p:txBody>
      </p:sp>
      <p:pic>
        <p:nvPicPr>
          <p:cNvPr id="44035" name="Picture 7" descr="~10s70-2_maj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925" y="2205038"/>
            <a:ext cx="7521575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itle 1"/>
          <p:cNvSpPr>
            <a:spLocks/>
          </p:cNvSpPr>
          <p:nvPr/>
        </p:nvSpPr>
        <p:spPr bwMode="auto">
          <a:xfrm>
            <a:off x="0" y="1196975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rgbClr val="000066"/>
                </a:solidFill>
              </a:rPr>
              <a:t>Kognitivni model multimedijalnog učenja</a:t>
            </a:r>
          </a:p>
        </p:txBody>
      </p:sp>
    </p:spTree>
  </p:cSld>
  <p:clrMapOvr>
    <a:masterClrMapping/>
  </p:clrMapOvr>
  <p:transition spd="slow">
    <p:pull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/>
          </p:cNvSpPr>
          <p:nvPr/>
        </p:nvSpPr>
        <p:spPr bwMode="auto">
          <a:xfrm>
            <a:off x="468313" y="1960563"/>
            <a:ext cx="82296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0066"/>
                </a:solidFill>
              </a:rPr>
              <a:t>Obrada izgovorenog teksta</a:t>
            </a:r>
            <a:endParaRPr lang="en-US" sz="3200">
              <a:solidFill>
                <a:srgbClr val="000066"/>
              </a:solidFill>
            </a:endParaRPr>
          </a:p>
        </p:txBody>
      </p:sp>
      <p:pic>
        <p:nvPicPr>
          <p:cNvPr id="45059" name="Picture 8" descr="~11s70-3_maj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492375"/>
            <a:ext cx="7510463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itle 1"/>
          <p:cNvSpPr>
            <a:spLocks/>
          </p:cNvSpPr>
          <p:nvPr/>
        </p:nvSpPr>
        <p:spPr bwMode="auto">
          <a:xfrm>
            <a:off x="539750" y="1052513"/>
            <a:ext cx="84963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rgbClr val="000066"/>
                </a:solidFill>
              </a:rPr>
              <a:t>Kognitivni model multimedijalnog učenja</a:t>
            </a:r>
          </a:p>
        </p:txBody>
      </p:sp>
    </p:spTree>
  </p:cSld>
  <p:clrMapOvr>
    <a:masterClrMapping/>
  </p:clrMapOvr>
  <p:transition spd="slow">
    <p:pull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/>
          </p:cNvSpPr>
          <p:nvPr/>
        </p:nvSpPr>
        <p:spPr bwMode="auto">
          <a:xfrm>
            <a:off x="457200" y="1989138"/>
            <a:ext cx="82296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0066"/>
                </a:solidFill>
              </a:rPr>
              <a:t>Obrada odštampanog teksta</a:t>
            </a:r>
            <a:endParaRPr lang="en-US" sz="3200">
              <a:solidFill>
                <a:srgbClr val="000066"/>
              </a:solidFill>
            </a:endParaRPr>
          </a:p>
        </p:txBody>
      </p:sp>
      <p:pic>
        <p:nvPicPr>
          <p:cNvPr id="46083" name="Picture 6" descr="~12s70-4_maj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1300"/>
            <a:ext cx="9144000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itle 1"/>
          <p:cNvSpPr>
            <a:spLocks/>
          </p:cNvSpPr>
          <p:nvPr/>
        </p:nvSpPr>
        <p:spPr bwMode="auto">
          <a:xfrm>
            <a:off x="0" y="1196975"/>
            <a:ext cx="9144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rgbClr val="000066"/>
                </a:solidFill>
              </a:rPr>
              <a:t>Kognitivni model multimedijalnog učenja</a:t>
            </a:r>
          </a:p>
        </p:txBody>
      </p:sp>
    </p:spTree>
  </p:cSld>
  <p:clrMapOvr>
    <a:masterClrMapping/>
  </p:clrMapOvr>
  <p:transition spd="slow">
    <p:pull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/>
          </p:cNvSpPr>
          <p:nvPr/>
        </p:nvSpPr>
        <p:spPr bwMode="auto">
          <a:xfrm>
            <a:off x="250825" y="1089025"/>
            <a:ext cx="8713788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3200">
                <a:solidFill>
                  <a:srgbClr val="000066"/>
                </a:solidFill>
              </a:rPr>
              <a:t>O</a:t>
            </a:r>
            <a:r>
              <a:rPr lang="en-US" sz="3200">
                <a:solidFill>
                  <a:srgbClr val="000066"/>
                </a:solidFill>
              </a:rPr>
              <a:t>kruženja</a:t>
            </a:r>
            <a:r>
              <a:rPr lang="ru-RU" sz="3200">
                <a:solidFill>
                  <a:srgbClr val="000066"/>
                </a:solidFill>
              </a:rPr>
              <a:t> </a:t>
            </a:r>
            <a:r>
              <a:rPr lang="en-US" sz="3200">
                <a:solidFill>
                  <a:srgbClr val="000066"/>
                </a:solidFill>
              </a:rPr>
              <a:t>za</a:t>
            </a:r>
            <a:r>
              <a:rPr lang="ru-RU" sz="3200">
                <a:solidFill>
                  <a:srgbClr val="000066"/>
                </a:solidFill>
              </a:rPr>
              <a:t> </a:t>
            </a:r>
            <a:r>
              <a:rPr lang="en-US" sz="3200">
                <a:solidFill>
                  <a:srgbClr val="000066"/>
                </a:solidFill>
              </a:rPr>
              <a:t>multimedijalno</a:t>
            </a:r>
            <a:r>
              <a:rPr lang="ru-RU" sz="3200">
                <a:solidFill>
                  <a:srgbClr val="000066"/>
                </a:solidFill>
              </a:rPr>
              <a:t> </a:t>
            </a:r>
            <a:r>
              <a:rPr lang="sr-Latn-CS" sz="3200">
                <a:solidFill>
                  <a:srgbClr val="000066"/>
                </a:solidFill>
              </a:rPr>
              <a:t> </a:t>
            </a:r>
            <a:r>
              <a:rPr lang="en-US" sz="3200">
                <a:solidFill>
                  <a:srgbClr val="000066"/>
                </a:solidFill>
              </a:rPr>
              <a:t>učenje</a:t>
            </a:r>
          </a:p>
        </p:txBody>
      </p:sp>
      <p:sp>
        <p:nvSpPr>
          <p:cNvPr id="47107" name="Content Placeholder 2"/>
          <p:cNvSpPr>
            <a:spLocks/>
          </p:cNvSpPr>
          <p:nvPr/>
        </p:nvSpPr>
        <p:spPr bwMode="auto">
          <a:xfrm>
            <a:off x="468313" y="1916113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err="1">
                <a:solidFill>
                  <a:srgbClr val="000066"/>
                </a:solidFill>
              </a:rPr>
              <a:t>Osnovni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principi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koje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treba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imati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u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vidu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kod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projektovanja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okruženja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za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multimedijalno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učenje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su</a:t>
            </a:r>
            <a:r>
              <a:rPr lang="ru-RU" sz="2400" dirty="0">
                <a:solidFill>
                  <a:srgbClr val="000066"/>
                </a:solidFill>
              </a:rPr>
              <a:t>:</a:t>
            </a:r>
            <a:endParaRPr lang="sr-Latn-CS" sz="2400" dirty="0">
              <a:solidFill>
                <a:srgbClr val="000066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sz="800" dirty="0">
              <a:solidFill>
                <a:srgbClr val="000066"/>
              </a:solidFill>
            </a:endParaRP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200" dirty="0" err="1">
                <a:solidFill>
                  <a:srgbClr val="000066"/>
                </a:solidFill>
              </a:rPr>
              <a:t>Multimedijalni</a:t>
            </a:r>
            <a:r>
              <a:rPr lang="en-U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princip</a:t>
            </a:r>
            <a:r>
              <a:rPr lang="en-US" sz="2200" dirty="0">
                <a:solidFill>
                  <a:srgbClr val="000066"/>
                </a:solidFill>
              </a:rPr>
              <a:t>: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endParaRPr lang="sr-Cyrl-CS" sz="2000" dirty="0">
              <a:solidFill>
                <a:srgbClr val="000066"/>
              </a:solidFill>
            </a:endParaRP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err="1">
                <a:solidFill>
                  <a:srgbClr val="000066"/>
                </a:solidFill>
              </a:rPr>
              <a:t>studenti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uče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bolje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pomoću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smtClean="0">
                <a:solidFill>
                  <a:srgbClr val="000066"/>
                </a:solidFill>
              </a:rPr>
              <a:t>r</a:t>
            </a:r>
            <a:r>
              <a:rPr lang="bs-Latn-BA" sz="2000" dirty="0" err="1" smtClean="0">
                <a:solidFill>
                  <a:srgbClr val="000066"/>
                </a:solidFill>
              </a:rPr>
              <a:t>ij</a:t>
            </a:r>
            <a:r>
              <a:rPr lang="en-US" sz="2000" dirty="0" err="1" smtClean="0">
                <a:solidFill>
                  <a:srgbClr val="000066"/>
                </a:solidFill>
              </a:rPr>
              <a:t>eči</a:t>
            </a:r>
            <a:r>
              <a:rPr lang="en-US" sz="2000" dirty="0" smtClean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i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slika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nego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samo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pomoću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smtClean="0">
                <a:solidFill>
                  <a:srgbClr val="000066"/>
                </a:solidFill>
              </a:rPr>
              <a:t>r</a:t>
            </a:r>
            <a:r>
              <a:rPr lang="bs-Latn-BA" sz="2000" dirty="0" err="1" smtClean="0">
                <a:solidFill>
                  <a:srgbClr val="000066"/>
                </a:solidFill>
              </a:rPr>
              <a:t>ij</a:t>
            </a:r>
            <a:r>
              <a:rPr lang="en-US" sz="2000" dirty="0" err="1" smtClean="0">
                <a:solidFill>
                  <a:srgbClr val="000066"/>
                </a:solidFill>
              </a:rPr>
              <a:t>eči</a:t>
            </a:r>
            <a:r>
              <a:rPr lang="en-US" sz="2000" dirty="0" smtClean="0">
                <a:solidFill>
                  <a:srgbClr val="000066"/>
                </a:solidFill>
              </a:rPr>
              <a:t> </a:t>
            </a:r>
            <a:r>
              <a:rPr lang="en-US" sz="2000" dirty="0">
                <a:solidFill>
                  <a:srgbClr val="000066"/>
                </a:solidFill>
              </a:rPr>
              <a:t>(</a:t>
            </a:r>
            <a:r>
              <a:rPr lang="en-US" sz="2000" i="1" dirty="0">
                <a:solidFill>
                  <a:srgbClr val="000066"/>
                </a:solidFill>
              </a:rPr>
              <a:t>Fletcher</a:t>
            </a:r>
            <a:r>
              <a:rPr lang="en-US" sz="2000" dirty="0">
                <a:solidFill>
                  <a:srgbClr val="000066"/>
                </a:solidFill>
              </a:rPr>
              <a:t>, 2003; </a:t>
            </a:r>
            <a:r>
              <a:rPr lang="en-US" sz="2000" i="1" dirty="0">
                <a:solidFill>
                  <a:srgbClr val="000066"/>
                </a:solidFill>
              </a:rPr>
              <a:t>Tobias</a:t>
            </a:r>
            <a:r>
              <a:rPr lang="en-US" sz="2000" dirty="0">
                <a:solidFill>
                  <a:srgbClr val="000066"/>
                </a:solidFill>
              </a:rPr>
              <a:t>, 1989; </a:t>
            </a:r>
            <a:r>
              <a:rPr lang="en-US" sz="2000" i="1" dirty="0">
                <a:solidFill>
                  <a:srgbClr val="000066"/>
                </a:solidFill>
              </a:rPr>
              <a:t>Fletcher</a:t>
            </a:r>
            <a:r>
              <a:rPr lang="en-US" sz="2000" dirty="0">
                <a:solidFill>
                  <a:srgbClr val="000066"/>
                </a:solidFill>
              </a:rPr>
              <a:t>, </a:t>
            </a:r>
            <a:r>
              <a:rPr lang="en-US" sz="2000" i="1" dirty="0">
                <a:solidFill>
                  <a:srgbClr val="000066"/>
                </a:solidFill>
              </a:rPr>
              <a:t>Tobias</a:t>
            </a:r>
            <a:r>
              <a:rPr lang="en-US" sz="2000" dirty="0">
                <a:solidFill>
                  <a:srgbClr val="000066"/>
                </a:solidFill>
              </a:rPr>
              <a:t>, 2005);</a:t>
            </a:r>
            <a:endParaRPr lang="sr-Cyrl-CS" sz="2000" dirty="0">
              <a:solidFill>
                <a:srgbClr val="000066"/>
              </a:solidFill>
            </a:endParaRP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</a:pPr>
            <a:endParaRPr lang="en-US" sz="800" dirty="0">
              <a:solidFill>
                <a:srgbClr val="000066"/>
              </a:solidFill>
            </a:endParaRP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sz="2200" dirty="0" err="1">
                <a:solidFill>
                  <a:srgbClr val="000066"/>
                </a:solidFill>
              </a:rPr>
              <a:t>Princip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smtClean="0">
                <a:solidFill>
                  <a:srgbClr val="000066"/>
                </a:solidFill>
              </a:rPr>
              <a:t>pod</a:t>
            </a:r>
            <a:r>
              <a:rPr lang="bs-Latn-BA" sz="2200" dirty="0" err="1" smtClean="0">
                <a:solidFill>
                  <a:srgbClr val="000066"/>
                </a:solidFill>
              </a:rPr>
              <a:t>ij</a:t>
            </a:r>
            <a:r>
              <a:rPr lang="en-US" sz="2200" dirty="0" err="1" smtClean="0">
                <a:solidFill>
                  <a:srgbClr val="000066"/>
                </a:solidFill>
              </a:rPr>
              <a:t>eljene</a:t>
            </a:r>
            <a:r>
              <a:rPr lang="ru-RU" sz="2200" dirty="0" smtClean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pažnje</a:t>
            </a:r>
            <a:r>
              <a:rPr lang="ru-RU" sz="2000" dirty="0">
                <a:solidFill>
                  <a:srgbClr val="000066"/>
                </a:solidFill>
              </a:rPr>
              <a:t>: 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err="1">
                <a:solidFill>
                  <a:srgbClr val="000066"/>
                </a:solidFill>
              </a:rPr>
              <a:t>studenti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uče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bolje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kada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su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smtClean="0">
                <a:solidFill>
                  <a:srgbClr val="000066"/>
                </a:solidFill>
              </a:rPr>
              <a:t>r</a:t>
            </a:r>
            <a:r>
              <a:rPr lang="bs-Latn-BA" sz="2000" dirty="0" err="1" smtClean="0">
                <a:solidFill>
                  <a:srgbClr val="000066"/>
                </a:solidFill>
              </a:rPr>
              <a:t>ij</a:t>
            </a:r>
            <a:r>
              <a:rPr lang="en-US" sz="2000" dirty="0" err="1" smtClean="0">
                <a:solidFill>
                  <a:srgbClr val="000066"/>
                </a:solidFill>
              </a:rPr>
              <a:t>eči</a:t>
            </a:r>
            <a:r>
              <a:rPr lang="ru-RU" sz="2000" dirty="0" smtClean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i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slike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fizički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i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sr-Latn-C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vremenski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integrisane</a:t>
            </a:r>
            <a:r>
              <a:rPr lang="ru-RU" sz="2000" dirty="0">
                <a:solidFill>
                  <a:srgbClr val="000066"/>
                </a:solidFill>
              </a:rPr>
              <a:t> (</a:t>
            </a:r>
            <a:r>
              <a:rPr lang="ru-RU" sz="2000" i="1" dirty="0">
                <a:solidFill>
                  <a:srgbClr val="000066"/>
                </a:solidFill>
              </a:rPr>
              <a:t>Sweller</a:t>
            </a:r>
            <a:r>
              <a:rPr lang="ru-RU" sz="2000" dirty="0">
                <a:solidFill>
                  <a:srgbClr val="000066"/>
                </a:solidFill>
              </a:rPr>
              <a:t>, 1990, 1998; </a:t>
            </a:r>
            <a:r>
              <a:rPr lang="ru-RU" sz="2000" i="1" dirty="0">
                <a:solidFill>
                  <a:srgbClr val="000066"/>
                </a:solidFill>
              </a:rPr>
              <a:t>Ayres</a:t>
            </a:r>
            <a:r>
              <a:rPr lang="ru-RU" sz="2000" dirty="0">
                <a:solidFill>
                  <a:srgbClr val="000066"/>
                </a:solidFill>
              </a:rPr>
              <a:t>, </a:t>
            </a:r>
            <a:r>
              <a:rPr lang="ru-RU" sz="2000" i="1" dirty="0">
                <a:solidFill>
                  <a:srgbClr val="000066"/>
                </a:solidFill>
              </a:rPr>
              <a:t>Sweller</a:t>
            </a:r>
            <a:r>
              <a:rPr lang="ru-RU" sz="2000" dirty="0">
                <a:solidFill>
                  <a:srgbClr val="000066"/>
                </a:solidFill>
              </a:rPr>
              <a:t>, 2005);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</a:pPr>
            <a:r>
              <a:rPr lang="ru-RU" sz="800" dirty="0">
                <a:solidFill>
                  <a:srgbClr val="000066"/>
                </a:solidFill>
              </a:rPr>
              <a:t> 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AutoNum type="arabicPeriod" startAt="3"/>
            </a:pPr>
            <a:r>
              <a:rPr lang="en-US" sz="2200" dirty="0" err="1">
                <a:solidFill>
                  <a:srgbClr val="000066"/>
                </a:solidFill>
              </a:rPr>
              <a:t>Princip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modaliteta</a:t>
            </a:r>
            <a:r>
              <a:rPr lang="ru-RU" sz="2200" dirty="0">
                <a:solidFill>
                  <a:srgbClr val="000066"/>
                </a:solidFill>
              </a:rPr>
              <a:t>: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err="1">
                <a:solidFill>
                  <a:srgbClr val="000066"/>
                </a:solidFill>
              </a:rPr>
              <a:t>studenti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uče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bolje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pomoću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crteža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i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izgovorenog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teksta</a:t>
            </a:r>
            <a:r>
              <a:rPr lang="ru-RU" sz="2000" dirty="0">
                <a:solidFill>
                  <a:srgbClr val="000066"/>
                </a:solidFill>
              </a:rPr>
              <a:t>, </a:t>
            </a:r>
            <a:r>
              <a:rPr lang="sr-Latn-C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nego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pomoću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crteža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i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štampanog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teksta</a:t>
            </a:r>
            <a:r>
              <a:rPr lang="ru-RU" sz="2000" dirty="0">
                <a:solidFill>
                  <a:srgbClr val="000066"/>
                </a:solidFill>
              </a:rPr>
              <a:t> (</a:t>
            </a:r>
            <a:r>
              <a:rPr lang="ru-RU" sz="2000" i="1" dirty="0">
                <a:solidFill>
                  <a:srgbClr val="000066"/>
                </a:solidFill>
              </a:rPr>
              <a:t>Sweller</a:t>
            </a:r>
            <a:r>
              <a:rPr lang="ru-RU" sz="2000" dirty="0">
                <a:solidFill>
                  <a:srgbClr val="000066"/>
                </a:solidFill>
              </a:rPr>
              <a:t>; 1990, 1998; 2005);</a:t>
            </a:r>
          </a:p>
        </p:txBody>
      </p:sp>
    </p:spTree>
  </p:cSld>
  <p:clrMapOvr>
    <a:masterClrMapping/>
  </p:clrMapOvr>
  <p:transition spd="slow">
    <p:pull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250825" y="1089025"/>
            <a:ext cx="8713788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3200">
                <a:solidFill>
                  <a:srgbClr val="000066"/>
                </a:solidFill>
              </a:rPr>
              <a:t>O</a:t>
            </a:r>
            <a:r>
              <a:rPr lang="en-US" sz="3200">
                <a:solidFill>
                  <a:srgbClr val="000066"/>
                </a:solidFill>
              </a:rPr>
              <a:t>kruženja</a:t>
            </a:r>
            <a:r>
              <a:rPr lang="ru-RU" sz="3200">
                <a:solidFill>
                  <a:srgbClr val="000066"/>
                </a:solidFill>
              </a:rPr>
              <a:t> </a:t>
            </a:r>
            <a:r>
              <a:rPr lang="en-US" sz="3200">
                <a:solidFill>
                  <a:srgbClr val="000066"/>
                </a:solidFill>
              </a:rPr>
              <a:t>za</a:t>
            </a:r>
            <a:r>
              <a:rPr lang="ru-RU" sz="3200">
                <a:solidFill>
                  <a:srgbClr val="000066"/>
                </a:solidFill>
              </a:rPr>
              <a:t> </a:t>
            </a:r>
            <a:r>
              <a:rPr lang="en-US" sz="3200">
                <a:solidFill>
                  <a:srgbClr val="000066"/>
                </a:solidFill>
              </a:rPr>
              <a:t>multimedijalno</a:t>
            </a:r>
            <a:r>
              <a:rPr lang="ru-RU" sz="3200">
                <a:solidFill>
                  <a:srgbClr val="000066"/>
                </a:solidFill>
              </a:rPr>
              <a:t> </a:t>
            </a:r>
            <a:r>
              <a:rPr lang="en-US" sz="3200">
                <a:solidFill>
                  <a:srgbClr val="000066"/>
                </a:solidFill>
              </a:rPr>
              <a:t>učenje</a:t>
            </a:r>
          </a:p>
        </p:txBody>
      </p:sp>
      <p:sp>
        <p:nvSpPr>
          <p:cNvPr id="48131" name="Content Placeholder 2"/>
          <p:cNvSpPr>
            <a:spLocks/>
          </p:cNvSpPr>
          <p:nvPr/>
        </p:nvSpPr>
        <p:spPr bwMode="auto">
          <a:xfrm>
            <a:off x="468313" y="1773238"/>
            <a:ext cx="82296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err="1">
                <a:solidFill>
                  <a:srgbClr val="000066"/>
                </a:solidFill>
              </a:rPr>
              <a:t>Osnovni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principi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koje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treba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imati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u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vidu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kod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projektovanja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okruženja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za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multimedijalno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učenje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su</a:t>
            </a:r>
            <a:r>
              <a:rPr lang="ru-RU" sz="2400" dirty="0">
                <a:solidFill>
                  <a:srgbClr val="000066"/>
                </a:solidFill>
              </a:rPr>
              <a:t>:</a:t>
            </a:r>
            <a:endParaRPr lang="sr-Latn-CS" sz="2400" dirty="0">
              <a:solidFill>
                <a:srgbClr val="000066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sz="800" dirty="0">
              <a:solidFill>
                <a:srgbClr val="000066"/>
              </a:solidFill>
            </a:endParaRP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AutoNum type="arabicPeriod" startAt="4"/>
            </a:pPr>
            <a:r>
              <a:rPr lang="en-US" sz="2200" dirty="0" err="1">
                <a:solidFill>
                  <a:srgbClr val="000066"/>
                </a:solidFill>
              </a:rPr>
              <a:t>Princip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redundantnosti</a:t>
            </a:r>
            <a:r>
              <a:rPr lang="ru-RU" sz="2200" dirty="0">
                <a:solidFill>
                  <a:srgbClr val="000066"/>
                </a:solidFill>
              </a:rPr>
              <a:t>: 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200" dirty="0" err="1">
                <a:solidFill>
                  <a:srgbClr val="000066"/>
                </a:solidFill>
              </a:rPr>
              <a:t>studenti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uče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bolje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kada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ista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informacija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nije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predstavljena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>
                <a:solidFill>
                  <a:srgbClr val="000066"/>
                </a:solidFill>
              </a:rPr>
              <a:t>u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više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formata</a:t>
            </a:r>
            <a:r>
              <a:rPr lang="ru-RU" sz="2200" dirty="0">
                <a:solidFill>
                  <a:srgbClr val="000066"/>
                </a:solidFill>
              </a:rPr>
              <a:t> (</a:t>
            </a:r>
            <a:r>
              <a:rPr lang="ru-RU" sz="2200" i="1" dirty="0">
                <a:solidFill>
                  <a:srgbClr val="000066"/>
                </a:solidFill>
              </a:rPr>
              <a:t>Ward</a:t>
            </a:r>
            <a:r>
              <a:rPr lang="ru-RU" sz="2200" dirty="0">
                <a:solidFill>
                  <a:srgbClr val="000066"/>
                </a:solidFill>
              </a:rPr>
              <a:t>, </a:t>
            </a:r>
            <a:r>
              <a:rPr lang="ru-RU" sz="2200" i="1" dirty="0">
                <a:solidFill>
                  <a:srgbClr val="000066"/>
                </a:solidFill>
              </a:rPr>
              <a:t>Sweller</a:t>
            </a:r>
            <a:r>
              <a:rPr lang="ru-RU" sz="2200" dirty="0">
                <a:solidFill>
                  <a:srgbClr val="000066"/>
                </a:solidFill>
              </a:rPr>
              <a:t>; 1990; </a:t>
            </a:r>
            <a:r>
              <a:rPr lang="ru-RU" sz="2200" i="1" dirty="0">
                <a:solidFill>
                  <a:srgbClr val="000066"/>
                </a:solidFill>
              </a:rPr>
              <a:t>Sweller</a:t>
            </a:r>
            <a:r>
              <a:rPr lang="ru-RU" sz="2200" dirty="0">
                <a:solidFill>
                  <a:srgbClr val="000066"/>
                </a:solidFill>
              </a:rPr>
              <a:t>, 1990, 1994; 2005);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</a:pPr>
            <a:endParaRPr lang="ru-RU" sz="800" dirty="0">
              <a:solidFill>
                <a:srgbClr val="000066"/>
              </a:solidFill>
            </a:endParaRP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AutoNum type="arabicPeriod" startAt="5"/>
            </a:pPr>
            <a:r>
              <a:rPr lang="en-US" sz="2200" dirty="0" err="1">
                <a:solidFill>
                  <a:srgbClr val="000066"/>
                </a:solidFill>
              </a:rPr>
              <a:t>Princip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segmentiranja</a:t>
            </a:r>
            <a:r>
              <a:rPr lang="ru-RU" sz="2200" dirty="0">
                <a:solidFill>
                  <a:srgbClr val="000066"/>
                </a:solidFill>
              </a:rPr>
              <a:t>, </a:t>
            </a:r>
            <a:r>
              <a:rPr lang="en-US" sz="2200" dirty="0" err="1">
                <a:solidFill>
                  <a:srgbClr val="000066"/>
                </a:solidFill>
              </a:rPr>
              <a:t>pripreme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i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modaliteta</a:t>
            </a:r>
            <a:r>
              <a:rPr lang="ru-RU" sz="2200" dirty="0">
                <a:solidFill>
                  <a:srgbClr val="000066"/>
                </a:solidFill>
              </a:rPr>
              <a:t>: 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 err="1">
                <a:solidFill>
                  <a:srgbClr val="000066"/>
                </a:solidFill>
              </a:rPr>
              <a:t>studenti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uče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bolje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kada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>
                <a:solidFill>
                  <a:srgbClr val="000066"/>
                </a:solidFill>
              </a:rPr>
              <a:t>je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multimedijalna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poruka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predstavljena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manjim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smtClean="0">
                <a:solidFill>
                  <a:srgbClr val="000066"/>
                </a:solidFill>
              </a:rPr>
              <a:t>c</a:t>
            </a:r>
            <a:r>
              <a:rPr lang="bs-Latn-BA" sz="2200" dirty="0" smtClean="0">
                <a:solidFill>
                  <a:srgbClr val="000066"/>
                </a:solidFill>
              </a:rPr>
              <a:t>j</a:t>
            </a:r>
            <a:r>
              <a:rPr lang="en-US" sz="2200" dirty="0" err="1" smtClean="0">
                <a:solidFill>
                  <a:srgbClr val="000066"/>
                </a:solidFill>
              </a:rPr>
              <a:t>elinama</a:t>
            </a:r>
            <a:r>
              <a:rPr lang="ru-RU" sz="2200" dirty="0">
                <a:solidFill>
                  <a:srgbClr val="000066"/>
                </a:solidFill>
              </a:rPr>
              <a:t>, </a:t>
            </a:r>
            <a:endParaRPr lang="sr-Latn-CS" sz="2200" dirty="0">
              <a:solidFill>
                <a:srgbClr val="000066"/>
              </a:solidFill>
            </a:endParaRP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 err="1">
                <a:solidFill>
                  <a:srgbClr val="000066"/>
                </a:solidFill>
              </a:rPr>
              <a:t>kada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znaju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 smtClean="0">
                <a:solidFill>
                  <a:srgbClr val="000066"/>
                </a:solidFill>
              </a:rPr>
              <a:t>unapr</a:t>
            </a:r>
            <a:r>
              <a:rPr lang="bs-Latn-BA" sz="2200" dirty="0" err="1" smtClean="0">
                <a:solidFill>
                  <a:srgbClr val="000066"/>
                </a:solidFill>
              </a:rPr>
              <a:t>ij</a:t>
            </a:r>
            <a:r>
              <a:rPr lang="en-US" sz="2200" dirty="0" err="1" smtClean="0">
                <a:solidFill>
                  <a:srgbClr val="000066"/>
                </a:solidFill>
              </a:rPr>
              <a:t>ed</a:t>
            </a:r>
            <a:r>
              <a:rPr lang="ru-RU" sz="2200" dirty="0" smtClean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imena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i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karakteristike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osnovnih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koncepata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i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endParaRPr lang="sr-Latn-CS" sz="2200" dirty="0">
              <a:solidFill>
                <a:srgbClr val="000066"/>
              </a:solidFill>
            </a:endParaRP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 err="1">
                <a:solidFill>
                  <a:srgbClr val="000066"/>
                </a:solidFill>
              </a:rPr>
              <a:t>kada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>
                <a:solidFill>
                  <a:srgbClr val="000066"/>
                </a:solidFill>
              </a:rPr>
              <a:t>je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tekst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izgovoren</a:t>
            </a:r>
            <a:r>
              <a:rPr lang="ru-RU" sz="2200" dirty="0">
                <a:solidFill>
                  <a:srgbClr val="000066"/>
                </a:solidFill>
              </a:rPr>
              <a:t>, </a:t>
            </a:r>
            <a:r>
              <a:rPr lang="en-US" sz="2200" dirty="0">
                <a:solidFill>
                  <a:srgbClr val="000066"/>
                </a:solidFill>
              </a:rPr>
              <a:t>a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>
                <a:solidFill>
                  <a:srgbClr val="000066"/>
                </a:solidFill>
              </a:rPr>
              <a:t>ne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napisan</a:t>
            </a:r>
            <a:r>
              <a:rPr lang="ru-RU" sz="2200" dirty="0">
                <a:solidFill>
                  <a:srgbClr val="000066"/>
                </a:solidFill>
              </a:rPr>
              <a:t> (</a:t>
            </a:r>
            <a:r>
              <a:rPr lang="ru-RU" sz="2200" i="1" dirty="0">
                <a:solidFill>
                  <a:srgbClr val="000066"/>
                </a:solidFill>
              </a:rPr>
              <a:t>Mayer</a:t>
            </a:r>
            <a:r>
              <a:rPr lang="ru-RU" sz="2200" dirty="0">
                <a:solidFill>
                  <a:srgbClr val="000066"/>
                </a:solidFill>
              </a:rPr>
              <a:t>, 1996, 2001, 2005).</a:t>
            </a:r>
            <a:endParaRPr lang="en-US" sz="22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slow">
    <p:pull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/>
          </p:cNvSpPr>
          <p:nvPr/>
        </p:nvSpPr>
        <p:spPr bwMode="auto">
          <a:xfrm>
            <a:off x="395288" y="1052513"/>
            <a:ext cx="82296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3200">
                <a:solidFill>
                  <a:srgbClr val="000066"/>
                </a:solidFill>
              </a:rPr>
              <a:t>O</a:t>
            </a:r>
            <a:r>
              <a:rPr lang="en-US" sz="3200">
                <a:solidFill>
                  <a:srgbClr val="000066"/>
                </a:solidFill>
              </a:rPr>
              <a:t>kruženja</a:t>
            </a:r>
            <a:r>
              <a:rPr lang="ru-RU" sz="3200">
                <a:solidFill>
                  <a:srgbClr val="000066"/>
                </a:solidFill>
              </a:rPr>
              <a:t> </a:t>
            </a:r>
            <a:r>
              <a:rPr lang="en-US" sz="3200">
                <a:solidFill>
                  <a:srgbClr val="000066"/>
                </a:solidFill>
              </a:rPr>
              <a:t>za</a:t>
            </a:r>
            <a:r>
              <a:rPr lang="ru-RU" sz="3200">
                <a:solidFill>
                  <a:srgbClr val="000066"/>
                </a:solidFill>
              </a:rPr>
              <a:t> </a:t>
            </a:r>
            <a:r>
              <a:rPr lang="en-US" sz="3200">
                <a:solidFill>
                  <a:srgbClr val="000066"/>
                </a:solidFill>
              </a:rPr>
              <a:t>multimedijalno</a:t>
            </a:r>
            <a:r>
              <a:rPr lang="ru-RU" sz="3200">
                <a:solidFill>
                  <a:srgbClr val="000066"/>
                </a:solidFill>
              </a:rPr>
              <a:t> </a:t>
            </a:r>
            <a:r>
              <a:rPr lang="en-US" sz="3200">
                <a:solidFill>
                  <a:srgbClr val="000066"/>
                </a:solidFill>
              </a:rPr>
              <a:t>učenje</a:t>
            </a:r>
            <a:endParaRPr lang="ru-RU" sz="3200">
              <a:solidFill>
                <a:srgbClr val="000066"/>
              </a:solidFill>
            </a:endParaRPr>
          </a:p>
        </p:txBody>
      </p:sp>
      <p:sp>
        <p:nvSpPr>
          <p:cNvPr id="49155" name="Content Placeholder 2"/>
          <p:cNvSpPr>
            <a:spLocks/>
          </p:cNvSpPr>
          <p:nvPr/>
        </p:nvSpPr>
        <p:spPr bwMode="auto">
          <a:xfrm>
            <a:off x="395288" y="1844675"/>
            <a:ext cx="82296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err="1">
                <a:solidFill>
                  <a:srgbClr val="000066"/>
                </a:solidFill>
              </a:rPr>
              <a:t>Napredni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principi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koje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treba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imati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u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vidu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kod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projektovanja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okruženja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za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multimedijalno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učenje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su</a:t>
            </a:r>
            <a:r>
              <a:rPr lang="ru-RU" sz="2400" dirty="0">
                <a:solidFill>
                  <a:srgbClr val="000066"/>
                </a:solidFill>
              </a:rPr>
              <a:t>:</a:t>
            </a:r>
            <a:endParaRPr lang="sr-Latn-CS" sz="2400" dirty="0">
              <a:solidFill>
                <a:srgbClr val="000066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sz="800" dirty="0">
              <a:solidFill>
                <a:srgbClr val="000066"/>
              </a:solidFill>
            </a:endParaRP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200" dirty="0" err="1">
                <a:solidFill>
                  <a:srgbClr val="000066"/>
                </a:solidFill>
              </a:rPr>
              <a:t>Princip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vo</a:t>
            </a:r>
            <a:r>
              <a:rPr lang="vi-VN" sz="2200" dirty="0">
                <a:solidFill>
                  <a:srgbClr val="000066"/>
                </a:solidFill>
              </a:rPr>
              <a:t>đ</a:t>
            </a:r>
            <a:r>
              <a:rPr lang="en-US" sz="2200" dirty="0" err="1">
                <a:solidFill>
                  <a:srgbClr val="000066"/>
                </a:solidFill>
              </a:rPr>
              <a:t>enja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i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otkrivanja</a:t>
            </a:r>
            <a:r>
              <a:rPr lang="ru-RU" sz="2000" dirty="0">
                <a:solidFill>
                  <a:srgbClr val="000066"/>
                </a:solidFill>
              </a:rPr>
              <a:t>: 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err="1">
                <a:solidFill>
                  <a:srgbClr val="000066"/>
                </a:solidFill>
              </a:rPr>
              <a:t>studenti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uče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bolje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kada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su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vo</a:t>
            </a:r>
            <a:r>
              <a:rPr lang="vi-VN" sz="2000" dirty="0">
                <a:solidFill>
                  <a:srgbClr val="000066"/>
                </a:solidFill>
              </a:rPr>
              <a:t>đ</a:t>
            </a:r>
            <a:r>
              <a:rPr lang="en-US" sz="2000" dirty="0" err="1">
                <a:solidFill>
                  <a:srgbClr val="000066"/>
                </a:solidFill>
              </a:rPr>
              <a:t>eni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kroz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multimedijalno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okruženje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zasnovano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na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otkrivanju</a:t>
            </a:r>
            <a:r>
              <a:rPr lang="ru-RU" sz="2000" dirty="0">
                <a:solidFill>
                  <a:srgbClr val="000066"/>
                </a:solidFill>
              </a:rPr>
              <a:t> (</a:t>
            </a:r>
            <a:r>
              <a:rPr lang="ru-RU" sz="2000" i="1" dirty="0">
                <a:solidFill>
                  <a:srgbClr val="000066"/>
                </a:solidFill>
              </a:rPr>
              <a:t>De Jong</a:t>
            </a:r>
            <a:r>
              <a:rPr lang="ru-RU" sz="2000" dirty="0">
                <a:solidFill>
                  <a:srgbClr val="000066"/>
                </a:solidFill>
              </a:rPr>
              <a:t>, 1992, 1998; 2005);</a:t>
            </a:r>
            <a:endParaRPr lang="sr-Latn-CS" sz="2000" dirty="0">
              <a:solidFill>
                <a:srgbClr val="000066"/>
              </a:solidFill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</a:pPr>
            <a:endParaRPr lang="ru-RU" sz="800" dirty="0">
              <a:solidFill>
                <a:srgbClr val="000066"/>
              </a:solidFill>
            </a:endParaRP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200" dirty="0" err="1">
                <a:solidFill>
                  <a:srgbClr val="000066"/>
                </a:solidFill>
              </a:rPr>
              <a:t>Princip</a:t>
            </a:r>
            <a:r>
              <a:rPr lang="ru-RU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samoobjašnjenja</a:t>
            </a:r>
            <a:r>
              <a:rPr lang="ru-RU" sz="2000" dirty="0">
                <a:solidFill>
                  <a:srgbClr val="000066"/>
                </a:solidFill>
              </a:rPr>
              <a:t>: 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err="1">
                <a:solidFill>
                  <a:srgbClr val="000066"/>
                </a:solidFill>
              </a:rPr>
              <a:t>studenti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uče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bolje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kada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>
                <a:solidFill>
                  <a:srgbClr val="000066"/>
                </a:solidFill>
              </a:rPr>
              <a:t>se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podstiču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da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za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 smtClean="0">
                <a:solidFill>
                  <a:srgbClr val="000066"/>
                </a:solidFill>
              </a:rPr>
              <a:t>vr</a:t>
            </a:r>
            <a:r>
              <a:rPr lang="bs-Latn-BA" sz="2000" dirty="0" err="1" smtClean="0">
                <a:solidFill>
                  <a:srgbClr val="000066"/>
                </a:solidFill>
              </a:rPr>
              <a:t>ij</a:t>
            </a:r>
            <a:r>
              <a:rPr lang="en-US" sz="2000" dirty="0" err="1" smtClean="0">
                <a:solidFill>
                  <a:srgbClr val="000066"/>
                </a:solidFill>
              </a:rPr>
              <a:t>eme</a:t>
            </a:r>
            <a:r>
              <a:rPr lang="ru-RU" sz="2000" dirty="0" smtClean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učenja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sami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sebi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objašnjavaju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odre</a:t>
            </a:r>
            <a:r>
              <a:rPr lang="vi-VN" sz="2000" dirty="0">
                <a:solidFill>
                  <a:srgbClr val="000066"/>
                </a:solidFill>
              </a:rPr>
              <a:t>đ</a:t>
            </a:r>
            <a:r>
              <a:rPr lang="en-US" sz="2000" dirty="0" err="1">
                <a:solidFill>
                  <a:srgbClr val="000066"/>
                </a:solidFill>
              </a:rPr>
              <a:t>ene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pojmove</a:t>
            </a:r>
            <a:r>
              <a:rPr lang="ru-RU" sz="2000" dirty="0">
                <a:solidFill>
                  <a:srgbClr val="000066"/>
                </a:solidFill>
              </a:rPr>
              <a:t> (</a:t>
            </a:r>
            <a:r>
              <a:rPr lang="ru-RU" sz="2000" i="1" dirty="0">
                <a:solidFill>
                  <a:srgbClr val="000066"/>
                </a:solidFill>
              </a:rPr>
              <a:t>Chi</a:t>
            </a:r>
            <a:r>
              <a:rPr lang="ru-RU" sz="2000" dirty="0">
                <a:solidFill>
                  <a:srgbClr val="000066"/>
                </a:solidFill>
              </a:rPr>
              <a:t>, 2000; </a:t>
            </a:r>
            <a:r>
              <a:rPr lang="ru-RU" sz="2000" i="1" dirty="0">
                <a:solidFill>
                  <a:srgbClr val="000066"/>
                </a:solidFill>
              </a:rPr>
              <a:t>Roy</a:t>
            </a:r>
            <a:r>
              <a:rPr lang="ru-RU" sz="2000" dirty="0">
                <a:solidFill>
                  <a:srgbClr val="000066"/>
                </a:solidFill>
              </a:rPr>
              <a:t>, </a:t>
            </a:r>
            <a:r>
              <a:rPr lang="ru-RU" sz="2000" i="1" dirty="0">
                <a:solidFill>
                  <a:srgbClr val="000066"/>
                </a:solidFill>
              </a:rPr>
              <a:t>Chi</a:t>
            </a:r>
            <a:r>
              <a:rPr lang="ru-RU" sz="2000" dirty="0">
                <a:solidFill>
                  <a:srgbClr val="000066"/>
                </a:solidFill>
              </a:rPr>
              <a:t>, 2005);</a:t>
            </a:r>
            <a:endParaRPr lang="sr-Latn-CS" sz="2000" dirty="0">
              <a:solidFill>
                <a:srgbClr val="000066"/>
              </a:solidFill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sz="800" dirty="0">
              <a:solidFill>
                <a:srgbClr val="000066"/>
              </a:solidFill>
            </a:endParaRP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dirty="0" err="1">
                <a:solidFill>
                  <a:srgbClr val="000066"/>
                </a:solidFill>
              </a:rPr>
              <a:t>Princip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navigacije</a:t>
            </a:r>
            <a:r>
              <a:rPr lang="en-US" sz="2000" dirty="0">
                <a:solidFill>
                  <a:srgbClr val="000066"/>
                </a:solidFill>
              </a:rPr>
              <a:t>: </a:t>
            </a:r>
            <a:endParaRPr lang="sr-Cyrl-CS" sz="2000" dirty="0">
              <a:solidFill>
                <a:srgbClr val="000066"/>
              </a:solidFill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err="1">
                <a:solidFill>
                  <a:srgbClr val="000066"/>
                </a:solidFill>
              </a:rPr>
              <a:t>studenti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uče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bolje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kada</a:t>
            </a:r>
            <a:r>
              <a:rPr lang="en-US" sz="2000" dirty="0">
                <a:solidFill>
                  <a:srgbClr val="000066"/>
                </a:solidFill>
              </a:rPr>
              <a:t> je </a:t>
            </a:r>
            <a:r>
              <a:rPr lang="en-US" sz="2000" dirty="0" err="1">
                <a:solidFill>
                  <a:srgbClr val="000066"/>
                </a:solidFill>
              </a:rPr>
              <a:t>materijal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predstavljen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kao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hipertekst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sa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mogućnošću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kretanja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po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njemu</a:t>
            </a:r>
            <a:r>
              <a:rPr lang="en-US" sz="2000" dirty="0">
                <a:solidFill>
                  <a:srgbClr val="000066"/>
                </a:solidFill>
              </a:rPr>
              <a:t> (</a:t>
            </a:r>
            <a:r>
              <a:rPr lang="en-US" sz="2000" i="1" dirty="0" err="1">
                <a:solidFill>
                  <a:srgbClr val="000066"/>
                </a:solidFill>
              </a:rPr>
              <a:t>Rouet</a:t>
            </a:r>
            <a:r>
              <a:rPr lang="en-US" sz="2000" dirty="0">
                <a:solidFill>
                  <a:srgbClr val="000066"/>
                </a:solidFill>
              </a:rPr>
              <a:t>, </a:t>
            </a:r>
            <a:r>
              <a:rPr lang="en-US" sz="2000" i="1" dirty="0">
                <a:solidFill>
                  <a:srgbClr val="000066"/>
                </a:solidFill>
              </a:rPr>
              <a:t>Vidal</a:t>
            </a:r>
            <a:r>
              <a:rPr lang="en-US" sz="2000" dirty="0">
                <a:solidFill>
                  <a:srgbClr val="000066"/>
                </a:solidFill>
              </a:rPr>
              <a:t>-</a:t>
            </a:r>
            <a:r>
              <a:rPr lang="en-US" sz="2000" i="1" dirty="0" err="1">
                <a:solidFill>
                  <a:srgbClr val="000066"/>
                </a:solidFill>
              </a:rPr>
              <a:t>Abarca</a:t>
            </a:r>
            <a:r>
              <a:rPr lang="en-US" sz="2000" dirty="0">
                <a:solidFill>
                  <a:srgbClr val="000066"/>
                </a:solidFill>
              </a:rPr>
              <a:t>, 2002; </a:t>
            </a:r>
            <a:r>
              <a:rPr lang="en-US" sz="2000" i="1" dirty="0" err="1">
                <a:solidFill>
                  <a:srgbClr val="000066"/>
                </a:solidFill>
              </a:rPr>
              <a:t>Pottele</a:t>
            </a:r>
            <a:r>
              <a:rPr lang="en-US" sz="2000" i="1" dirty="0">
                <a:solidFill>
                  <a:srgbClr val="000066"/>
                </a:solidFill>
              </a:rPr>
              <a:t>, </a:t>
            </a:r>
            <a:r>
              <a:rPr lang="en-US" sz="2000" i="1" dirty="0" err="1">
                <a:solidFill>
                  <a:srgbClr val="000066"/>
                </a:solidFill>
              </a:rPr>
              <a:t>Rouet</a:t>
            </a:r>
            <a:r>
              <a:rPr lang="en-US" sz="2000" dirty="0">
                <a:solidFill>
                  <a:srgbClr val="000066"/>
                </a:solidFill>
              </a:rPr>
              <a:t>, 2003, 2005);</a:t>
            </a:r>
          </a:p>
        </p:txBody>
      </p:sp>
    </p:spTree>
  </p:cSld>
  <p:clrMapOvr>
    <a:masterClrMapping/>
  </p:clrMapOvr>
  <p:transition spd="slow">
    <p:pull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1412875"/>
            <a:ext cx="7772400" cy="1470025"/>
          </a:xfrm>
        </p:spPr>
        <p:txBody>
          <a:bodyPr/>
          <a:lstStyle/>
          <a:p>
            <a:r>
              <a:rPr lang="en-US" sz="4000" dirty="0" err="1" smtClean="0"/>
              <a:t>Elektronsko</a:t>
            </a:r>
            <a:r>
              <a:rPr lang="sr-Cyrl-CS" sz="4000" dirty="0" smtClean="0"/>
              <a:t> </a:t>
            </a:r>
            <a:r>
              <a:rPr lang="en-US" sz="4000" dirty="0" err="1" smtClean="0"/>
              <a:t>učenje</a:t>
            </a:r>
            <a:r>
              <a:rPr lang="sr-Latn-CS" sz="4000" dirty="0" smtClean="0"/>
              <a:t/>
            </a:r>
            <a:br>
              <a:rPr lang="sr-Latn-CS" sz="4000" dirty="0" smtClean="0"/>
            </a:br>
            <a:r>
              <a:rPr lang="sr-Latn-CS" sz="3200" dirty="0" smtClean="0">
                <a:solidFill>
                  <a:srgbClr val="3366FF"/>
                </a:solidFill>
              </a:rPr>
              <a:t>2. dio</a:t>
            </a:r>
            <a:endParaRPr lang="en-US" sz="3200" dirty="0" smtClean="0">
              <a:solidFill>
                <a:srgbClr val="3366FF"/>
              </a:solidFill>
            </a:endParaRPr>
          </a:p>
        </p:txBody>
      </p:sp>
      <p:pic>
        <p:nvPicPr>
          <p:cNvPr id="50179" name="Picture 6" descr="elearninginin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3363" y="2852738"/>
            <a:ext cx="39116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5538"/>
            <a:ext cx="8229600" cy="711200"/>
          </a:xfrm>
        </p:spPr>
        <p:txBody>
          <a:bodyPr/>
          <a:lstStyle/>
          <a:p>
            <a:r>
              <a:rPr lang="en-US" sz="3200" smtClean="0"/>
              <a:t>Elektronsko</a:t>
            </a:r>
            <a:r>
              <a:rPr lang="sr-Cyrl-CS" sz="3200" smtClean="0"/>
              <a:t> </a:t>
            </a:r>
            <a:r>
              <a:rPr lang="en-US" sz="3200" smtClean="0"/>
              <a:t>učenje</a:t>
            </a:r>
            <a:r>
              <a:rPr lang="sr-Cyrl-CS" sz="3200" smtClean="0"/>
              <a:t> (</a:t>
            </a:r>
            <a:r>
              <a:rPr lang="en-US" sz="3200" i="1" smtClean="0"/>
              <a:t>e</a:t>
            </a:r>
            <a:r>
              <a:rPr lang="sr-Cyrl-CS" sz="3200" i="1" smtClean="0"/>
              <a:t>-</a:t>
            </a:r>
            <a:r>
              <a:rPr lang="en-US" sz="3200" i="1" smtClean="0"/>
              <a:t>learning</a:t>
            </a:r>
            <a:r>
              <a:rPr lang="en-US" sz="3200" b="1" smtClean="0"/>
              <a:t>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4259263" cy="4175125"/>
          </a:xfrm>
        </p:spPr>
        <p:txBody>
          <a:bodyPr/>
          <a:lstStyle/>
          <a:p>
            <a:r>
              <a:rPr lang="en-US" sz="2400" smtClean="0"/>
              <a:t>Elektronsko</a:t>
            </a:r>
            <a:r>
              <a:rPr lang="sr-Cyrl-CS" sz="2400" smtClean="0"/>
              <a:t> </a:t>
            </a:r>
            <a:r>
              <a:rPr lang="en-US" sz="2400" smtClean="0"/>
              <a:t>učenje</a:t>
            </a:r>
            <a:r>
              <a:rPr lang="sr-Cyrl-CS" sz="2400" smtClean="0"/>
              <a:t> </a:t>
            </a:r>
            <a:r>
              <a:rPr lang="en-US" sz="2400" smtClean="0"/>
              <a:t>(</a:t>
            </a:r>
            <a:r>
              <a:rPr lang="en-US" sz="2400" i="1" smtClean="0"/>
              <a:t>e-learning</a:t>
            </a:r>
            <a:r>
              <a:rPr lang="en-US" sz="2400" smtClean="0"/>
              <a:t>)</a:t>
            </a:r>
            <a:endParaRPr lang="sr-Cyrl-CS" sz="2400" smtClean="0"/>
          </a:p>
          <a:p>
            <a:pPr lvl="1"/>
            <a:r>
              <a:rPr lang="en-US" sz="2200" smtClean="0"/>
              <a:t>učenje</a:t>
            </a:r>
            <a:r>
              <a:rPr lang="sr-Cyrl-CS" sz="2200" smtClean="0"/>
              <a:t> </a:t>
            </a:r>
            <a:r>
              <a:rPr lang="en-US" sz="2200" smtClean="0"/>
              <a:t>pomoću</a:t>
            </a:r>
            <a:r>
              <a:rPr lang="sr-Cyrl-CS" sz="2200" smtClean="0"/>
              <a:t> </a:t>
            </a:r>
            <a:r>
              <a:rPr lang="en-US" sz="2200" smtClean="0"/>
              <a:t>računara</a:t>
            </a:r>
            <a:r>
              <a:rPr lang="sr-Cyrl-CS" sz="2200" smtClean="0"/>
              <a:t> </a:t>
            </a:r>
            <a:r>
              <a:rPr lang="en-US" sz="2200" smtClean="0"/>
              <a:t>(</a:t>
            </a:r>
            <a:r>
              <a:rPr lang="en-US" sz="2200" i="1" smtClean="0"/>
              <a:t>computer-based learning</a:t>
            </a:r>
            <a:r>
              <a:rPr lang="en-US" sz="2200" smtClean="0"/>
              <a:t>)</a:t>
            </a:r>
            <a:endParaRPr lang="sr-Cyrl-CS" sz="2200" smtClean="0"/>
          </a:p>
          <a:p>
            <a:pPr>
              <a:buFontTx/>
              <a:buNone/>
            </a:pPr>
            <a:endParaRPr lang="sr-Cyrl-CS" sz="1000" smtClean="0"/>
          </a:p>
          <a:p>
            <a:pPr lvl="1"/>
            <a:r>
              <a:rPr lang="en-US" sz="2400" smtClean="0"/>
              <a:t>Korišćenje</a:t>
            </a:r>
            <a:r>
              <a:rPr lang="sr-Cyrl-CS" sz="2400" smtClean="0"/>
              <a:t> </a:t>
            </a:r>
            <a:r>
              <a:rPr lang="en-US" sz="2400" smtClean="0"/>
              <a:t>nastavnih</a:t>
            </a:r>
            <a:r>
              <a:rPr lang="sr-Cyrl-CS" sz="2400" smtClean="0"/>
              <a:t> </a:t>
            </a:r>
            <a:r>
              <a:rPr lang="en-US" sz="2400" smtClean="0"/>
              <a:t>materijala</a:t>
            </a:r>
            <a:r>
              <a:rPr lang="sr-Cyrl-CS" sz="2400" smtClean="0"/>
              <a:t> </a:t>
            </a:r>
            <a:r>
              <a:rPr lang="en-US" sz="2400" smtClean="0"/>
              <a:t>u</a:t>
            </a:r>
            <a:r>
              <a:rPr lang="sr-Cyrl-CS" sz="2400" smtClean="0"/>
              <a:t> </a:t>
            </a:r>
            <a:r>
              <a:rPr lang="en-US" sz="2400" smtClean="0"/>
              <a:t>učenju</a:t>
            </a:r>
            <a:r>
              <a:rPr lang="sr-Cyrl-CS" sz="2400" smtClean="0"/>
              <a:t> : </a:t>
            </a:r>
          </a:p>
          <a:p>
            <a:pPr lvl="2"/>
            <a:r>
              <a:rPr lang="en-US" sz="2000" smtClean="0"/>
              <a:t>CD-ROM tehnologije</a:t>
            </a:r>
            <a:r>
              <a:rPr lang="sr-Cyrl-CS" sz="2000" smtClean="0"/>
              <a:t>, </a:t>
            </a:r>
          </a:p>
          <a:p>
            <a:pPr lvl="2"/>
            <a:r>
              <a:rPr lang="en-US" sz="2000" smtClean="0"/>
              <a:t>audio</a:t>
            </a:r>
            <a:r>
              <a:rPr lang="sr-Cyrl-CS" sz="2000" smtClean="0"/>
              <a:t>, </a:t>
            </a:r>
          </a:p>
          <a:p>
            <a:pPr lvl="2"/>
            <a:r>
              <a:rPr lang="en-US" sz="2000" smtClean="0"/>
              <a:t>vizuelnih</a:t>
            </a:r>
            <a:r>
              <a:rPr lang="sr-Cyrl-CS" sz="2000" smtClean="0"/>
              <a:t> </a:t>
            </a:r>
            <a:r>
              <a:rPr lang="en-US" sz="2000" smtClean="0"/>
              <a:t>i</a:t>
            </a:r>
            <a:endParaRPr lang="sr-Cyrl-CS" sz="2000" smtClean="0"/>
          </a:p>
          <a:p>
            <a:pPr lvl="2"/>
            <a:r>
              <a:rPr lang="en-US" sz="2000" smtClean="0"/>
              <a:t>interaktivnih</a:t>
            </a:r>
          </a:p>
          <a:p>
            <a:pPr>
              <a:buFontTx/>
              <a:buNone/>
            </a:pPr>
            <a:endParaRPr lang="en-US" sz="900" smtClean="0"/>
          </a:p>
        </p:txBody>
      </p:sp>
      <p:pic>
        <p:nvPicPr>
          <p:cNvPr id="51204" name="Picture 5" descr="completed_puzz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205038"/>
            <a:ext cx="34385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 dirty="0" err="1">
                <a:solidFill>
                  <a:srgbClr val="000066"/>
                </a:solidFill>
              </a:rPr>
              <a:t>Multimedijalni</a:t>
            </a:r>
            <a:r>
              <a:rPr lang="sr-Cyrl-C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sadržaji</a:t>
            </a:r>
            <a:r>
              <a:rPr lang="sr-Cyrl-CS" sz="4000" dirty="0">
                <a:solidFill>
                  <a:srgbClr val="000066"/>
                </a:solidFill>
              </a:rPr>
              <a:t> </a:t>
            </a:r>
            <a:r>
              <a:rPr lang="en-US" sz="4000" dirty="0">
                <a:solidFill>
                  <a:srgbClr val="000066"/>
                </a:solidFill>
              </a:rPr>
              <a:t>u</a:t>
            </a:r>
            <a:r>
              <a:rPr lang="sr-Cyrl-C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obrazovanju</a:t>
            </a:r>
            <a:endParaRPr lang="sr-Latn-CS" sz="4000" dirty="0">
              <a:solidFill>
                <a:srgbClr val="000066"/>
              </a:solidFill>
            </a:endParaRPr>
          </a:p>
          <a:p>
            <a:pPr algn="ctr" eaLnBrk="0" hangingPunct="0"/>
            <a:r>
              <a:rPr lang="sr-Latn-CS" sz="2400" dirty="0">
                <a:solidFill>
                  <a:srgbClr val="3366FF"/>
                </a:solidFill>
              </a:rPr>
              <a:t>1.</a:t>
            </a:r>
            <a:r>
              <a:rPr lang="sr-Cyrl-CS" sz="2400" dirty="0">
                <a:solidFill>
                  <a:srgbClr val="3366FF"/>
                </a:solidFill>
              </a:rPr>
              <a:t> </a:t>
            </a:r>
            <a:r>
              <a:rPr lang="sr-Cyrl-CS" sz="2400" dirty="0" smtClean="0">
                <a:solidFill>
                  <a:srgbClr val="3366FF"/>
                </a:solidFill>
              </a:rPr>
              <a:t>d</a:t>
            </a:r>
            <a:r>
              <a:rPr lang="bs-Latn-BA" sz="2400" dirty="0" smtClean="0">
                <a:solidFill>
                  <a:srgbClr val="3366FF"/>
                </a:solidFill>
              </a:rPr>
              <a:t>i</a:t>
            </a:r>
            <a:r>
              <a:rPr lang="sr-Cyrl-CS" sz="2400" dirty="0" smtClean="0">
                <a:solidFill>
                  <a:srgbClr val="3366FF"/>
                </a:solidFill>
              </a:rPr>
              <a:t>o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 spd="slow">
    <p:pull dir="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5538"/>
            <a:ext cx="8507413" cy="711200"/>
          </a:xfrm>
        </p:spPr>
        <p:txBody>
          <a:bodyPr/>
          <a:lstStyle/>
          <a:p>
            <a:r>
              <a:rPr lang="en-US" sz="3600" smtClean="0"/>
              <a:t>Učenje</a:t>
            </a:r>
            <a:r>
              <a:rPr lang="sr-Cyrl-CS" sz="3600" smtClean="0"/>
              <a:t> </a:t>
            </a:r>
            <a:r>
              <a:rPr lang="en-US" sz="3600" smtClean="0"/>
              <a:t>na</a:t>
            </a:r>
            <a:r>
              <a:rPr lang="sr-Cyrl-CS" sz="3600" smtClean="0"/>
              <a:t> </a:t>
            </a:r>
            <a:r>
              <a:rPr lang="en-US" sz="3600" smtClean="0"/>
              <a:t>daljinu</a:t>
            </a:r>
            <a:r>
              <a:rPr lang="sr-Cyrl-CS" sz="3600" smtClean="0"/>
              <a:t> </a:t>
            </a:r>
            <a:r>
              <a:rPr lang="en-US" sz="3600" smtClean="0"/>
              <a:t>(</a:t>
            </a:r>
            <a:r>
              <a:rPr lang="en-US" sz="3600" i="1" smtClean="0"/>
              <a:t>distance e-learning</a:t>
            </a:r>
            <a:r>
              <a:rPr lang="en-US" sz="3600" smtClean="0"/>
              <a:t>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4186238" cy="4175125"/>
          </a:xfrm>
        </p:spPr>
        <p:txBody>
          <a:bodyPr/>
          <a:lstStyle/>
          <a:p>
            <a:r>
              <a:rPr lang="en-US" sz="2600" smtClean="0"/>
              <a:t>Jedan</a:t>
            </a:r>
            <a:r>
              <a:rPr lang="sr-Cyrl-CS" sz="2600" smtClean="0"/>
              <a:t> </a:t>
            </a:r>
            <a:r>
              <a:rPr lang="en-US" sz="2600" smtClean="0"/>
              <a:t>oblik</a:t>
            </a:r>
            <a:r>
              <a:rPr lang="sr-Cyrl-CS" sz="2600" smtClean="0"/>
              <a:t> </a:t>
            </a:r>
            <a:r>
              <a:rPr lang="en-US" sz="2600" smtClean="0"/>
              <a:t>elektronskog</a:t>
            </a:r>
            <a:r>
              <a:rPr lang="sr-Cyrl-CS" sz="2600" smtClean="0"/>
              <a:t> </a:t>
            </a:r>
            <a:r>
              <a:rPr lang="en-US" sz="2600" smtClean="0"/>
              <a:t>učenja</a:t>
            </a:r>
            <a:r>
              <a:rPr lang="sr-Cyrl-CS" sz="2600" smtClean="0"/>
              <a:t> </a:t>
            </a:r>
            <a:r>
              <a:rPr lang="en-US" sz="2600" smtClean="0"/>
              <a:t>sa</a:t>
            </a:r>
            <a:r>
              <a:rPr lang="sr-Cyrl-CS" sz="2600" smtClean="0"/>
              <a:t> </a:t>
            </a:r>
            <a:r>
              <a:rPr lang="en-US" sz="2600" smtClean="0"/>
              <a:t>svojim</a:t>
            </a:r>
            <a:r>
              <a:rPr lang="sr-Cyrl-CS" sz="2600" smtClean="0"/>
              <a:t> </a:t>
            </a:r>
            <a:r>
              <a:rPr lang="en-US" sz="2600" smtClean="0"/>
              <a:t>specifičnostima</a:t>
            </a:r>
            <a:endParaRPr lang="sr-Cyrl-CS" sz="2600" smtClean="0"/>
          </a:p>
          <a:p>
            <a:r>
              <a:rPr lang="en-US" sz="2600" smtClean="0"/>
              <a:t>Poseban</a:t>
            </a:r>
            <a:r>
              <a:rPr lang="sr-Cyrl-CS" sz="2600" smtClean="0"/>
              <a:t> </a:t>
            </a:r>
            <a:r>
              <a:rPr lang="en-US" sz="2600" smtClean="0"/>
              <a:t>sistem</a:t>
            </a:r>
            <a:r>
              <a:rPr lang="sr-Cyrl-CS" sz="2600" smtClean="0"/>
              <a:t> </a:t>
            </a:r>
            <a:r>
              <a:rPr lang="en-US" sz="2600" smtClean="0"/>
              <a:t>za</a:t>
            </a:r>
            <a:r>
              <a:rPr lang="sr-Cyrl-CS" sz="2600" smtClean="0"/>
              <a:t> </a:t>
            </a:r>
            <a:r>
              <a:rPr lang="en-US" sz="2600" smtClean="0"/>
              <a:t>učenje</a:t>
            </a:r>
            <a:r>
              <a:rPr lang="sr-Cyrl-CS" sz="2600" smtClean="0"/>
              <a:t> </a:t>
            </a:r>
          </a:p>
          <a:p>
            <a:pPr lvl="1"/>
            <a:r>
              <a:rPr lang="en-US" sz="2200" smtClean="0"/>
              <a:t>povezivanje</a:t>
            </a:r>
            <a:r>
              <a:rPr lang="sr-Cyrl-CS" sz="2200" smtClean="0"/>
              <a:t> </a:t>
            </a:r>
            <a:r>
              <a:rPr lang="en-US" sz="2200" smtClean="0"/>
              <a:t>učenika</a:t>
            </a:r>
            <a:r>
              <a:rPr lang="sr-Cyrl-CS" sz="2200" smtClean="0"/>
              <a:t> </a:t>
            </a:r>
            <a:r>
              <a:rPr lang="en-US" sz="2200" smtClean="0"/>
              <a:t>sa</a:t>
            </a:r>
            <a:r>
              <a:rPr lang="sr-Cyrl-CS" sz="2200" smtClean="0"/>
              <a:t> </a:t>
            </a:r>
            <a:r>
              <a:rPr lang="en-US" sz="2200" smtClean="0"/>
              <a:t>resursima</a:t>
            </a:r>
            <a:r>
              <a:rPr lang="sr-Cyrl-CS" sz="2200" smtClean="0"/>
              <a:t> </a:t>
            </a:r>
            <a:r>
              <a:rPr lang="en-US" sz="2200" smtClean="0"/>
              <a:t>za</a:t>
            </a:r>
            <a:r>
              <a:rPr lang="sr-Cyrl-CS" sz="2200" smtClean="0"/>
              <a:t> </a:t>
            </a:r>
            <a:r>
              <a:rPr lang="en-US" sz="2200" smtClean="0"/>
              <a:t>učenje</a:t>
            </a:r>
            <a:r>
              <a:rPr lang="sr-Cyrl-CS" sz="2200" smtClean="0"/>
              <a:t>, </a:t>
            </a:r>
            <a:r>
              <a:rPr lang="en-US" sz="2200" smtClean="0"/>
              <a:t>koji</a:t>
            </a:r>
            <a:r>
              <a:rPr lang="sr-Cyrl-CS" sz="2200" smtClean="0"/>
              <a:t> </a:t>
            </a:r>
            <a:r>
              <a:rPr lang="en-US" sz="2200" smtClean="0"/>
              <a:t>se</a:t>
            </a:r>
            <a:r>
              <a:rPr lang="sr-Cyrl-CS" sz="2200" smtClean="0"/>
              <a:t> </a:t>
            </a:r>
            <a:r>
              <a:rPr lang="en-US" sz="2200" smtClean="0"/>
              <a:t>distribuiraju</a:t>
            </a:r>
            <a:r>
              <a:rPr lang="sr-Cyrl-CS" sz="2200" smtClean="0"/>
              <a:t> </a:t>
            </a:r>
            <a:r>
              <a:rPr lang="en-US" sz="2200" smtClean="0"/>
              <a:t>na</a:t>
            </a:r>
            <a:r>
              <a:rPr lang="sr-Cyrl-CS" sz="2200" smtClean="0"/>
              <a:t> </a:t>
            </a:r>
            <a:r>
              <a:rPr lang="en-US" sz="2200" smtClean="0"/>
              <a:t>daljinu</a:t>
            </a:r>
          </a:p>
        </p:txBody>
      </p:sp>
      <p:pic>
        <p:nvPicPr>
          <p:cNvPr id="52228" name="Picture 4" descr="distance-learning-syste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1989138"/>
            <a:ext cx="20161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 descr="elearning_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1650" y="4149725"/>
            <a:ext cx="266065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5538"/>
            <a:ext cx="8229600" cy="711200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Osnovne</a:t>
            </a:r>
            <a:r>
              <a:rPr lang="sr-Cyrl-C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karakeristike</a:t>
            </a:r>
            <a:r>
              <a:rPr lang="sr-Cyrl-C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sistema</a:t>
            </a:r>
            <a:r>
              <a:rPr lang="sr-Cyrl-C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za</a:t>
            </a:r>
            <a:r>
              <a:rPr lang="sr-Cyrl-C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učenje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4186238" cy="4175125"/>
          </a:xfrm>
        </p:spPr>
        <p:txBody>
          <a:bodyPr/>
          <a:lstStyle/>
          <a:p>
            <a:r>
              <a:rPr lang="en-US" sz="2800" smtClean="0"/>
              <a:t>Osnovne</a:t>
            </a:r>
            <a:r>
              <a:rPr lang="sr-Cyrl-CS" sz="2800" smtClean="0"/>
              <a:t> </a:t>
            </a:r>
            <a:r>
              <a:rPr lang="en-US" sz="2800" smtClean="0"/>
              <a:t>karakteristike</a:t>
            </a:r>
            <a:r>
              <a:rPr lang="sr-Cyrl-CS" sz="2800" smtClean="0"/>
              <a:t>:</a:t>
            </a:r>
          </a:p>
          <a:p>
            <a:pPr lvl="1">
              <a:buFont typeface="Arial Unicode MS" pitchFamily="34" charset="-128"/>
              <a:buChar char="-"/>
            </a:pPr>
            <a:r>
              <a:rPr lang="en-US" sz="2400" smtClean="0"/>
              <a:t>organizuje</a:t>
            </a:r>
            <a:r>
              <a:rPr lang="sr-Cyrl-CS" sz="2400" smtClean="0"/>
              <a:t> </a:t>
            </a:r>
            <a:r>
              <a:rPr lang="en-US" sz="2400" smtClean="0"/>
              <a:t>se</a:t>
            </a:r>
            <a:r>
              <a:rPr lang="sr-Cyrl-CS" sz="2400" smtClean="0"/>
              <a:t> </a:t>
            </a:r>
            <a:r>
              <a:rPr lang="en-US" sz="2400" smtClean="0"/>
              <a:t>nastava</a:t>
            </a:r>
            <a:r>
              <a:rPr lang="sr-Cyrl-CS" sz="2400" smtClean="0"/>
              <a:t> </a:t>
            </a:r>
            <a:r>
              <a:rPr lang="en-US" sz="2400" smtClean="0"/>
              <a:t>po</a:t>
            </a:r>
            <a:r>
              <a:rPr lang="sr-Cyrl-CS" sz="2400" smtClean="0"/>
              <a:t> </a:t>
            </a:r>
            <a:r>
              <a:rPr lang="en-US" sz="2400" smtClean="0"/>
              <a:t>utvr</a:t>
            </a:r>
            <a:r>
              <a:rPr lang="vi-VN" sz="2400" smtClean="0"/>
              <a:t>đ</a:t>
            </a:r>
            <a:r>
              <a:rPr lang="en-US" sz="2400" smtClean="0"/>
              <a:t>enim</a:t>
            </a:r>
            <a:r>
              <a:rPr lang="sr-Cyrl-CS" sz="2400" smtClean="0"/>
              <a:t> </a:t>
            </a:r>
            <a:r>
              <a:rPr lang="en-US" sz="2400" smtClean="0"/>
              <a:t>principima</a:t>
            </a:r>
            <a:endParaRPr lang="sr-Cyrl-CS" sz="2400" smtClean="0"/>
          </a:p>
          <a:p>
            <a:pPr lvl="1">
              <a:buFont typeface="Arial Unicode MS" pitchFamily="34" charset="-128"/>
              <a:buChar char="-"/>
            </a:pPr>
            <a:r>
              <a:rPr lang="en-US" sz="2400" smtClean="0"/>
              <a:t>omogućava</a:t>
            </a:r>
            <a:r>
              <a:rPr lang="sr-Cyrl-CS" sz="2400" smtClean="0"/>
              <a:t> </a:t>
            </a:r>
            <a:r>
              <a:rPr lang="en-US" sz="2400" smtClean="0"/>
              <a:t>se</a:t>
            </a:r>
            <a:r>
              <a:rPr lang="sr-Cyrl-CS" sz="2400" smtClean="0"/>
              <a:t> </a:t>
            </a:r>
            <a:r>
              <a:rPr lang="en-US" sz="2400" smtClean="0"/>
              <a:t>kompletno</a:t>
            </a:r>
            <a:r>
              <a:rPr lang="sr-Cyrl-CS" sz="2400" smtClean="0"/>
              <a:t> </a:t>
            </a:r>
            <a:r>
              <a:rPr lang="en-US" sz="2400" smtClean="0"/>
              <a:t>učenje</a:t>
            </a:r>
            <a:endParaRPr lang="sr-Cyrl-CS" sz="2400" smtClean="0"/>
          </a:p>
          <a:p>
            <a:pPr lvl="1">
              <a:buFont typeface="Arial Unicode MS" pitchFamily="34" charset="-128"/>
              <a:buChar char="-"/>
            </a:pPr>
            <a:r>
              <a:rPr lang="en-US" sz="2400" smtClean="0"/>
              <a:t>unapre</a:t>
            </a:r>
            <a:r>
              <a:rPr lang="vi-VN" sz="2400" smtClean="0"/>
              <a:t>đ</a:t>
            </a:r>
            <a:r>
              <a:rPr lang="en-US" sz="2400" smtClean="0"/>
              <a:t>uje</a:t>
            </a:r>
            <a:r>
              <a:rPr lang="sr-Cyrl-CS" sz="2400" smtClean="0"/>
              <a:t> </a:t>
            </a:r>
            <a:r>
              <a:rPr lang="en-US" sz="2400" smtClean="0"/>
              <a:t>se</a:t>
            </a:r>
            <a:r>
              <a:rPr lang="sr-Cyrl-CS" sz="2400" smtClean="0"/>
              <a:t> </a:t>
            </a:r>
            <a:r>
              <a:rPr lang="en-US" sz="2400" smtClean="0"/>
              <a:t>nastavna</a:t>
            </a:r>
            <a:r>
              <a:rPr lang="sr-Cyrl-CS" sz="2400" smtClean="0"/>
              <a:t> </a:t>
            </a:r>
            <a:r>
              <a:rPr lang="en-US" sz="2400" smtClean="0"/>
              <a:t>praksa</a:t>
            </a:r>
            <a:endParaRPr lang="sr-Cyrl-CS" sz="2400" smtClean="0"/>
          </a:p>
          <a:p>
            <a:pPr>
              <a:buFont typeface="Wingdings" pitchFamily="2" charset="2"/>
              <a:buNone/>
            </a:pPr>
            <a:endParaRPr lang="sr-Cyrl-CS" sz="2800" smtClean="0"/>
          </a:p>
        </p:txBody>
      </p:sp>
      <p:pic>
        <p:nvPicPr>
          <p:cNvPr id="53252" name="Picture 4" descr="bpg_cir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781300"/>
            <a:ext cx="4175125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5538"/>
            <a:ext cx="8229600" cy="711200"/>
          </a:xfrm>
        </p:spPr>
        <p:txBody>
          <a:bodyPr/>
          <a:lstStyle/>
          <a:p>
            <a:pPr>
              <a:defRPr/>
            </a:pP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Osnovni</a:t>
            </a:r>
            <a:r>
              <a:rPr lang="sr-Cyrl-C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proncipi</a:t>
            </a:r>
            <a:r>
              <a:rPr lang="sr-Cyrl-C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sistema</a:t>
            </a:r>
            <a:r>
              <a:rPr lang="sr-Cyrl-C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za</a:t>
            </a:r>
            <a:r>
              <a:rPr lang="sr-Cyrl-C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učenje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133600"/>
            <a:ext cx="4321175" cy="3455988"/>
          </a:xfrm>
        </p:spPr>
        <p:txBody>
          <a:bodyPr/>
          <a:lstStyle/>
          <a:p>
            <a:r>
              <a:rPr lang="en-US" sz="2400" smtClean="0"/>
              <a:t>Osnovni</a:t>
            </a:r>
            <a:r>
              <a:rPr lang="sr-Cyrl-CS" sz="2400" smtClean="0"/>
              <a:t> </a:t>
            </a:r>
            <a:r>
              <a:rPr lang="en-US" sz="2400" smtClean="0"/>
              <a:t>principi</a:t>
            </a:r>
            <a:r>
              <a:rPr lang="sr-Cyrl-CS" sz="2400" smtClean="0"/>
              <a:t>: </a:t>
            </a:r>
          </a:p>
          <a:p>
            <a:pPr lvl="1">
              <a:spcBef>
                <a:spcPct val="10000"/>
              </a:spcBef>
              <a:buFont typeface="Arial Unicode MS" pitchFamily="34" charset="-128"/>
              <a:buChar char="-"/>
            </a:pPr>
            <a:r>
              <a:rPr lang="en-US" sz="2200" smtClean="0"/>
              <a:t>podsticanje</a:t>
            </a:r>
            <a:r>
              <a:rPr lang="sr-Cyrl-CS" sz="2200" smtClean="0"/>
              <a:t> </a:t>
            </a:r>
            <a:r>
              <a:rPr lang="en-US" sz="2200" smtClean="0"/>
              <a:t>samostalnosti</a:t>
            </a:r>
            <a:r>
              <a:rPr lang="sr-Cyrl-CS" sz="2200" smtClean="0"/>
              <a:t> </a:t>
            </a:r>
          </a:p>
          <a:p>
            <a:pPr lvl="1">
              <a:spcBef>
                <a:spcPct val="10000"/>
              </a:spcBef>
              <a:buFont typeface="Arial Unicode MS" pitchFamily="34" charset="-128"/>
              <a:buChar char="-"/>
            </a:pPr>
            <a:r>
              <a:rPr lang="en-US" sz="2200" smtClean="0"/>
              <a:t>podsticanje</a:t>
            </a:r>
            <a:r>
              <a:rPr lang="sr-Cyrl-CS" sz="2200" smtClean="0"/>
              <a:t> </a:t>
            </a:r>
            <a:r>
              <a:rPr lang="en-US" sz="2200" smtClean="0"/>
              <a:t>kreativnosti</a:t>
            </a:r>
            <a:r>
              <a:rPr lang="sr-Cyrl-CS" sz="2200" smtClean="0"/>
              <a:t> </a:t>
            </a:r>
          </a:p>
          <a:p>
            <a:pPr lvl="1">
              <a:spcBef>
                <a:spcPct val="10000"/>
              </a:spcBef>
              <a:buFont typeface="Arial Unicode MS" pitchFamily="34" charset="-128"/>
              <a:buChar char="-"/>
            </a:pPr>
            <a:r>
              <a:rPr lang="en-US" sz="2200" smtClean="0"/>
              <a:t>adaptivnost</a:t>
            </a:r>
            <a:r>
              <a:rPr lang="sr-Cyrl-CS" sz="2200" smtClean="0"/>
              <a:t> </a:t>
            </a:r>
            <a:r>
              <a:rPr lang="en-US" sz="2200" smtClean="0"/>
              <a:t>učenicima</a:t>
            </a:r>
            <a:r>
              <a:rPr lang="sr-Cyrl-CS" sz="2200" smtClean="0"/>
              <a:t> </a:t>
            </a:r>
          </a:p>
          <a:p>
            <a:pPr lvl="1">
              <a:spcBef>
                <a:spcPct val="10000"/>
              </a:spcBef>
              <a:buFont typeface="Arial Unicode MS" pitchFamily="34" charset="-128"/>
              <a:buChar char="-"/>
            </a:pPr>
            <a:r>
              <a:rPr lang="en-US" sz="2200" smtClean="0"/>
              <a:t>individualizacija</a:t>
            </a:r>
            <a:r>
              <a:rPr lang="sr-Cyrl-CS" sz="2200" smtClean="0"/>
              <a:t> </a:t>
            </a:r>
          </a:p>
          <a:p>
            <a:pPr lvl="1">
              <a:spcBef>
                <a:spcPct val="10000"/>
              </a:spcBef>
              <a:buFont typeface="Arial Unicode MS" pitchFamily="34" charset="-128"/>
              <a:buChar char="-"/>
            </a:pPr>
            <a:r>
              <a:rPr lang="en-US" sz="2200" smtClean="0"/>
              <a:t>intezivna</a:t>
            </a:r>
            <a:r>
              <a:rPr lang="sr-Cyrl-CS" sz="2200" smtClean="0"/>
              <a:t> </a:t>
            </a:r>
            <a:r>
              <a:rPr lang="en-US" sz="2200" smtClean="0"/>
              <a:t>komunikacija</a:t>
            </a:r>
            <a:endParaRPr lang="sr-Cyrl-CS" sz="2200" smtClean="0"/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323850" y="5589588"/>
            <a:ext cx="82296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0066"/>
                </a:solidFill>
              </a:rPr>
              <a:t>Za</a:t>
            </a:r>
            <a:r>
              <a:rPr lang="sr-Cyrl-CS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termine</a:t>
            </a:r>
            <a:r>
              <a:rPr lang="sr-Cyrl-CS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NASTAVA</a:t>
            </a:r>
            <a:r>
              <a:rPr lang="sr-Cyrl-CS" sz="2400">
                <a:solidFill>
                  <a:srgbClr val="000066"/>
                </a:solidFill>
              </a:rPr>
              <a:t>+</a:t>
            </a:r>
            <a:r>
              <a:rPr lang="en-US" sz="2400">
                <a:solidFill>
                  <a:srgbClr val="000066"/>
                </a:solidFill>
              </a:rPr>
              <a:t>UČENJE</a:t>
            </a:r>
            <a:r>
              <a:rPr lang="sr-Cyrl-CS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koristi</a:t>
            </a:r>
            <a:r>
              <a:rPr lang="sr-Latn-CS" sz="2400">
                <a:solidFill>
                  <a:srgbClr val="000066"/>
                </a:solidFill>
              </a:rPr>
              <a:t>ćemo</a:t>
            </a:r>
            <a:r>
              <a:rPr lang="sr-Cyrl-CS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termin</a:t>
            </a:r>
            <a:r>
              <a:rPr lang="sr-Cyrl-CS" sz="2400">
                <a:solidFill>
                  <a:srgbClr val="000066"/>
                </a:solidFill>
              </a:rPr>
              <a:t>: </a:t>
            </a:r>
            <a:r>
              <a:rPr lang="en-US" sz="2400">
                <a:solidFill>
                  <a:srgbClr val="000066"/>
                </a:solidFill>
              </a:rPr>
              <a:t>UČENJE</a:t>
            </a:r>
          </a:p>
        </p:txBody>
      </p:sp>
      <p:pic>
        <p:nvPicPr>
          <p:cNvPr id="54277" name="Picture 7" descr="discussiongro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3933825"/>
            <a:ext cx="2232025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10" descr="discover-your-best-learning-environment150x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525" y="1773238"/>
            <a:ext cx="21542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229600" cy="711200"/>
          </a:xfrm>
        </p:spPr>
        <p:txBody>
          <a:bodyPr/>
          <a:lstStyle/>
          <a:p>
            <a:r>
              <a:rPr lang="en-US" sz="3600" smtClean="0"/>
              <a:t>Istorijat</a:t>
            </a:r>
            <a:r>
              <a:rPr lang="sr-Cyrl-CS" sz="3600" smtClean="0"/>
              <a:t> </a:t>
            </a:r>
            <a:r>
              <a:rPr lang="en-US" sz="3600" smtClean="0"/>
              <a:t>sistema</a:t>
            </a:r>
            <a:r>
              <a:rPr lang="sr-Cyrl-CS" sz="3600" smtClean="0"/>
              <a:t> </a:t>
            </a:r>
            <a:r>
              <a:rPr lang="en-US" sz="3600" smtClean="0"/>
              <a:t>za</a:t>
            </a:r>
            <a:r>
              <a:rPr lang="sr-Cyrl-CS" sz="3600" smtClean="0"/>
              <a:t> </a:t>
            </a:r>
            <a:r>
              <a:rPr lang="en-US" sz="3600" smtClean="0"/>
              <a:t>učenje</a:t>
            </a:r>
            <a:endParaRPr lang="en-US" sz="3200" smtClean="0"/>
          </a:p>
        </p:txBody>
      </p:sp>
      <p:sp>
        <p:nvSpPr>
          <p:cNvPr id="55299" name="Rectangle 5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4248150" cy="6477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smtClean="0"/>
              <a:t>Učenje</a:t>
            </a:r>
            <a:r>
              <a:rPr lang="sr-Cyrl-CS" sz="2000" smtClean="0"/>
              <a:t> </a:t>
            </a:r>
            <a:r>
              <a:rPr lang="en-US" sz="2000" smtClean="0"/>
              <a:t>do</a:t>
            </a:r>
            <a:r>
              <a:rPr lang="sr-Cyrl-CS" sz="2000" smtClean="0"/>
              <a:t> </a:t>
            </a:r>
            <a:r>
              <a:rPr lang="en-US" sz="2000" smtClean="0"/>
              <a:t>pojave</a:t>
            </a:r>
            <a:r>
              <a:rPr lang="sr-Cyrl-CS" sz="2000" smtClean="0"/>
              <a:t> </a:t>
            </a:r>
            <a:r>
              <a:rPr lang="en-US" sz="2000" smtClean="0"/>
              <a:t>e</a:t>
            </a:r>
            <a:r>
              <a:rPr lang="sr-Cyrl-CS" sz="2000" smtClean="0"/>
              <a:t>-</a:t>
            </a:r>
            <a:r>
              <a:rPr lang="en-US" sz="2000" smtClean="0"/>
              <a:t>učenja</a:t>
            </a:r>
            <a:endParaRPr lang="sr-Cyrl-CS" sz="2000" smtClean="0"/>
          </a:p>
        </p:txBody>
      </p:sp>
      <p:sp>
        <p:nvSpPr>
          <p:cNvPr id="197638" name="Rectangle 6"/>
          <p:cNvSpPr>
            <a:spLocks noChangeArrowheads="1"/>
          </p:cNvSpPr>
          <p:nvPr/>
        </p:nvSpPr>
        <p:spPr bwMode="auto">
          <a:xfrm>
            <a:off x="7667625" y="1773238"/>
            <a:ext cx="13287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>
                <a:solidFill>
                  <a:srgbClr val="000066"/>
                </a:solidFill>
              </a:rPr>
              <a:t>E</a:t>
            </a:r>
            <a:r>
              <a:rPr lang="sr-Cyrl-CS" sz="2000">
                <a:solidFill>
                  <a:srgbClr val="000066"/>
                </a:solidFill>
              </a:rPr>
              <a:t>- </a:t>
            </a:r>
            <a:r>
              <a:rPr lang="en-US" sz="2000">
                <a:solidFill>
                  <a:srgbClr val="000066"/>
                </a:solidFill>
              </a:rPr>
              <a:t>učenje</a:t>
            </a:r>
            <a:endParaRPr lang="sr-Cyrl-CS" sz="2000">
              <a:solidFill>
                <a:srgbClr val="000066"/>
              </a:solidFill>
            </a:endParaRPr>
          </a:p>
        </p:txBody>
      </p:sp>
      <p:sp>
        <p:nvSpPr>
          <p:cNvPr id="55301" name="Line 4"/>
          <p:cNvSpPr>
            <a:spLocks noChangeShapeType="1"/>
          </p:cNvSpPr>
          <p:nvPr/>
        </p:nvSpPr>
        <p:spPr bwMode="auto">
          <a:xfrm flipV="1">
            <a:off x="179388" y="2349500"/>
            <a:ext cx="8964612" cy="7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bs-Latn-BA"/>
          </a:p>
        </p:txBody>
      </p:sp>
      <p:sp>
        <p:nvSpPr>
          <p:cNvPr id="55302" name="Line 7"/>
          <p:cNvSpPr>
            <a:spLocks noChangeShapeType="1"/>
          </p:cNvSpPr>
          <p:nvPr/>
        </p:nvSpPr>
        <p:spPr bwMode="auto">
          <a:xfrm>
            <a:off x="5867400" y="2205038"/>
            <a:ext cx="0" cy="15240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s-Latn-BA"/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4427538" y="1773238"/>
            <a:ext cx="25923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Font typeface="Wingdings" pitchFamily="2" charset="2"/>
              <a:buNone/>
            </a:pPr>
            <a:r>
              <a:rPr lang="en-US" sz="2000" b="1">
                <a:solidFill>
                  <a:srgbClr val="CC3300"/>
                </a:solidFill>
              </a:rPr>
              <a:t>Sredina</a:t>
            </a:r>
            <a:r>
              <a:rPr lang="sr-Cyrl-CS" sz="2000" b="1">
                <a:solidFill>
                  <a:srgbClr val="CC3300"/>
                </a:solidFill>
              </a:rPr>
              <a:t> </a:t>
            </a:r>
            <a:r>
              <a:rPr lang="en-US" sz="2000" b="1">
                <a:solidFill>
                  <a:srgbClr val="CC3300"/>
                </a:solidFill>
              </a:rPr>
              <a:t>XX veka</a:t>
            </a:r>
            <a:endParaRPr lang="sr-Cyrl-CS" sz="2000" b="1">
              <a:solidFill>
                <a:srgbClr val="000066"/>
              </a:solidFill>
              <a:latin typeface="Book Antiqua" pitchFamily="18" charset="0"/>
            </a:endParaRPr>
          </a:p>
        </p:txBody>
      </p:sp>
      <p:pic>
        <p:nvPicPr>
          <p:cNvPr id="55304" name="Picture 22" descr="Classroom-990536_37770166_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36900"/>
            <a:ext cx="255587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0325" y="2728913"/>
            <a:ext cx="3025775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6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2420938"/>
            <a:ext cx="2087562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7" name="Picture 27" descr="slide_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4521200"/>
            <a:ext cx="3059112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8" name="Line 28"/>
          <p:cNvSpPr>
            <a:spLocks noChangeShapeType="1"/>
          </p:cNvSpPr>
          <p:nvPr/>
        </p:nvSpPr>
        <p:spPr bwMode="auto">
          <a:xfrm>
            <a:off x="5867400" y="2420938"/>
            <a:ext cx="0" cy="3960812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bs-Latn-BA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197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" calcmode="lin" valueType="num">
                                      <p:cBhvr override="childStyle">
                                        <p:cTn id="10" dur="1000" fill="hold"/>
                                        <p:tgtEl>
                                          <p:spTgt spid="197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8" grpId="0" build="allAtOnce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229600" cy="711200"/>
          </a:xfrm>
        </p:spPr>
        <p:txBody>
          <a:bodyPr/>
          <a:lstStyle/>
          <a:p>
            <a:r>
              <a:rPr lang="en-US" sz="3600" smtClean="0"/>
              <a:t>Istorijat</a:t>
            </a:r>
            <a:r>
              <a:rPr lang="sr-Cyrl-CS" sz="3600" smtClean="0"/>
              <a:t> </a:t>
            </a:r>
            <a:r>
              <a:rPr lang="en-US" sz="3600" smtClean="0"/>
              <a:t>sistema</a:t>
            </a:r>
            <a:r>
              <a:rPr lang="sr-Cyrl-CS" sz="3600" smtClean="0"/>
              <a:t> </a:t>
            </a:r>
            <a:r>
              <a:rPr lang="en-US" sz="3600" smtClean="0"/>
              <a:t>za</a:t>
            </a:r>
            <a:r>
              <a:rPr lang="sr-Cyrl-CS" sz="3600" smtClean="0"/>
              <a:t> </a:t>
            </a:r>
            <a:r>
              <a:rPr lang="en-US" sz="3600" smtClean="0"/>
              <a:t>učenje</a:t>
            </a:r>
            <a:endParaRPr lang="en-US" sz="3200" smtClean="0"/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250825" y="2636838"/>
            <a:ext cx="87137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bs-Latn-BA"/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139700" y="1700213"/>
            <a:ext cx="15525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>
                <a:solidFill>
                  <a:srgbClr val="000066"/>
                </a:solidFill>
              </a:rPr>
              <a:t>Učenje</a:t>
            </a:r>
            <a:r>
              <a:rPr lang="sr-Cyrl-CS" sz="2000">
                <a:solidFill>
                  <a:srgbClr val="000066"/>
                </a:solidFill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>
                <a:solidFill>
                  <a:srgbClr val="000066"/>
                </a:solidFill>
              </a:rPr>
              <a:t>preko</a:t>
            </a:r>
            <a:endParaRPr lang="sr-Cyrl-CS" sz="2000">
              <a:solidFill>
                <a:srgbClr val="000066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>
                <a:solidFill>
                  <a:srgbClr val="000066"/>
                </a:solidFill>
              </a:rPr>
              <a:t>Interneta</a:t>
            </a:r>
            <a:endParaRPr lang="sr-Cyrl-CS" sz="2000">
              <a:solidFill>
                <a:srgbClr val="000066"/>
              </a:solidFill>
            </a:endParaRPr>
          </a:p>
        </p:txBody>
      </p:sp>
      <p:sp>
        <p:nvSpPr>
          <p:cNvPr id="56325" name="Rectangle 10"/>
          <p:cNvSpPr>
            <a:spLocks noChangeArrowheads="1"/>
          </p:cNvSpPr>
          <p:nvPr/>
        </p:nvSpPr>
        <p:spPr bwMode="auto">
          <a:xfrm>
            <a:off x="1258888" y="1700213"/>
            <a:ext cx="19446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Font typeface="Wingdings" pitchFamily="2" charset="2"/>
              <a:buNone/>
            </a:pPr>
            <a:r>
              <a:rPr lang="en-US" sz="2000" b="1">
                <a:solidFill>
                  <a:srgbClr val="CC3300"/>
                </a:solidFill>
              </a:rPr>
              <a:t>Kraj</a:t>
            </a:r>
            <a:r>
              <a:rPr lang="sr-Cyrl-CS" sz="2000" b="1">
                <a:solidFill>
                  <a:srgbClr val="CC3300"/>
                </a:solidFill>
              </a:rPr>
              <a:t> </a:t>
            </a:r>
            <a:r>
              <a:rPr lang="en-US" sz="2000" b="1">
                <a:solidFill>
                  <a:srgbClr val="CC3300"/>
                </a:solidFill>
              </a:rPr>
              <a:t>XX </a:t>
            </a:r>
            <a:endParaRPr lang="sr-Cyrl-CS" sz="2000" b="1">
              <a:solidFill>
                <a:srgbClr val="CC3300"/>
              </a:solidFill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en-US" sz="2000" b="1">
                <a:solidFill>
                  <a:srgbClr val="CC3300"/>
                </a:solidFill>
              </a:rPr>
              <a:t>veka</a:t>
            </a:r>
            <a:endParaRPr lang="sr-Cyrl-CS" sz="2000" b="1">
              <a:solidFill>
                <a:srgbClr val="000066"/>
              </a:solidFill>
            </a:endParaRPr>
          </a:p>
        </p:txBody>
      </p:sp>
      <p:sp>
        <p:nvSpPr>
          <p:cNvPr id="56326" name="Line 11"/>
          <p:cNvSpPr>
            <a:spLocks noChangeShapeType="1"/>
          </p:cNvSpPr>
          <p:nvPr/>
        </p:nvSpPr>
        <p:spPr bwMode="auto">
          <a:xfrm>
            <a:off x="8101013" y="2492375"/>
            <a:ext cx="0" cy="15240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s-Latn-BA"/>
          </a:p>
        </p:txBody>
      </p:sp>
      <p:sp>
        <p:nvSpPr>
          <p:cNvPr id="56327" name="Rectangle 12"/>
          <p:cNvSpPr>
            <a:spLocks noChangeArrowheads="1"/>
          </p:cNvSpPr>
          <p:nvPr/>
        </p:nvSpPr>
        <p:spPr bwMode="auto">
          <a:xfrm>
            <a:off x="6516688" y="1700213"/>
            <a:ext cx="26273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Font typeface="Wingdings" pitchFamily="2" charset="2"/>
              <a:buNone/>
            </a:pPr>
            <a:r>
              <a:rPr lang="en-US" sz="2000" b="1">
                <a:solidFill>
                  <a:srgbClr val="CC3300"/>
                </a:solidFill>
              </a:rPr>
              <a:t>kraj</a:t>
            </a:r>
            <a:r>
              <a:rPr lang="sr-Cyrl-CS" sz="2000" b="1">
                <a:solidFill>
                  <a:srgbClr val="CC3300"/>
                </a:solidFill>
              </a:rPr>
              <a:t> </a:t>
            </a:r>
            <a:r>
              <a:rPr lang="en-US" sz="2000" b="1">
                <a:solidFill>
                  <a:srgbClr val="CC3300"/>
                </a:solidFill>
              </a:rPr>
              <a:t>XX</a:t>
            </a:r>
            <a:r>
              <a:rPr lang="sr-Cyrl-CS" sz="2000" b="1">
                <a:solidFill>
                  <a:srgbClr val="CC3300"/>
                </a:solidFill>
              </a:rPr>
              <a:t> </a:t>
            </a:r>
            <a:r>
              <a:rPr lang="en-US" sz="2000" b="1">
                <a:solidFill>
                  <a:srgbClr val="CC3300"/>
                </a:solidFill>
              </a:rPr>
              <a:t>i</a:t>
            </a:r>
            <a:r>
              <a:rPr lang="sr-Cyrl-CS" sz="2000" b="1">
                <a:solidFill>
                  <a:srgbClr val="CC3300"/>
                </a:solidFill>
              </a:rPr>
              <a:t> </a:t>
            </a:r>
            <a:r>
              <a:rPr lang="en-US" sz="2000" b="1">
                <a:solidFill>
                  <a:srgbClr val="CC3300"/>
                </a:solidFill>
              </a:rPr>
              <a:t>početak</a:t>
            </a:r>
            <a:endParaRPr lang="sr-Cyrl-CS" sz="2000" b="1">
              <a:solidFill>
                <a:srgbClr val="CC3300"/>
              </a:solidFill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en-US" sz="2000" b="1">
                <a:solidFill>
                  <a:srgbClr val="CC3300"/>
                </a:solidFill>
              </a:rPr>
              <a:t>XXI veka</a:t>
            </a:r>
            <a:endParaRPr lang="sr-Cyrl-CS" sz="2000" b="1">
              <a:solidFill>
                <a:srgbClr val="CC3300"/>
              </a:solidFill>
            </a:endParaRPr>
          </a:p>
        </p:txBody>
      </p:sp>
      <p:sp>
        <p:nvSpPr>
          <p:cNvPr id="56328" name="Rectangle 14"/>
          <p:cNvSpPr>
            <a:spLocks noChangeArrowheads="1"/>
          </p:cNvSpPr>
          <p:nvPr/>
        </p:nvSpPr>
        <p:spPr bwMode="auto">
          <a:xfrm>
            <a:off x="8229600" y="30686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sr-Cyrl-CS" sz="8000" b="1">
                <a:solidFill>
                  <a:srgbClr val="FF9900"/>
                </a:solidFill>
                <a:latin typeface="Book Antiqua" pitchFamily="18" charset="0"/>
              </a:rPr>
              <a:t>?</a:t>
            </a:r>
          </a:p>
        </p:txBody>
      </p:sp>
      <p:sp>
        <p:nvSpPr>
          <p:cNvPr id="200719" name="Rectangle 15"/>
          <p:cNvSpPr>
            <a:spLocks noChangeArrowheads="1"/>
          </p:cNvSpPr>
          <p:nvPr/>
        </p:nvSpPr>
        <p:spPr bwMode="auto">
          <a:xfrm>
            <a:off x="3851275" y="1989138"/>
            <a:ext cx="25971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>
                <a:solidFill>
                  <a:srgbClr val="000066"/>
                </a:solidFill>
              </a:rPr>
              <a:t>Hibridno</a:t>
            </a:r>
            <a:r>
              <a:rPr lang="sr-Cyrl-CS" sz="20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učenje</a:t>
            </a:r>
            <a:endParaRPr lang="sr-Cyrl-CS" sz="2000">
              <a:solidFill>
                <a:srgbClr val="000066"/>
              </a:solidFill>
            </a:endParaRPr>
          </a:p>
        </p:txBody>
      </p:sp>
      <p:sp>
        <p:nvSpPr>
          <p:cNvPr id="56330" name="Line 20"/>
          <p:cNvSpPr>
            <a:spLocks noChangeShapeType="1"/>
          </p:cNvSpPr>
          <p:nvPr/>
        </p:nvSpPr>
        <p:spPr bwMode="auto">
          <a:xfrm>
            <a:off x="2195513" y="2420938"/>
            <a:ext cx="0" cy="15240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s-Latn-BA"/>
          </a:p>
        </p:txBody>
      </p:sp>
      <p:pic>
        <p:nvPicPr>
          <p:cNvPr id="56331" name="Picture 22" descr="web-designing-copy-2-300x2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781300"/>
            <a:ext cx="1873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2" name="Picture 23" descr="Classroom-990536_37770166_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0950" y="2727325"/>
            <a:ext cx="208756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Line 24"/>
          <p:cNvSpPr>
            <a:spLocks noChangeShapeType="1"/>
          </p:cNvSpPr>
          <p:nvPr/>
        </p:nvSpPr>
        <p:spPr bwMode="auto">
          <a:xfrm>
            <a:off x="2195513" y="2708275"/>
            <a:ext cx="0" cy="3673475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bs-Latn-BA"/>
          </a:p>
        </p:txBody>
      </p:sp>
      <p:sp>
        <p:nvSpPr>
          <p:cNvPr id="56334" name="Line 25"/>
          <p:cNvSpPr>
            <a:spLocks noChangeShapeType="1"/>
          </p:cNvSpPr>
          <p:nvPr/>
        </p:nvSpPr>
        <p:spPr bwMode="auto">
          <a:xfrm>
            <a:off x="8101013" y="2636838"/>
            <a:ext cx="0" cy="3673475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bs-Latn-BA"/>
          </a:p>
        </p:txBody>
      </p:sp>
      <p:pic>
        <p:nvPicPr>
          <p:cNvPr id="56335" name="Picture 27" descr="slide_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2716213"/>
            <a:ext cx="2519363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336" name="Group 32"/>
          <p:cNvGrpSpPr>
            <a:grpSpLocks/>
          </p:cNvGrpSpPr>
          <p:nvPr/>
        </p:nvGrpSpPr>
        <p:grpSpPr bwMode="auto">
          <a:xfrm>
            <a:off x="4859338" y="4076700"/>
            <a:ext cx="433387" cy="431800"/>
            <a:chOff x="3061" y="2069"/>
            <a:chExt cx="273" cy="272"/>
          </a:xfrm>
        </p:grpSpPr>
        <p:sp>
          <p:nvSpPr>
            <p:cNvPr id="56339" name="Line 28"/>
            <p:cNvSpPr>
              <a:spLocks noChangeShapeType="1"/>
            </p:cNvSpPr>
            <p:nvPr/>
          </p:nvSpPr>
          <p:spPr bwMode="auto">
            <a:xfrm>
              <a:off x="3198" y="2069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bs-Latn-BA"/>
            </a:p>
          </p:txBody>
        </p:sp>
        <p:sp>
          <p:nvSpPr>
            <p:cNvPr id="56340" name="Line 29"/>
            <p:cNvSpPr>
              <a:spLocks noChangeShapeType="1"/>
            </p:cNvSpPr>
            <p:nvPr/>
          </p:nvSpPr>
          <p:spPr bwMode="auto">
            <a:xfrm>
              <a:off x="3061" y="2205"/>
              <a:ext cx="2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bs-Latn-BA"/>
            </a:p>
          </p:txBody>
        </p:sp>
      </p:grpSp>
      <p:pic>
        <p:nvPicPr>
          <p:cNvPr id="56337" name="Picture 30" descr="online-cour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4508500"/>
            <a:ext cx="25908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8" name="Picture 31" descr="classroom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413" y="4365625"/>
            <a:ext cx="23749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200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1000" fill="hold"/>
                                        <p:tgtEl>
                                          <p:spTgt spid="200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1000" fill="hold"/>
                                        <p:tgtEl>
                                          <p:spTgt spid="2007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" calcmode="lin" valueType="num">
                                      <p:cBhvr override="childStyle">
                                        <p:cTn id="18" dur="1000" fill="hold"/>
                                        <p:tgtEl>
                                          <p:spTgt spid="200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" calcmode="lin" valueType="num">
                                      <p:cBhvr override="childStyle">
                                        <p:cTn id="22" dur="1000" fill="hold"/>
                                        <p:tgtEl>
                                          <p:spTgt spid="200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" calcmode="lin" valueType="num">
                                      <p:cBhvr override="childStyle">
                                        <p:cTn id="26" dur="1000" fill="hold"/>
                                        <p:tgtEl>
                                          <p:spTgt spid="2007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0" dur="1000" fill="hold"/>
                                        <p:tgtEl>
                                          <p:spTgt spid="200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" calcmode="lin" valueType="num">
                                      <p:cBhvr override="childStyle">
                                        <p:cTn id="34" dur="1000" fill="hold"/>
                                        <p:tgtEl>
                                          <p:spTgt spid="200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3" grpId="0" build="allAtOnce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5538"/>
            <a:ext cx="8229600" cy="503237"/>
          </a:xfrm>
        </p:spPr>
        <p:txBody>
          <a:bodyPr/>
          <a:lstStyle/>
          <a:p>
            <a:pPr>
              <a:defRPr/>
            </a:pP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Oblici</a:t>
            </a:r>
            <a:r>
              <a:rPr lang="sr-Cyrl-C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učenja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229600" cy="3600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>
                <a:solidFill>
                  <a:schemeClr val="tx1"/>
                </a:solidFill>
              </a:rPr>
              <a:t>Zastupljeni</a:t>
            </a:r>
            <a:r>
              <a:rPr lang="sr-Cyrl-CS" sz="2400" smtClean="0">
                <a:solidFill>
                  <a:schemeClr val="tx1"/>
                </a:solidFill>
              </a:rPr>
              <a:t> </a:t>
            </a:r>
            <a:r>
              <a:rPr lang="en-US" sz="2400" smtClean="0">
                <a:solidFill>
                  <a:schemeClr val="tx1"/>
                </a:solidFill>
              </a:rPr>
              <a:t>u</a:t>
            </a:r>
            <a:r>
              <a:rPr lang="sr-Cyrl-CS" sz="2400" smtClean="0">
                <a:solidFill>
                  <a:schemeClr val="tx1"/>
                </a:solidFill>
              </a:rPr>
              <a:t> </a:t>
            </a:r>
            <a:r>
              <a:rPr lang="en-US" sz="2400" smtClean="0">
                <a:solidFill>
                  <a:schemeClr val="tx1"/>
                </a:solidFill>
              </a:rPr>
              <a:t>razvijanim</a:t>
            </a:r>
            <a:r>
              <a:rPr lang="sr-Cyrl-CS" sz="2400" smtClean="0">
                <a:solidFill>
                  <a:schemeClr val="tx1"/>
                </a:solidFill>
              </a:rPr>
              <a:t> </a:t>
            </a:r>
            <a:r>
              <a:rPr lang="en-US" sz="2400" smtClean="0">
                <a:solidFill>
                  <a:schemeClr val="tx1"/>
                </a:solidFill>
              </a:rPr>
              <a:t>sistemima</a:t>
            </a:r>
            <a:r>
              <a:rPr lang="sr-Cyrl-CS" sz="2400" smtClean="0">
                <a:solidFill>
                  <a:schemeClr val="tx1"/>
                </a:solidFill>
              </a:rPr>
              <a:t> </a:t>
            </a:r>
            <a:r>
              <a:rPr lang="en-US" sz="2400" smtClean="0">
                <a:solidFill>
                  <a:schemeClr val="tx1"/>
                </a:solidFill>
              </a:rPr>
              <a:t>za</a:t>
            </a:r>
            <a:r>
              <a:rPr lang="sr-Cyrl-CS" sz="2400" smtClean="0">
                <a:solidFill>
                  <a:schemeClr val="tx1"/>
                </a:solidFill>
              </a:rPr>
              <a:t> </a:t>
            </a:r>
            <a:r>
              <a:rPr lang="en-US" sz="2400" smtClean="0">
                <a:solidFill>
                  <a:schemeClr val="tx1"/>
                </a:solidFill>
              </a:rPr>
              <a:t>učenje</a:t>
            </a:r>
            <a:r>
              <a:rPr lang="sr-Cyrl-CS" sz="2400" smtClean="0">
                <a:solidFill>
                  <a:schemeClr val="tx1"/>
                </a:solidFill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Tradicionalno</a:t>
            </a:r>
            <a:r>
              <a:rPr lang="sr-Cyrl-CS" sz="2000" smtClean="0"/>
              <a:t> </a:t>
            </a:r>
            <a:r>
              <a:rPr lang="en-US" sz="2000" smtClean="0"/>
              <a:t>učenje</a:t>
            </a:r>
            <a:r>
              <a:rPr lang="sr-Cyrl-CS" sz="2000" smtClean="0"/>
              <a:t> (</a:t>
            </a:r>
            <a:r>
              <a:rPr lang="en-US" sz="2000" smtClean="0"/>
              <a:t>u</a:t>
            </a:r>
            <a:r>
              <a:rPr lang="sr-Cyrl-CS" sz="2000" smtClean="0"/>
              <a:t> </a:t>
            </a:r>
            <a:r>
              <a:rPr lang="en-US" sz="2000" smtClean="0"/>
              <a:t>učionici</a:t>
            </a:r>
            <a:r>
              <a:rPr lang="sr-Cyrl-CS" sz="2000" smtClean="0"/>
              <a:t>)</a:t>
            </a:r>
          </a:p>
          <a:p>
            <a:pPr lvl="2">
              <a:lnSpc>
                <a:spcPct val="80000"/>
              </a:lnSpc>
            </a:pPr>
            <a:r>
              <a:rPr lang="en-US" sz="1800" i="1" smtClean="0">
                <a:solidFill>
                  <a:srgbClr val="CC3300"/>
                </a:solidFill>
              </a:rPr>
              <a:t>Traditional (Face-To-Face) learning</a:t>
            </a:r>
            <a:endParaRPr lang="sr-Cyrl-CS" sz="1800" i="1" smtClean="0">
              <a:solidFill>
                <a:srgbClr val="CC33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smtClean="0"/>
              <a:t>Učenje</a:t>
            </a:r>
            <a:r>
              <a:rPr lang="sr-Cyrl-CS" sz="2000" smtClean="0"/>
              <a:t> </a:t>
            </a:r>
            <a:r>
              <a:rPr lang="en-US" sz="2000" smtClean="0"/>
              <a:t>na</a:t>
            </a:r>
            <a:r>
              <a:rPr lang="sr-Cyrl-CS" sz="2000" smtClean="0"/>
              <a:t> </a:t>
            </a:r>
            <a:r>
              <a:rPr lang="en-US" sz="2000" smtClean="0"/>
              <a:t>daljinu</a:t>
            </a:r>
            <a:endParaRPr lang="sr-Cyrl-CS" sz="2000" smtClean="0"/>
          </a:p>
          <a:p>
            <a:pPr lvl="2">
              <a:lnSpc>
                <a:spcPct val="80000"/>
              </a:lnSpc>
            </a:pPr>
            <a:r>
              <a:rPr lang="en-US" sz="1800" i="1" smtClean="0">
                <a:solidFill>
                  <a:srgbClr val="CC3300"/>
                </a:solidFill>
              </a:rPr>
              <a:t>Distance Learning</a:t>
            </a:r>
            <a:endParaRPr lang="sr-Cyrl-CS" sz="1800" i="1" smtClean="0">
              <a:solidFill>
                <a:srgbClr val="CC33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smtClean="0"/>
              <a:t>E-učenje (korišćenjem</a:t>
            </a:r>
            <a:r>
              <a:rPr lang="sr-Cyrl-CS" sz="2000" smtClean="0"/>
              <a:t> </a:t>
            </a:r>
            <a:r>
              <a:rPr lang="en-US" sz="2000" smtClean="0"/>
              <a:t>računara)</a:t>
            </a:r>
            <a:endParaRPr lang="sr-Cyrl-CS" sz="2000" smtClean="0"/>
          </a:p>
          <a:p>
            <a:pPr lvl="2">
              <a:lnSpc>
                <a:spcPct val="80000"/>
              </a:lnSpc>
            </a:pPr>
            <a:r>
              <a:rPr lang="en-US" sz="1800" i="1" smtClean="0">
                <a:solidFill>
                  <a:srgbClr val="CC3300"/>
                </a:solidFill>
              </a:rPr>
              <a:t>E-learning (Computer Based Learning)</a:t>
            </a:r>
            <a:endParaRPr lang="sr-Cyrl-CS" sz="1800" i="1" smtClean="0">
              <a:solidFill>
                <a:srgbClr val="CC33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smtClean="0"/>
              <a:t>Učenje</a:t>
            </a:r>
            <a:r>
              <a:rPr lang="sr-Cyrl-CS" sz="2000" smtClean="0"/>
              <a:t> </a:t>
            </a:r>
            <a:r>
              <a:rPr lang="en-US" sz="2000" smtClean="0"/>
              <a:t>korišćenjem</a:t>
            </a:r>
            <a:r>
              <a:rPr lang="sr-Cyrl-CS" sz="2000" smtClean="0"/>
              <a:t> </a:t>
            </a:r>
            <a:r>
              <a:rPr lang="en-US" sz="2000" smtClean="0"/>
              <a:t>Interneta</a:t>
            </a:r>
            <a:endParaRPr lang="sr-Cyrl-CS" sz="2000" smtClean="0"/>
          </a:p>
          <a:p>
            <a:pPr lvl="2">
              <a:lnSpc>
                <a:spcPct val="80000"/>
              </a:lnSpc>
            </a:pPr>
            <a:r>
              <a:rPr lang="en-US" sz="1800" i="1" smtClean="0">
                <a:solidFill>
                  <a:srgbClr val="CC3300"/>
                </a:solidFill>
              </a:rPr>
              <a:t>Internet Based Learning</a:t>
            </a:r>
            <a:endParaRPr lang="sr-Cyrl-CS" sz="1800" i="1" smtClean="0">
              <a:solidFill>
                <a:srgbClr val="CC33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smtClean="0"/>
              <a:t>Učenje</a:t>
            </a:r>
            <a:r>
              <a:rPr lang="sr-Cyrl-CS" sz="2000" smtClean="0"/>
              <a:t> </a:t>
            </a:r>
            <a:r>
              <a:rPr lang="en-US" sz="2000" smtClean="0"/>
              <a:t>na</a:t>
            </a:r>
            <a:r>
              <a:rPr lang="sr-Cyrl-CS" sz="2000" smtClean="0"/>
              <a:t> </a:t>
            </a:r>
            <a:r>
              <a:rPr lang="en-US" sz="2000" smtClean="0"/>
              <a:t>daljinu</a:t>
            </a:r>
            <a:r>
              <a:rPr lang="sr-Cyrl-CS" sz="2000" smtClean="0"/>
              <a:t> </a:t>
            </a:r>
            <a:r>
              <a:rPr lang="en-US" sz="2000" smtClean="0"/>
              <a:t>preko</a:t>
            </a:r>
            <a:r>
              <a:rPr lang="sr-Cyrl-CS" sz="2000" smtClean="0"/>
              <a:t> </a:t>
            </a:r>
            <a:r>
              <a:rPr lang="en-US" sz="2000" smtClean="0"/>
              <a:t>Interneta</a:t>
            </a:r>
            <a:endParaRPr lang="sr-Cyrl-CS" sz="2000" smtClean="0"/>
          </a:p>
          <a:p>
            <a:pPr lvl="2">
              <a:lnSpc>
                <a:spcPct val="80000"/>
              </a:lnSpc>
            </a:pPr>
            <a:r>
              <a:rPr lang="en-US" sz="1800" i="1" smtClean="0">
                <a:solidFill>
                  <a:srgbClr val="CC3300"/>
                </a:solidFill>
              </a:rPr>
              <a:t>Internet Based Distance Learning</a:t>
            </a:r>
            <a:endParaRPr lang="sr-Cyrl-CS" sz="1800" i="1" smtClean="0">
              <a:solidFill>
                <a:srgbClr val="CC3300"/>
              </a:solidFill>
            </a:endParaRPr>
          </a:p>
          <a:p>
            <a:pPr lvl="1">
              <a:lnSpc>
                <a:spcPct val="80000"/>
              </a:lnSpc>
            </a:pPr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457200" y="5300663"/>
            <a:ext cx="8229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Hibridno</a:t>
            </a:r>
            <a:r>
              <a:rPr lang="sr-Cyrl-CS" sz="2400"/>
              <a:t> </a:t>
            </a:r>
            <a:r>
              <a:rPr lang="en-US" sz="2400"/>
              <a:t>učenje</a:t>
            </a:r>
            <a:endParaRPr lang="sr-Cyrl-CS" sz="24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200" b="1" i="1">
                <a:solidFill>
                  <a:srgbClr val="CC3300"/>
                </a:solidFill>
              </a:rPr>
              <a:t>Blended Learning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052513"/>
            <a:ext cx="8229600" cy="711200"/>
          </a:xfrm>
        </p:spPr>
        <p:txBody>
          <a:bodyPr/>
          <a:lstStyle/>
          <a:p>
            <a:r>
              <a:rPr lang="en-US" sz="3200" smtClean="0"/>
              <a:t>Modeli</a:t>
            </a:r>
            <a:r>
              <a:rPr lang="sr-Cyrl-CS" sz="3200" smtClean="0"/>
              <a:t> </a:t>
            </a:r>
            <a:r>
              <a:rPr lang="en-US" sz="3200" smtClean="0"/>
              <a:t>sistema</a:t>
            </a:r>
            <a:r>
              <a:rPr lang="sr-Cyrl-CS" sz="3200" smtClean="0"/>
              <a:t> </a:t>
            </a:r>
            <a:r>
              <a:rPr lang="en-US" sz="3200" smtClean="0"/>
              <a:t>za</a:t>
            </a:r>
            <a:r>
              <a:rPr lang="sr-Cyrl-CS" sz="3200" smtClean="0"/>
              <a:t> </a:t>
            </a:r>
            <a:r>
              <a:rPr lang="en-US" sz="3200" smtClean="0"/>
              <a:t>elektronsko</a:t>
            </a:r>
            <a:r>
              <a:rPr lang="sr-Cyrl-CS" sz="3200" smtClean="0"/>
              <a:t> </a:t>
            </a:r>
            <a:r>
              <a:rPr lang="en-US" sz="3200" smtClean="0"/>
              <a:t>učenje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229600" cy="4464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err="1" smtClean="0"/>
              <a:t>Vizu</a:t>
            </a:r>
            <a:r>
              <a:rPr lang="bs-Latn-BA" sz="2400" dirty="0" smtClean="0"/>
              <a:t>a</a:t>
            </a:r>
            <a:r>
              <a:rPr lang="en-US" sz="2400" dirty="0" err="1" smtClean="0"/>
              <a:t>lizacija</a:t>
            </a:r>
            <a:r>
              <a:rPr lang="sr-Cyrl-CS" sz="2400" dirty="0" smtClean="0"/>
              <a:t> </a:t>
            </a:r>
            <a:r>
              <a:rPr lang="en-US" sz="2400" dirty="0" err="1" smtClean="0"/>
              <a:t>nastave</a:t>
            </a:r>
            <a:endParaRPr lang="sr-Cyrl-CS" sz="2400" dirty="0" smtClean="0"/>
          </a:p>
          <a:p>
            <a:pPr lvl="1"/>
            <a:r>
              <a:rPr lang="en-US" sz="2200" dirty="0" err="1" smtClean="0">
                <a:cs typeface="Arial" charset="0"/>
              </a:rPr>
              <a:t>korišćenje</a:t>
            </a:r>
            <a:r>
              <a:rPr lang="sr-Cyrl-C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portabl</a:t>
            </a:r>
            <a:r>
              <a:rPr lang="sr-Cyrl-C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računara</a:t>
            </a:r>
            <a:r>
              <a:rPr lang="sr-Cyrl-C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i</a:t>
            </a:r>
            <a:r>
              <a:rPr lang="sr-Cyrl-C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projektora</a:t>
            </a:r>
            <a:r>
              <a:rPr lang="sr-Cyrl-C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za</a:t>
            </a:r>
            <a:r>
              <a:rPr lang="sr-Cyrl-C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elektronske</a:t>
            </a:r>
            <a:r>
              <a:rPr lang="sr-Cyrl-C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prezentacije</a:t>
            </a:r>
            <a:r>
              <a:rPr lang="sr-Cyrl-C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i</a:t>
            </a:r>
            <a:r>
              <a:rPr lang="sr-Cyrl-C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demonstracije</a:t>
            </a:r>
            <a:endParaRPr lang="sr-Cyrl-CS" sz="2200" dirty="0" smtClean="0">
              <a:cs typeface="Arial" charset="0"/>
            </a:endParaRPr>
          </a:p>
          <a:p>
            <a:pPr lvl="1"/>
            <a:r>
              <a:rPr lang="en-US" sz="2200" dirty="0" err="1" smtClean="0"/>
              <a:t>uglavnom</a:t>
            </a:r>
            <a:r>
              <a:rPr lang="sr-Cyrl-CS" sz="2200" dirty="0" smtClean="0"/>
              <a:t> </a:t>
            </a:r>
            <a:r>
              <a:rPr lang="en-US" sz="2200" dirty="0" err="1" smtClean="0"/>
              <a:t>pomoću</a:t>
            </a:r>
            <a:r>
              <a:rPr lang="sr-Cyrl-CS" sz="2200" dirty="0" smtClean="0"/>
              <a:t> </a:t>
            </a:r>
            <a:r>
              <a:rPr lang="en-US" sz="2200" dirty="0" err="1" smtClean="0"/>
              <a:t>alata</a:t>
            </a:r>
            <a:r>
              <a:rPr lang="sr-Cyrl-CS" sz="2200" dirty="0" smtClean="0"/>
              <a:t> </a:t>
            </a:r>
            <a:r>
              <a:rPr lang="en-US" sz="2200" i="1" dirty="0" smtClean="0"/>
              <a:t>PowerPoint</a:t>
            </a:r>
            <a:r>
              <a:rPr lang="sr-Cyrl-CS" sz="2200" dirty="0" smtClean="0"/>
              <a:t>, </a:t>
            </a:r>
            <a:r>
              <a:rPr lang="en-US" sz="2200" i="1" dirty="0" smtClean="0"/>
              <a:t>Flash</a:t>
            </a:r>
            <a:endParaRPr lang="sr-Cyrl-CS" sz="2200" i="1" dirty="0" smtClean="0"/>
          </a:p>
          <a:p>
            <a:pPr>
              <a:lnSpc>
                <a:spcPct val="80000"/>
              </a:lnSpc>
              <a:buFontTx/>
              <a:buNone/>
            </a:pPr>
            <a:endParaRPr lang="sr-Cyrl-CS" sz="8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800" b="1" dirty="0" smtClean="0"/>
          </a:p>
          <a:p>
            <a:pPr>
              <a:lnSpc>
                <a:spcPct val="80000"/>
              </a:lnSpc>
            </a:pPr>
            <a:r>
              <a:rPr lang="en-US" sz="2400" dirty="0" err="1" smtClean="0"/>
              <a:t>Učenje</a:t>
            </a:r>
            <a:r>
              <a:rPr lang="sr-Cyrl-CS" sz="2400" dirty="0" smtClean="0"/>
              <a:t> </a:t>
            </a:r>
            <a:r>
              <a:rPr lang="en-US" sz="2400" dirty="0" err="1" smtClean="0"/>
              <a:t>iz</a:t>
            </a:r>
            <a:r>
              <a:rPr lang="sr-Cyrl-CS" sz="2400" dirty="0" smtClean="0"/>
              <a:t> </a:t>
            </a:r>
            <a:r>
              <a:rPr lang="en-US" sz="2400" dirty="0" smtClean="0"/>
              <a:t>CD </a:t>
            </a:r>
            <a:r>
              <a:rPr lang="en-US" sz="2400" dirty="0" err="1" smtClean="0"/>
              <a:t>izdanja</a:t>
            </a:r>
            <a:r>
              <a:rPr lang="sr-Cyrl-CS" sz="2400" dirty="0" smtClean="0"/>
              <a:t> </a:t>
            </a:r>
            <a:r>
              <a:rPr lang="en-US" sz="2400" dirty="0" err="1" smtClean="0"/>
              <a:t>raznih</a:t>
            </a:r>
            <a:r>
              <a:rPr lang="sr-Cyrl-CS" sz="2400" dirty="0" smtClean="0"/>
              <a:t> </a:t>
            </a:r>
            <a:r>
              <a:rPr lang="en-US" sz="2400" dirty="0" err="1" smtClean="0"/>
              <a:t>vrsta</a:t>
            </a:r>
            <a:r>
              <a:rPr lang="sr-Cyrl-CS" sz="2400" dirty="0" smtClean="0"/>
              <a:t> </a:t>
            </a:r>
            <a:r>
              <a:rPr lang="en-US" sz="2400" dirty="0" err="1" smtClean="0"/>
              <a:t>udžbenika</a:t>
            </a:r>
            <a:endParaRPr lang="sr-Cyrl-CS" sz="2400" dirty="0" smtClean="0"/>
          </a:p>
          <a:p>
            <a:pPr lvl="1">
              <a:lnSpc>
                <a:spcPct val="80000"/>
              </a:lnSpc>
            </a:pPr>
            <a:r>
              <a:rPr lang="en-US" sz="2200" dirty="0" err="1" smtClean="0">
                <a:cs typeface="Arial" charset="0"/>
              </a:rPr>
              <a:t>udžbenici</a:t>
            </a:r>
            <a:r>
              <a:rPr lang="sr-Cyrl-C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ura</a:t>
            </a:r>
            <a:r>
              <a:rPr lang="vi-VN" sz="2200" dirty="0" smtClean="0">
                <a:cs typeface="Arial" charset="0"/>
              </a:rPr>
              <a:t>đ</a:t>
            </a:r>
            <a:r>
              <a:rPr lang="en-US" sz="2200" dirty="0" err="1" smtClean="0">
                <a:cs typeface="Arial" charset="0"/>
              </a:rPr>
              <a:t>eni</a:t>
            </a:r>
            <a:r>
              <a:rPr lang="sr-Cyrl-C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na</a:t>
            </a:r>
            <a:r>
              <a:rPr lang="sr-Cyrl-C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programskim</a:t>
            </a:r>
            <a:r>
              <a:rPr lang="sr-Cyrl-C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jezicima</a:t>
            </a:r>
            <a:r>
              <a:rPr lang="sr-Cyrl-CS" sz="2200" dirty="0" smtClean="0">
                <a:cs typeface="Arial" charset="0"/>
              </a:rPr>
              <a:t>:</a:t>
            </a:r>
            <a:r>
              <a:rPr lang="sr-Cyrl-CS" sz="1800" dirty="0" smtClean="0">
                <a:cs typeface="Arial" charset="0"/>
              </a:rPr>
              <a:t> </a:t>
            </a:r>
          </a:p>
          <a:p>
            <a:pPr lvl="2">
              <a:lnSpc>
                <a:spcPct val="80000"/>
              </a:lnSpc>
            </a:pPr>
            <a:r>
              <a:rPr lang="en-US" sz="2000" i="1" dirty="0" smtClean="0"/>
              <a:t>Java</a:t>
            </a:r>
            <a:r>
              <a:rPr lang="sr-Cyrl-CS" sz="2000" dirty="0" smtClean="0"/>
              <a:t>, </a:t>
            </a:r>
            <a:r>
              <a:rPr lang="en-US" sz="2000" i="1" dirty="0" smtClean="0"/>
              <a:t>PHP</a:t>
            </a:r>
            <a:r>
              <a:rPr lang="sr-Cyrl-CS" sz="2000" dirty="0" smtClean="0"/>
              <a:t>, </a:t>
            </a:r>
            <a:r>
              <a:rPr lang="en-US" sz="2000" i="1" dirty="0" smtClean="0"/>
              <a:t>Flash</a:t>
            </a:r>
            <a:r>
              <a:rPr lang="sr-Cyrl-CS" sz="1600" dirty="0" smtClean="0"/>
              <a:t>...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nude</a:t>
            </a:r>
            <a:r>
              <a:rPr lang="sr-Cyrl-CS" sz="2200" dirty="0" smtClean="0"/>
              <a:t>:</a:t>
            </a:r>
            <a:r>
              <a:rPr lang="sr-Cyrl-CS" sz="1800" dirty="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US" sz="2000" dirty="0" err="1" smtClean="0"/>
              <a:t>ilustracije</a:t>
            </a:r>
            <a:r>
              <a:rPr lang="sr-Cyrl-CS" sz="2000" dirty="0" smtClean="0"/>
              <a:t>, </a:t>
            </a:r>
            <a:r>
              <a:rPr lang="en-US" sz="2000" dirty="0" err="1" smtClean="0"/>
              <a:t>animacije</a:t>
            </a:r>
            <a:r>
              <a:rPr lang="sr-Cyrl-CS" sz="2000" dirty="0" smtClean="0"/>
              <a:t>, </a:t>
            </a:r>
            <a:r>
              <a:rPr lang="en-US" sz="2000" dirty="0" err="1" smtClean="0"/>
              <a:t>zvuk</a:t>
            </a:r>
            <a:r>
              <a:rPr lang="sr-Cyrl-CS" sz="2000" dirty="0" smtClean="0"/>
              <a:t>...</a:t>
            </a:r>
          </a:p>
          <a:p>
            <a:pPr lvl="1">
              <a:lnSpc>
                <a:spcPct val="80000"/>
              </a:lnSpc>
            </a:pPr>
            <a:r>
              <a:rPr lang="en-US" sz="2200" dirty="0" err="1" smtClean="0"/>
              <a:t>novi</a:t>
            </a:r>
            <a:r>
              <a:rPr lang="sr-Cyrl-CS" sz="2200" dirty="0" smtClean="0"/>
              <a:t> </a:t>
            </a:r>
            <a:r>
              <a:rPr lang="en-US" sz="2200" dirty="0" err="1" smtClean="0"/>
              <a:t>alati</a:t>
            </a:r>
            <a:r>
              <a:rPr lang="sr-Cyrl-CS" sz="2200" dirty="0" smtClean="0"/>
              <a:t> </a:t>
            </a:r>
            <a:r>
              <a:rPr lang="en-US" sz="2200" dirty="0" err="1" smtClean="0"/>
              <a:t>za</a:t>
            </a:r>
            <a:r>
              <a:rPr lang="sr-Cyrl-CS" sz="2200" dirty="0" smtClean="0"/>
              <a:t> </a:t>
            </a:r>
            <a:r>
              <a:rPr lang="en-US" sz="2200" dirty="0" err="1" smtClean="0"/>
              <a:t>učenje</a:t>
            </a:r>
            <a:r>
              <a:rPr lang="sr-Cyrl-CS" sz="2200" dirty="0" smtClean="0"/>
              <a:t>:</a:t>
            </a:r>
            <a:r>
              <a:rPr lang="sr-Cyrl-CS" sz="1800" dirty="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US" sz="2000" dirty="0" err="1" smtClean="0"/>
              <a:t>interaktivnost</a:t>
            </a:r>
            <a:r>
              <a:rPr lang="sr-Cyrl-CS" sz="2000" dirty="0" smtClean="0"/>
              <a:t> </a:t>
            </a:r>
            <a:r>
              <a:rPr lang="en-US" sz="2000" dirty="0" err="1" smtClean="0"/>
              <a:t>i</a:t>
            </a:r>
            <a:r>
              <a:rPr lang="sr-Cyrl-CS" sz="2000" dirty="0" smtClean="0"/>
              <a:t> </a:t>
            </a:r>
            <a:r>
              <a:rPr lang="en-US" sz="2000" dirty="0" err="1" smtClean="0"/>
              <a:t>simulacije</a:t>
            </a:r>
            <a:r>
              <a:rPr lang="en-US" sz="1600" dirty="0" smtClean="0"/>
              <a:t>.</a:t>
            </a:r>
            <a:r>
              <a:rPr lang="sr-Cyrl-C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200" dirty="0" err="1" smtClean="0"/>
              <a:t>početak</a:t>
            </a:r>
            <a:r>
              <a:rPr lang="sr-Cyrl-CS" sz="2200" dirty="0" smtClean="0"/>
              <a:t> </a:t>
            </a:r>
            <a:r>
              <a:rPr lang="en-US" sz="2200" dirty="0" err="1" smtClean="0"/>
              <a:t>razvoja</a:t>
            </a:r>
            <a:endParaRPr lang="sr-Cyrl-CS" sz="2200" dirty="0" smtClean="0"/>
          </a:p>
          <a:p>
            <a:pPr lvl="2">
              <a:lnSpc>
                <a:spcPct val="80000"/>
              </a:lnSpc>
            </a:pPr>
            <a:r>
              <a:rPr lang="en-US" sz="2000" dirty="0" err="1" smtClean="0"/>
              <a:t>virtuelnih</a:t>
            </a:r>
            <a:r>
              <a:rPr lang="sr-Cyrl-CS" sz="2000" dirty="0" smtClean="0"/>
              <a:t> </a:t>
            </a:r>
            <a:r>
              <a:rPr lang="en-US" sz="2000" dirty="0" err="1" smtClean="0"/>
              <a:t>okruženja</a:t>
            </a:r>
            <a:r>
              <a:rPr lang="sr-Cyrl-CS" sz="2000" dirty="0" smtClean="0"/>
              <a:t> </a:t>
            </a:r>
            <a:r>
              <a:rPr lang="en-US" sz="2000" dirty="0" err="1" smtClean="0"/>
              <a:t>za</a:t>
            </a:r>
            <a:r>
              <a:rPr lang="sr-Cyrl-CS" sz="2000" dirty="0" smtClean="0"/>
              <a:t> </a:t>
            </a:r>
            <a:r>
              <a:rPr lang="en-US" sz="2000" dirty="0" err="1" smtClean="0"/>
              <a:t>učenje</a:t>
            </a:r>
            <a:endParaRPr lang="en-US" sz="2000" dirty="0" smtClean="0"/>
          </a:p>
        </p:txBody>
      </p:sp>
    </p:spTree>
  </p:cSld>
  <p:clrMapOvr>
    <a:masterClrMapping/>
  </p:clrMapOvr>
  <p:transition spd="slow">
    <p:pull dir="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125538"/>
            <a:ext cx="8229600" cy="711200"/>
          </a:xfrm>
        </p:spPr>
        <p:txBody>
          <a:bodyPr/>
          <a:lstStyle/>
          <a:p>
            <a:r>
              <a:rPr lang="en-US" sz="3200" smtClean="0"/>
              <a:t>Učenje</a:t>
            </a:r>
            <a:r>
              <a:rPr lang="sr-Cyrl-CS" sz="3200" smtClean="0"/>
              <a:t> </a:t>
            </a:r>
            <a:r>
              <a:rPr lang="en-US" sz="3200" smtClean="0"/>
              <a:t>na</a:t>
            </a:r>
            <a:r>
              <a:rPr lang="sr-Cyrl-CS" sz="3200" smtClean="0"/>
              <a:t> </a:t>
            </a:r>
            <a:r>
              <a:rPr lang="en-US" sz="3200" smtClean="0"/>
              <a:t>daljinu</a:t>
            </a:r>
            <a:r>
              <a:rPr lang="sr-Cyrl-CS" sz="3200" smtClean="0"/>
              <a:t> (</a:t>
            </a:r>
            <a:r>
              <a:rPr lang="sr-Latn-CS" sz="3200" i="1" smtClean="0"/>
              <a:t>distance learning</a:t>
            </a:r>
            <a:r>
              <a:rPr lang="sr-Cyrl-CS" sz="3200" i="1" smtClean="0"/>
              <a:t>)</a:t>
            </a:r>
            <a:endParaRPr lang="en-US" sz="3200" i="1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229600" cy="4175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Prvi</a:t>
            </a:r>
            <a:r>
              <a:rPr lang="sr-Cyrl-CS" sz="2400" smtClean="0"/>
              <a:t> </a:t>
            </a:r>
            <a:r>
              <a:rPr lang="en-US" sz="2400" smtClean="0"/>
              <a:t>sistemi</a:t>
            </a:r>
            <a:r>
              <a:rPr lang="sr-Cyrl-CS" sz="2400" smtClean="0"/>
              <a:t> </a:t>
            </a:r>
            <a:r>
              <a:rPr lang="en-US" sz="2400" smtClean="0"/>
              <a:t>za</a:t>
            </a:r>
            <a:r>
              <a:rPr lang="sr-Cyrl-CS" sz="2400" smtClean="0"/>
              <a:t> </a:t>
            </a:r>
            <a:r>
              <a:rPr lang="en-US" sz="2400" smtClean="0"/>
              <a:t>učenje</a:t>
            </a:r>
            <a:r>
              <a:rPr lang="sr-Cyrl-CS" sz="2400" smtClean="0"/>
              <a:t> </a:t>
            </a:r>
            <a:r>
              <a:rPr lang="en-US" sz="2400" smtClean="0"/>
              <a:t>na</a:t>
            </a:r>
            <a:r>
              <a:rPr lang="sr-Cyrl-CS" sz="2400" smtClean="0"/>
              <a:t> </a:t>
            </a:r>
            <a:r>
              <a:rPr lang="en-US" sz="2400" smtClean="0"/>
              <a:t>daljinu</a:t>
            </a:r>
            <a:endParaRPr lang="sr-Cyrl-CS" sz="2400" smtClean="0"/>
          </a:p>
          <a:p>
            <a:pPr lvl="1">
              <a:lnSpc>
                <a:spcPct val="90000"/>
              </a:lnSpc>
            </a:pPr>
            <a:r>
              <a:rPr lang="en-US" sz="2000" smtClean="0"/>
              <a:t>U</a:t>
            </a:r>
            <a:r>
              <a:rPr lang="sr-Cyrl-CS" sz="2000" smtClean="0"/>
              <a:t> </a:t>
            </a:r>
            <a:r>
              <a:rPr lang="en-US" sz="2000" smtClean="0"/>
              <a:t>Velikoj</a:t>
            </a:r>
            <a:r>
              <a:rPr lang="sr-Cyrl-CS" sz="2000" smtClean="0"/>
              <a:t> </a:t>
            </a:r>
            <a:r>
              <a:rPr lang="en-US" sz="2000" smtClean="0"/>
              <a:t>Britaniji</a:t>
            </a:r>
            <a:r>
              <a:rPr lang="sr-Cyrl-CS" sz="2000" smtClean="0"/>
              <a:t> (1969.) - </a:t>
            </a:r>
            <a:r>
              <a:rPr lang="en-US" sz="2000" smtClean="0"/>
              <a:t>prvi</a:t>
            </a:r>
            <a:r>
              <a:rPr lang="sr-Cyrl-CS" sz="2000" smtClean="0"/>
              <a:t> </a:t>
            </a:r>
            <a:r>
              <a:rPr lang="en-US" sz="2000" smtClean="0">
                <a:cs typeface="Arial" charset="0"/>
              </a:rPr>
              <a:t>“</a:t>
            </a:r>
            <a:r>
              <a:rPr lang="en-US" sz="2000" smtClean="0"/>
              <a:t>Otvoreni</a:t>
            </a:r>
            <a:r>
              <a:rPr lang="sr-Cyrl-CS" sz="2000" smtClean="0"/>
              <a:t> </a:t>
            </a:r>
            <a:r>
              <a:rPr lang="en-US" sz="2000" smtClean="0"/>
              <a:t>univerzitet</a:t>
            </a:r>
            <a:r>
              <a:rPr lang="sr-Cyrl-CS" sz="2000" smtClean="0"/>
              <a:t> </a:t>
            </a:r>
            <a:r>
              <a:rPr lang="en-US" sz="2000" smtClean="0">
                <a:cs typeface="Arial" charset="0"/>
              </a:rPr>
              <a:t>“</a:t>
            </a:r>
            <a:endParaRPr lang="sr-Cyrl-CS" sz="2000" smtClean="0"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000" smtClean="0">
                <a:cs typeface="Arial" charset="0"/>
              </a:rPr>
              <a:t>ponu</a:t>
            </a:r>
            <a:r>
              <a:rPr lang="vi-VN" sz="2000" smtClean="0">
                <a:cs typeface="Arial" charset="0"/>
              </a:rPr>
              <a:t>đ</a:t>
            </a:r>
            <a:r>
              <a:rPr lang="en-US" sz="2000" smtClean="0">
                <a:cs typeface="Arial" charset="0"/>
              </a:rPr>
              <a:t>eno</a:t>
            </a:r>
            <a:r>
              <a:rPr lang="sr-Cyrl-CS" sz="2000" smtClean="0">
                <a:cs typeface="Arial" charset="0"/>
              </a:rPr>
              <a:t> </a:t>
            </a:r>
            <a:r>
              <a:rPr lang="en-US" sz="2000" smtClean="0">
                <a:cs typeface="Arial" charset="0"/>
              </a:rPr>
              <a:t>učenje</a:t>
            </a:r>
            <a:r>
              <a:rPr lang="sr-Cyrl-CS" sz="2000" smtClean="0">
                <a:cs typeface="Arial" charset="0"/>
              </a:rPr>
              <a:t> </a:t>
            </a:r>
            <a:r>
              <a:rPr lang="en-US" sz="2000" smtClean="0">
                <a:cs typeface="Arial" charset="0"/>
              </a:rPr>
              <a:t>samo</a:t>
            </a:r>
            <a:r>
              <a:rPr lang="sr-Cyrl-CS" sz="2000" smtClean="0">
                <a:cs typeface="Arial" charset="0"/>
              </a:rPr>
              <a:t> </a:t>
            </a:r>
            <a:r>
              <a:rPr lang="en-US" sz="2000" smtClean="0">
                <a:cs typeface="Arial" charset="0"/>
              </a:rPr>
              <a:t>na</a:t>
            </a:r>
            <a:r>
              <a:rPr lang="sr-Cyrl-CS" sz="2000" smtClean="0">
                <a:cs typeface="Arial" charset="0"/>
              </a:rPr>
              <a:t> </a:t>
            </a:r>
            <a:r>
              <a:rPr lang="en-US" sz="2000" smtClean="0">
                <a:cs typeface="Arial" charset="0"/>
              </a:rPr>
              <a:t>daljinu</a:t>
            </a:r>
            <a:endParaRPr lang="sr-Cyrl-CS" sz="2000" smtClean="0"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000" smtClean="0"/>
              <a:t>studenti</a:t>
            </a:r>
            <a:r>
              <a:rPr lang="sr-Cyrl-CS" sz="2000" smtClean="0"/>
              <a:t> </a:t>
            </a:r>
            <a:r>
              <a:rPr lang="en-US" sz="2000" smtClean="0"/>
              <a:t>su</a:t>
            </a:r>
            <a:r>
              <a:rPr lang="sr-Cyrl-CS" sz="2000" smtClean="0"/>
              <a:t> </a:t>
            </a:r>
            <a:r>
              <a:rPr lang="en-US" sz="2000" smtClean="0"/>
              <a:t>na</a:t>
            </a:r>
            <a:r>
              <a:rPr lang="sr-Cyrl-CS" sz="2000" smtClean="0"/>
              <a:t> </a:t>
            </a:r>
            <a:r>
              <a:rPr lang="en-US" sz="2000" smtClean="0"/>
              <a:t>TV</a:t>
            </a:r>
            <a:r>
              <a:rPr lang="sr-Cyrl-CS" sz="2000" smtClean="0"/>
              <a:t>-</a:t>
            </a:r>
            <a:r>
              <a:rPr lang="en-US" sz="2000" smtClean="0"/>
              <a:t>u</a:t>
            </a:r>
            <a:r>
              <a:rPr lang="sr-Cyrl-CS" sz="2000" smtClean="0"/>
              <a:t> </a:t>
            </a:r>
            <a:r>
              <a:rPr lang="en-US" sz="2000" smtClean="0"/>
              <a:t>pratili</a:t>
            </a:r>
            <a:r>
              <a:rPr lang="sr-Cyrl-CS" sz="2000" smtClean="0"/>
              <a:t> </a:t>
            </a:r>
            <a:r>
              <a:rPr lang="en-US" sz="2000" smtClean="0"/>
              <a:t>izlaganja</a:t>
            </a:r>
            <a:r>
              <a:rPr lang="sr-Cyrl-CS" sz="2000" smtClean="0"/>
              <a:t> </a:t>
            </a:r>
            <a:r>
              <a:rPr lang="en-US" sz="2000" smtClean="0"/>
              <a:t>udaljenih</a:t>
            </a:r>
            <a:r>
              <a:rPr lang="sr-Cyrl-CS" sz="2000" smtClean="0"/>
              <a:t> </a:t>
            </a:r>
            <a:r>
              <a:rPr lang="en-US" sz="2000" smtClean="0"/>
              <a:t>profesora</a:t>
            </a:r>
            <a:endParaRPr lang="sr-Cyrl-CS" sz="2000" smtClean="0"/>
          </a:p>
          <a:p>
            <a:pPr lvl="1">
              <a:lnSpc>
                <a:spcPct val="90000"/>
              </a:lnSpc>
              <a:buFontTx/>
              <a:buNone/>
            </a:pPr>
            <a:endParaRPr lang="sr-Cyrl-CS" sz="800" smtClean="0"/>
          </a:p>
          <a:p>
            <a:pPr>
              <a:lnSpc>
                <a:spcPct val="90000"/>
              </a:lnSpc>
            </a:pPr>
            <a:r>
              <a:rPr lang="en-US" sz="2400" smtClean="0"/>
              <a:t>Sistemi</a:t>
            </a:r>
            <a:r>
              <a:rPr lang="sr-Cyrl-CS" sz="2400" smtClean="0"/>
              <a:t> </a:t>
            </a:r>
            <a:r>
              <a:rPr lang="en-US" sz="2400" smtClean="0"/>
              <a:t>za</a:t>
            </a:r>
            <a:r>
              <a:rPr lang="sr-Cyrl-CS" sz="2400" smtClean="0"/>
              <a:t> </a:t>
            </a:r>
            <a:r>
              <a:rPr lang="en-US" sz="2400" smtClean="0"/>
              <a:t>učenje</a:t>
            </a:r>
            <a:r>
              <a:rPr lang="sr-Cyrl-CS" sz="2400" smtClean="0"/>
              <a:t> </a:t>
            </a:r>
            <a:r>
              <a:rPr lang="en-US" sz="2400" smtClean="0"/>
              <a:t>na</a:t>
            </a:r>
            <a:r>
              <a:rPr lang="sr-Cyrl-CS" sz="2400" smtClean="0"/>
              <a:t> </a:t>
            </a:r>
            <a:r>
              <a:rPr lang="en-US" sz="2400" smtClean="0"/>
              <a:t>daljinu</a:t>
            </a:r>
            <a:r>
              <a:rPr lang="sr-Cyrl-CS" sz="2400" smtClean="0"/>
              <a:t> </a:t>
            </a:r>
            <a:r>
              <a:rPr lang="en-US" sz="2400" smtClean="0"/>
              <a:t>u</a:t>
            </a:r>
            <a:r>
              <a:rPr lang="sr-Cyrl-CS" sz="2400" smtClean="0"/>
              <a:t> </a:t>
            </a:r>
            <a:r>
              <a:rPr lang="en-US" sz="2400" smtClean="0"/>
              <a:t>savremenoj</a:t>
            </a:r>
            <a:r>
              <a:rPr lang="sr-Cyrl-CS" sz="2400" smtClean="0"/>
              <a:t> </a:t>
            </a:r>
            <a:r>
              <a:rPr lang="en-US" sz="2400" smtClean="0"/>
              <a:t>varijanti</a:t>
            </a:r>
            <a:endParaRPr lang="sr-Cyrl-CS" sz="2400" smtClean="0"/>
          </a:p>
          <a:p>
            <a:pPr lvl="1">
              <a:lnSpc>
                <a:spcPct val="90000"/>
              </a:lnSpc>
            </a:pPr>
            <a:r>
              <a:rPr lang="en-US" sz="2000" smtClean="0">
                <a:cs typeface="Arial" charset="0"/>
              </a:rPr>
              <a:t>uslovljeni</a:t>
            </a:r>
            <a:r>
              <a:rPr lang="sr-Cyrl-CS" sz="2000" smtClean="0">
                <a:cs typeface="Arial" charset="0"/>
              </a:rPr>
              <a:t> </a:t>
            </a:r>
            <a:r>
              <a:rPr lang="en-US" sz="2000" smtClean="0">
                <a:cs typeface="Arial" charset="0"/>
              </a:rPr>
              <a:t>razvojem</a:t>
            </a:r>
            <a:r>
              <a:rPr lang="sr-Cyrl-CS" sz="2000" smtClean="0">
                <a:cs typeface="Arial" charset="0"/>
              </a:rPr>
              <a:t> </a:t>
            </a:r>
            <a:r>
              <a:rPr lang="en-US" sz="2000" smtClean="0">
                <a:cs typeface="Arial" charset="0"/>
              </a:rPr>
              <a:t>Interneta</a:t>
            </a:r>
            <a:r>
              <a:rPr lang="sr-Cyrl-CS" sz="2000" smtClean="0">
                <a:cs typeface="Arial" charset="0"/>
              </a:rPr>
              <a:t> </a:t>
            </a:r>
            <a:r>
              <a:rPr lang="en-US" sz="2000" smtClean="0">
                <a:cs typeface="Arial" charset="0"/>
              </a:rPr>
              <a:t>i</a:t>
            </a:r>
            <a:r>
              <a:rPr lang="sr-Cyrl-CS" sz="2000" smtClean="0">
                <a:cs typeface="Arial" charset="0"/>
              </a:rPr>
              <a:t> </a:t>
            </a:r>
            <a:r>
              <a:rPr lang="en-US" sz="2000" smtClean="0">
                <a:cs typeface="Arial" charset="0"/>
              </a:rPr>
              <a:t>multimedija</a:t>
            </a:r>
            <a:endParaRPr lang="sr-Cyrl-CS" sz="2000" smtClean="0"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000" smtClean="0"/>
              <a:t>početak</a:t>
            </a:r>
            <a:r>
              <a:rPr lang="sr-Cyrl-CS" sz="2000" smtClean="0"/>
              <a:t> </a:t>
            </a:r>
            <a:r>
              <a:rPr lang="en-US" sz="2000" smtClean="0"/>
              <a:t>razvoja</a:t>
            </a:r>
            <a:r>
              <a:rPr lang="sr-Cyrl-CS" sz="2000" smtClean="0"/>
              <a:t> </a:t>
            </a:r>
            <a:r>
              <a:rPr lang="en-US" sz="2000" smtClean="0"/>
              <a:t>Interneta</a:t>
            </a:r>
            <a:r>
              <a:rPr lang="sr-Cyrl-CS" sz="2000" smtClean="0"/>
              <a:t> (1990.)</a:t>
            </a:r>
            <a:endParaRPr lang="en-US" sz="2000" smtClean="0"/>
          </a:p>
          <a:p>
            <a:pPr lvl="2">
              <a:lnSpc>
                <a:spcPct val="90000"/>
              </a:lnSpc>
            </a:pPr>
            <a:r>
              <a:rPr lang="en-US" sz="1800" smtClean="0"/>
              <a:t>smatra</a:t>
            </a:r>
            <a:r>
              <a:rPr lang="sr-Cyrl-CS" sz="1800" smtClean="0"/>
              <a:t> </a:t>
            </a:r>
            <a:r>
              <a:rPr lang="en-US" sz="1800" smtClean="0"/>
              <a:t>se</a:t>
            </a:r>
            <a:r>
              <a:rPr lang="sr-Cyrl-CS" sz="1800" smtClean="0"/>
              <a:t> </a:t>
            </a:r>
            <a:r>
              <a:rPr lang="en-US" sz="1800" smtClean="0"/>
              <a:t>početkom</a:t>
            </a:r>
            <a:r>
              <a:rPr lang="sr-Cyrl-CS" sz="1800" smtClean="0"/>
              <a:t> </a:t>
            </a:r>
            <a:r>
              <a:rPr lang="en-US" sz="1800" smtClean="0"/>
              <a:t>razvoja</a:t>
            </a:r>
            <a:r>
              <a:rPr lang="sr-Cyrl-CS" sz="1800" smtClean="0"/>
              <a:t> </a:t>
            </a:r>
            <a:r>
              <a:rPr lang="en-US" sz="1800" smtClean="0"/>
              <a:t>ove</a:t>
            </a:r>
            <a:r>
              <a:rPr lang="sr-Cyrl-CS" sz="1800" smtClean="0"/>
              <a:t> </a:t>
            </a:r>
            <a:r>
              <a:rPr lang="en-US" sz="1800" smtClean="0"/>
              <a:t>varijante</a:t>
            </a:r>
            <a:r>
              <a:rPr lang="sr-Cyrl-CS" sz="1800" smtClean="0"/>
              <a:t> </a:t>
            </a:r>
            <a:r>
              <a:rPr lang="en-US" sz="1800" smtClean="0"/>
              <a:t>sistema</a:t>
            </a:r>
            <a:r>
              <a:rPr lang="sr-Cyrl-CS" sz="1800" smtClean="0"/>
              <a:t> </a:t>
            </a:r>
            <a:r>
              <a:rPr lang="en-US" sz="1800" smtClean="0"/>
              <a:t>za</a:t>
            </a:r>
            <a:r>
              <a:rPr lang="sr-Cyrl-CS" sz="1800" smtClean="0"/>
              <a:t> </a:t>
            </a:r>
            <a:r>
              <a:rPr lang="en-US" sz="1800" smtClean="0"/>
              <a:t>učenje</a:t>
            </a:r>
            <a:r>
              <a:rPr lang="sr-Cyrl-CS" sz="1800" smtClean="0"/>
              <a:t> </a:t>
            </a:r>
            <a:r>
              <a:rPr lang="en-US" sz="1800" smtClean="0"/>
              <a:t>na</a:t>
            </a:r>
            <a:r>
              <a:rPr lang="sr-Cyrl-CS" sz="1800" smtClean="0"/>
              <a:t> </a:t>
            </a:r>
            <a:r>
              <a:rPr lang="en-US" sz="1800" smtClean="0"/>
              <a:t>daljinu</a:t>
            </a:r>
          </a:p>
        </p:txBody>
      </p:sp>
    </p:spTree>
  </p:cSld>
  <p:clrMapOvr>
    <a:masterClrMapping/>
  </p:clrMapOvr>
  <p:transition spd="slow">
    <p:pull dir="d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125538"/>
            <a:ext cx="8229600" cy="711200"/>
          </a:xfrm>
        </p:spPr>
        <p:txBody>
          <a:bodyPr/>
          <a:lstStyle/>
          <a:p>
            <a:r>
              <a:rPr lang="en-US" sz="3600" smtClean="0"/>
              <a:t>Učenje</a:t>
            </a:r>
            <a:r>
              <a:rPr lang="sr-Cyrl-CS" sz="3600" smtClean="0"/>
              <a:t> </a:t>
            </a:r>
            <a:r>
              <a:rPr lang="en-US" sz="3600" smtClean="0"/>
              <a:t>na</a:t>
            </a:r>
            <a:r>
              <a:rPr lang="sr-Cyrl-CS" sz="3600" smtClean="0"/>
              <a:t> </a:t>
            </a:r>
            <a:r>
              <a:rPr lang="en-US" sz="3600" smtClean="0"/>
              <a:t>daljinu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6346825" cy="10080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Učenje</a:t>
            </a:r>
            <a:r>
              <a:rPr lang="sr-Cyrl-CS" sz="2400" smtClean="0"/>
              <a:t> </a:t>
            </a:r>
            <a:r>
              <a:rPr lang="en-US" sz="2400" smtClean="0"/>
              <a:t>na</a:t>
            </a:r>
            <a:r>
              <a:rPr lang="sr-Cyrl-CS" sz="2400" smtClean="0"/>
              <a:t> </a:t>
            </a:r>
            <a:r>
              <a:rPr lang="en-US" sz="2400" smtClean="0"/>
              <a:t>daljinu</a:t>
            </a:r>
            <a:r>
              <a:rPr lang="sr-Cyrl-CS" sz="2400" smtClean="0"/>
              <a:t> </a:t>
            </a:r>
            <a:r>
              <a:rPr lang="en-US" sz="2400" smtClean="0"/>
              <a:t>u</a:t>
            </a:r>
            <a:r>
              <a:rPr lang="sr-Cyrl-CS" sz="2400" smtClean="0"/>
              <a:t> </a:t>
            </a:r>
            <a:r>
              <a:rPr lang="en-US" sz="2400" smtClean="0"/>
              <a:t>savremenoj</a:t>
            </a:r>
            <a:r>
              <a:rPr lang="sr-Cyrl-CS" sz="2400" smtClean="0"/>
              <a:t> </a:t>
            </a:r>
            <a:r>
              <a:rPr lang="en-US" sz="2400" smtClean="0"/>
              <a:t>varijanti</a:t>
            </a:r>
            <a:r>
              <a:rPr lang="sr-Cyrl-CS" sz="2400" smtClean="0"/>
              <a:t> (</a:t>
            </a:r>
            <a:r>
              <a:rPr lang="sr-Latn-CS" sz="2400" i="1" smtClean="0"/>
              <a:t>Internet</a:t>
            </a:r>
            <a:r>
              <a:rPr lang="sr-Cyrl-CS" sz="2400" i="1" smtClean="0"/>
              <a:t>-</a:t>
            </a:r>
            <a:r>
              <a:rPr lang="en-US" sz="2400" i="1" smtClean="0"/>
              <a:t>based</a:t>
            </a:r>
            <a:r>
              <a:rPr lang="sr-Cyrl-CS" sz="2400" i="1" smtClean="0"/>
              <a:t> </a:t>
            </a:r>
            <a:r>
              <a:rPr lang="sr-Latn-CS" sz="2400" i="1" smtClean="0"/>
              <a:t>distance </a:t>
            </a:r>
            <a:r>
              <a:rPr lang="en-US" sz="2400" i="1" smtClean="0"/>
              <a:t>e</a:t>
            </a:r>
            <a:r>
              <a:rPr lang="sr-Cyrl-CS" sz="2400" i="1" smtClean="0"/>
              <a:t>-</a:t>
            </a:r>
            <a:r>
              <a:rPr lang="sr-Latn-CS" sz="2400" i="1" smtClean="0"/>
              <a:t>learning</a:t>
            </a:r>
            <a:r>
              <a:rPr lang="sr-Cyrl-CS" sz="2400" smtClean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sr-Cyrl-CS" sz="800" smtClean="0"/>
          </a:p>
        </p:txBody>
      </p:sp>
      <p:pic>
        <p:nvPicPr>
          <p:cNvPr id="60420" name="Picture 4" descr="learning-solutions-graph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1989138"/>
            <a:ext cx="19081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684213" y="3357563"/>
            <a:ext cx="76327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000066"/>
                </a:solidFill>
              </a:rPr>
              <a:t>Prim</a:t>
            </a:r>
            <a:r>
              <a:rPr lang="bs-Latn-BA" sz="2400" dirty="0" smtClean="0">
                <a:solidFill>
                  <a:srgbClr val="000066"/>
                </a:solidFill>
              </a:rPr>
              <a:t>j</a:t>
            </a:r>
            <a:r>
              <a:rPr lang="en-US" sz="2400" dirty="0" err="1" smtClean="0">
                <a:solidFill>
                  <a:srgbClr val="000066"/>
                </a:solidFill>
              </a:rPr>
              <a:t>ena</a:t>
            </a:r>
            <a:r>
              <a:rPr lang="sr-Cyrl-CS" sz="2400" dirty="0" smtClean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Interneta</a:t>
            </a:r>
            <a:r>
              <a:rPr lang="sr-Cyrl-C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i</a:t>
            </a:r>
            <a:r>
              <a:rPr lang="sr-Cyrl-C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ostalih</a:t>
            </a:r>
            <a:r>
              <a:rPr lang="sr-Cyrl-C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savremenih</a:t>
            </a:r>
            <a:r>
              <a:rPr lang="sr-Cyrl-C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računarskih</a:t>
            </a:r>
            <a:r>
              <a:rPr lang="sr-Cyrl-C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tehnologija</a:t>
            </a:r>
            <a:r>
              <a:rPr lang="sr-Cyrl-CS" sz="2400" dirty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u</a:t>
            </a:r>
            <a:r>
              <a:rPr lang="sr-Cyrl-C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razvoju</a:t>
            </a:r>
            <a:r>
              <a:rPr lang="sr-Cyrl-CS" sz="2400" dirty="0">
                <a:solidFill>
                  <a:srgbClr val="000066"/>
                </a:solidFill>
              </a:rPr>
              <a:t>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200" dirty="0" err="1">
                <a:solidFill>
                  <a:srgbClr val="000066"/>
                </a:solidFill>
              </a:rPr>
              <a:t>programskih</a:t>
            </a:r>
            <a:r>
              <a:rPr lang="sr-Cyrl-C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platformi</a:t>
            </a:r>
            <a:r>
              <a:rPr lang="sr-Cyrl-C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za</a:t>
            </a:r>
            <a:r>
              <a:rPr lang="sr-Cyrl-C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učenje</a:t>
            </a:r>
            <a:r>
              <a:rPr lang="sr-Cyrl-C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preko</a:t>
            </a:r>
            <a:r>
              <a:rPr lang="sr-Cyrl-C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Interneta</a:t>
            </a:r>
            <a:r>
              <a:rPr lang="sr-Cyrl-CS" sz="2200" dirty="0">
                <a:solidFill>
                  <a:srgbClr val="000066"/>
                </a:solidFill>
              </a:rPr>
              <a:t> (</a:t>
            </a:r>
            <a:r>
              <a:rPr lang="en-US" sz="2200" i="1" dirty="0">
                <a:solidFill>
                  <a:srgbClr val="000066"/>
                </a:solidFill>
              </a:rPr>
              <a:t>Internet</a:t>
            </a:r>
            <a:r>
              <a:rPr lang="sr-Cyrl-CS" sz="2200" i="1" dirty="0">
                <a:solidFill>
                  <a:srgbClr val="000066"/>
                </a:solidFill>
              </a:rPr>
              <a:t> </a:t>
            </a:r>
            <a:r>
              <a:rPr lang="en-US" sz="2200" i="1" dirty="0">
                <a:solidFill>
                  <a:srgbClr val="000066"/>
                </a:solidFill>
              </a:rPr>
              <a:t>Based</a:t>
            </a:r>
            <a:r>
              <a:rPr lang="sr-Cyrl-CS" sz="2200" i="1" dirty="0">
                <a:solidFill>
                  <a:srgbClr val="000066"/>
                </a:solidFill>
              </a:rPr>
              <a:t> </a:t>
            </a:r>
            <a:r>
              <a:rPr lang="en-US" sz="2200" i="1" dirty="0">
                <a:solidFill>
                  <a:srgbClr val="000066"/>
                </a:solidFill>
              </a:rPr>
              <a:t>Learning</a:t>
            </a:r>
            <a:r>
              <a:rPr lang="sr-Cyrl-CS" sz="2200" i="1" dirty="0">
                <a:solidFill>
                  <a:srgbClr val="000066"/>
                </a:solidFill>
              </a:rPr>
              <a:t> </a:t>
            </a:r>
            <a:r>
              <a:rPr lang="en-US" sz="2200" i="1" dirty="0">
                <a:solidFill>
                  <a:srgbClr val="000066"/>
                </a:solidFill>
              </a:rPr>
              <a:t>Management</a:t>
            </a:r>
            <a:r>
              <a:rPr lang="sr-Cyrl-CS" sz="2200" i="1" dirty="0">
                <a:solidFill>
                  <a:srgbClr val="000066"/>
                </a:solidFill>
              </a:rPr>
              <a:t> </a:t>
            </a:r>
            <a:r>
              <a:rPr lang="en-US" sz="2200" i="1" dirty="0">
                <a:solidFill>
                  <a:srgbClr val="000066"/>
                </a:solidFill>
              </a:rPr>
              <a:t>Systems</a:t>
            </a:r>
            <a:r>
              <a:rPr lang="sr-Cyrl-CS" sz="2200" dirty="0">
                <a:solidFill>
                  <a:srgbClr val="000066"/>
                </a:solidFill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200" dirty="0">
                <a:solidFill>
                  <a:srgbClr val="000066"/>
                </a:solidFill>
                <a:cs typeface="Arial" charset="0"/>
              </a:rPr>
              <a:t>"</a:t>
            </a:r>
            <a:r>
              <a:rPr lang="en-US" sz="2200" dirty="0" err="1">
                <a:solidFill>
                  <a:srgbClr val="000066"/>
                </a:solidFill>
                <a:cs typeface="Arial" charset="0"/>
              </a:rPr>
              <a:t>Otvorenih</a:t>
            </a:r>
            <a:r>
              <a:rPr lang="sr-Cyrl-CS" sz="22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rgbClr val="000066"/>
                </a:solidFill>
                <a:cs typeface="Arial" charset="0"/>
              </a:rPr>
              <a:t>univerziteta</a:t>
            </a:r>
            <a:r>
              <a:rPr lang="en-US" sz="2200" dirty="0">
                <a:solidFill>
                  <a:srgbClr val="000066"/>
                </a:solidFill>
                <a:cs typeface="Arial" charset="0"/>
              </a:rPr>
              <a:t>“</a:t>
            </a:r>
            <a:endParaRPr lang="sr-Latn-CS" sz="2200" dirty="0">
              <a:solidFill>
                <a:srgbClr val="000066"/>
              </a:solidFill>
              <a:cs typeface="Arial" charset="0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sr-Cyrl-CS" dirty="0">
                <a:hlinkClick r:id="rId3"/>
              </a:rPr>
              <a:t>http://ocw.mit.edu/index.htm</a:t>
            </a:r>
            <a:endParaRPr lang="sr-Cyrl-CS" sz="2200" dirty="0">
              <a:solidFill>
                <a:srgbClr val="000066"/>
              </a:solidFill>
              <a:cs typeface="Arial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200" dirty="0" err="1">
                <a:solidFill>
                  <a:srgbClr val="000066"/>
                </a:solidFill>
              </a:rPr>
              <a:t>sertifikovanih</a:t>
            </a:r>
            <a:r>
              <a:rPr lang="sr-Cyrl-C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programa</a:t>
            </a:r>
            <a:endParaRPr lang="sr-Cyrl-CS" sz="2200" dirty="0">
              <a:solidFill>
                <a:srgbClr val="000066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200" dirty="0" err="1">
                <a:solidFill>
                  <a:srgbClr val="000066"/>
                </a:solidFill>
              </a:rPr>
              <a:t>kompletnih</a:t>
            </a:r>
            <a:r>
              <a:rPr lang="sr-Cyrl-C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sistema</a:t>
            </a:r>
            <a:r>
              <a:rPr lang="sr-Cyrl-C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za</a:t>
            </a:r>
            <a:r>
              <a:rPr lang="sr-Cyrl-C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učenje</a:t>
            </a:r>
            <a:endParaRPr lang="sr-Cyrl-CS" sz="2200" dirty="0">
              <a:solidFill>
                <a:srgbClr val="000066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sr-Cyrl-CS" sz="2400" b="1" dirty="0">
                <a:solidFill>
                  <a:srgbClr val="000066"/>
                </a:solidFill>
              </a:rPr>
              <a:t>....</a:t>
            </a:r>
            <a:endParaRPr lang="en-US" sz="2400" b="1" dirty="0">
              <a:solidFill>
                <a:srgbClr val="000066"/>
              </a:solidFill>
            </a:endParaRPr>
          </a:p>
        </p:txBody>
      </p:sp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760913"/>
            <a:ext cx="2895600" cy="5048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25538"/>
            <a:ext cx="8964612" cy="574675"/>
          </a:xfrm>
        </p:spPr>
        <p:txBody>
          <a:bodyPr/>
          <a:lstStyle/>
          <a:p>
            <a:r>
              <a:rPr lang="sr-Latn-CS" sz="3200" smtClean="0">
                <a:solidFill>
                  <a:srgbClr val="222268"/>
                </a:solidFill>
              </a:rPr>
              <a:t>P</a:t>
            </a:r>
            <a:r>
              <a:rPr lang="en-US" sz="3200" smtClean="0">
                <a:solidFill>
                  <a:srgbClr val="222268"/>
                </a:solidFill>
              </a:rPr>
              <a:t>rednosti</a:t>
            </a:r>
            <a:r>
              <a:rPr lang="sr-Cyrl-CS" sz="3200" smtClean="0">
                <a:solidFill>
                  <a:srgbClr val="222268"/>
                </a:solidFill>
              </a:rPr>
              <a:t> </a:t>
            </a:r>
            <a:r>
              <a:rPr lang="en-US" sz="3200" smtClean="0">
                <a:solidFill>
                  <a:srgbClr val="222268"/>
                </a:solidFill>
              </a:rPr>
              <a:t>sistema</a:t>
            </a:r>
            <a:r>
              <a:rPr lang="sr-Cyrl-CS" sz="3200" smtClean="0">
                <a:solidFill>
                  <a:srgbClr val="222268"/>
                </a:solidFill>
              </a:rPr>
              <a:t> </a:t>
            </a:r>
            <a:r>
              <a:rPr lang="en-US" sz="3200" smtClean="0">
                <a:solidFill>
                  <a:srgbClr val="222268"/>
                </a:solidFill>
              </a:rPr>
              <a:t>za</a:t>
            </a:r>
            <a:r>
              <a:rPr lang="sr-Cyrl-CS" sz="3200" smtClean="0">
                <a:solidFill>
                  <a:srgbClr val="222268"/>
                </a:solidFill>
              </a:rPr>
              <a:t> </a:t>
            </a:r>
            <a:r>
              <a:rPr lang="en-US" sz="3200" smtClean="0">
                <a:solidFill>
                  <a:srgbClr val="222268"/>
                </a:solidFill>
              </a:rPr>
              <a:t>učenje</a:t>
            </a:r>
            <a:r>
              <a:rPr lang="sr-Cyrl-CS" sz="3200" smtClean="0">
                <a:solidFill>
                  <a:srgbClr val="222268"/>
                </a:solidFill>
              </a:rPr>
              <a:t> </a:t>
            </a:r>
            <a:r>
              <a:rPr lang="en-US" sz="3200" smtClean="0">
                <a:solidFill>
                  <a:srgbClr val="222268"/>
                </a:solidFill>
              </a:rPr>
              <a:t>preko</a:t>
            </a:r>
            <a:r>
              <a:rPr lang="sr-Latn-CS" sz="3200" smtClean="0">
                <a:solidFill>
                  <a:srgbClr val="222268"/>
                </a:solidFill>
              </a:rPr>
              <a:t> </a:t>
            </a:r>
            <a:r>
              <a:rPr lang="en-US" sz="3200" smtClean="0">
                <a:solidFill>
                  <a:srgbClr val="222268"/>
                </a:solidFill>
              </a:rPr>
              <a:t>Interneta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844675"/>
            <a:ext cx="5726143" cy="460692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–"/>
            </a:pPr>
            <a:r>
              <a:rPr lang="en-US" sz="2400" dirty="0" err="1" smtClean="0"/>
              <a:t>Korišćenje</a:t>
            </a:r>
            <a:r>
              <a:rPr lang="sr-Cyrl-CS" sz="2400" dirty="0" smtClean="0"/>
              <a:t> </a:t>
            </a:r>
            <a:r>
              <a:rPr lang="bs-Latn-BA" sz="2400" dirty="0" err="1" smtClean="0"/>
              <a:t>mngo</a:t>
            </a:r>
            <a:r>
              <a:rPr lang="sr-Cyrl-CS" sz="2400" dirty="0" smtClean="0"/>
              <a:t> </a:t>
            </a:r>
            <a:r>
              <a:rPr lang="en-US" sz="2400" dirty="0" err="1" smtClean="0"/>
              <a:t>savremenih</a:t>
            </a:r>
            <a:r>
              <a:rPr lang="sr-Cyrl-CS" sz="2400" dirty="0" smtClean="0"/>
              <a:t> </a:t>
            </a:r>
            <a:r>
              <a:rPr lang="en-US" sz="2400" dirty="0" err="1" smtClean="0"/>
              <a:t>resursa</a:t>
            </a:r>
            <a:endParaRPr lang="sr-Cyrl-CS" sz="2400" dirty="0" smtClean="0"/>
          </a:p>
          <a:p>
            <a:pPr>
              <a:lnSpc>
                <a:spcPct val="80000"/>
              </a:lnSpc>
            </a:pPr>
            <a:endParaRPr lang="sr-Cyrl-CS" sz="1000" dirty="0" smtClean="0"/>
          </a:p>
          <a:p>
            <a:pPr>
              <a:lnSpc>
                <a:spcPct val="80000"/>
              </a:lnSpc>
              <a:buFont typeface="Arial" charset="0"/>
              <a:buChar char="–"/>
            </a:pPr>
            <a:r>
              <a:rPr lang="en-US" sz="2400" dirty="0" err="1" smtClean="0"/>
              <a:t>Podsticanje</a:t>
            </a:r>
            <a:r>
              <a:rPr lang="sr-Cyrl-CS" sz="2400" dirty="0" smtClean="0"/>
              <a:t> </a:t>
            </a:r>
            <a:r>
              <a:rPr lang="en-US" sz="2400" dirty="0" err="1" smtClean="0"/>
              <a:t>samostalnog</a:t>
            </a:r>
            <a:r>
              <a:rPr lang="sr-Cyrl-CS" sz="2400" dirty="0" smtClean="0"/>
              <a:t> </a:t>
            </a:r>
            <a:r>
              <a:rPr lang="en-US" sz="2400" dirty="0" err="1" smtClean="0"/>
              <a:t>i</a:t>
            </a:r>
            <a:r>
              <a:rPr lang="sr-Cyrl-CS" sz="2400" dirty="0" smtClean="0"/>
              <a:t> </a:t>
            </a:r>
            <a:r>
              <a:rPr lang="en-US" sz="2400" dirty="0" err="1" smtClean="0"/>
              <a:t>aktivnog</a:t>
            </a:r>
            <a:r>
              <a:rPr lang="sr-Cyrl-CS" sz="2400" dirty="0" smtClean="0"/>
              <a:t> </a:t>
            </a:r>
            <a:r>
              <a:rPr lang="en-US" sz="2400" dirty="0" err="1" smtClean="0"/>
              <a:t>sticanja</a:t>
            </a:r>
            <a:r>
              <a:rPr lang="sr-Cyrl-CS" sz="2400" dirty="0" smtClean="0"/>
              <a:t> </a:t>
            </a:r>
            <a:r>
              <a:rPr lang="en-US" sz="2400" dirty="0" err="1" smtClean="0"/>
              <a:t>znanja</a:t>
            </a:r>
            <a:endParaRPr lang="sr-Cyrl-CS" sz="2400" dirty="0" smtClean="0"/>
          </a:p>
          <a:p>
            <a:pPr>
              <a:lnSpc>
                <a:spcPct val="80000"/>
              </a:lnSpc>
            </a:pPr>
            <a:endParaRPr lang="sr-Cyrl-CS" sz="1000" dirty="0" smtClean="0"/>
          </a:p>
          <a:p>
            <a:pPr>
              <a:lnSpc>
                <a:spcPct val="80000"/>
              </a:lnSpc>
              <a:buFont typeface="Arial" charset="0"/>
              <a:buChar char="–"/>
            </a:pPr>
            <a:r>
              <a:rPr lang="en-US" sz="2400" dirty="0" err="1" smtClean="0"/>
              <a:t>Mogućnost</a:t>
            </a:r>
            <a:r>
              <a:rPr lang="sr-Cyrl-CS" sz="2400" dirty="0" smtClean="0"/>
              <a:t> </a:t>
            </a:r>
            <a:r>
              <a:rPr lang="en-US" sz="2400" dirty="0" err="1" smtClean="0"/>
              <a:t>redovne</a:t>
            </a:r>
            <a:r>
              <a:rPr lang="sr-Cyrl-CS" sz="2400" dirty="0" smtClean="0"/>
              <a:t> </a:t>
            </a:r>
            <a:r>
              <a:rPr lang="en-US" sz="2400" dirty="0" err="1" smtClean="0"/>
              <a:t>komunikacije</a:t>
            </a:r>
            <a:r>
              <a:rPr lang="sr-Cyrl-CS" sz="2400" dirty="0" smtClean="0"/>
              <a:t> </a:t>
            </a:r>
            <a:r>
              <a:rPr lang="en-US" sz="2400" dirty="0" smtClean="0"/>
              <a:t>o</a:t>
            </a:r>
            <a:r>
              <a:rPr lang="sr-Cyrl-CS" sz="2400" dirty="0" smtClean="0"/>
              <a:t> </a:t>
            </a:r>
            <a:r>
              <a:rPr lang="en-US" sz="2400" dirty="0" err="1" smtClean="0"/>
              <a:t>gradivu</a:t>
            </a:r>
            <a:endParaRPr lang="sr-Cyrl-CS" sz="2400" dirty="0" smtClean="0"/>
          </a:p>
          <a:p>
            <a:pPr>
              <a:lnSpc>
                <a:spcPct val="80000"/>
              </a:lnSpc>
            </a:pPr>
            <a:endParaRPr lang="sr-Cyrl-CS" sz="1000" dirty="0" smtClean="0"/>
          </a:p>
          <a:p>
            <a:pPr>
              <a:lnSpc>
                <a:spcPct val="80000"/>
              </a:lnSpc>
              <a:buFont typeface="Arial" charset="0"/>
              <a:buChar char="–"/>
            </a:pPr>
            <a:r>
              <a:rPr lang="en-US" sz="2400" dirty="0" err="1" smtClean="0"/>
              <a:t>Učenje</a:t>
            </a:r>
            <a:r>
              <a:rPr lang="sr-Cyrl-CS" sz="2400" dirty="0" smtClean="0"/>
              <a:t> </a:t>
            </a:r>
            <a:r>
              <a:rPr lang="en-US" sz="2400" dirty="0" err="1" smtClean="0"/>
              <a:t>prilago</a:t>
            </a:r>
            <a:r>
              <a:rPr lang="vi-VN" sz="2400" dirty="0" smtClean="0"/>
              <a:t>đ</a:t>
            </a:r>
            <a:r>
              <a:rPr lang="en-US" sz="2400" dirty="0" err="1" smtClean="0"/>
              <a:t>eno</a:t>
            </a:r>
            <a:r>
              <a:rPr lang="sr-Cyrl-CS" sz="2400" dirty="0" smtClean="0"/>
              <a:t> </a:t>
            </a:r>
            <a:r>
              <a:rPr lang="en-US" sz="2400" dirty="0" err="1" smtClean="0"/>
              <a:t>predznanju</a:t>
            </a:r>
            <a:r>
              <a:rPr lang="sr-Cyrl-CS" sz="2400" dirty="0" smtClean="0"/>
              <a:t> </a:t>
            </a:r>
            <a:r>
              <a:rPr lang="en-US" sz="2400" dirty="0" err="1" smtClean="0"/>
              <a:t>i</a:t>
            </a:r>
            <a:r>
              <a:rPr lang="sr-Cyrl-CS" sz="2400" dirty="0" smtClean="0"/>
              <a:t> </a:t>
            </a:r>
            <a:r>
              <a:rPr lang="en-US" sz="2400" dirty="0" err="1" smtClean="0"/>
              <a:t>stilu</a:t>
            </a:r>
            <a:r>
              <a:rPr lang="sr-Cyrl-CS" sz="2400" dirty="0" smtClean="0"/>
              <a:t> </a:t>
            </a:r>
            <a:r>
              <a:rPr lang="en-US" sz="2400" dirty="0" err="1" smtClean="0"/>
              <a:t>učenika</a:t>
            </a: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1000" dirty="0" smtClean="0"/>
          </a:p>
          <a:p>
            <a:pPr>
              <a:lnSpc>
                <a:spcPct val="80000"/>
              </a:lnSpc>
              <a:buFont typeface="Arial" charset="0"/>
              <a:buChar char="–"/>
            </a:pPr>
            <a:r>
              <a:rPr lang="en-US" sz="2400" dirty="0" err="1" smtClean="0"/>
              <a:t>Mogućnost</a:t>
            </a:r>
            <a:r>
              <a:rPr lang="sr-Cyrl-CS" sz="2400" dirty="0" smtClean="0"/>
              <a:t> </a:t>
            </a:r>
            <a:r>
              <a:rPr lang="en-US" sz="2400" dirty="0" err="1" smtClean="0"/>
              <a:t>redovne</a:t>
            </a:r>
            <a:r>
              <a:rPr lang="sr-Cyrl-CS" sz="2400" dirty="0" smtClean="0"/>
              <a:t> </a:t>
            </a:r>
            <a:r>
              <a:rPr lang="en-US" sz="2400" dirty="0" err="1" smtClean="0"/>
              <a:t>kontrole</a:t>
            </a:r>
            <a:r>
              <a:rPr lang="sr-Cyrl-CS" sz="2400" dirty="0" smtClean="0"/>
              <a:t> </a:t>
            </a:r>
            <a:r>
              <a:rPr lang="en-US" sz="2400" dirty="0" err="1" smtClean="0"/>
              <a:t>napredovanja</a:t>
            </a:r>
            <a:r>
              <a:rPr lang="sr-Cyrl-CS" sz="2400" dirty="0" smtClean="0"/>
              <a:t> </a:t>
            </a:r>
            <a:r>
              <a:rPr lang="en-US" sz="2400" dirty="0" smtClean="0"/>
              <a:t>u</a:t>
            </a:r>
            <a:r>
              <a:rPr lang="sr-Cyrl-CS" sz="2400" dirty="0" smtClean="0"/>
              <a:t> </a:t>
            </a:r>
            <a:r>
              <a:rPr lang="en-US" sz="2400" dirty="0" err="1" smtClean="0"/>
              <a:t>učenju</a:t>
            </a:r>
            <a:r>
              <a:rPr lang="sr-Cyrl-CS" sz="2000" dirty="0" smtClean="0"/>
              <a:t>...</a:t>
            </a:r>
          </a:p>
          <a:p>
            <a:pPr>
              <a:lnSpc>
                <a:spcPct val="80000"/>
              </a:lnSpc>
            </a:pPr>
            <a:endParaRPr lang="sr-Cyrl-CS" sz="1000" dirty="0" smtClean="0"/>
          </a:p>
          <a:p>
            <a:pPr>
              <a:lnSpc>
                <a:spcPct val="80000"/>
              </a:lnSpc>
              <a:buFont typeface="Arial" charset="0"/>
              <a:buChar char="–"/>
            </a:pPr>
            <a:r>
              <a:rPr lang="en-US" sz="2400" dirty="0" err="1" smtClean="0"/>
              <a:t>Fleksibilni</a:t>
            </a:r>
            <a:r>
              <a:rPr lang="sr-Cyrl-CS" sz="2400" dirty="0" smtClean="0"/>
              <a:t> </a:t>
            </a:r>
            <a:r>
              <a:rPr lang="en-US" sz="2400" dirty="0" err="1" smtClean="0"/>
              <a:t>prostor</a:t>
            </a:r>
            <a:r>
              <a:rPr lang="sr-Cyrl-CS" sz="2400" dirty="0" smtClean="0"/>
              <a:t>, </a:t>
            </a:r>
            <a:r>
              <a:rPr lang="en-US" sz="2400" dirty="0" err="1" smtClean="0"/>
              <a:t>vr</a:t>
            </a:r>
            <a:r>
              <a:rPr lang="bs-Latn-BA" sz="2400" dirty="0" err="1" smtClean="0"/>
              <a:t>ij</a:t>
            </a:r>
            <a:r>
              <a:rPr lang="en-US" sz="2400" dirty="0" err="1" smtClean="0"/>
              <a:t>eme</a:t>
            </a:r>
            <a:r>
              <a:rPr lang="sr-Cyrl-CS" sz="2400" dirty="0" smtClean="0"/>
              <a:t> </a:t>
            </a:r>
            <a:r>
              <a:rPr lang="en-US" sz="2400" dirty="0" err="1" smtClean="0"/>
              <a:t>i</a:t>
            </a:r>
            <a:r>
              <a:rPr lang="sr-Cyrl-CS" sz="2400" dirty="0" smtClean="0"/>
              <a:t> </a:t>
            </a:r>
            <a:r>
              <a:rPr lang="en-US" sz="2400" dirty="0" err="1" smtClean="0"/>
              <a:t>dinamika</a:t>
            </a:r>
            <a:r>
              <a:rPr lang="sr-Cyrl-CS" sz="2400" dirty="0" smtClean="0"/>
              <a:t> </a:t>
            </a:r>
            <a:r>
              <a:rPr lang="en-US" sz="2400" dirty="0" err="1" smtClean="0"/>
              <a:t>učenja</a:t>
            </a:r>
            <a:r>
              <a:rPr lang="bs-Latn-BA" sz="2400" dirty="0" smtClean="0"/>
              <a:t>.</a:t>
            </a:r>
            <a:endParaRPr lang="en-US" sz="2400" dirty="0" smtClean="0"/>
          </a:p>
        </p:txBody>
      </p:sp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642910" y="5429264"/>
            <a:ext cx="5040312" cy="88106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45" name="Picture 9" descr="eLearning-illus_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4100" y="2565400"/>
            <a:ext cx="2830513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125538"/>
            <a:ext cx="8229600" cy="711200"/>
          </a:xfrm>
          <a:noFill/>
        </p:spPr>
        <p:txBody>
          <a:bodyPr/>
          <a:lstStyle/>
          <a:p>
            <a:r>
              <a:rPr lang="en-US" sz="3600" smtClean="0"/>
              <a:t>Nastavni modeli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91513" cy="2735263"/>
          </a:xfrm>
        </p:spPr>
        <p:txBody>
          <a:bodyPr/>
          <a:lstStyle/>
          <a:p>
            <a:r>
              <a:rPr lang="en-US" sz="2400" dirty="0" smtClean="0"/>
              <a:t>Novi</a:t>
            </a:r>
            <a:r>
              <a:rPr lang="ru-RU" sz="2400" dirty="0" smtClean="0"/>
              <a:t> </a:t>
            </a:r>
            <a:r>
              <a:rPr lang="en-US" sz="2400" dirty="0" err="1" smtClean="0"/>
              <a:t>nastavni</a:t>
            </a:r>
            <a:r>
              <a:rPr lang="ru-RU" sz="2400" dirty="0" smtClean="0"/>
              <a:t> </a:t>
            </a:r>
            <a:r>
              <a:rPr lang="en-US" sz="2400" dirty="0" err="1" smtClean="0"/>
              <a:t>modeli</a:t>
            </a:r>
            <a:r>
              <a:rPr lang="ru-RU" sz="2400" dirty="0" smtClean="0"/>
              <a:t> </a:t>
            </a:r>
            <a:r>
              <a:rPr lang="en-US" sz="2400" dirty="0" err="1" smtClean="0"/>
              <a:t>po</a:t>
            </a:r>
            <a:r>
              <a:rPr lang="ru-RU" sz="2400" dirty="0" smtClean="0"/>
              <a:t> </a:t>
            </a:r>
            <a:r>
              <a:rPr lang="en-US" sz="2400" dirty="0" err="1" smtClean="0"/>
              <a:t>pravilu</a:t>
            </a:r>
            <a:r>
              <a:rPr lang="ru-RU" sz="2400" dirty="0" smtClean="0"/>
              <a:t> </a:t>
            </a:r>
            <a:r>
              <a:rPr lang="en-US" sz="2400" dirty="0" err="1" smtClean="0"/>
              <a:t>zagovaraju</a:t>
            </a:r>
            <a:r>
              <a:rPr lang="ru-RU" sz="2400" dirty="0" smtClean="0"/>
              <a:t> </a:t>
            </a:r>
            <a:r>
              <a:rPr lang="en-US" sz="2400" dirty="0" err="1" smtClean="0"/>
              <a:t>opred</a:t>
            </a:r>
            <a:r>
              <a:rPr lang="bs-Latn-BA" sz="2400" dirty="0" smtClean="0"/>
              <a:t>je</a:t>
            </a:r>
            <a:r>
              <a:rPr lang="en-US" sz="2400" dirty="0" err="1" smtClean="0"/>
              <a:t>ljenje</a:t>
            </a:r>
            <a:r>
              <a:rPr lang="ru-RU" sz="2400" dirty="0" smtClean="0"/>
              <a:t> </a:t>
            </a:r>
            <a:r>
              <a:rPr lang="en-US" sz="2400" dirty="0" smtClean="0"/>
              <a:t>u</a:t>
            </a:r>
            <a:r>
              <a:rPr lang="ru-RU" sz="2400" dirty="0" smtClean="0"/>
              <a:t> </a:t>
            </a:r>
            <a:r>
              <a:rPr lang="en-US" sz="2400" dirty="0" err="1" smtClean="0"/>
              <a:t>odnosu</a:t>
            </a:r>
            <a:r>
              <a:rPr lang="ru-RU" sz="2400" dirty="0" smtClean="0"/>
              <a:t> </a:t>
            </a:r>
            <a:r>
              <a:rPr lang="en-US" sz="2400" dirty="0" err="1" smtClean="0"/>
              <a:t>na</a:t>
            </a:r>
            <a:r>
              <a:rPr lang="ru-RU" sz="2400" dirty="0" smtClean="0"/>
              <a:t> </a:t>
            </a:r>
            <a:r>
              <a:rPr lang="en-US" sz="2400" dirty="0" err="1" smtClean="0"/>
              <a:t>jednu</a:t>
            </a:r>
            <a:r>
              <a:rPr lang="ru-RU" sz="2400" dirty="0" smtClean="0"/>
              <a:t> </a:t>
            </a:r>
            <a:r>
              <a:rPr lang="en-US" sz="2400" dirty="0" err="1" smtClean="0"/>
              <a:t>ili</a:t>
            </a:r>
            <a:r>
              <a:rPr lang="ru-RU" sz="2400" dirty="0" smtClean="0"/>
              <a:t> </a:t>
            </a:r>
            <a:r>
              <a:rPr lang="en-US" sz="2400" dirty="0" err="1" smtClean="0"/>
              <a:t>veći</a:t>
            </a:r>
            <a:r>
              <a:rPr lang="ru-RU" sz="2400" dirty="0" smtClean="0"/>
              <a:t> </a:t>
            </a:r>
            <a:r>
              <a:rPr lang="en-US" sz="2400" dirty="0" err="1" smtClean="0"/>
              <a:t>broj</a:t>
            </a:r>
            <a:r>
              <a:rPr lang="ru-RU" sz="2400" dirty="0" smtClean="0"/>
              <a:t> </a:t>
            </a:r>
            <a:r>
              <a:rPr lang="en-US" sz="2400" dirty="0" err="1" smtClean="0"/>
              <a:t>bazičnih</a:t>
            </a:r>
            <a:r>
              <a:rPr lang="ru-RU" sz="2400" dirty="0" smtClean="0"/>
              <a:t> </a:t>
            </a:r>
            <a:r>
              <a:rPr lang="en-US" sz="2400" dirty="0" err="1" smtClean="0"/>
              <a:t>obrazovnih</a:t>
            </a:r>
            <a:r>
              <a:rPr lang="ru-RU" sz="2400" dirty="0" smtClean="0"/>
              <a:t> </a:t>
            </a:r>
            <a:r>
              <a:rPr lang="en-US" sz="2400" dirty="0" err="1" smtClean="0"/>
              <a:t>dilema</a:t>
            </a:r>
            <a:r>
              <a:rPr lang="ru-RU" sz="2800" dirty="0" smtClean="0"/>
              <a:t>:</a:t>
            </a:r>
            <a:r>
              <a:rPr lang="ru-RU" dirty="0" smtClean="0"/>
              <a:t> </a:t>
            </a:r>
            <a:endParaRPr lang="en-US" dirty="0" smtClean="0"/>
          </a:p>
          <a:p>
            <a:pPr lvl="1"/>
            <a:r>
              <a:rPr lang="en-US" sz="2400" dirty="0" err="1" smtClean="0"/>
              <a:t>tradicionalni</a:t>
            </a:r>
            <a:r>
              <a:rPr lang="ru-RU" sz="2400" dirty="0" smtClean="0"/>
              <a:t> </a:t>
            </a:r>
            <a:r>
              <a:rPr lang="en-US" sz="2400" dirty="0" smtClean="0"/>
              <a:t>model</a:t>
            </a:r>
            <a:r>
              <a:rPr lang="ru-RU" sz="2400" dirty="0" smtClean="0"/>
              <a:t> „</a:t>
            </a:r>
            <a:r>
              <a:rPr lang="en-US" sz="2400" dirty="0" err="1" smtClean="0"/>
              <a:t>profesor</a:t>
            </a:r>
            <a:r>
              <a:rPr lang="ru-RU" sz="2400" dirty="0" smtClean="0"/>
              <a:t> </a:t>
            </a:r>
            <a:r>
              <a:rPr lang="en-US" sz="2400" dirty="0" smtClean="0"/>
              <a:t>u</a:t>
            </a:r>
            <a:r>
              <a:rPr lang="ru-RU" sz="2400" dirty="0" smtClean="0"/>
              <a:t> </a:t>
            </a:r>
            <a:r>
              <a:rPr lang="en-US" sz="2400" dirty="0" err="1" smtClean="0"/>
              <a:t>centru</a:t>
            </a:r>
            <a:r>
              <a:rPr lang="ru-RU" sz="2400" dirty="0" smtClean="0"/>
              <a:t>” </a:t>
            </a:r>
            <a:r>
              <a:rPr lang="en-US" sz="2400" dirty="0" err="1" smtClean="0"/>
              <a:t>ili</a:t>
            </a:r>
            <a:r>
              <a:rPr lang="ru-RU" sz="2400" dirty="0" smtClean="0"/>
              <a:t> </a:t>
            </a:r>
          </a:p>
          <a:p>
            <a:pPr lvl="1"/>
            <a:r>
              <a:rPr lang="en-US" sz="2400" dirty="0" err="1" smtClean="0"/>
              <a:t>savremeni</a:t>
            </a:r>
            <a:r>
              <a:rPr lang="ru-RU" sz="2400" dirty="0" smtClean="0"/>
              <a:t> </a:t>
            </a:r>
            <a:r>
              <a:rPr lang="en-US" sz="2400" dirty="0" smtClean="0"/>
              <a:t>model</a:t>
            </a:r>
            <a:r>
              <a:rPr lang="ru-RU" sz="2400" dirty="0" smtClean="0"/>
              <a:t> „</a:t>
            </a:r>
            <a:r>
              <a:rPr lang="en-US" sz="2400" dirty="0" smtClean="0"/>
              <a:t>student</a:t>
            </a:r>
            <a:r>
              <a:rPr lang="ru-RU" sz="2400" dirty="0" smtClean="0"/>
              <a:t> </a:t>
            </a:r>
            <a:r>
              <a:rPr lang="en-US" sz="2400" dirty="0" smtClean="0"/>
              <a:t>u</a:t>
            </a:r>
            <a:r>
              <a:rPr lang="ru-RU" sz="2400" dirty="0" smtClean="0"/>
              <a:t> </a:t>
            </a:r>
            <a:r>
              <a:rPr lang="en-US" sz="2400" dirty="0" err="1" smtClean="0"/>
              <a:t>centru</a:t>
            </a:r>
            <a:r>
              <a:rPr lang="ru-RU" sz="2400" dirty="0" smtClean="0"/>
              <a:t>”.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slow">
    <p:pull dir="d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507412" cy="720725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Nedostaci</a:t>
            </a:r>
            <a:r>
              <a:rPr lang="sr-Cyrl-C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sistema</a:t>
            </a:r>
            <a:r>
              <a:rPr lang="sr-Cyrl-C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za</a:t>
            </a:r>
            <a:r>
              <a:rPr lang="sr-Cyrl-C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učenje</a:t>
            </a:r>
            <a:r>
              <a:rPr lang="sr-Cyrl-C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preko</a:t>
            </a:r>
            <a:r>
              <a:rPr lang="sr-Cyrl-C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Interneta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472488" cy="4175125"/>
          </a:xfrm>
        </p:spPr>
        <p:txBody>
          <a:bodyPr/>
          <a:lstStyle/>
          <a:p>
            <a:r>
              <a:rPr lang="en-US" sz="2400" dirty="0" err="1" smtClean="0"/>
              <a:t>Nemoguć</a:t>
            </a:r>
            <a:r>
              <a:rPr lang="sr-Cyrl-CS" sz="2400" dirty="0" smtClean="0"/>
              <a:t> </a:t>
            </a:r>
            <a:r>
              <a:rPr lang="en-US" sz="2400" dirty="0" err="1" smtClean="0"/>
              <a:t>redovan</a:t>
            </a:r>
            <a:r>
              <a:rPr lang="sr-Cyrl-CS" sz="2400" dirty="0" smtClean="0"/>
              <a:t> </a:t>
            </a:r>
            <a:r>
              <a:rPr lang="en-US" sz="2400" dirty="0" err="1" smtClean="0"/>
              <a:t>i</a:t>
            </a:r>
            <a:r>
              <a:rPr lang="sr-Cyrl-CS" sz="2400" dirty="0" smtClean="0"/>
              <a:t> </a:t>
            </a:r>
            <a:r>
              <a:rPr lang="en-US" sz="2400" dirty="0" err="1" smtClean="0"/>
              <a:t>brz</a:t>
            </a:r>
            <a:r>
              <a:rPr lang="sr-Cyrl-CS" sz="2400" dirty="0" smtClean="0"/>
              <a:t> </a:t>
            </a:r>
            <a:r>
              <a:rPr lang="en-US" sz="2400" dirty="0" err="1" smtClean="0"/>
              <a:t>pristup</a:t>
            </a:r>
            <a:r>
              <a:rPr lang="sr-Cyrl-CS" sz="2400" dirty="0" smtClean="0"/>
              <a:t> </a:t>
            </a:r>
            <a:r>
              <a:rPr lang="en-US" sz="2400" dirty="0" err="1" smtClean="0"/>
              <a:t>Internetu</a:t>
            </a:r>
            <a:r>
              <a:rPr lang="sr-Cyrl-CS" sz="2400" dirty="0" smtClean="0"/>
              <a:t> </a:t>
            </a:r>
          </a:p>
          <a:p>
            <a:r>
              <a:rPr lang="en-US" sz="2400" dirty="0" err="1" smtClean="0"/>
              <a:t>Nepostojanje</a:t>
            </a:r>
            <a:r>
              <a:rPr lang="sr-Cyrl-CS" sz="2400" dirty="0" smtClean="0"/>
              <a:t> </a:t>
            </a:r>
            <a:r>
              <a:rPr lang="en-US" sz="2400" dirty="0" err="1" smtClean="0"/>
              <a:t>uslova</a:t>
            </a:r>
            <a:r>
              <a:rPr lang="sr-Cyrl-CS" sz="2400" dirty="0" smtClean="0"/>
              <a:t> </a:t>
            </a:r>
            <a:r>
              <a:rPr lang="en-US" sz="2400" dirty="0" err="1" smtClean="0"/>
              <a:t>za</a:t>
            </a:r>
            <a:r>
              <a:rPr lang="sr-Cyrl-CS" sz="2400" dirty="0" smtClean="0"/>
              <a:t> </a:t>
            </a:r>
            <a:r>
              <a:rPr lang="en-US" sz="2400" dirty="0" err="1" smtClean="0"/>
              <a:t>kontinualno</a:t>
            </a:r>
            <a:r>
              <a:rPr lang="sr-Cyrl-CS" sz="2400" dirty="0" smtClean="0"/>
              <a:t> </a:t>
            </a:r>
            <a:r>
              <a:rPr lang="en-US" sz="2400" dirty="0" err="1" smtClean="0"/>
              <a:t>učenje</a:t>
            </a:r>
            <a:r>
              <a:rPr lang="sr-Cyrl-CS" sz="2400" dirty="0" smtClean="0"/>
              <a:t> </a:t>
            </a:r>
            <a:r>
              <a:rPr lang="en-US" sz="2400" dirty="0" smtClean="0"/>
              <a:t>van</a:t>
            </a:r>
            <a:r>
              <a:rPr lang="sr-Cyrl-CS" sz="2400" dirty="0" smtClean="0"/>
              <a:t> </a:t>
            </a:r>
            <a:r>
              <a:rPr lang="en-US" sz="2400" dirty="0" err="1" smtClean="0"/>
              <a:t>učionice</a:t>
            </a:r>
            <a:endParaRPr lang="sr-Cyrl-CS" sz="2400" dirty="0" smtClean="0"/>
          </a:p>
          <a:p>
            <a:r>
              <a:rPr lang="en-US" sz="2400" dirty="0" err="1" smtClean="0"/>
              <a:t>Nedostatak</a:t>
            </a:r>
            <a:r>
              <a:rPr lang="sr-Cyrl-CS" sz="2400" dirty="0" smtClean="0"/>
              <a:t> </a:t>
            </a:r>
            <a:r>
              <a:rPr lang="en-US" sz="2400" dirty="0" err="1" smtClean="0"/>
              <a:t>os</a:t>
            </a:r>
            <a:r>
              <a:rPr lang="bs-Latn-BA" sz="2400" dirty="0" smtClean="0"/>
              <a:t>j</a:t>
            </a:r>
            <a:r>
              <a:rPr lang="en-US" sz="2400" dirty="0" err="1" smtClean="0"/>
              <a:t>ećaja</a:t>
            </a:r>
            <a:r>
              <a:rPr lang="sr-Cyrl-CS" sz="2400" dirty="0" smtClean="0"/>
              <a:t> </a:t>
            </a:r>
            <a:r>
              <a:rPr lang="en-US" sz="2400" dirty="0" err="1" smtClean="0"/>
              <a:t>da</a:t>
            </a:r>
            <a:r>
              <a:rPr lang="sr-Cyrl-CS" sz="2400" dirty="0" smtClean="0"/>
              <a:t> </a:t>
            </a:r>
            <a:r>
              <a:rPr lang="en-US" sz="2400" dirty="0" err="1" smtClean="0"/>
              <a:t>nastavu</a:t>
            </a:r>
            <a:r>
              <a:rPr lang="sr-Cyrl-CS" sz="2400" dirty="0" smtClean="0"/>
              <a:t> </a:t>
            </a:r>
            <a:r>
              <a:rPr lang="en-US" sz="2400" dirty="0" err="1" smtClean="0"/>
              <a:t>vode</a:t>
            </a:r>
            <a:r>
              <a:rPr lang="sr-Cyrl-CS" sz="2400" dirty="0" smtClean="0"/>
              <a:t> </a:t>
            </a:r>
            <a:r>
              <a:rPr lang="en-US" sz="2400" dirty="0" err="1" smtClean="0"/>
              <a:t>stvarni</a:t>
            </a:r>
            <a:r>
              <a:rPr lang="sr-Cyrl-CS" sz="2400" dirty="0" smtClean="0"/>
              <a:t> </a:t>
            </a:r>
            <a:r>
              <a:rPr lang="en-US" sz="2400" dirty="0" err="1" smtClean="0"/>
              <a:t>ljudi</a:t>
            </a:r>
            <a:endParaRPr lang="sr-Cyrl-CS" sz="2400" dirty="0" smtClean="0"/>
          </a:p>
          <a:p>
            <a:r>
              <a:rPr lang="en-US" sz="2400" dirty="0" smtClean="0"/>
              <a:t>Os</a:t>
            </a:r>
            <a:r>
              <a:rPr lang="bs-Latn-BA" sz="2400" dirty="0" smtClean="0"/>
              <a:t>j</a:t>
            </a:r>
            <a:r>
              <a:rPr lang="en-US" sz="2400" dirty="0" err="1" smtClean="0"/>
              <a:t>ećaj</a:t>
            </a:r>
            <a:r>
              <a:rPr lang="sr-Cyrl-CS" sz="2400" dirty="0" smtClean="0"/>
              <a:t> </a:t>
            </a:r>
            <a:r>
              <a:rPr lang="en-US" sz="2400" dirty="0" err="1" smtClean="0"/>
              <a:t>izolovanosti</a:t>
            </a:r>
            <a:r>
              <a:rPr lang="sr-Cyrl-CS" sz="2400" dirty="0" smtClean="0"/>
              <a:t> </a:t>
            </a:r>
            <a:r>
              <a:rPr lang="en-US" sz="2400" dirty="0" err="1" smtClean="0"/>
              <a:t>od</a:t>
            </a:r>
            <a:r>
              <a:rPr lang="sr-Cyrl-CS" sz="2400" dirty="0" smtClean="0"/>
              <a:t> </a:t>
            </a:r>
            <a:r>
              <a:rPr lang="en-US" sz="2400" dirty="0" err="1" smtClean="0"/>
              <a:t>ostalih</a:t>
            </a:r>
            <a:r>
              <a:rPr lang="sr-Cyrl-CS" sz="2400" dirty="0" smtClean="0"/>
              <a:t> </a:t>
            </a:r>
            <a:r>
              <a:rPr lang="en-US" sz="2400" dirty="0" err="1" smtClean="0"/>
              <a:t>učenika</a:t>
            </a:r>
            <a:endParaRPr lang="sr-Cyrl-CS" sz="2400" dirty="0" smtClean="0"/>
          </a:p>
          <a:p>
            <a:r>
              <a:rPr lang="en-US" sz="2400" dirty="0" err="1" smtClean="0"/>
              <a:t>Potreba</a:t>
            </a:r>
            <a:r>
              <a:rPr lang="sr-Cyrl-CS" sz="2400" dirty="0" smtClean="0"/>
              <a:t> </a:t>
            </a:r>
            <a:r>
              <a:rPr lang="en-US" sz="2400" dirty="0" err="1" smtClean="0"/>
              <a:t>za</a:t>
            </a:r>
            <a:r>
              <a:rPr lang="sr-Cyrl-CS" sz="2400" dirty="0" smtClean="0"/>
              <a:t> </a:t>
            </a:r>
            <a:r>
              <a:rPr lang="en-US" sz="2400" dirty="0" err="1" smtClean="0"/>
              <a:t>komunikacijom</a:t>
            </a:r>
            <a:r>
              <a:rPr lang="sr-Cyrl-CS" sz="2400" dirty="0" smtClean="0"/>
              <a:t> </a:t>
            </a:r>
            <a:r>
              <a:rPr lang="en-US" sz="2400" dirty="0" err="1" smtClean="0"/>
              <a:t>uživo</a:t>
            </a:r>
            <a:r>
              <a:rPr lang="sr-Cyrl-CS" sz="2400" dirty="0" smtClean="0"/>
              <a:t> </a:t>
            </a:r>
            <a:r>
              <a:rPr lang="en-US" sz="2400" dirty="0" smtClean="0"/>
              <a:t>o</a:t>
            </a:r>
            <a:r>
              <a:rPr lang="sr-Cyrl-CS" sz="2400" dirty="0" smtClean="0"/>
              <a:t> </a:t>
            </a:r>
            <a:r>
              <a:rPr lang="en-US" sz="2400" dirty="0" err="1" smtClean="0"/>
              <a:t>gradivu</a:t>
            </a:r>
            <a:endParaRPr lang="sr-Cyrl-CS" sz="2400" dirty="0" smtClean="0"/>
          </a:p>
          <a:p>
            <a:r>
              <a:rPr lang="en-US" sz="2400" dirty="0" err="1" smtClean="0"/>
              <a:t>Nedostatak</a:t>
            </a:r>
            <a:r>
              <a:rPr lang="sr-Cyrl-CS" sz="2400" dirty="0" smtClean="0"/>
              <a:t> </a:t>
            </a:r>
            <a:r>
              <a:rPr lang="en-US" sz="2400" dirty="0" err="1" smtClean="0"/>
              <a:t>motivacije</a:t>
            </a:r>
            <a:r>
              <a:rPr lang="sr-Cyrl-CS" sz="2400" dirty="0" smtClean="0"/>
              <a:t> </a:t>
            </a:r>
            <a:r>
              <a:rPr lang="en-US" sz="2400" dirty="0" err="1" smtClean="0"/>
              <a:t>za</a:t>
            </a:r>
            <a:r>
              <a:rPr lang="sr-Cyrl-CS" sz="2400" dirty="0" smtClean="0"/>
              <a:t> </a:t>
            </a:r>
            <a:r>
              <a:rPr lang="en-US" sz="2400" dirty="0" err="1" smtClean="0"/>
              <a:t>učenje</a:t>
            </a:r>
            <a:endParaRPr lang="en-US" sz="2400" dirty="0" smtClean="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684213" y="4292600"/>
            <a:ext cx="7704137" cy="504825"/>
          </a:xfrm>
          <a:prstGeom prst="rect">
            <a:avLst/>
          </a:prstGeom>
          <a:noFill/>
          <a:ln w="9525">
            <a:solidFill>
              <a:srgbClr val="3366F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719138" y="2133600"/>
            <a:ext cx="7740650" cy="93503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pull dir="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title"/>
          </p:nvPr>
        </p:nvSpPr>
        <p:spPr>
          <a:xfrm>
            <a:off x="287338" y="1160463"/>
            <a:ext cx="8478837" cy="762000"/>
          </a:xfrm>
          <a:noFill/>
        </p:spPr>
        <p:txBody>
          <a:bodyPr anchorCtr="1"/>
          <a:lstStyle/>
          <a:p>
            <a:r>
              <a:rPr lang="en-US" sz="3600" dirty="0" err="1" smtClean="0"/>
              <a:t>Digitalne</a:t>
            </a:r>
            <a:r>
              <a:rPr lang="sr-Cyrl-CS" sz="3600" dirty="0" smtClean="0"/>
              <a:t> </a:t>
            </a:r>
            <a:r>
              <a:rPr lang="en-US" sz="3600" dirty="0" smtClean="0"/>
              <a:t>pod</a:t>
            </a:r>
            <a:r>
              <a:rPr lang="bs-Latn-BA" sz="3600" dirty="0" smtClean="0"/>
              <a:t>j</a:t>
            </a:r>
            <a:r>
              <a:rPr lang="en-US" sz="3600" dirty="0" err="1" smtClean="0"/>
              <a:t>ele</a:t>
            </a:r>
            <a:endParaRPr lang="en-US" sz="3600" dirty="0" smtClean="0"/>
          </a:p>
        </p:txBody>
      </p:sp>
      <p:sp>
        <p:nvSpPr>
          <p:cNvPr id="63491" name="Rectangle 5"/>
          <p:cNvSpPr>
            <a:spLocks noGrp="1" noChangeArrowheads="1"/>
          </p:cNvSpPr>
          <p:nvPr>
            <p:ph idx="1"/>
          </p:nvPr>
        </p:nvSpPr>
        <p:spPr>
          <a:xfrm>
            <a:off x="307975" y="1989138"/>
            <a:ext cx="8509000" cy="4248150"/>
          </a:xfrm>
        </p:spPr>
        <p:txBody>
          <a:bodyPr/>
          <a:lstStyle/>
          <a:p>
            <a:r>
              <a:rPr lang="en-US" sz="2400" dirty="0" err="1" smtClean="0"/>
              <a:t>Digitalna</a:t>
            </a:r>
            <a:r>
              <a:rPr lang="sr-Cyrl-CS" sz="2400" dirty="0" smtClean="0"/>
              <a:t> </a:t>
            </a:r>
            <a:r>
              <a:rPr lang="en-US" sz="2400" dirty="0" smtClean="0"/>
              <a:t>pod</a:t>
            </a:r>
            <a:r>
              <a:rPr lang="bs-Latn-BA" sz="2400" dirty="0" smtClean="0"/>
              <a:t>j</a:t>
            </a:r>
            <a:r>
              <a:rPr lang="en-US" sz="2400" dirty="0" err="1" smtClean="0"/>
              <a:t>ela</a:t>
            </a:r>
            <a:r>
              <a:rPr lang="sr-Cyrl-CS" sz="2400" dirty="0" smtClean="0"/>
              <a:t> (</a:t>
            </a:r>
            <a:r>
              <a:rPr lang="en-US" sz="2400" i="1" dirty="0" smtClean="0"/>
              <a:t>digital divide</a:t>
            </a:r>
            <a:r>
              <a:rPr lang="sr-Cyrl-CS" sz="2400" dirty="0" smtClean="0"/>
              <a:t>)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sr-Cyrl-CS" sz="2400" dirty="0" smtClean="0"/>
              <a:t> </a:t>
            </a:r>
            <a:r>
              <a:rPr lang="en-US" sz="2400" dirty="0" smtClean="0"/>
              <a:t>e</a:t>
            </a:r>
            <a:r>
              <a:rPr lang="sr-Cyrl-CS" sz="2400" dirty="0" smtClean="0"/>
              <a:t>-</a:t>
            </a:r>
            <a:r>
              <a:rPr lang="en-US" sz="2400" dirty="0" err="1" smtClean="0"/>
              <a:t>ekonomija</a:t>
            </a:r>
            <a:r>
              <a:rPr lang="sr-Cyrl-CS" sz="2400" dirty="0" smtClean="0"/>
              <a:t> </a:t>
            </a:r>
            <a:r>
              <a:rPr lang="en-US" sz="2400" dirty="0" smtClean="0"/>
              <a:t>m</a:t>
            </a:r>
            <a:r>
              <a:rPr lang="bs-Latn-BA" sz="2400" dirty="0" err="1" smtClean="0"/>
              <a:t>ij</a:t>
            </a:r>
            <a:r>
              <a:rPr lang="en-US" sz="2400" dirty="0" err="1" smtClean="0"/>
              <a:t>enjaju</a:t>
            </a:r>
            <a:r>
              <a:rPr lang="sr-Cyrl-CS" sz="2400" dirty="0" smtClean="0"/>
              <a:t> </a:t>
            </a:r>
            <a:r>
              <a:rPr lang="en-US" sz="2400" dirty="0" err="1" smtClean="0"/>
              <a:t>prirodu</a:t>
            </a:r>
            <a:r>
              <a:rPr lang="sr-Cyrl-CS" sz="2400" dirty="0" smtClean="0"/>
              <a:t> </a:t>
            </a:r>
            <a:r>
              <a:rPr lang="en-US" sz="2400" dirty="0" err="1" smtClean="0"/>
              <a:t>globalne</a:t>
            </a:r>
            <a:r>
              <a:rPr lang="sr-Cyrl-CS" sz="2400" dirty="0" smtClean="0"/>
              <a:t> </a:t>
            </a:r>
            <a:r>
              <a:rPr lang="en-US" sz="2400" dirty="0" err="1" smtClean="0"/>
              <a:t>ekonomije</a:t>
            </a:r>
            <a:endParaRPr lang="sr-Cyrl-CS" sz="2400" dirty="0" smtClean="0"/>
          </a:p>
          <a:p>
            <a:r>
              <a:rPr lang="en-US" sz="2400" dirty="0" err="1" smtClean="0"/>
              <a:t>Preduslov</a:t>
            </a:r>
            <a:r>
              <a:rPr lang="sr-Cyrl-CS" sz="2400" dirty="0" smtClean="0"/>
              <a:t> </a:t>
            </a:r>
            <a:r>
              <a:rPr lang="en-US" sz="2400" dirty="0" err="1" smtClean="0"/>
              <a:t>za</a:t>
            </a:r>
            <a:r>
              <a:rPr lang="sr-Cyrl-CS" sz="2400" dirty="0" smtClean="0"/>
              <a:t> </a:t>
            </a:r>
            <a:r>
              <a:rPr lang="en-US" sz="2400" dirty="0" err="1" smtClean="0"/>
              <a:t>smanjenje</a:t>
            </a:r>
            <a:r>
              <a:rPr lang="sr-Cyrl-CS" sz="2400" dirty="0" smtClean="0"/>
              <a:t> </a:t>
            </a:r>
            <a:r>
              <a:rPr lang="en-US" sz="2400" dirty="0" err="1" smtClean="0"/>
              <a:t>digitalne</a:t>
            </a:r>
            <a:r>
              <a:rPr lang="sr-Cyrl-CS" sz="2400" dirty="0" smtClean="0"/>
              <a:t> </a:t>
            </a:r>
            <a:r>
              <a:rPr lang="en-US" sz="2400" dirty="0" smtClean="0"/>
              <a:t>pod</a:t>
            </a:r>
            <a:r>
              <a:rPr lang="bs-Latn-BA" sz="2400" dirty="0" smtClean="0"/>
              <a:t>j</a:t>
            </a:r>
            <a:r>
              <a:rPr lang="en-US" sz="2400" dirty="0" err="1" smtClean="0"/>
              <a:t>ele</a:t>
            </a:r>
            <a:r>
              <a:rPr lang="sr-Cyrl-CS" sz="2400" dirty="0" smtClean="0"/>
              <a:t> </a:t>
            </a:r>
            <a:r>
              <a:rPr lang="en-US" sz="2400" dirty="0" err="1" smtClean="0"/>
              <a:t>i</a:t>
            </a:r>
            <a:r>
              <a:rPr lang="sr-Cyrl-CS" sz="2400" dirty="0" smtClean="0"/>
              <a:t> </a:t>
            </a:r>
            <a:r>
              <a:rPr lang="en-US" sz="2400" dirty="0" err="1" smtClean="0"/>
              <a:t>razvoj</a:t>
            </a:r>
            <a:r>
              <a:rPr lang="sr-Cyrl-CS" sz="2400" dirty="0" smtClean="0"/>
              <a:t> </a:t>
            </a:r>
            <a:r>
              <a:rPr lang="en-US" sz="2400" dirty="0" smtClean="0"/>
              <a:t>e</a:t>
            </a:r>
            <a:r>
              <a:rPr lang="sr-Cyrl-CS" sz="2400" dirty="0" smtClean="0"/>
              <a:t>-</a:t>
            </a:r>
            <a:r>
              <a:rPr lang="en-US" sz="2400" dirty="0" err="1" smtClean="0"/>
              <a:t>ekonomije</a:t>
            </a:r>
            <a:r>
              <a:rPr lang="sr-Cyrl-CS" sz="2400" dirty="0" smtClean="0"/>
              <a:t> </a:t>
            </a:r>
            <a:r>
              <a:rPr lang="en-US" sz="2400" dirty="0" smtClean="0"/>
              <a:t>je</a:t>
            </a:r>
            <a:r>
              <a:rPr lang="sr-Cyrl-CS" sz="2400" dirty="0" smtClean="0"/>
              <a:t> </a:t>
            </a:r>
            <a:r>
              <a:rPr lang="en-US" sz="2400" dirty="0" err="1" smtClean="0"/>
              <a:t>izgra</a:t>
            </a:r>
            <a:r>
              <a:rPr lang="vi-VN" sz="2400" dirty="0" smtClean="0"/>
              <a:t>đ</a:t>
            </a:r>
            <a:r>
              <a:rPr lang="en-US" sz="2400" dirty="0" err="1" smtClean="0"/>
              <a:t>enost</a:t>
            </a:r>
            <a:r>
              <a:rPr lang="sr-Cyrl-CS" sz="2400" dirty="0" smtClean="0"/>
              <a:t> </a:t>
            </a:r>
            <a:r>
              <a:rPr lang="en-US" sz="2400" dirty="0" err="1" smtClean="0"/>
              <a:t>telekomunikacione</a:t>
            </a:r>
            <a:r>
              <a:rPr lang="sr-Cyrl-CS" sz="2400" dirty="0" smtClean="0"/>
              <a:t> </a:t>
            </a:r>
            <a:r>
              <a:rPr lang="en-US" sz="2400" dirty="0" err="1" smtClean="0"/>
              <a:t>infrastrukture</a:t>
            </a:r>
            <a:endParaRPr lang="sr-Cyrl-CS" sz="2400" dirty="0" smtClean="0"/>
          </a:p>
          <a:p>
            <a:r>
              <a:rPr lang="en-US" sz="2400" dirty="0" err="1" smtClean="0"/>
              <a:t>Definisan</a:t>
            </a:r>
            <a:r>
              <a:rPr lang="sr-Cyrl-CS" sz="2400" dirty="0" smtClean="0"/>
              <a:t> </a:t>
            </a:r>
            <a:r>
              <a:rPr lang="en-US" sz="2400" dirty="0" smtClean="0"/>
              <a:t>je</a:t>
            </a:r>
            <a:r>
              <a:rPr lang="sr-Cyrl-CS" sz="2400" dirty="0" smtClean="0"/>
              <a:t> </a:t>
            </a:r>
            <a:r>
              <a:rPr lang="en-US" sz="2400" dirty="0" err="1" smtClean="0"/>
              <a:t>digitalni</a:t>
            </a:r>
            <a:r>
              <a:rPr lang="sr-Cyrl-CS" sz="2400" dirty="0" smtClean="0"/>
              <a:t> </a:t>
            </a:r>
            <a:r>
              <a:rPr lang="en-US" sz="2400" dirty="0" err="1" smtClean="0"/>
              <a:t>indeks</a:t>
            </a:r>
            <a:r>
              <a:rPr lang="sr-Cyrl-CS" sz="2400" dirty="0" smtClean="0"/>
              <a:t> </a:t>
            </a:r>
            <a:r>
              <a:rPr lang="en-US" sz="2400" dirty="0" smtClean="0"/>
              <a:t>DOI </a:t>
            </a:r>
            <a:r>
              <a:rPr lang="sr-Cyrl-CS" sz="2400" dirty="0" smtClean="0"/>
              <a:t>(</a:t>
            </a:r>
            <a:r>
              <a:rPr lang="en-US" sz="2400" i="1" dirty="0" smtClean="0"/>
              <a:t>Digital </a:t>
            </a:r>
            <a:r>
              <a:rPr lang="en-US" sz="2400" i="1" dirty="0" err="1" smtClean="0"/>
              <a:t>Oportinuty</a:t>
            </a:r>
            <a:r>
              <a:rPr lang="en-US" sz="2400" i="1" dirty="0" smtClean="0"/>
              <a:t> Index</a:t>
            </a:r>
            <a:r>
              <a:rPr lang="en-US" sz="2400" dirty="0" smtClean="0"/>
              <a:t>)</a:t>
            </a:r>
            <a:r>
              <a:rPr lang="sr-Cyrl-CS" sz="2400" dirty="0" smtClean="0"/>
              <a:t>:</a:t>
            </a:r>
          </a:p>
          <a:p>
            <a:pPr lvl="1"/>
            <a:r>
              <a:rPr lang="en-US" sz="2200" dirty="0" err="1" smtClean="0"/>
              <a:t>prdstavlja</a:t>
            </a:r>
            <a:r>
              <a:rPr lang="sr-Cyrl-CS" sz="2200" dirty="0" smtClean="0"/>
              <a:t> </a:t>
            </a:r>
            <a:r>
              <a:rPr lang="en-US" sz="2200" dirty="0" smtClean="0"/>
              <a:t>m</a:t>
            </a:r>
            <a:r>
              <a:rPr lang="bs-Latn-BA" sz="2200" dirty="0" smtClean="0"/>
              <a:t>j</a:t>
            </a:r>
            <a:r>
              <a:rPr lang="en-US" sz="2200" dirty="0" err="1" smtClean="0"/>
              <a:t>eru</a:t>
            </a:r>
            <a:r>
              <a:rPr lang="sr-Cyrl-CS" sz="2200" dirty="0" smtClean="0"/>
              <a:t> </a:t>
            </a:r>
            <a:r>
              <a:rPr lang="en-US" sz="2200" dirty="0" err="1" smtClean="0"/>
              <a:t>razvoja</a:t>
            </a:r>
            <a:r>
              <a:rPr lang="sr-Cyrl-CS" sz="2200" dirty="0" smtClean="0"/>
              <a:t> </a:t>
            </a:r>
            <a:r>
              <a:rPr lang="en-US" sz="2200" dirty="0" err="1" smtClean="0"/>
              <a:t>informacionog</a:t>
            </a:r>
            <a:r>
              <a:rPr lang="sr-Cyrl-CS" sz="2200" dirty="0" smtClean="0"/>
              <a:t> </a:t>
            </a:r>
            <a:r>
              <a:rPr lang="en-US" sz="2200" dirty="0" err="1" smtClean="0"/>
              <a:t>društva</a:t>
            </a:r>
            <a:r>
              <a:rPr lang="sr-Cyrl-CS" sz="2200" dirty="0" smtClean="0"/>
              <a:t>,</a:t>
            </a:r>
          </a:p>
          <a:p>
            <a:pPr lvl="1"/>
            <a:r>
              <a:rPr lang="en-US" sz="2200" dirty="0" smtClean="0"/>
              <a:t>m</a:t>
            </a:r>
            <a:r>
              <a:rPr lang="bs-Latn-BA" sz="2200" dirty="0" smtClean="0"/>
              <a:t>j</a:t>
            </a:r>
            <a:r>
              <a:rPr lang="en-US" sz="2200" dirty="0" smtClean="0"/>
              <a:t>era</a:t>
            </a:r>
            <a:r>
              <a:rPr lang="sr-Cyrl-CS" sz="2200" dirty="0" smtClean="0"/>
              <a:t> </a:t>
            </a:r>
            <a:r>
              <a:rPr lang="en-US" sz="2200" dirty="0" err="1" smtClean="0"/>
              <a:t>veličine</a:t>
            </a:r>
            <a:r>
              <a:rPr lang="sr-Cyrl-CS" sz="2200" dirty="0" smtClean="0"/>
              <a:t> </a:t>
            </a:r>
            <a:r>
              <a:rPr lang="en-US" sz="2200" dirty="0" err="1" smtClean="0"/>
              <a:t>digitalne</a:t>
            </a:r>
            <a:r>
              <a:rPr lang="sr-Cyrl-CS" sz="2200" dirty="0" smtClean="0"/>
              <a:t> </a:t>
            </a:r>
            <a:r>
              <a:rPr lang="en-US" sz="2200" dirty="0" smtClean="0"/>
              <a:t>pod</a:t>
            </a:r>
            <a:r>
              <a:rPr lang="bs-Latn-BA" sz="2200" dirty="0" smtClean="0"/>
              <a:t>j</a:t>
            </a:r>
            <a:r>
              <a:rPr lang="en-US" sz="2200" dirty="0" err="1" smtClean="0"/>
              <a:t>ele</a:t>
            </a:r>
            <a:r>
              <a:rPr lang="sr-Cyrl-CS" sz="2200" dirty="0" smtClean="0"/>
              <a:t> </a:t>
            </a:r>
            <a:r>
              <a:rPr lang="en-US" sz="2200" dirty="0" err="1" smtClean="0"/>
              <a:t>izme</a:t>
            </a:r>
            <a:r>
              <a:rPr lang="vi-VN" sz="2200" dirty="0" smtClean="0"/>
              <a:t>đ</a:t>
            </a:r>
            <a:r>
              <a:rPr lang="en-US" sz="2200" dirty="0" smtClean="0"/>
              <a:t>u</a:t>
            </a:r>
            <a:r>
              <a:rPr lang="sr-Cyrl-CS" sz="2200" dirty="0" smtClean="0"/>
              <a:t> </a:t>
            </a:r>
            <a:r>
              <a:rPr lang="en-US" sz="2200" dirty="0" err="1" smtClean="0"/>
              <a:t>razvijenih</a:t>
            </a:r>
            <a:r>
              <a:rPr lang="sr-Cyrl-CS" sz="2200" dirty="0" smtClean="0"/>
              <a:t> </a:t>
            </a:r>
            <a:r>
              <a:rPr lang="en-US" sz="2200" dirty="0" err="1" smtClean="0"/>
              <a:t>i</a:t>
            </a:r>
            <a:r>
              <a:rPr lang="sr-Cyrl-CS" sz="2200" dirty="0" smtClean="0"/>
              <a:t> </a:t>
            </a:r>
            <a:r>
              <a:rPr lang="en-US" sz="2200" dirty="0" err="1" smtClean="0"/>
              <a:t>nerazvijenih</a:t>
            </a:r>
            <a:r>
              <a:rPr lang="sr-Cyrl-CS" dirty="0" smtClean="0"/>
              <a:t>,</a:t>
            </a:r>
            <a:endParaRPr lang="en-US" dirty="0" smtClean="0"/>
          </a:p>
        </p:txBody>
      </p:sp>
    </p:spTree>
  </p:cSld>
  <p:clrMapOvr>
    <a:masterClrMapping/>
  </p:clrMapOvr>
  <p:transition spd="slow">
    <p:pull dir="d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6975"/>
            <a:ext cx="4895850" cy="711200"/>
          </a:xfrm>
        </p:spPr>
        <p:txBody>
          <a:bodyPr/>
          <a:lstStyle/>
          <a:p>
            <a:r>
              <a:rPr lang="en-US" sz="4000" i="1" smtClean="0"/>
              <a:t>Digital Oportinuty</a:t>
            </a: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319088" y="152400"/>
            <a:ext cx="84788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en-US" sz="4400" i="1">
              <a:solidFill>
                <a:srgbClr val="000066"/>
              </a:solidFill>
            </a:endParaRPr>
          </a:p>
        </p:txBody>
      </p:sp>
      <p:pic>
        <p:nvPicPr>
          <p:cNvPr id="6451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75" y="2060575"/>
            <a:ext cx="411003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4613" y="1087438"/>
            <a:ext cx="398462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Line 8"/>
          <p:cNvSpPr>
            <a:spLocks noChangeShapeType="1"/>
          </p:cNvSpPr>
          <p:nvPr/>
        </p:nvSpPr>
        <p:spPr bwMode="auto">
          <a:xfrm>
            <a:off x="5184775" y="4292600"/>
            <a:ext cx="5762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s-Latn-BA"/>
          </a:p>
        </p:txBody>
      </p:sp>
      <p:sp>
        <p:nvSpPr>
          <p:cNvPr id="64519" name="Line 9"/>
          <p:cNvSpPr>
            <a:spLocks noChangeShapeType="1"/>
          </p:cNvSpPr>
          <p:nvPr/>
        </p:nvSpPr>
        <p:spPr bwMode="auto">
          <a:xfrm>
            <a:off x="5184775" y="1808163"/>
            <a:ext cx="576263" cy="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s-Latn-BA"/>
          </a:p>
        </p:txBody>
      </p:sp>
      <p:sp>
        <p:nvSpPr>
          <p:cNvPr id="64520" name="Line 10"/>
          <p:cNvSpPr>
            <a:spLocks noChangeShapeType="1"/>
          </p:cNvSpPr>
          <p:nvPr/>
        </p:nvSpPr>
        <p:spPr bwMode="auto">
          <a:xfrm>
            <a:off x="5184775" y="5229225"/>
            <a:ext cx="576263" cy="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s-Latn-BA"/>
          </a:p>
        </p:txBody>
      </p:sp>
      <p:sp>
        <p:nvSpPr>
          <p:cNvPr id="64521" name="Line 11"/>
          <p:cNvSpPr>
            <a:spLocks noChangeShapeType="1"/>
          </p:cNvSpPr>
          <p:nvPr/>
        </p:nvSpPr>
        <p:spPr bwMode="auto">
          <a:xfrm>
            <a:off x="5184775" y="4724400"/>
            <a:ext cx="576263" cy="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s-Latn-BA"/>
          </a:p>
        </p:txBody>
      </p:sp>
    </p:spTree>
  </p:cSld>
  <p:clrMapOvr>
    <a:masterClrMapping/>
  </p:clrMapOvr>
  <p:transition spd="slow">
    <p:pull dir="d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5538"/>
            <a:ext cx="8229600" cy="711200"/>
          </a:xfrm>
        </p:spPr>
        <p:txBody>
          <a:bodyPr/>
          <a:lstStyle/>
          <a:p>
            <a:r>
              <a:rPr lang="en-US" sz="4000" smtClean="0"/>
              <a:t>Proces</a:t>
            </a:r>
            <a:r>
              <a:rPr lang="sr-Cyrl-CS" sz="4000" smtClean="0"/>
              <a:t> </a:t>
            </a:r>
            <a:r>
              <a:rPr lang="en-US" sz="4000" smtClean="0"/>
              <a:t>učenja</a:t>
            </a:r>
            <a:r>
              <a:rPr lang="sr-Cyrl-CS" sz="4000" smtClean="0"/>
              <a:t> </a:t>
            </a:r>
            <a:r>
              <a:rPr lang="en-US" sz="4000" smtClean="0"/>
              <a:t>u</a:t>
            </a:r>
            <a:r>
              <a:rPr lang="sr-Cyrl-CS" sz="4000" smtClean="0"/>
              <a:t> </a:t>
            </a:r>
            <a:r>
              <a:rPr lang="en-US" sz="4000" smtClean="0"/>
              <a:t>e</a:t>
            </a:r>
            <a:r>
              <a:rPr lang="sr-Cyrl-CS" sz="4000" smtClean="0"/>
              <a:t>-</a:t>
            </a:r>
            <a:r>
              <a:rPr lang="en-US" sz="4000" smtClean="0"/>
              <a:t>obrazovanju</a:t>
            </a:r>
            <a:endParaRPr lang="sr-Cyrl-CS" sz="400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Ako</a:t>
            </a:r>
            <a:r>
              <a:rPr lang="sr-Cyrl-CS" sz="2400" smtClean="0"/>
              <a:t> </a:t>
            </a:r>
            <a:r>
              <a:rPr lang="en-US" sz="2400" smtClean="0"/>
              <a:t>posmatramo</a:t>
            </a:r>
            <a:r>
              <a:rPr lang="sr-Cyrl-CS" sz="2400" smtClean="0"/>
              <a:t> </a:t>
            </a:r>
            <a:r>
              <a:rPr lang="en-US" sz="2400" smtClean="0"/>
              <a:t>obrazovanje</a:t>
            </a:r>
            <a:r>
              <a:rPr lang="sr-Cyrl-CS" sz="2400" smtClean="0"/>
              <a:t> </a:t>
            </a:r>
            <a:r>
              <a:rPr lang="en-US" sz="2400" smtClean="0"/>
              <a:t>na</a:t>
            </a:r>
            <a:r>
              <a:rPr lang="sr-Cyrl-CS" sz="2400" smtClean="0"/>
              <a:t> </a:t>
            </a:r>
            <a:r>
              <a:rPr lang="en-US" sz="2400" smtClean="0"/>
              <a:t>daljinu</a:t>
            </a:r>
            <a:r>
              <a:rPr lang="sr-Cyrl-CS" sz="2400" smtClean="0"/>
              <a:t> </a:t>
            </a:r>
            <a:r>
              <a:rPr lang="en-US" sz="2400" smtClean="0"/>
              <a:t>sa</a:t>
            </a:r>
            <a:r>
              <a:rPr lang="sr-Cyrl-CS" sz="2400" smtClean="0"/>
              <a:t> </a:t>
            </a:r>
            <a:r>
              <a:rPr lang="en-US" sz="2400" smtClean="0"/>
              <a:t>vremenskog</a:t>
            </a:r>
            <a:r>
              <a:rPr lang="sr-Cyrl-CS" sz="2400" smtClean="0"/>
              <a:t>  </a:t>
            </a:r>
            <a:r>
              <a:rPr lang="en-US" sz="2400" smtClean="0"/>
              <a:t>aspekta</a:t>
            </a:r>
            <a:r>
              <a:rPr lang="sr-Cyrl-CS" sz="2400" smtClean="0"/>
              <a:t> </a:t>
            </a:r>
            <a:r>
              <a:rPr lang="en-US" sz="2400" smtClean="0"/>
              <a:t>možemo</a:t>
            </a:r>
            <a:r>
              <a:rPr lang="sr-Cyrl-CS" sz="2400" smtClean="0"/>
              <a:t> </a:t>
            </a:r>
            <a:r>
              <a:rPr lang="en-US" sz="2400" smtClean="0"/>
              <a:t>da</a:t>
            </a:r>
            <a:r>
              <a:rPr lang="sr-Cyrl-CS" sz="2400" smtClean="0"/>
              <a:t> </a:t>
            </a:r>
            <a:r>
              <a:rPr lang="en-US" sz="2400" smtClean="0"/>
              <a:t>uočimo</a:t>
            </a:r>
            <a:r>
              <a:rPr lang="sr-Cyrl-CS" sz="2400" smtClean="0"/>
              <a:t> </a:t>
            </a:r>
            <a:r>
              <a:rPr lang="en-US" sz="2400" smtClean="0"/>
              <a:t>četiri</a:t>
            </a:r>
            <a:r>
              <a:rPr lang="sr-Cyrl-CS" sz="2400" smtClean="0"/>
              <a:t> </a:t>
            </a:r>
            <a:r>
              <a:rPr lang="en-US" sz="2400" smtClean="0"/>
              <a:t>faze</a:t>
            </a:r>
            <a:r>
              <a:rPr lang="sr-Cyrl-CS" sz="2400" smtClean="0"/>
              <a:t>: </a:t>
            </a:r>
          </a:p>
          <a:p>
            <a:pPr lvl="1">
              <a:lnSpc>
                <a:spcPct val="125000"/>
              </a:lnSpc>
            </a:pPr>
            <a:r>
              <a:rPr lang="en-US" sz="2100" b="1" smtClean="0"/>
              <a:t>pripremu</a:t>
            </a:r>
            <a:r>
              <a:rPr lang="sr-Cyrl-CS" sz="2100" smtClean="0"/>
              <a:t> (</a:t>
            </a:r>
            <a:r>
              <a:rPr lang="en-US" sz="2100" smtClean="0"/>
              <a:t>organizacione</a:t>
            </a:r>
            <a:r>
              <a:rPr lang="sr-Cyrl-CS" sz="2100" smtClean="0"/>
              <a:t> </a:t>
            </a:r>
            <a:r>
              <a:rPr lang="en-US" sz="2100" smtClean="0"/>
              <a:t>pripreme</a:t>
            </a:r>
            <a:r>
              <a:rPr lang="sr-Cyrl-CS" sz="2100" smtClean="0"/>
              <a:t>, </a:t>
            </a:r>
            <a:r>
              <a:rPr lang="en-US" sz="2100" smtClean="0"/>
              <a:t>priprema</a:t>
            </a:r>
            <a:r>
              <a:rPr lang="sr-Cyrl-CS" sz="2100" smtClean="0"/>
              <a:t> </a:t>
            </a:r>
            <a:r>
              <a:rPr lang="en-US" sz="2100" smtClean="0"/>
              <a:t>sadržaja</a:t>
            </a:r>
            <a:r>
              <a:rPr lang="sr-Cyrl-CS" sz="2100" smtClean="0"/>
              <a:t>, </a:t>
            </a:r>
            <a:r>
              <a:rPr lang="en-US" sz="2100" smtClean="0"/>
              <a:t>materijala</a:t>
            </a:r>
            <a:r>
              <a:rPr lang="sr-Cyrl-CS" sz="2100" smtClean="0"/>
              <a:t>, </a:t>
            </a:r>
            <a:r>
              <a:rPr lang="en-US" sz="2100" smtClean="0"/>
              <a:t>i</a:t>
            </a:r>
            <a:r>
              <a:rPr lang="sr-Cyrl-CS" sz="2100" smtClean="0"/>
              <a:t> </a:t>
            </a:r>
            <a:r>
              <a:rPr lang="en-US" sz="2100" smtClean="0"/>
              <a:t>preduslove</a:t>
            </a:r>
            <a:r>
              <a:rPr lang="sr-Cyrl-CS" sz="2100" smtClean="0"/>
              <a:t> </a:t>
            </a:r>
            <a:r>
              <a:rPr lang="en-US" sz="2100" smtClean="0"/>
              <a:t>koje</a:t>
            </a:r>
            <a:r>
              <a:rPr lang="sr-Cyrl-CS" sz="2100" smtClean="0"/>
              <a:t> </a:t>
            </a:r>
            <a:r>
              <a:rPr lang="en-US" sz="2100" smtClean="0"/>
              <a:t>student</a:t>
            </a:r>
            <a:r>
              <a:rPr lang="sr-Cyrl-CS" sz="2100" smtClean="0"/>
              <a:t> </a:t>
            </a:r>
            <a:r>
              <a:rPr lang="en-US" sz="2100" smtClean="0"/>
              <a:t>mora</a:t>
            </a:r>
            <a:r>
              <a:rPr lang="sr-Cyrl-CS" sz="2100" smtClean="0"/>
              <a:t> </a:t>
            </a:r>
            <a:r>
              <a:rPr lang="en-US" sz="2100" smtClean="0"/>
              <a:t>da</a:t>
            </a:r>
            <a:r>
              <a:rPr lang="sr-Cyrl-CS" sz="2100" smtClean="0"/>
              <a:t> </a:t>
            </a:r>
            <a:r>
              <a:rPr lang="en-US" sz="2100" smtClean="0"/>
              <a:t>zadovolji</a:t>
            </a:r>
            <a:r>
              <a:rPr lang="sr-Cyrl-CS" sz="2100" smtClean="0"/>
              <a:t>), </a:t>
            </a:r>
          </a:p>
          <a:p>
            <a:pPr lvl="1">
              <a:lnSpc>
                <a:spcPct val="125000"/>
              </a:lnSpc>
            </a:pPr>
            <a:r>
              <a:rPr lang="en-US" sz="2100" b="1" smtClean="0"/>
              <a:t>aktivnosti</a:t>
            </a:r>
            <a:r>
              <a:rPr lang="sr-Cyrl-CS" sz="2100" smtClean="0"/>
              <a:t> </a:t>
            </a:r>
            <a:r>
              <a:rPr lang="en-US" sz="2100" smtClean="0"/>
              <a:t>studenta</a:t>
            </a:r>
            <a:r>
              <a:rPr lang="sr-Cyrl-CS" sz="2100" smtClean="0"/>
              <a:t> </a:t>
            </a:r>
            <a:r>
              <a:rPr lang="en-US" sz="2100" smtClean="0"/>
              <a:t>u</a:t>
            </a:r>
            <a:r>
              <a:rPr lang="sr-Cyrl-CS" sz="2100" smtClean="0"/>
              <a:t> </a:t>
            </a:r>
            <a:r>
              <a:rPr lang="en-US" sz="2100" smtClean="0"/>
              <a:t>toku</a:t>
            </a:r>
            <a:r>
              <a:rPr lang="sr-Cyrl-CS" sz="2100" smtClean="0"/>
              <a:t> </a:t>
            </a:r>
            <a:r>
              <a:rPr lang="en-US" sz="2100" smtClean="0"/>
              <a:t>samog</a:t>
            </a:r>
            <a:r>
              <a:rPr lang="sr-Cyrl-CS" sz="2100" smtClean="0"/>
              <a:t> </a:t>
            </a:r>
            <a:r>
              <a:rPr lang="en-US" sz="2100" smtClean="0"/>
              <a:t>obrazovnog</a:t>
            </a:r>
            <a:r>
              <a:rPr lang="sr-Cyrl-CS" sz="2100" smtClean="0"/>
              <a:t> </a:t>
            </a:r>
            <a:r>
              <a:rPr lang="en-US" sz="2100" smtClean="0"/>
              <a:t>procesa</a:t>
            </a:r>
            <a:r>
              <a:rPr lang="sr-Cyrl-CS" sz="2100" smtClean="0"/>
              <a:t>, </a:t>
            </a:r>
          </a:p>
          <a:p>
            <a:pPr lvl="1">
              <a:lnSpc>
                <a:spcPct val="125000"/>
              </a:lnSpc>
            </a:pPr>
            <a:r>
              <a:rPr lang="en-US" sz="2100" b="1" smtClean="0"/>
              <a:t>interakciju</a:t>
            </a:r>
            <a:r>
              <a:rPr lang="sr-Cyrl-CS" sz="2100" smtClean="0"/>
              <a:t> </a:t>
            </a:r>
            <a:r>
              <a:rPr lang="en-US" sz="2100" smtClean="0"/>
              <a:t>studenata</a:t>
            </a:r>
            <a:r>
              <a:rPr lang="sr-Cyrl-CS" sz="2100" smtClean="0"/>
              <a:t> </a:t>
            </a:r>
            <a:r>
              <a:rPr lang="en-US" sz="2100" smtClean="0"/>
              <a:t>sa</a:t>
            </a:r>
            <a:r>
              <a:rPr lang="sr-Cyrl-CS" sz="2100" smtClean="0"/>
              <a:t> </a:t>
            </a:r>
            <a:r>
              <a:rPr lang="en-US" sz="2100" smtClean="0"/>
              <a:t>nastavnim</a:t>
            </a:r>
            <a:r>
              <a:rPr lang="sr-Cyrl-CS" sz="2100" smtClean="0"/>
              <a:t> </a:t>
            </a:r>
            <a:r>
              <a:rPr lang="en-US" sz="2100" smtClean="0"/>
              <a:t>sadržajima</a:t>
            </a:r>
            <a:r>
              <a:rPr lang="sr-Cyrl-CS" sz="2100" smtClean="0"/>
              <a:t>,  </a:t>
            </a:r>
            <a:r>
              <a:rPr lang="en-US" sz="2100" smtClean="0"/>
              <a:t>evaluaciju</a:t>
            </a:r>
            <a:r>
              <a:rPr lang="sr-Cyrl-CS" sz="2100" smtClean="0"/>
              <a:t> </a:t>
            </a:r>
            <a:r>
              <a:rPr lang="en-US" sz="2100" smtClean="0"/>
              <a:t>stečenog</a:t>
            </a:r>
            <a:r>
              <a:rPr lang="sr-Cyrl-CS" sz="2100" smtClean="0"/>
              <a:t> </a:t>
            </a:r>
            <a:r>
              <a:rPr lang="en-US" sz="2100" smtClean="0"/>
              <a:t>znanja</a:t>
            </a:r>
            <a:r>
              <a:rPr lang="sr-Cyrl-CS" sz="2100" smtClean="0"/>
              <a:t> </a:t>
            </a:r>
            <a:r>
              <a:rPr lang="en-US" sz="2100" smtClean="0"/>
              <a:t>i</a:t>
            </a:r>
            <a:r>
              <a:rPr lang="sr-Cyrl-CS" sz="2100" smtClean="0"/>
              <a:t> </a:t>
            </a:r>
          </a:p>
          <a:p>
            <a:pPr lvl="1">
              <a:lnSpc>
                <a:spcPct val="125000"/>
              </a:lnSpc>
            </a:pPr>
            <a:r>
              <a:rPr lang="en-US" sz="2100" b="1" smtClean="0"/>
              <a:t>transfer</a:t>
            </a:r>
            <a:r>
              <a:rPr lang="sr-Cyrl-CS" sz="2100" smtClean="0"/>
              <a:t> </a:t>
            </a:r>
            <a:r>
              <a:rPr lang="en-US" sz="2100" b="1" smtClean="0"/>
              <a:t>znanja</a:t>
            </a:r>
            <a:r>
              <a:rPr lang="sr-Latn-CS" sz="2100" smtClean="0"/>
              <a:t>.</a:t>
            </a:r>
            <a:endParaRPr lang="en-US" sz="2100" smtClean="0"/>
          </a:p>
        </p:txBody>
      </p:sp>
    </p:spTree>
  </p:cSld>
  <p:clrMapOvr>
    <a:masterClrMapping/>
  </p:clrMapOvr>
  <p:transition spd="slow">
    <p:pull dir="d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>
          <a:xfrm>
            <a:off x="71438" y="1349375"/>
            <a:ext cx="4583112" cy="711200"/>
          </a:xfrm>
        </p:spPr>
        <p:txBody>
          <a:bodyPr/>
          <a:lstStyle/>
          <a:p>
            <a:r>
              <a:rPr lang="en-US" sz="3200" smtClean="0"/>
              <a:t>Proces</a:t>
            </a:r>
            <a:r>
              <a:rPr lang="sr-Cyrl-CS" sz="3200" smtClean="0"/>
              <a:t> </a:t>
            </a:r>
            <a:r>
              <a:rPr lang="en-US" sz="3200" smtClean="0"/>
              <a:t>učenja</a:t>
            </a:r>
            <a:r>
              <a:rPr lang="sr-Cyrl-CS" sz="3200" smtClean="0"/>
              <a:t> </a:t>
            </a:r>
            <a:r>
              <a:rPr lang="en-US" sz="3200" smtClean="0"/>
              <a:t>u</a:t>
            </a:r>
            <a:r>
              <a:rPr lang="sr-Cyrl-CS" sz="3200" smtClean="0"/>
              <a:t>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e</a:t>
            </a:r>
            <a:r>
              <a:rPr lang="sr-Cyrl-CS" sz="3200" smtClean="0"/>
              <a:t>-</a:t>
            </a:r>
            <a:r>
              <a:rPr lang="en-US" sz="3200" smtClean="0"/>
              <a:t>obrazovanju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4286250" y="1176338"/>
          <a:ext cx="4643438" cy="5253037"/>
        </p:xfrm>
        <a:graphic>
          <a:graphicData uri="http://schemas.openxmlformats.org/presentationml/2006/ole">
            <p:oleObj spid="_x0000_s1026" name="Visio" r:id="rId3" imgW="3994709" imgH="4518050" progId="">
              <p:embed/>
            </p:oleObj>
          </a:graphicData>
        </a:graphic>
      </p:graphicFrame>
    </p:spTree>
  </p:cSld>
  <p:clrMapOvr>
    <a:masterClrMapping/>
  </p:clrMapOvr>
  <p:transition spd="slow">
    <p:pull dir="d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8893175" cy="711200"/>
          </a:xfrm>
        </p:spPr>
        <p:txBody>
          <a:bodyPr/>
          <a:lstStyle/>
          <a:p>
            <a:r>
              <a:rPr lang="en-US" sz="3200" smtClean="0">
                <a:solidFill>
                  <a:srgbClr val="222268"/>
                </a:solidFill>
              </a:rPr>
              <a:t>Razlozi</a:t>
            </a:r>
            <a:r>
              <a:rPr lang="sr-Cyrl-CS" sz="3200" smtClean="0">
                <a:solidFill>
                  <a:srgbClr val="222268"/>
                </a:solidFill>
              </a:rPr>
              <a:t> </a:t>
            </a:r>
            <a:r>
              <a:rPr lang="en-US" sz="3200" smtClean="0">
                <a:solidFill>
                  <a:srgbClr val="222268"/>
                </a:solidFill>
              </a:rPr>
              <a:t>razvoja</a:t>
            </a:r>
            <a:r>
              <a:rPr lang="sr-Cyrl-CS" sz="3200" smtClean="0">
                <a:solidFill>
                  <a:srgbClr val="222268"/>
                </a:solidFill>
              </a:rPr>
              <a:t> </a:t>
            </a:r>
            <a:r>
              <a:rPr lang="en-US" sz="3200" smtClean="0">
                <a:solidFill>
                  <a:srgbClr val="222268"/>
                </a:solidFill>
              </a:rPr>
              <a:t>hibridnih</a:t>
            </a:r>
            <a:r>
              <a:rPr lang="sr-Cyrl-CS" sz="3200" smtClean="0">
                <a:solidFill>
                  <a:srgbClr val="222268"/>
                </a:solidFill>
              </a:rPr>
              <a:t> </a:t>
            </a:r>
            <a:r>
              <a:rPr lang="en-US" sz="3200" smtClean="0">
                <a:solidFill>
                  <a:srgbClr val="222268"/>
                </a:solidFill>
              </a:rPr>
              <a:t>sistema</a:t>
            </a:r>
            <a:r>
              <a:rPr lang="sr-Cyrl-CS" sz="3200" smtClean="0">
                <a:solidFill>
                  <a:srgbClr val="222268"/>
                </a:solidFill>
              </a:rPr>
              <a:t> </a:t>
            </a:r>
            <a:r>
              <a:rPr lang="en-US" sz="3200" smtClean="0">
                <a:solidFill>
                  <a:srgbClr val="222268"/>
                </a:solidFill>
              </a:rPr>
              <a:t>za</a:t>
            </a:r>
            <a:r>
              <a:rPr lang="sr-Cyrl-CS" sz="3200" smtClean="0">
                <a:solidFill>
                  <a:srgbClr val="222268"/>
                </a:solidFill>
              </a:rPr>
              <a:t> </a:t>
            </a:r>
            <a:r>
              <a:rPr lang="en-US" sz="3200" smtClean="0">
                <a:solidFill>
                  <a:srgbClr val="222268"/>
                </a:solidFill>
              </a:rPr>
              <a:t>učenje</a:t>
            </a:r>
            <a:endParaRPr lang="en-US" sz="3200" b="1" smtClean="0">
              <a:solidFill>
                <a:srgbClr val="222268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82600" y="1989138"/>
            <a:ext cx="8229600" cy="4319587"/>
          </a:xfrm>
        </p:spPr>
        <p:txBody>
          <a:bodyPr/>
          <a:lstStyle/>
          <a:p>
            <a:r>
              <a:rPr lang="en-US" sz="2800" b="1" i="1" dirty="0" smtClean="0">
                <a:solidFill>
                  <a:srgbClr val="CC3300"/>
                </a:solidFill>
              </a:rPr>
              <a:t>Blended Learning Systems</a:t>
            </a:r>
            <a:endParaRPr lang="sr-Cyrl-CS" sz="2800" b="1" i="1" dirty="0" smtClean="0">
              <a:solidFill>
                <a:srgbClr val="CC3300"/>
              </a:solidFill>
            </a:endParaRPr>
          </a:p>
          <a:p>
            <a:r>
              <a:rPr lang="en-US" sz="2400" dirty="0" err="1" smtClean="0"/>
              <a:t>Postoje</a:t>
            </a:r>
            <a:r>
              <a:rPr lang="sr-Cyrl-CS" sz="2400" dirty="0" smtClean="0"/>
              <a:t> </a:t>
            </a:r>
            <a:r>
              <a:rPr lang="en-US" sz="2400" dirty="0" err="1" smtClean="0"/>
              <a:t>ograničenja</a:t>
            </a:r>
            <a:r>
              <a:rPr lang="sr-Cyrl-CS" sz="2400" dirty="0" smtClean="0"/>
              <a:t>:</a:t>
            </a:r>
          </a:p>
          <a:p>
            <a:pPr lvl="1"/>
            <a:r>
              <a:rPr lang="en-US" sz="2000" dirty="0" err="1" smtClean="0"/>
              <a:t>i</a:t>
            </a:r>
            <a:r>
              <a:rPr lang="sr-Cyrl-CS" sz="2000" dirty="0" smtClean="0"/>
              <a:t> </a:t>
            </a:r>
            <a:r>
              <a:rPr lang="en-US" sz="2000" dirty="0" err="1" smtClean="0"/>
              <a:t>samo</a:t>
            </a:r>
            <a:r>
              <a:rPr lang="sr-Cyrl-CS" sz="2000" dirty="0" smtClean="0"/>
              <a:t> </a:t>
            </a:r>
            <a:r>
              <a:rPr lang="en-US" sz="2000" dirty="0" err="1" smtClean="0"/>
              <a:t>tradicionalnih</a:t>
            </a:r>
            <a:r>
              <a:rPr lang="sr-Cyrl-CS" sz="2000" dirty="0" smtClean="0"/>
              <a:t> </a:t>
            </a:r>
            <a:r>
              <a:rPr lang="en-US" sz="2000" dirty="0" err="1" smtClean="0"/>
              <a:t>ili</a:t>
            </a:r>
            <a:r>
              <a:rPr lang="sr-Cyrl-CS" sz="2000" dirty="0" smtClean="0"/>
              <a:t> </a:t>
            </a:r>
          </a:p>
          <a:p>
            <a:pPr lvl="1"/>
            <a:r>
              <a:rPr lang="en-US" sz="2000" dirty="0" err="1" smtClean="0"/>
              <a:t>samo</a:t>
            </a:r>
            <a:r>
              <a:rPr lang="sr-Cyrl-CS" sz="2000" dirty="0" smtClean="0"/>
              <a:t> </a:t>
            </a:r>
            <a:r>
              <a:rPr lang="en-US" sz="2000" dirty="0" err="1" smtClean="0"/>
              <a:t>sistema</a:t>
            </a:r>
            <a:r>
              <a:rPr lang="sr-Cyrl-CS" sz="2000" dirty="0" smtClean="0"/>
              <a:t> </a:t>
            </a:r>
            <a:r>
              <a:rPr lang="en-US" sz="2000" dirty="0" err="1" smtClean="0"/>
              <a:t>za</a:t>
            </a:r>
            <a:r>
              <a:rPr lang="sr-Cyrl-CS" sz="2000" dirty="0" smtClean="0"/>
              <a:t> </a:t>
            </a:r>
            <a:r>
              <a:rPr lang="en-US" sz="2000" dirty="0" err="1" smtClean="0"/>
              <a:t>učenje</a:t>
            </a:r>
            <a:r>
              <a:rPr lang="sr-Cyrl-CS" sz="2000" dirty="0" smtClean="0"/>
              <a:t> </a:t>
            </a:r>
            <a:r>
              <a:rPr lang="en-US" sz="2000" dirty="0" err="1" smtClean="0"/>
              <a:t>na</a:t>
            </a:r>
            <a:r>
              <a:rPr lang="sr-Cyrl-CS" sz="2000" dirty="0" smtClean="0"/>
              <a:t> </a:t>
            </a:r>
            <a:r>
              <a:rPr lang="en-US" sz="2000" dirty="0" err="1" smtClean="0"/>
              <a:t>daljinu</a:t>
            </a:r>
            <a:endParaRPr lang="sr-Cyrl-CS" sz="2000" dirty="0" smtClean="0"/>
          </a:p>
          <a:p>
            <a:pPr lvl="1">
              <a:buFontTx/>
              <a:buNone/>
            </a:pPr>
            <a:endParaRPr lang="sr-Cyrl-CS" sz="800" dirty="0" smtClean="0"/>
          </a:p>
          <a:p>
            <a:r>
              <a:rPr lang="en-US" sz="2400" dirty="0" err="1" smtClean="0"/>
              <a:t>Ideja</a:t>
            </a:r>
            <a:r>
              <a:rPr lang="sr-Cyrl-CS" sz="2400" dirty="0" smtClean="0"/>
              <a:t> </a:t>
            </a:r>
            <a:r>
              <a:rPr lang="en-US" sz="2400" dirty="0" err="1" smtClean="0"/>
              <a:t>da</a:t>
            </a:r>
            <a:r>
              <a:rPr lang="sr-Cyrl-CS" sz="2400" dirty="0" smtClean="0"/>
              <a:t> </a:t>
            </a:r>
            <a:r>
              <a:rPr lang="en-US" sz="2400" dirty="0" smtClean="0"/>
              <a:t>se</a:t>
            </a:r>
            <a:r>
              <a:rPr lang="sr-Cyrl-CS" sz="2400" dirty="0" smtClean="0"/>
              <a:t> </a:t>
            </a:r>
            <a:r>
              <a:rPr lang="en-US" sz="2400" dirty="0" err="1" smtClean="0"/>
              <a:t>iskoristi</a:t>
            </a:r>
            <a:r>
              <a:rPr lang="sr-Cyrl-CS" sz="2400" dirty="0" smtClean="0"/>
              <a:t> </a:t>
            </a:r>
            <a:r>
              <a:rPr lang="en-US" sz="2400" dirty="0" err="1" smtClean="0"/>
              <a:t>najbolje</a:t>
            </a:r>
            <a:r>
              <a:rPr lang="sr-Cyrl-CS" sz="2400" dirty="0" smtClean="0"/>
              <a:t> </a:t>
            </a:r>
            <a:r>
              <a:rPr lang="en-US" sz="2400" dirty="0" err="1" smtClean="0"/>
              <a:t>od</a:t>
            </a:r>
            <a:r>
              <a:rPr lang="sr-Cyrl-CS" sz="2400" dirty="0" smtClean="0"/>
              <a:t> </a:t>
            </a:r>
            <a:r>
              <a:rPr lang="en-US" sz="2400" dirty="0" err="1" smtClean="0"/>
              <a:t>jednih</a:t>
            </a:r>
            <a:r>
              <a:rPr lang="sr-Cyrl-CS" sz="2400" dirty="0" smtClean="0"/>
              <a:t> </a:t>
            </a:r>
            <a:r>
              <a:rPr lang="en-US" sz="2400" dirty="0" err="1" smtClean="0"/>
              <a:t>i</a:t>
            </a:r>
            <a:r>
              <a:rPr lang="sr-Cyrl-CS" sz="2400" dirty="0" smtClean="0"/>
              <a:t> </a:t>
            </a:r>
            <a:r>
              <a:rPr lang="en-US" sz="2400" dirty="0" err="1" smtClean="0"/>
              <a:t>drugih</a:t>
            </a:r>
            <a:r>
              <a:rPr lang="sr-Cyrl-CS" sz="2400" dirty="0" smtClean="0"/>
              <a:t> </a:t>
            </a:r>
            <a:r>
              <a:rPr lang="en-US" sz="2400" dirty="0" err="1" smtClean="0"/>
              <a:t>sistema</a:t>
            </a:r>
            <a:endParaRPr lang="sr-Cyrl-CS" sz="2400" dirty="0" smtClean="0"/>
          </a:p>
          <a:p>
            <a:pPr lvl="1"/>
            <a:r>
              <a:rPr lang="en-US" sz="2000" dirty="0" smtClean="0"/>
              <a:t>prim</a:t>
            </a:r>
            <a:r>
              <a:rPr lang="bs-Latn-BA" sz="2000" dirty="0" smtClean="0"/>
              <a:t>j</a:t>
            </a:r>
            <a:r>
              <a:rPr lang="en-US" sz="2000" dirty="0" err="1" smtClean="0"/>
              <a:t>ena</a:t>
            </a:r>
            <a:r>
              <a:rPr lang="sr-Cyrl-CS" sz="2000" dirty="0" smtClean="0"/>
              <a:t> </a:t>
            </a:r>
            <a:r>
              <a:rPr lang="en-US" sz="2000" dirty="0" err="1" smtClean="0"/>
              <a:t>savremenih</a:t>
            </a:r>
            <a:r>
              <a:rPr lang="sr-Cyrl-CS" sz="2000" dirty="0" smtClean="0"/>
              <a:t> </a:t>
            </a:r>
            <a:r>
              <a:rPr lang="en-US" sz="2000" dirty="0" err="1" smtClean="0"/>
              <a:t>tehnologija</a:t>
            </a:r>
            <a:endParaRPr lang="sr-Cyrl-CS" sz="2000" dirty="0" smtClean="0"/>
          </a:p>
          <a:p>
            <a:pPr lvl="1"/>
            <a:r>
              <a:rPr lang="en-US" sz="2000" dirty="0" err="1" smtClean="0"/>
              <a:t>velika</a:t>
            </a:r>
            <a:r>
              <a:rPr lang="sr-Cyrl-CS" sz="2000" dirty="0" smtClean="0"/>
              <a:t> </a:t>
            </a:r>
            <a:r>
              <a:rPr lang="en-US" sz="2000" dirty="0" err="1" smtClean="0"/>
              <a:t>fleksibilnost</a:t>
            </a:r>
            <a:r>
              <a:rPr lang="sr-Cyrl-CS" sz="2000" dirty="0" smtClean="0"/>
              <a:t> </a:t>
            </a:r>
            <a:r>
              <a:rPr lang="en-US" sz="2000" dirty="0" smtClean="0"/>
              <a:t>u</a:t>
            </a:r>
            <a:r>
              <a:rPr lang="sr-Cyrl-CS" sz="2000" dirty="0" smtClean="0"/>
              <a:t> </a:t>
            </a:r>
            <a:r>
              <a:rPr lang="en-US" sz="2000" dirty="0" err="1" smtClean="0"/>
              <a:t>učenju</a:t>
            </a:r>
            <a:endParaRPr lang="sr-Cyrl-CS" sz="2000" dirty="0" smtClean="0"/>
          </a:p>
          <a:p>
            <a:pPr lvl="1"/>
            <a:r>
              <a:rPr lang="en-US" sz="2000" dirty="0" err="1" smtClean="0"/>
              <a:t>komunikacija</a:t>
            </a:r>
            <a:r>
              <a:rPr lang="sr-Cyrl-CS" sz="2000" dirty="0" smtClean="0"/>
              <a:t> </a:t>
            </a:r>
            <a:r>
              <a:rPr lang="en-US" sz="2000" dirty="0" err="1" smtClean="0"/>
              <a:t>uživo</a:t>
            </a:r>
            <a:r>
              <a:rPr lang="sr-Cyrl-CS" sz="2000" dirty="0" smtClean="0"/>
              <a:t> </a:t>
            </a:r>
            <a:r>
              <a:rPr lang="en-US" sz="2000" dirty="0" smtClean="0"/>
              <a:t>o</a:t>
            </a:r>
            <a:r>
              <a:rPr lang="sr-Cyrl-CS" sz="2000" dirty="0" smtClean="0"/>
              <a:t> </a:t>
            </a:r>
            <a:r>
              <a:rPr lang="en-US" sz="2000" dirty="0" err="1" smtClean="0"/>
              <a:t>gradivu</a:t>
            </a:r>
            <a:endParaRPr lang="en-US" sz="2000" dirty="0" smtClean="0"/>
          </a:p>
        </p:txBody>
      </p:sp>
    </p:spTree>
  </p:cSld>
  <p:clrMapOvr>
    <a:masterClrMapping/>
  </p:clrMapOvr>
  <p:transition spd="slow">
    <p:pull dir="d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>
          <a:xfrm>
            <a:off x="879475" y="1125538"/>
            <a:ext cx="8229600" cy="711200"/>
          </a:xfrm>
          <a:noFill/>
        </p:spPr>
        <p:txBody>
          <a:bodyPr/>
          <a:lstStyle/>
          <a:p>
            <a:r>
              <a:rPr lang="en-US" sz="3600" smtClean="0"/>
              <a:t>Hibridno učenje</a:t>
            </a:r>
            <a:r>
              <a:rPr lang="sr-Cyrl-CS" sz="3600" b="1" smtClean="0"/>
              <a:t> </a:t>
            </a:r>
            <a:r>
              <a:rPr lang="sr-Cyrl-CS" sz="3600" smtClean="0"/>
              <a:t>(</a:t>
            </a:r>
            <a:r>
              <a:rPr lang="en-US" sz="3600" i="1" smtClean="0"/>
              <a:t>blended learning</a:t>
            </a:r>
            <a:r>
              <a:rPr lang="sr-Cyrl-CS" sz="3600" smtClean="0"/>
              <a:t>)</a:t>
            </a:r>
            <a:endParaRPr lang="en-US" sz="3600" smtClean="0"/>
          </a:p>
        </p:txBody>
      </p:sp>
      <p:sp>
        <p:nvSpPr>
          <p:cNvPr id="6861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4475163" cy="4175125"/>
          </a:xfrm>
        </p:spPr>
        <p:txBody>
          <a:bodyPr/>
          <a:lstStyle/>
          <a:p>
            <a:r>
              <a:rPr lang="en-US" sz="2400" smtClean="0"/>
              <a:t>Razvijaju</a:t>
            </a:r>
            <a:r>
              <a:rPr lang="ru-RU" sz="2400" smtClean="0"/>
              <a:t> </a:t>
            </a:r>
            <a:r>
              <a:rPr lang="en-US" sz="2400" smtClean="0"/>
              <a:t>se</a:t>
            </a:r>
            <a:r>
              <a:rPr lang="ru-RU" sz="2400" smtClean="0"/>
              <a:t> </a:t>
            </a:r>
            <a:r>
              <a:rPr lang="en-US" sz="2400" smtClean="0"/>
              <a:t>kursevi</a:t>
            </a:r>
            <a:r>
              <a:rPr lang="ru-RU" sz="2400" smtClean="0"/>
              <a:t> </a:t>
            </a:r>
            <a:r>
              <a:rPr lang="en-US" sz="2400" smtClean="0"/>
              <a:t>koji</a:t>
            </a:r>
            <a:r>
              <a:rPr lang="ru-RU" sz="2400" smtClean="0"/>
              <a:t> </a:t>
            </a:r>
            <a:r>
              <a:rPr lang="en-US" sz="2400" smtClean="0"/>
              <a:t>kombinuju</a:t>
            </a:r>
            <a:r>
              <a:rPr lang="ru-RU" smtClean="0"/>
              <a:t>:</a:t>
            </a:r>
            <a:endParaRPr lang="ru-RU" sz="4000" smtClean="0"/>
          </a:p>
          <a:p>
            <a:pPr lvl="1"/>
            <a:r>
              <a:rPr lang="en-US" sz="2200" smtClean="0"/>
              <a:t>učenje</a:t>
            </a:r>
            <a:r>
              <a:rPr lang="ru-RU" sz="2200" smtClean="0"/>
              <a:t> </a:t>
            </a:r>
            <a:r>
              <a:rPr lang="en-US" sz="2200" smtClean="0"/>
              <a:t>u</a:t>
            </a:r>
            <a:r>
              <a:rPr lang="ru-RU" sz="2200" smtClean="0"/>
              <a:t> </a:t>
            </a:r>
            <a:r>
              <a:rPr lang="en-US" sz="2200" smtClean="0"/>
              <a:t>učionici</a:t>
            </a:r>
            <a:r>
              <a:rPr lang="ru-RU" sz="2200" smtClean="0"/>
              <a:t> </a:t>
            </a:r>
            <a:r>
              <a:rPr lang="en-US" sz="2200" smtClean="0"/>
              <a:t>i</a:t>
            </a:r>
            <a:r>
              <a:rPr lang="ru-RU" sz="2200" smtClean="0"/>
              <a:t> </a:t>
            </a:r>
          </a:p>
          <a:p>
            <a:pPr lvl="1"/>
            <a:r>
              <a:rPr lang="en-US" sz="2200" smtClean="0"/>
              <a:t>učenje</a:t>
            </a:r>
            <a:r>
              <a:rPr lang="ru-RU" sz="2200" smtClean="0"/>
              <a:t> </a:t>
            </a:r>
            <a:r>
              <a:rPr lang="en-US" sz="2200" smtClean="0"/>
              <a:t>preko</a:t>
            </a:r>
            <a:r>
              <a:rPr lang="ru-RU" sz="2200" smtClean="0"/>
              <a:t> </a:t>
            </a:r>
            <a:r>
              <a:rPr lang="en-US" sz="2200" smtClean="0"/>
              <a:t>Interneta</a:t>
            </a:r>
            <a:r>
              <a:rPr lang="ru-RU" sz="3600" smtClean="0"/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sz="1400" smtClean="0"/>
          </a:p>
        </p:txBody>
      </p:sp>
      <p:pic>
        <p:nvPicPr>
          <p:cNvPr id="68612" name="Picture 6" descr="slide_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2133600"/>
            <a:ext cx="3563938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7" descr="virtual-live-border-300x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0475" y="3586163"/>
            <a:ext cx="295116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title"/>
          </p:nvPr>
        </p:nvSpPr>
        <p:spPr>
          <a:xfrm>
            <a:off x="719138" y="1125538"/>
            <a:ext cx="8399462" cy="574675"/>
          </a:xfrm>
          <a:noFill/>
        </p:spPr>
        <p:txBody>
          <a:bodyPr/>
          <a:lstStyle/>
          <a:p>
            <a:r>
              <a:rPr lang="en-US" sz="3600" smtClean="0"/>
              <a:t>Hibridni</a:t>
            </a:r>
            <a:r>
              <a:rPr lang="sr-Cyrl-CS" sz="3600" smtClean="0"/>
              <a:t> </a:t>
            </a:r>
            <a:r>
              <a:rPr lang="en-US" sz="3600" smtClean="0"/>
              <a:t>sistem</a:t>
            </a:r>
            <a:r>
              <a:rPr lang="sr-Cyrl-CS" sz="3600" smtClean="0"/>
              <a:t> </a:t>
            </a:r>
            <a:r>
              <a:rPr lang="en-US" sz="3600" smtClean="0"/>
              <a:t>za</a:t>
            </a:r>
            <a:r>
              <a:rPr lang="sr-Cyrl-CS" sz="3600" smtClean="0"/>
              <a:t> </a:t>
            </a:r>
            <a:r>
              <a:rPr lang="en-US" sz="3600" smtClean="0"/>
              <a:t>učenje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4689475"/>
            <a:ext cx="8229600" cy="15478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smtClean="0">
                <a:solidFill>
                  <a:srgbClr val="CC0000"/>
                </a:solidFill>
              </a:rPr>
              <a:t>Savremeni</a:t>
            </a:r>
            <a:r>
              <a:rPr lang="sr-Cyrl-CS" sz="2400" b="1" smtClean="0">
                <a:solidFill>
                  <a:srgbClr val="CC0000"/>
                </a:solidFill>
              </a:rPr>
              <a:t> </a:t>
            </a:r>
            <a:r>
              <a:rPr lang="en-US" sz="2400" b="1" smtClean="0">
                <a:solidFill>
                  <a:srgbClr val="CC0000"/>
                </a:solidFill>
              </a:rPr>
              <a:t>hibridni</a:t>
            </a:r>
            <a:r>
              <a:rPr lang="sr-Cyrl-CS" sz="2400" b="1" smtClean="0">
                <a:solidFill>
                  <a:srgbClr val="CC0000"/>
                </a:solidFill>
              </a:rPr>
              <a:t> </a:t>
            </a:r>
            <a:r>
              <a:rPr lang="en-US" sz="2400" b="1" smtClean="0">
                <a:solidFill>
                  <a:srgbClr val="CC0000"/>
                </a:solidFill>
              </a:rPr>
              <a:t>sistem</a:t>
            </a:r>
            <a:r>
              <a:rPr lang="sr-Cyrl-CS" sz="2400" b="1" smtClean="0">
                <a:solidFill>
                  <a:srgbClr val="CC0000"/>
                </a:solidFill>
              </a:rPr>
              <a:t> </a:t>
            </a:r>
            <a:r>
              <a:rPr lang="en-US" sz="2400" b="1" smtClean="0">
                <a:solidFill>
                  <a:srgbClr val="CC0000"/>
                </a:solidFill>
              </a:rPr>
              <a:t>za</a:t>
            </a:r>
            <a:r>
              <a:rPr lang="sr-Cyrl-CS" sz="2400" b="1" smtClean="0">
                <a:solidFill>
                  <a:srgbClr val="CC0000"/>
                </a:solidFill>
              </a:rPr>
              <a:t> </a:t>
            </a:r>
            <a:r>
              <a:rPr lang="en-US" sz="2400" b="1" smtClean="0">
                <a:solidFill>
                  <a:srgbClr val="CC0000"/>
                </a:solidFill>
              </a:rPr>
              <a:t>učenje</a:t>
            </a:r>
            <a:r>
              <a:rPr lang="sr-Cyrl-CS" sz="2400" b="1" smtClean="0">
                <a:solidFill>
                  <a:srgbClr val="CC0000"/>
                </a:solidFill>
              </a:rPr>
              <a:t> (</a:t>
            </a:r>
            <a:r>
              <a:rPr lang="en-US" sz="2400" b="1" smtClean="0">
                <a:solidFill>
                  <a:srgbClr val="CC0000"/>
                </a:solidFill>
              </a:rPr>
              <a:t>hibridni</a:t>
            </a:r>
            <a:r>
              <a:rPr lang="sr-Cyrl-CS" sz="2400" b="1" smtClean="0">
                <a:solidFill>
                  <a:srgbClr val="CC0000"/>
                </a:solidFill>
              </a:rPr>
              <a:t> </a:t>
            </a:r>
            <a:r>
              <a:rPr lang="en-US" sz="2400" b="1" smtClean="0">
                <a:solidFill>
                  <a:srgbClr val="CC0000"/>
                </a:solidFill>
              </a:rPr>
              <a:t>sistem</a:t>
            </a:r>
            <a:r>
              <a:rPr lang="sr-Cyrl-CS" sz="2400" b="1" smtClean="0">
                <a:solidFill>
                  <a:srgbClr val="CC0000"/>
                </a:solidFill>
              </a:rPr>
              <a:t> </a:t>
            </a:r>
            <a:r>
              <a:rPr lang="en-US" sz="2400" b="1" smtClean="0">
                <a:solidFill>
                  <a:srgbClr val="CC0000"/>
                </a:solidFill>
              </a:rPr>
              <a:t>za</a:t>
            </a:r>
            <a:r>
              <a:rPr lang="sr-Cyrl-CS" sz="2400" b="1" smtClean="0">
                <a:solidFill>
                  <a:srgbClr val="CC0000"/>
                </a:solidFill>
              </a:rPr>
              <a:t> </a:t>
            </a:r>
            <a:r>
              <a:rPr lang="en-US" sz="2400" b="1" smtClean="0">
                <a:solidFill>
                  <a:srgbClr val="CC0000"/>
                </a:solidFill>
              </a:rPr>
              <a:t>učenje</a:t>
            </a:r>
            <a:r>
              <a:rPr lang="sr-Cyrl-CS" sz="2400" b="1" smtClean="0">
                <a:solidFill>
                  <a:srgbClr val="CC0000"/>
                </a:solidFill>
              </a:rPr>
              <a:t>) </a:t>
            </a:r>
            <a:r>
              <a:rPr lang="en-US" sz="2400" b="1" smtClean="0">
                <a:solidFill>
                  <a:srgbClr val="CC0000"/>
                </a:solidFill>
              </a:rPr>
              <a:t>je</a:t>
            </a:r>
            <a:r>
              <a:rPr lang="sr-Cyrl-CS" sz="2400" b="1" smtClean="0">
                <a:solidFill>
                  <a:srgbClr val="CC0000"/>
                </a:solidFill>
              </a:rPr>
              <a:t> </a:t>
            </a:r>
            <a:r>
              <a:rPr lang="en-US" sz="2400" b="1" smtClean="0">
                <a:solidFill>
                  <a:srgbClr val="CC0000"/>
                </a:solidFill>
              </a:rPr>
              <a:t>sistem</a:t>
            </a:r>
            <a:r>
              <a:rPr lang="sr-Cyrl-CS" sz="2400" b="1" smtClean="0">
                <a:solidFill>
                  <a:srgbClr val="CC0000"/>
                </a:solidFill>
              </a:rPr>
              <a:t> </a:t>
            </a:r>
            <a:r>
              <a:rPr lang="en-US" sz="2400" b="1" smtClean="0">
                <a:solidFill>
                  <a:srgbClr val="CC0000"/>
                </a:solidFill>
              </a:rPr>
              <a:t>u</a:t>
            </a:r>
            <a:r>
              <a:rPr lang="sr-Cyrl-CS" sz="2400" b="1" smtClean="0">
                <a:solidFill>
                  <a:srgbClr val="CC0000"/>
                </a:solidFill>
              </a:rPr>
              <a:t> </a:t>
            </a:r>
            <a:r>
              <a:rPr lang="en-US" sz="2400" b="1" smtClean="0">
                <a:solidFill>
                  <a:srgbClr val="CC0000"/>
                </a:solidFill>
              </a:rPr>
              <a:t>kome</a:t>
            </a:r>
            <a:r>
              <a:rPr lang="sr-Cyrl-CS" sz="2400" b="1" smtClean="0">
                <a:solidFill>
                  <a:srgbClr val="CC0000"/>
                </a:solidFill>
              </a:rPr>
              <a:t> </a:t>
            </a:r>
            <a:r>
              <a:rPr lang="en-US" sz="2400" b="1" smtClean="0">
                <a:solidFill>
                  <a:srgbClr val="CC0000"/>
                </a:solidFill>
              </a:rPr>
              <a:t>se</a:t>
            </a:r>
            <a:r>
              <a:rPr lang="sr-Cyrl-CS" sz="2400" b="1" smtClean="0">
                <a:solidFill>
                  <a:srgbClr val="CC0000"/>
                </a:solidFill>
              </a:rPr>
              <a:t> </a:t>
            </a:r>
            <a:r>
              <a:rPr lang="en-US" sz="2400" b="1" smtClean="0">
                <a:solidFill>
                  <a:srgbClr val="CC0000"/>
                </a:solidFill>
              </a:rPr>
              <a:t>učenje</a:t>
            </a:r>
            <a:r>
              <a:rPr lang="sr-Cyrl-CS" sz="2400" b="1" smtClean="0">
                <a:solidFill>
                  <a:srgbClr val="CC0000"/>
                </a:solidFill>
              </a:rPr>
              <a:t> </a:t>
            </a:r>
            <a:r>
              <a:rPr lang="en-US" sz="2400" b="1" smtClean="0">
                <a:solidFill>
                  <a:srgbClr val="CC0000"/>
                </a:solidFill>
              </a:rPr>
              <a:t>u</a:t>
            </a:r>
            <a:r>
              <a:rPr lang="sr-Cyrl-CS" sz="2400" b="1" smtClean="0">
                <a:solidFill>
                  <a:srgbClr val="CC0000"/>
                </a:solidFill>
              </a:rPr>
              <a:t> </a:t>
            </a:r>
            <a:r>
              <a:rPr lang="en-US" sz="2400" b="1" smtClean="0">
                <a:solidFill>
                  <a:srgbClr val="CC0000"/>
                </a:solidFill>
              </a:rPr>
              <a:t>učionici</a:t>
            </a:r>
            <a:r>
              <a:rPr lang="sr-Cyrl-CS" sz="2400" b="1" smtClean="0">
                <a:solidFill>
                  <a:srgbClr val="CC0000"/>
                </a:solidFill>
              </a:rPr>
              <a:t> </a:t>
            </a:r>
            <a:r>
              <a:rPr lang="en-US" sz="2400" b="1" smtClean="0">
                <a:solidFill>
                  <a:srgbClr val="CC0000"/>
                </a:solidFill>
              </a:rPr>
              <a:t>i</a:t>
            </a:r>
            <a:r>
              <a:rPr lang="sr-Cyrl-CS" sz="2400" b="1" smtClean="0">
                <a:solidFill>
                  <a:srgbClr val="CC0000"/>
                </a:solidFill>
              </a:rPr>
              <a:t> </a:t>
            </a:r>
            <a:r>
              <a:rPr lang="en-US" sz="2400" b="1" smtClean="0">
                <a:solidFill>
                  <a:srgbClr val="CC0000"/>
                </a:solidFill>
              </a:rPr>
              <a:t>učenje</a:t>
            </a:r>
            <a:r>
              <a:rPr lang="sr-Cyrl-CS" sz="2400" b="1" smtClean="0">
                <a:solidFill>
                  <a:srgbClr val="CC0000"/>
                </a:solidFill>
              </a:rPr>
              <a:t> </a:t>
            </a:r>
            <a:r>
              <a:rPr lang="en-US" sz="2400" b="1" smtClean="0">
                <a:solidFill>
                  <a:srgbClr val="CC0000"/>
                </a:solidFill>
              </a:rPr>
              <a:t>preko</a:t>
            </a:r>
            <a:r>
              <a:rPr lang="sr-Cyrl-CS" sz="2400" b="1" smtClean="0">
                <a:solidFill>
                  <a:srgbClr val="CC0000"/>
                </a:solidFill>
              </a:rPr>
              <a:t> </a:t>
            </a:r>
            <a:r>
              <a:rPr lang="en-US" sz="2400" b="1" smtClean="0">
                <a:solidFill>
                  <a:srgbClr val="CC0000"/>
                </a:solidFill>
              </a:rPr>
              <a:t>Interneta</a:t>
            </a:r>
            <a:r>
              <a:rPr lang="sr-Cyrl-CS" sz="2400" b="1" smtClean="0">
                <a:solidFill>
                  <a:srgbClr val="CC0000"/>
                </a:solidFill>
              </a:rPr>
              <a:t> </a:t>
            </a:r>
            <a:r>
              <a:rPr lang="en-US" sz="2400" b="1" smtClean="0">
                <a:solidFill>
                  <a:srgbClr val="CC0000"/>
                </a:solidFill>
              </a:rPr>
              <a:t>dopunjuju</a:t>
            </a:r>
            <a:r>
              <a:rPr lang="sr-Cyrl-CS" sz="2400" b="1" smtClean="0">
                <a:solidFill>
                  <a:srgbClr val="CC0000"/>
                </a:solidFill>
              </a:rPr>
              <a:t>, </a:t>
            </a:r>
            <a:r>
              <a:rPr lang="en-US" sz="2400" b="1" smtClean="0">
                <a:solidFill>
                  <a:srgbClr val="CC0000"/>
                </a:solidFill>
              </a:rPr>
              <a:t>da</a:t>
            </a:r>
            <a:r>
              <a:rPr lang="sr-Cyrl-CS" sz="2400" b="1" smtClean="0">
                <a:solidFill>
                  <a:srgbClr val="CC0000"/>
                </a:solidFill>
              </a:rPr>
              <a:t> </a:t>
            </a:r>
            <a:r>
              <a:rPr lang="en-US" sz="2400" b="1" smtClean="0">
                <a:solidFill>
                  <a:srgbClr val="CC0000"/>
                </a:solidFill>
              </a:rPr>
              <a:t>bi</a:t>
            </a:r>
            <a:r>
              <a:rPr lang="sr-Cyrl-CS" sz="2400" b="1" smtClean="0">
                <a:solidFill>
                  <a:srgbClr val="CC0000"/>
                </a:solidFill>
              </a:rPr>
              <a:t> </a:t>
            </a:r>
            <a:r>
              <a:rPr lang="en-US" sz="2400" b="1" smtClean="0">
                <a:solidFill>
                  <a:srgbClr val="CC0000"/>
                </a:solidFill>
              </a:rPr>
              <a:t>dali</a:t>
            </a:r>
            <a:r>
              <a:rPr lang="sr-Cyrl-CS" sz="2400" b="1" smtClean="0">
                <a:solidFill>
                  <a:srgbClr val="CC0000"/>
                </a:solidFill>
              </a:rPr>
              <a:t> </a:t>
            </a:r>
            <a:r>
              <a:rPr lang="en-US" sz="2400" b="1" smtClean="0">
                <a:solidFill>
                  <a:srgbClr val="CC0000"/>
                </a:solidFill>
              </a:rPr>
              <a:t>što</a:t>
            </a:r>
            <a:r>
              <a:rPr lang="sr-Cyrl-CS" sz="2400" b="1" smtClean="0">
                <a:solidFill>
                  <a:srgbClr val="CC0000"/>
                </a:solidFill>
              </a:rPr>
              <a:t> </a:t>
            </a:r>
            <a:r>
              <a:rPr lang="en-US" sz="2400" b="1" smtClean="0">
                <a:solidFill>
                  <a:srgbClr val="CC0000"/>
                </a:solidFill>
              </a:rPr>
              <a:t>bolje</a:t>
            </a:r>
            <a:r>
              <a:rPr lang="sr-Cyrl-CS" sz="2400" b="1" smtClean="0">
                <a:solidFill>
                  <a:srgbClr val="CC0000"/>
                </a:solidFill>
              </a:rPr>
              <a:t> </a:t>
            </a:r>
            <a:r>
              <a:rPr lang="en-US" sz="2400" b="1" smtClean="0">
                <a:solidFill>
                  <a:srgbClr val="CC0000"/>
                </a:solidFill>
              </a:rPr>
              <a:t>rezultate</a:t>
            </a:r>
            <a:r>
              <a:rPr lang="sr-Cyrl-CS" sz="2400" smtClean="0"/>
              <a:t>.</a:t>
            </a:r>
            <a:endParaRPr lang="en-US" sz="2400" b="1" smtClean="0"/>
          </a:p>
        </p:txBody>
      </p:sp>
      <p:grpSp>
        <p:nvGrpSpPr>
          <p:cNvPr id="69636" name="Group 5"/>
          <p:cNvGrpSpPr>
            <a:grpSpLocks/>
          </p:cNvGrpSpPr>
          <p:nvPr/>
        </p:nvGrpSpPr>
        <p:grpSpPr bwMode="auto">
          <a:xfrm>
            <a:off x="4679950" y="2852738"/>
            <a:ext cx="433388" cy="431800"/>
            <a:chOff x="3061" y="2069"/>
            <a:chExt cx="273" cy="272"/>
          </a:xfrm>
        </p:grpSpPr>
        <p:sp>
          <p:nvSpPr>
            <p:cNvPr id="69639" name="Line 6"/>
            <p:cNvSpPr>
              <a:spLocks noChangeShapeType="1"/>
            </p:cNvSpPr>
            <p:nvPr/>
          </p:nvSpPr>
          <p:spPr bwMode="auto">
            <a:xfrm>
              <a:off x="3198" y="2069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bs-Latn-BA"/>
            </a:p>
          </p:txBody>
        </p:sp>
        <p:sp>
          <p:nvSpPr>
            <p:cNvPr id="69640" name="Line 7"/>
            <p:cNvSpPr>
              <a:spLocks noChangeShapeType="1"/>
            </p:cNvSpPr>
            <p:nvPr/>
          </p:nvSpPr>
          <p:spPr bwMode="auto">
            <a:xfrm>
              <a:off x="3061" y="2205"/>
              <a:ext cx="2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bs-Latn-BA"/>
            </a:p>
          </p:txBody>
        </p:sp>
      </p:grpSp>
      <p:pic>
        <p:nvPicPr>
          <p:cNvPr id="69637" name="Picture 8" descr="online-cour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4988" y="2347913"/>
            <a:ext cx="3170237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9" descr="classroo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060575"/>
            <a:ext cx="298767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>
          <a:xfrm>
            <a:off x="879475" y="1125538"/>
            <a:ext cx="8229600" cy="711200"/>
          </a:xfrm>
          <a:noFill/>
        </p:spPr>
        <p:txBody>
          <a:bodyPr/>
          <a:lstStyle/>
          <a:p>
            <a:r>
              <a:rPr lang="en-US" sz="3600" smtClean="0"/>
              <a:t>Hibridno učenje</a:t>
            </a:r>
            <a:r>
              <a:rPr lang="sr-Cyrl-CS" sz="3600" b="1" smtClean="0"/>
              <a:t> </a:t>
            </a:r>
            <a:r>
              <a:rPr lang="sr-Cyrl-CS" sz="3600" smtClean="0"/>
              <a:t>(</a:t>
            </a:r>
            <a:r>
              <a:rPr lang="en-US" sz="3600" i="1" smtClean="0"/>
              <a:t>blended learning</a:t>
            </a:r>
            <a:r>
              <a:rPr lang="sr-Cyrl-CS" sz="3600" smtClean="0"/>
              <a:t>)</a:t>
            </a:r>
            <a:endParaRPr lang="en-US" sz="3600" smtClean="0"/>
          </a:p>
        </p:txBody>
      </p:sp>
      <p:sp>
        <p:nvSpPr>
          <p:cNvPr id="70659" name="Rectangle 5"/>
          <p:cNvSpPr>
            <a:spLocks noGrp="1" noChangeArrowheads="1"/>
          </p:cNvSpPr>
          <p:nvPr>
            <p:ph idx="1"/>
          </p:nvPr>
        </p:nvSpPr>
        <p:spPr>
          <a:xfrm>
            <a:off x="179388" y="1989138"/>
            <a:ext cx="3708400" cy="4175125"/>
          </a:xfrm>
        </p:spPr>
        <p:txBody>
          <a:bodyPr/>
          <a:lstStyle/>
          <a:p>
            <a:r>
              <a:rPr lang="en-US" sz="2400" smtClean="0"/>
              <a:t>Ovakvi</a:t>
            </a:r>
            <a:r>
              <a:rPr lang="ru-RU" sz="2400" smtClean="0"/>
              <a:t> </a:t>
            </a:r>
            <a:r>
              <a:rPr lang="en-US" sz="2400" smtClean="0"/>
              <a:t>kursevi</a:t>
            </a:r>
            <a:r>
              <a:rPr lang="ru-RU" sz="2400" smtClean="0"/>
              <a:t> </a:t>
            </a:r>
            <a:r>
              <a:rPr lang="en-US" sz="2400" smtClean="0"/>
              <a:t>koriste</a:t>
            </a:r>
            <a:r>
              <a:rPr lang="ru-RU" sz="2400" smtClean="0"/>
              <a:t> </a:t>
            </a:r>
            <a:r>
              <a:rPr lang="en-US" sz="2400" smtClean="0"/>
              <a:t>sve</a:t>
            </a:r>
            <a:r>
              <a:rPr lang="ru-RU" sz="2400" smtClean="0"/>
              <a:t> </a:t>
            </a:r>
            <a:r>
              <a:rPr lang="en-US" sz="2400" smtClean="0"/>
              <a:t>prednosti</a:t>
            </a:r>
            <a:r>
              <a:rPr lang="ru-RU" sz="2400" smtClean="0"/>
              <a:t> </a:t>
            </a:r>
            <a:r>
              <a:rPr lang="en-US" sz="2400" smtClean="0"/>
              <a:t>savremenih</a:t>
            </a:r>
            <a:r>
              <a:rPr lang="ru-RU" sz="2400" smtClean="0"/>
              <a:t> </a:t>
            </a:r>
            <a:r>
              <a:rPr lang="en-US" sz="2400" smtClean="0"/>
              <a:t>tehnologija</a:t>
            </a:r>
            <a:r>
              <a:rPr lang="ru-RU" sz="2400" smtClean="0"/>
              <a:t>, </a:t>
            </a:r>
            <a:r>
              <a:rPr lang="en-US" sz="2400" smtClean="0"/>
              <a:t>kao</a:t>
            </a:r>
            <a:r>
              <a:rPr lang="ru-RU" sz="2400" smtClean="0"/>
              <a:t> </a:t>
            </a:r>
            <a:r>
              <a:rPr lang="en-US" sz="2400" smtClean="0"/>
              <a:t>što</a:t>
            </a:r>
            <a:r>
              <a:rPr lang="ru-RU" sz="2400" smtClean="0"/>
              <a:t> </a:t>
            </a:r>
            <a:r>
              <a:rPr lang="en-US" sz="2400" smtClean="0"/>
              <a:t>su</a:t>
            </a:r>
            <a:r>
              <a:rPr lang="ru-RU" sz="2400" smtClean="0"/>
              <a:t>:</a:t>
            </a:r>
          </a:p>
          <a:p>
            <a:pPr lvl="1"/>
            <a:r>
              <a:rPr lang="en-US" sz="2200" smtClean="0"/>
              <a:t>fleksibilnost</a:t>
            </a:r>
            <a:r>
              <a:rPr lang="ru-RU" sz="2200" smtClean="0"/>
              <a:t> </a:t>
            </a:r>
            <a:r>
              <a:rPr lang="en-US" sz="2200" smtClean="0"/>
              <a:t>u</a:t>
            </a:r>
            <a:r>
              <a:rPr lang="ru-RU" sz="2200" smtClean="0"/>
              <a:t> </a:t>
            </a:r>
            <a:r>
              <a:rPr lang="en-US" sz="2200" smtClean="0"/>
              <a:t>vremenu</a:t>
            </a:r>
            <a:r>
              <a:rPr lang="ru-RU" sz="2200" smtClean="0"/>
              <a:t>,</a:t>
            </a:r>
          </a:p>
          <a:p>
            <a:pPr lvl="1"/>
            <a:r>
              <a:rPr lang="en-US" sz="2200" smtClean="0"/>
              <a:t>fleksibilnost</a:t>
            </a:r>
            <a:r>
              <a:rPr lang="ru-RU" sz="2200" smtClean="0"/>
              <a:t> </a:t>
            </a:r>
            <a:r>
              <a:rPr lang="en-US" sz="2200" smtClean="0"/>
              <a:t>u</a:t>
            </a:r>
            <a:r>
              <a:rPr lang="ru-RU" sz="2200" smtClean="0"/>
              <a:t> </a:t>
            </a:r>
            <a:r>
              <a:rPr lang="en-US" sz="2200" smtClean="0"/>
              <a:t>prostoru</a:t>
            </a:r>
            <a:r>
              <a:rPr lang="ru-RU" sz="2200" smtClean="0"/>
              <a:t> </a:t>
            </a:r>
            <a:r>
              <a:rPr lang="en-US" sz="2200" smtClean="0"/>
              <a:t>i</a:t>
            </a:r>
            <a:endParaRPr lang="ru-RU" sz="2200" smtClean="0"/>
          </a:p>
          <a:p>
            <a:pPr lvl="1"/>
            <a:r>
              <a:rPr lang="en-US" sz="2200" smtClean="0"/>
              <a:t>dinamici</a:t>
            </a:r>
            <a:r>
              <a:rPr lang="ru-RU" sz="2200" smtClean="0"/>
              <a:t> </a:t>
            </a:r>
            <a:r>
              <a:rPr lang="en-US" sz="2200" smtClean="0"/>
              <a:t>učenja</a:t>
            </a:r>
            <a:r>
              <a:rPr lang="ru-RU" sz="2200" smtClean="0"/>
              <a:t>.</a:t>
            </a:r>
          </a:p>
        </p:txBody>
      </p:sp>
      <p:pic>
        <p:nvPicPr>
          <p:cNvPr id="70660" name="Picture 6" descr="certificate-online-learning-200X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1844675"/>
            <a:ext cx="21605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7" descr="online-cour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4221163"/>
            <a:ext cx="3913187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8" descr="untitled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1844675"/>
            <a:ext cx="22955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title"/>
          </p:nvPr>
        </p:nvSpPr>
        <p:spPr>
          <a:xfrm>
            <a:off x="879475" y="1125538"/>
            <a:ext cx="8229600" cy="711200"/>
          </a:xfrm>
          <a:noFill/>
        </p:spPr>
        <p:txBody>
          <a:bodyPr/>
          <a:lstStyle/>
          <a:p>
            <a:r>
              <a:rPr lang="en-US" sz="3600" smtClean="0"/>
              <a:t>Hibridno učenje</a:t>
            </a:r>
            <a:r>
              <a:rPr lang="sr-Cyrl-CS" smtClean="0"/>
              <a:t> </a:t>
            </a:r>
            <a:endParaRPr lang="en-US" smtClean="0"/>
          </a:p>
        </p:txBody>
      </p:sp>
      <p:sp>
        <p:nvSpPr>
          <p:cNvPr id="7168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5915025" cy="1763713"/>
          </a:xfrm>
        </p:spPr>
        <p:txBody>
          <a:bodyPr/>
          <a:lstStyle/>
          <a:p>
            <a:r>
              <a:rPr lang="en-US" sz="2400" smtClean="0"/>
              <a:t>Ne</a:t>
            </a:r>
            <a:r>
              <a:rPr lang="ru-RU" sz="2400" smtClean="0"/>
              <a:t> </a:t>
            </a:r>
            <a:r>
              <a:rPr lang="en-US" sz="2400" smtClean="0"/>
              <a:t>odbacuje</a:t>
            </a:r>
            <a:r>
              <a:rPr lang="ru-RU" sz="2400" smtClean="0"/>
              <a:t> </a:t>
            </a:r>
            <a:r>
              <a:rPr lang="en-US" sz="2400" smtClean="0"/>
              <a:t>značaj</a:t>
            </a:r>
            <a:r>
              <a:rPr lang="ru-RU" sz="2400" smtClean="0"/>
              <a:t> </a:t>
            </a:r>
            <a:r>
              <a:rPr lang="en-US" sz="2400" smtClean="0"/>
              <a:t>tradicionalnog</a:t>
            </a:r>
            <a:r>
              <a:rPr lang="ru-RU" sz="2400" smtClean="0"/>
              <a:t> </a:t>
            </a:r>
            <a:r>
              <a:rPr lang="en-US" sz="2400" smtClean="0"/>
              <a:t>učenje</a:t>
            </a:r>
            <a:r>
              <a:rPr lang="ru-RU" sz="2400" smtClean="0"/>
              <a:t>:</a:t>
            </a:r>
          </a:p>
          <a:p>
            <a:pPr lvl="1"/>
            <a:r>
              <a:rPr lang="en-US" sz="2200" smtClean="0"/>
              <a:t>časove</a:t>
            </a:r>
            <a:r>
              <a:rPr lang="ru-RU" sz="2200" smtClean="0"/>
              <a:t> </a:t>
            </a:r>
            <a:r>
              <a:rPr lang="en-US" sz="2200" smtClean="0"/>
              <a:t>u</a:t>
            </a:r>
            <a:r>
              <a:rPr lang="ru-RU" sz="2200" smtClean="0"/>
              <a:t> </a:t>
            </a:r>
            <a:r>
              <a:rPr lang="en-US" sz="2200" smtClean="0"/>
              <a:t>učionici</a:t>
            </a:r>
            <a:r>
              <a:rPr lang="ru-RU" sz="2200" smtClean="0"/>
              <a:t> </a:t>
            </a:r>
            <a:r>
              <a:rPr lang="en-US" sz="2200" smtClean="0"/>
              <a:t>i</a:t>
            </a:r>
            <a:r>
              <a:rPr lang="ru-RU" sz="2200" smtClean="0"/>
              <a:t> </a:t>
            </a:r>
          </a:p>
          <a:p>
            <a:pPr lvl="1"/>
            <a:r>
              <a:rPr lang="en-US" sz="2200" smtClean="0"/>
              <a:t>razgovor</a:t>
            </a:r>
            <a:r>
              <a:rPr lang="ru-RU" sz="2200" smtClean="0"/>
              <a:t> </a:t>
            </a:r>
            <a:r>
              <a:rPr lang="en-US" sz="2200" smtClean="0"/>
              <a:t>uživo</a:t>
            </a:r>
          </a:p>
        </p:txBody>
      </p:sp>
      <p:pic>
        <p:nvPicPr>
          <p:cNvPr id="71684" name="Picture 6" descr="Classroom-990536_37770166_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2113" y="2565400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7" descr="slide_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005263"/>
            <a:ext cx="3563937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052513"/>
            <a:ext cx="8229600" cy="711200"/>
          </a:xfrm>
          <a:noFill/>
        </p:spPr>
        <p:txBody>
          <a:bodyPr/>
          <a:lstStyle/>
          <a:p>
            <a:r>
              <a:rPr lang="en-US" sz="3600" smtClean="0"/>
              <a:t>Nastavni modeli</a:t>
            </a:r>
          </a:p>
        </p:txBody>
      </p:sp>
      <p:pic>
        <p:nvPicPr>
          <p:cNvPr id="9219" name="Picture 5" descr="~1s21-2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995488"/>
            <a:ext cx="59531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25538"/>
            <a:ext cx="8229600" cy="711200"/>
          </a:xfrm>
          <a:noFill/>
        </p:spPr>
        <p:txBody>
          <a:bodyPr/>
          <a:lstStyle/>
          <a:p>
            <a:r>
              <a:rPr lang="en-US" sz="3600" smtClean="0"/>
              <a:t>Hibridno učenje</a:t>
            </a:r>
          </a:p>
        </p:txBody>
      </p:sp>
      <p:sp>
        <p:nvSpPr>
          <p:cNvPr id="7270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952625"/>
            <a:ext cx="8229600" cy="4175125"/>
          </a:xfrm>
        </p:spPr>
        <p:txBody>
          <a:bodyPr/>
          <a:lstStyle/>
          <a:p>
            <a:pPr marL="609600" indent="-609600"/>
            <a:r>
              <a:rPr lang="en-US" sz="2400" dirty="0" err="1" smtClean="0"/>
              <a:t>Razvijaju</a:t>
            </a:r>
            <a:r>
              <a:rPr lang="ru-RU" sz="2400" dirty="0" smtClean="0"/>
              <a:t> </a:t>
            </a:r>
            <a:r>
              <a:rPr lang="en-US" sz="2400" dirty="0" smtClean="0"/>
              <a:t>se</a:t>
            </a:r>
            <a:r>
              <a:rPr lang="ru-RU" sz="2400" dirty="0" smtClean="0"/>
              <a:t> </a:t>
            </a:r>
            <a:r>
              <a:rPr lang="en-US" sz="2400" dirty="0" err="1" smtClean="0"/>
              <a:t>najrazličitiji</a:t>
            </a:r>
            <a:r>
              <a:rPr lang="ru-RU" sz="2400" dirty="0" smtClean="0"/>
              <a:t> </a:t>
            </a:r>
            <a:r>
              <a:rPr lang="en-US" sz="2400" dirty="0" err="1" smtClean="0"/>
              <a:t>oblici</a:t>
            </a:r>
            <a:r>
              <a:rPr lang="ru-RU" sz="2400" dirty="0" smtClean="0"/>
              <a:t> </a:t>
            </a:r>
            <a:r>
              <a:rPr lang="en-US" sz="2400" dirty="0" err="1" smtClean="0"/>
              <a:t>ovakvih</a:t>
            </a:r>
            <a:r>
              <a:rPr lang="ru-RU" sz="2400" dirty="0" smtClean="0"/>
              <a:t> </a:t>
            </a:r>
            <a:r>
              <a:rPr lang="en-US" sz="2400" dirty="0" err="1" smtClean="0"/>
              <a:t>kurseva</a:t>
            </a:r>
            <a:r>
              <a:rPr lang="ru-RU" sz="2400" dirty="0" smtClean="0"/>
              <a:t>:</a:t>
            </a:r>
          </a:p>
          <a:p>
            <a:pPr marL="609600" indent="-609600"/>
            <a:endParaRPr lang="ru-RU" sz="800" dirty="0" smtClean="0"/>
          </a:p>
          <a:p>
            <a:pPr marL="990600" lvl="1" indent="-533400"/>
            <a:r>
              <a:rPr lang="en-US" sz="2200" dirty="0" err="1" smtClean="0"/>
              <a:t>od</a:t>
            </a:r>
            <a:r>
              <a:rPr lang="sr-Cyrl-CS" sz="2200" dirty="0" smtClean="0"/>
              <a:t> </a:t>
            </a:r>
            <a:r>
              <a:rPr lang="en-US" sz="2200" dirty="0" err="1" smtClean="0"/>
              <a:t>onih</a:t>
            </a:r>
            <a:r>
              <a:rPr lang="sr-Cyrl-CS" sz="2200" dirty="0" smtClean="0"/>
              <a:t> </a:t>
            </a:r>
            <a:r>
              <a:rPr lang="en-US" sz="2200" dirty="0" err="1" smtClean="0"/>
              <a:t>na</a:t>
            </a:r>
            <a:r>
              <a:rPr lang="sr-Cyrl-CS" sz="2200" dirty="0" smtClean="0"/>
              <a:t> </a:t>
            </a:r>
            <a:r>
              <a:rPr lang="en-US" sz="2200" dirty="0" err="1" smtClean="0"/>
              <a:t>kojima</a:t>
            </a:r>
            <a:r>
              <a:rPr lang="sr-Cyrl-CS" sz="2200" dirty="0" smtClean="0"/>
              <a:t> </a:t>
            </a:r>
            <a:r>
              <a:rPr lang="en-US" sz="2200" dirty="0" smtClean="0"/>
              <a:t>se</a:t>
            </a:r>
            <a:r>
              <a:rPr lang="sr-Cyrl-CS" sz="2200" dirty="0" smtClean="0"/>
              <a:t> </a:t>
            </a:r>
            <a:r>
              <a:rPr lang="en-US" sz="2200" dirty="0" smtClean="0"/>
              <a:t>Internet</a:t>
            </a:r>
            <a:r>
              <a:rPr lang="sr-Cyrl-CS" sz="2200" dirty="0" smtClean="0"/>
              <a:t> </a:t>
            </a:r>
            <a:r>
              <a:rPr lang="en-US" sz="2200" dirty="0" err="1" smtClean="0"/>
              <a:t>koristi</a:t>
            </a:r>
            <a:r>
              <a:rPr lang="sr-Cyrl-CS" sz="2200" dirty="0" smtClean="0"/>
              <a:t> </a:t>
            </a:r>
            <a:r>
              <a:rPr lang="en-US" sz="2200" dirty="0" err="1" smtClean="0"/>
              <a:t>samo</a:t>
            </a:r>
            <a:r>
              <a:rPr lang="sr-Cyrl-CS" sz="2200" dirty="0" smtClean="0"/>
              <a:t> </a:t>
            </a:r>
            <a:r>
              <a:rPr lang="en-US" sz="2200" dirty="0" err="1" smtClean="0"/>
              <a:t>za</a:t>
            </a:r>
            <a:r>
              <a:rPr lang="sr-Cyrl-CS" sz="2200" dirty="0" smtClean="0"/>
              <a:t> </a:t>
            </a:r>
            <a:r>
              <a:rPr lang="en-US" sz="2200" dirty="0" err="1" smtClean="0"/>
              <a:t>izradu</a:t>
            </a:r>
            <a:r>
              <a:rPr lang="sr-Cyrl-CS" sz="2200" dirty="0" smtClean="0"/>
              <a:t> </a:t>
            </a:r>
            <a:r>
              <a:rPr lang="en-US" sz="2200" dirty="0" err="1" smtClean="0"/>
              <a:t>domaćih</a:t>
            </a:r>
            <a:r>
              <a:rPr lang="sr-Cyrl-CS" sz="2200" dirty="0" smtClean="0"/>
              <a:t> </a:t>
            </a:r>
            <a:r>
              <a:rPr lang="en-US" sz="2200" dirty="0" err="1" smtClean="0"/>
              <a:t>zadataka</a:t>
            </a:r>
            <a:r>
              <a:rPr lang="sr-Cyrl-CS" dirty="0" smtClean="0"/>
              <a:t>, </a:t>
            </a:r>
          </a:p>
          <a:p>
            <a:pPr marL="1371600" lvl="2" indent="-457200"/>
            <a:r>
              <a:rPr lang="en-US" sz="2000" dirty="0" err="1" smtClean="0"/>
              <a:t>dok</a:t>
            </a:r>
            <a:r>
              <a:rPr lang="sr-Cyrl-CS" sz="2000" dirty="0" smtClean="0"/>
              <a:t> </a:t>
            </a:r>
            <a:r>
              <a:rPr lang="en-US" sz="2000" dirty="0" err="1" smtClean="0"/>
              <a:t>su</a:t>
            </a:r>
            <a:r>
              <a:rPr lang="sr-Cyrl-CS" sz="2000" dirty="0" smtClean="0"/>
              <a:t> </a:t>
            </a:r>
            <a:r>
              <a:rPr lang="en-US" sz="2000" dirty="0" err="1" smtClean="0"/>
              <a:t>svi</a:t>
            </a:r>
            <a:r>
              <a:rPr lang="sr-Cyrl-CS" sz="2000" dirty="0" smtClean="0"/>
              <a:t> </a:t>
            </a:r>
            <a:r>
              <a:rPr lang="en-US" sz="2000" dirty="0" err="1" smtClean="0"/>
              <a:t>časovi</a:t>
            </a:r>
            <a:r>
              <a:rPr lang="sr-Cyrl-CS" sz="2000" dirty="0" smtClean="0"/>
              <a:t> </a:t>
            </a:r>
            <a:r>
              <a:rPr lang="en-US" sz="2000" dirty="0" err="1" smtClean="0"/>
              <a:t>i</a:t>
            </a:r>
            <a:r>
              <a:rPr lang="sr-Cyrl-CS" sz="2000" dirty="0" smtClean="0"/>
              <a:t> </a:t>
            </a:r>
            <a:r>
              <a:rPr lang="en-US" sz="2000" dirty="0" err="1" smtClean="0"/>
              <a:t>dalje</a:t>
            </a:r>
            <a:r>
              <a:rPr lang="sr-Cyrl-CS" sz="2000" dirty="0" smtClean="0"/>
              <a:t> </a:t>
            </a:r>
            <a:r>
              <a:rPr lang="en-US" sz="2000" dirty="0" smtClean="0"/>
              <a:t>u</a:t>
            </a:r>
            <a:r>
              <a:rPr lang="sr-Cyrl-CS" sz="2000" dirty="0" smtClean="0"/>
              <a:t> </a:t>
            </a:r>
            <a:r>
              <a:rPr lang="en-US" sz="2000" dirty="0" err="1" smtClean="0"/>
              <a:t>učionici</a:t>
            </a:r>
            <a:r>
              <a:rPr lang="sr-Cyrl-CS" dirty="0" smtClean="0"/>
              <a:t>.</a:t>
            </a:r>
          </a:p>
          <a:p>
            <a:pPr marL="1371600" lvl="2" indent="-457200">
              <a:buFontTx/>
              <a:buNone/>
            </a:pPr>
            <a:r>
              <a:rPr lang="sr-Cyrl-CS" sz="800" dirty="0" smtClean="0"/>
              <a:t> </a:t>
            </a:r>
          </a:p>
          <a:p>
            <a:pPr marL="990600" lvl="1" indent="-533400"/>
            <a:r>
              <a:rPr lang="en-US" sz="2200" dirty="0" smtClean="0"/>
              <a:t>do</a:t>
            </a:r>
            <a:r>
              <a:rPr lang="sr-Cyrl-CS" sz="2200" dirty="0" smtClean="0"/>
              <a:t> </a:t>
            </a:r>
            <a:r>
              <a:rPr lang="en-US" sz="2200" dirty="0" err="1" smtClean="0"/>
              <a:t>kurseva</a:t>
            </a:r>
            <a:r>
              <a:rPr lang="sr-Cyrl-CS" sz="2200" dirty="0" smtClean="0"/>
              <a:t> </a:t>
            </a:r>
            <a:r>
              <a:rPr lang="en-US" sz="2200" dirty="0" err="1" smtClean="0"/>
              <a:t>koji</a:t>
            </a:r>
            <a:r>
              <a:rPr lang="sr-Cyrl-CS" sz="2200" dirty="0" smtClean="0"/>
              <a:t> </a:t>
            </a:r>
            <a:r>
              <a:rPr lang="en-US" sz="2200" dirty="0" err="1" smtClean="0"/>
              <a:t>podrazum</a:t>
            </a:r>
            <a:r>
              <a:rPr lang="bs-Latn-BA" sz="2200" dirty="0" err="1" smtClean="0"/>
              <a:t>ij</a:t>
            </a:r>
            <a:r>
              <a:rPr lang="en-US" sz="2200" dirty="0" err="1" smtClean="0"/>
              <a:t>evaju</a:t>
            </a:r>
            <a:r>
              <a:rPr lang="sr-Cyrl-CS" sz="2200" dirty="0" smtClean="0"/>
              <a:t> </a:t>
            </a:r>
            <a:r>
              <a:rPr lang="en-US" sz="2200" dirty="0" err="1" smtClean="0"/>
              <a:t>časove</a:t>
            </a:r>
            <a:r>
              <a:rPr lang="sr-Cyrl-CS" sz="2200" dirty="0" smtClean="0"/>
              <a:t> </a:t>
            </a:r>
            <a:r>
              <a:rPr lang="en-US" sz="2200" dirty="0" err="1" smtClean="0"/>
              <a:t>i</a:t>
            </a:r>
            <a:r>
              <a:rPr lang="sr-Cyrl-CS" sz="2200" dirty="0" smtClean="0"/>
              <a:t> </a:t>
            </a:r>
            <a:r>
              <a:rPr lang="en-US" sz="2200" dirty="0" err="1" smtClean="0"/>
              <a:t>redovnu</a:t>
            </a:r>
            <a:r>
              <a:rPr lang="sr-Cyrl-CS" sz="2200" dirty="0" smtClean="0"/>
              <a:t> </a:t>
            </a:r>
            <a:r>
              <a:rPr lang="en-US" sz="2200" dirty="0" err="1" smtClean="0"/>
              <a:t>komunikaciju</a:t>
            </a:r>
            <a:r>
              <a:rPr lang="sr-Cyrl-CS" sz="2200" dirty="0" smtClean="0"/>
              <a:t> </a:t>
            </a:r>
            <a:r>
              <a:rPr lang="en-US" sz="2200" dirty="0" err="1" smtClean="0"/>
              <a:t>izme</a:t>
            </a:r>
            <a:r>
              <a:rPr lang="vi-VN" sz="2200" dirty="0" smtClean="0"/>
              <a:t>đ</a:t>
            </a:r>
            <a:r>
              <a:rPr lang="en-US" sz="2200" dirty="0" smtClean="0"/>
              <a:t>u</a:t>
            </a:r>
            <a:r>
              <a:rPr lang="sr-Cyrl-CS" sz="2200" dirty="0" smtClean="0"/>
              <a:t> </a:t>
            </a:r>
            <a:r>
              <a:rPr lang="en-US" sz="2200" dirty="0" err="1" smtClean="0"/>
              <a:t>studenata</a:t>
            </a:r>
            <a:r>
              <a:rPr lang="sr-Cyrl-CS" sz="2200" dirty="0" smtClean="0"/>
              <a:t> </a:t>
            </a:r>
            <a:r>
              <a:rPr lang="en-US" sz="2200" dirty="0" err="1" smtClean="0"/>
              <a:t>i</a:t>
            </a:r>
            <a:r>
              <a:rPr lang="sr-Cyrl-CS" sz="2200" dirty="0" smtClean="0"/>
              <a:t> </a:t>
            </a:r>
            <a:r>
              <a:rPr lang="en-US" sz="2200" dirty="0" err="1" smtClean="0"/>
              <a:t>njihovih</a:t>
            </a:r>
            <a:r>
              <a:rPr lang="sr-Cyrl-CS" sz="2200" dirty="0" smtClean="0"/>
              <a:t> </a:t>
            </a:r>
            <a:r>
              <a:rPr lang="en-US" sz="2200" dirty="0" err="1" smtClean="0"/>
              <a:t>predavača</a:t>
            </a:r>
            <a:r>
              <a:rPr lang="sr-Cyrl-CS" sz="2200" dirty="0" smtClean="0"/>
              <a:t> </a:t>
            </a:r>
            <a:r>
              <a:rPr lang="en-US" sz="2200" dirty="0" err="1" smtClean="0"/>
              <a:t>preko</a:t>
            </a:r>
            <a:r>
              <a:rPr lang="sr-Cyrl-CS" sz="2200" dirty="0" smtClean="0"/>
              <a:t> </a:t>
            </a:r>
            <a:r>
              <a:rPr lang="en-US" sz="2200" dirty="0" err="1" smtClean="0"/>
              <a:t>Interneta</a:t>
            </a:r>
            <a:endParaRPr lang="en-US" sz="2200" dirty="0" smtClean="0"/>
          </a:p>
        </p:txBody>
      </p:sp>
    </p:spTree>
  </p:cSld>
  <p:clrMapOvr>
    <a:masterClrMapping/>
  </p:clrMapOvr>
  <p:transition spd="slow">
    <p:pull dir="d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25538"/>
            <a:ext cx="8229600" cy="711200"/>
          </a:xfrm>
        </p:spPr>
        <p:txBody>
          <a:bodyPr/>
          <a:lstStyle/>
          <a:p>
            <a:r>
              <a:rPr lang="en-US" sz="3600" smtClean="0"/>
              <a:t>Hibridni</a:t>
            </a:r>
            <a:r>
              <a:rPr lang="sr-Cyrl-CS" sz="3600" smtClean="0"/>
              <a:t> </a:t>
            </a:r>
            <a:r>
              <a:rPr lang="en-US" sz="3600" smtClean="0"/>
              <a:t>sistem</a:t>
            </a:r>
            <a:r>
              <a:rPr lang="sr-Cyrl-CS" sz="3600" smtClean="0"/>
              <a:t> </a:t>
            </a:r>
            <a:r>
              <a:rPr lang="en-US" sz="3600" smtClean="0"/>
              <a:t>za</a:t>
            </a:r>
            <a:r>
              <a:rPr lang="sr-Cyrl-CS" sz="3600" smtClean="0"/>
              <a:t> </a:t>
            </a:r>
            <a:r>
              <a:rPr lang="en-US" sz="3600" smtClean="0"/>
              <a:t>učenje</a:t>
            </a:r>
          </a:p>
        </p:txBody>
      </p:sp>
      <p:sp>
        <p:nvSpPr>
          <p:cNvPr id="7373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08000" indent="-508000">
              <a:lnSpc>
                <a:spcPct val="80000"/>
              </a:lnSpc>
            </a:pPr>
            <a:r>
              <a:rPr lang="en-US" sz="2400" dirty="0" err="1" smtClean="0"/>
              <a:t>Kategorije</a:t>
            </a:r>
            <a:r>
              <a:rPr lang="sr-Cyrl-CS" sz="2400" dirty="0" smtClean="0"/>
              <a:t> </a:t>
            </a:r>
            <a:r>
              <a:rPr lang="en-US" sz="2400" dirty="0" err="1" smtClean="0"/>
              <a:t>postojećih</a:t>
            </a:r>
            <a:r>
              <a:rPr lang="sr-Cyrl-CS" sz="2400" dirty="0" smtClean="0"/>
              <a:t> </a:t>
            </a:r>
            <a:r>
              <a:rPr lang="en-US" sz="2400" dirty="0" err="1" smtClean="0"/>
              <a:t>modela</a:t>
            </a:r>
            <a:r>
              <a:rPr lang="sr-Cyrl-CS" sz="2400" dirty="0" smtClean="0"/>
              <a:t> </a:t>
            </a:r>
            <a:r>
              <a:rPr lang="en-US" sz="2400" dirty="0" err="1" smtClean="0"/>
              <a:t>hibridnih</a:t>
            </a:r>
            <a:r>
              <a:rPr lang="sr-Cyrl-CS" sz="2400" dirty="0" smtClean="0"/>
              <a:t> </a:t>
            </a:r>
            <a:r>
              <a:rPr lang="en-US" sz="2400" dirty="0" err="1" smtClean="0"/>
              <a:t>sistema</a:t>
            </a:r>
            <a:r>
              <a:rPr lang="sr-Cyrl-CS" sz="2400" dirty="0" smtClean="0"/>
              <a:t> </a:t>
            </a:r>
            <a:r>
              <a:rPr lang="en-US" sz="2400" dirty="0" err="1" smtClean="0"/>
              <a:t>za</a:t>
            </a:r>
            <a:r>
              <a:rPr lang="sr-Cyrl-CS" sz="2400" dirty="0" smtClean="0"/>
              <a:t> </a:t>
            </a:r>
            <a:r>
              <a:rPr lang="en-US" sz="2400" dirty="0" err="1" smtClean="0"/>
              <a:t>učenje</a:t>
            </a:r>
            <a:endParaRPr lang="sr-Cyrl-CS" sz="2400" dirty="0" smtClean="0"/>
          </a:p>
          <a:p>
            <a:pPr marL="508000" indent="-508000">
              <a:lnSpc>
                <a:spcPct val="80000"/>
              </a:lnSpc>
              <a:buFont typeface="Wingdings" pitchFamily="2" charset="2"/>
              <a:buAutoNum type="romanUcPeriod"/>
            </a:pPr>
            <a:r>
              <a:rPr lang="en-US" sz="2000" dirty="0" smtClean="0"/>
              <a:t>U</a:t>
            </a:r>
            <a:r>
              <a:rPr lang="sr-Cyrl-CS" sz="2000" dirty="0" smtClean="0"/>
              <a:t> </a:t>
            </a:r>
            <a:r>
              <a:rPr lang="en-US" sz="2000" dirty="0" err="1" smtClean="0"/>
              <a:t>zavisnosti</a:t>
            </a:r>
            <a:r>
              <a:rPr lang="sr-Cyrl-CS" sz="2000" dirty="0" smtClean="0"/>
              <a:t> </a:t>
            </a:r>
            <a:r>
              <a:rPr lang="en-US" sz="2000" dirty="0" err="1" smtClean="0"/>
              <a:t>od</a:t>
            </a:r>
            <a:r>
              <a:rPr lang="sr-Cyrl-CS" sz="2000" dirty="0" smtClean="0"/>
              <a:t> </a:t>
            </a:r>
            <a:r>
              <a:rPr lang="en-US" sz="2000" dirty="0" smtClean="0"/>
              <a:t>prim</a:t>
            </a:r>
            <a:r>
              <a:rPr lang="bs-Latn-BA" sz="2000" dirty="0" err="1" smtClean="0"/>
              <a:t>ij</a:t>
            </a:r>
            <a:r>
              <a:rPr lang="en-US" sz="2000" dirty="0" err="1" smtClean="0"/>
              <a:t>enjenih</a:t>
            </a:r>
            <a:r>
              <a:rPr lang="sr-Cyrl-CS" sz="2000" dirty="0" smtClean="0"/>
              <a:t> </a:t>
            </a:r>
            <a:r>
              <a:rPr lang="en-US" sz="2000" dirty="0" err="1" smtClean="0"/>
              <a:t>tehnologija</a:t>
            </a:r>
            <a:r>
              <a:rPr lang="sr-Cyrl-CS" sz="2000" dirty="0" smtClean="0"/>
              <a:t>:</a:t>
            </a:r>
          </a:p>
          <a:p>
            <a:pPr marL="508000" indent="-508000">
              <a:lnSpc>
                <a:spcPct val="80000"/>
              </a:lnSpc>
              <a:buFont typeface="Arial Unicode MS" pitchFamily="34" charset="-128"/>
              <a:buChar char="-"/>
            </a:pPr>
            <a:r>
              <a:rPr lang="en-US" sz="2000" dirty="0" err="1" smtClean="0"/>
              <a:t>tradicionalan</a:t>
            </a:r>
            <a:r>
              <a:rPr lang="sr-Cyrl-CS" sz="2000" dirty="0" smtClean="0"/>
              <a:t> + </a:t>
            </a:r>
            <a:r>
              <a:rPr lang="en-US" sz="2000" dirty="0" smtClean="0"/>
              <a:t>prim</a:t>
            </a:r>
            <a:r>
              <a:rPr lang="bs-Latn-BA" sz="2000" dirty="0" smtClean="0"/>
              <a:t>j</a:t>
            </a:r>
            <a:r>
              <a:rPr lang="en-US" sz="2000" dirty="0" err="1" smtClean="0"/>
              <a:t>ena</a:t>
            </a:r>
            <a:r>
              <a:rPr lang="sr-Cyrl-CS" sz="2000" dirty="0" smtClean="0"/>
              <a:t> </a:t>
            </a:r>
            <a:r>
              <a:rPr lang="en-US" sz="2000" dirty="0" err="1" smtClean="0"/>
              <a:t>računara</a:t>
            </a:r>
            <a:r>
              <a:rPr lang="sr-Cyrl-CS" sz="2000" dirty="0" smtClean="0"/>
              <a:t> </a:t>
            </a:r>
            <a:r>
              <a:rPr lang="en-US" sz="2000" dirty="0" err="1" smtClean="0"/>
              <a:t>samo</a:t>
            </a:r>
            <a:r>
              <a:rPr lang="sr-Cyrl-CS" sz="2000" dirty="0" smtClean="0"/>
              <a:t> </a:t>
            </a:r>
            <a:r>
              <a:rPr lang="en-US" sz="2000" dirty="0" smtClean="0"/>
              <a:t>u</a:t>
            </a:r>
            <a:r>
              <a:rPr lang="sr-Cyrl-CS" sz="2000" dirty="0" smtClean="0"/>
              <a:t> </a:t>
            </a:r>
            <a:r>
              <a:rPr lang="en-US" sz="2000" dirty="0" err="1" smtClean="0"/>
              <a:t>učionici</a:t>
            </a:r>
            <a:endParaRPr lang="sr-Cyrl-CS" sz="2000" dirty="0" smtClean="0"/>
          </a:p>
          <a:p>
            <a:pPr marL="508000" indent="-508000">
              <a:lnSpc>
                <a:spcPct val="80000"/>
              </a:lnSpc>
              <a:buFont typeface="Arial Unicode MS" pitchFamily="34" charset="-128"/>
              <a:buChar char="-"/>
            </a:pPr>
            <a:r>
              <a:rPr lang="en-US" sz="2000" dirty="0" err="1" smtClean="0"/>
              <a:t>tradicionalan</a:t>
            </a:r>
            <a:r>
              <a:rPr lang="sr-Cyrl-CS" sz="2000" dirty="0" smtClean="0"/>
              <a:t> + </a:t>
            </a:r>
            <a:r>
              <a:rPr lang="en-US" sz="2000" dirty="0" smtClean="0"/>
              <a:t>prim</a:t>
            </a:r>
            <a:r>
              <a:rPr lang="bs-Latn-BA" sz="2000" dirty="0" smtClean="0"/>
              <a:t>j</a:t>
            </a:r>
            <a:r>
              <a:rPr lang="en-US" sz="2000" dirty="0" err="1" smtClean="0"/>
              <a:t>ena</a:t>
            </a:r>
            <a:r>
              <a:rPr lang="sr-Cyrl-CS" sz="2000" dirty="0" smtClean="0"/>
              <a:t> </a:t>
            </a:r>
            <a:r>
              <a:rPr lang="en-US" sz="2000" dirty="0" err="1" smtClean="0"/>
              <a:t>računara</a:t>
            </a:r>
            <a:r>
              <a:rPr lang="sr-Cyrl-CS" sz="2000" dirty="0" smtClean="0"/>
              <a:t> </a:t>
            </a:r>
            <a:r>
              <a:rPr lang="en-US" sz="2000" dirty="0" smtClean="0"/>
              <a:t>van</a:t>
            </a:r>
            <a:r>
              <a:rPr lang="sr-Cyrl-CS" sz="2000" dirty="0" smtClean="0"/>
              <a:t> </a:t>
            </a:r>
            <a:r>
              <a:rPr lang="en-US" sz="2000" dirty="0" err="1" smtClean="0"/>
              <a:t>učionice</a:t>
            </a:r>
            <a:endParaRPr lang="sr-Cyrl-CS" sz="2000" dirty="0" smtClean="0"/>
          </a:p>
          <a:p>
            <a:pPr marL="508000" indent="-508000">
              <a:lnSpc>
                <a:spcPct val="80000"/>
              </a:lnSpc>
              <a:buFont typeface="Arial Unicode MS" pitchFamily="34" charset="-128"/>
              <a:buChar char="-"/>
            </a:pPr>
            <a:r>
              <a:rPr lang="en-US" sz="2000" dirty="0" err="1" smtClean="0"/>
              <a:t>tradicionalan</a:t>
            </a:r>
            <a:r>
              <a:rPr lang="sr-Cyrl-CS" sz="2000" dirty="0" smtClean="0"/>
              <a:t> + </a:t>
            </a:r>
            <a:r>
              <a:rPr lang="en-US" sz="2000" dirty="0" smtClean="0"/>
              <a:t>prim</a:t>
            </a:r>
            <a:r>
              <a:rPr lang="bs-Latn-BA" sz="2000" dirty="0" smtClean="0"/>
              <a:t>j</a:t>
            </a:r>
            <a:r>
              <a:rPr lang="en-US" sz="2000" dirty="0" err="1" smtClean="0"/>
              <a:t>ena</a:t>
            </a:r>
            <a:r>
              <a:rPr lang="sr-Cyrl-CS" sz="2000" dirty="0" smtClean="0"/>
              <a:t> </a:t>
            </a:r>
            <a:r>
              <a:rPr lang="en-US" sz="2000" dirty="0" err="1" smtClean="0"/>
              <a:t>Interneta</a:t>
            </a:r>
            <a:endParaRPr lang="sr-Cyrl-CS" sz="2000" dirty="0" smtClean="0"/>
          </a:p>
          <a:p>
            <a:pPr marL="508000" indent="-508000">
              <a:lnSpc>
                <a:spcPct val="80000"/>
              </a:lnSpc>
              <a:buFont typeface="Wingdings" pitchFamily="2" charset="2"/>
              <a:buChar char="w"/>
            </a:pPr>
            <a:endParaRPr lang="sr-Cyrl-CS" sz="2000" dirty="0" smtClean="0"/>
          </a:p>
          <a:p>
            <a:pPr marL="508000" indent="-508000">
              <a:lnSpc>
                <a:spcPct val="80000"/>
              </a:lnSpc>
              <a:buFont typeface="Wingdings" pitchFamily="2" charset="2"/>
              <a:buAutoNum type="romanUcPeriod" startAt="2"/>
            </a:pPr>
            <a:r>
              <a:rPr lang="en-US" sz="2000" dirty="0" smtClean="0"/>
              <a:t>U</a:t>
            </a:r>
            <a:r>
              <a:rPr lang="sr-Cyrl-CS" sz="2000" dirty="0" smtClean="0"/>
              <a:t> </a:t>
            </a:r>
            <a:r>
              <a:rPr lang="en-US" sz="2000" dirty="0" err="1" smtClean="0"/>
              <a:t>zavisnosti</a:t>
            </a:r>
            <a:r>
              <a:rPr lang="sr-Cyrl-CS" sz="2000" dirty="0" smtClean="0"/>
              <a:t> </a:t>
            </a:r>
            <a:r>
              <a:rPr lang="en-US" sz="2000" dirty="0" err="1" smtClean="0"/>
              <a:t>od</a:t>
            </a:r>
            <a:r>
              <a:rPr lang="sr-Cyrl-CS" sz="2000" dirty="0" smtClean="0"/>
              <a:t> </a:t>
            </a:r>
            <a:r>
              <a:rPr lang="en-US" sz="2000" dirty="0" err="1" smtClean="0"/>
              <a:t>načina</a:t>
            </a:r>
            <a:r>
              <a:rPr lang="sr-Cyrl-CS" sz="2000" dirty="0" smtClean="0"/>
              <a:t> </a:t>
            </a:r>
            <a:r>
              <a:rPr lang="en-US" sz="2000" dirty="0" err="1" smtClean="0"/>
              <a:t>kombinovanja</a:t>
            </a:r>
            <a:r>
              <a:rPr lang="sr-Cyrl-CS" sz="2000" dirty="0" smtClean="0"/>
              <a:t> </a:t>
            </a:r>
            <a:r>
              <a:rPr lang="en-US" sz="2000" dirty="0" smtClean="0"/>
              <a:t>prim</a:t>
            </a:r>
            <a:r>
              <a:rPr lang="bs-Latn-BA" sz="2000" dirty="0" err="1" smtClean="0"/>
              <a:t>ij</a:t>
            </a:r>
            <a:r>
              <a:rPr lang="en-US" sz="2000" dirty="0" err="1" smtClean="0"/>
              <a:t>enjenih</a:t>
            </a:r>
            <a:r>
              <a:rPr lang="sr-Cyrl-CS" sz="2000" dirty="0" smtClean="0"/>
              <a:t> </a:t>
            </a:r>
            <a:r>
              <a:rPr lang="en-US" sz="2000" dirty="0" err="1" smtClean="0"/>
              <a:t>tehnologija</a:t>
            </a:r>
            <a:r>
              <a:rPr lang="sr-Cyrl-CS" sz="2000" dirty="0" smtClean="0"/>
              <a:t>:</a:t>
            </a:r>
          </a:p>
          <a:p>
            <a:pPr marL="508000" indent="-508000">
              <a:lnSpc>
                <a:spcPct val="80000"/>
              </a:lnSpc>
              <a:buFont typeface="Arial Unicode MS" pitchFamily="34" charset="-128"/>
              <a:buChar char="-"/>
            </a:pPr>
            <a:r>
              <a:rPr lang="en-US" sz="2000" dirty="0" err="1" smtClean="0"/>
              <a:t>osnovni</a:t>
            </a:r>
            <a:r>
              <a:rPr lang="sr-Cyrl-CS" sz="2000" dirty="0" smtClean="0"/>
              <a:t> – </a:t>
            </a:r>
            <a:r>
              <a:rPr lang="en-US" sz="2000" dirty="0" err="1" smtClean="0"/>
              <a:t>dodatni</a:t>
            </a:r>
            <a:r>
              <a:rPr lang="sr-Cyrl-CS" sz="2000" dirty="0" smtClean="0"/>
              <a:t> </a:t>
            </a:r>
            <a:r>
              <a:rPr lang="en-US" sz="2000" dirty="0" err="1" smtClean="0"/>
              <a:t>časovi</a:t>
            </a:r>
            <a:r>
              <a:rPr lang="sr-Cyrl-CS" sz="2000" dirty="0" smtClean="0"/>
              <a:t> </a:t>
            </a:r>
            <a:r>
              <a:rPr lang="en-US" sz="2000" dirty="0" smtClean="0"/>
              <a:t>prim</a:t>
            </a:r>
            <a:r>
              <a:rPr lang="bs-Latn-BA" sz="2000" dirty="0" smtClean="0"/>
              <a:t>j</a:t>
            </a:r>
            <a:r>
              <a:rPr lang="en-US" sz="2000" dirty="0" err="1" smtClean="0"/>
              <a:t>enom</a:t>
            </a:r>
            <a:r>
              <a:rPr lang="sr-Cyrl-CS" sz="2000" dirty="0" smtClean="0"/>
              <a:t> </a:t>
            </a:r>
            <a:r>
              <a:rPr lang="en-US" sz="2000" dirty="0" err="1" smtClean="0"/>
              <a:t>računara</a:t>
            </a:r>
            <a:endParaRPr lang="sr-Cyrl-CS" sz="2000" dirty="0" smtClean="0"/>
          </a:p>
          <a:p>
            <a:pPr marL="508000" indent="-508000">
              <a:lnSpc>
                <a:spcPct val="80000"/>
              </a:lnSpc>
              <a:buFont typeface="Arial Unicode MS" pitchFamily="34" charset="-128"/>
              <a:buChar char="-"/>
            </a:pPr>
            <a:r>
              <a:rPr lang="en-US" sz="2000" dirty="0" err="1" smtClean="0"/>
              <a:t>prošireni</a:t>
            </a:r>
            <a:r>
              <a:rPr lang="sr-Cyrl-CS" sz="2000" dirty="0" smtClean="0"/>
              <a:t> – </a:t>
            </a:r>
            <a:r>
              <a:rPr lang="en-US" sz="2000" dirty="0" err="1" smtClean="0"/>
              <a:t>dodatni</a:t>
            </a:r>
            <a:r>
              <a:rPr lang="sr-Cyrl-CS" sz="2000" dirty="0" smtClean="0"/>
              <a:t> </a:t>
            </a:r>
            <a:r>
              <a:rPr lang="en-US" sz="2000" dirty="0" err="1" smtClean="0"/>
              <a:t>časovi</a:t>
            </a:r>
            <a:r>
              <a:rPr lang="sr-Cyrl-CS" sz="2000" dirty="0" smtClean="0"/>
              <a:t> </a:t>
            </a:r>
            <a:r>
              <a:rPr lang="en-US" sz="2000" dirty="0" smtClean="0"/>
              <a:t>prim</a:t>
            </a:r>
            <a:r>
              <a:rPr lang="bs-Latn-BA" sz="2000" dirty="0" smtClean="0"/>
              <a:t>j</a:t>
            </a:r>
            <a:r>
              <a:rPr lang="en-US" sz="2000" dirty="0" err="1" smtClean="0"/>
              <a:t>enom</a:t>
            </a:r>
            <a:r>
              <a:rPr lang="sr-Cyrl-CS" sz="2000" dirty="0" smtClean="0"/>
              <a:t> </a:t>
            </a:r>
            <a:r>
              <a:rPr lang="en-US" sz="2000" dirty="0" err="1" smtClean="0"/>
              <a:t>Interneta</a:t>
            </a:r>
            <a:endParaRPr lang="sr-Cyrl-CS" sz="2000" dirty="0" smtClean="0"/>
          </a:p>
          <a:p>
            <a:pPr marL="508000" indent="-508000">
              <a:lnSpc>
                <a:spcPct val="80000"/>
              </a:lnSpc>
              <a:buFont typeface="Arial Unicode MS" pitchFamily="34" charset="-128"/>
              <a:buChar char="-"/>
            </a:pPr>
            <a:r>
              <a:rPr lang="en-US" sz="2000" dirty="0" err="1" smtClean="0"/>
              <a:t>napredni</a:t>
            </a:r>
            <a:r>
              <a:rPr lang="sr-Cyrl-CS" sz="2000" dirty="0" smtClean="0"/>
              <a:t> – </a:t>
            </a:r>
            <a:r>
              <a:rPr lang="en-US" sz="2000" dirty="0" err="1" smtClean="0"/>
              <a:t>redovni</a:t>
            </a:r>
            <a:r>
              <a:rPr lang="sr-Cyrl-CS" sz="2000" dirty="0" smtClean="0"/>
              <a:t> </a:t>
            </a:r>
            <a:r>
              <a:rPr lang="en-US" sz="2000" dirty="0" err="1" smtClean="0"/>
              <a:t>časovi</a:t>
            </a:r>
            <a:r>
              <a:rPr lang="sr-Cyrl-CS" sz="2000" dirty="0" smtClean="0"/>
              <a:t> </a:t>
            </a:r>
            <a:r>
              <a:rPr lang="en-US" sz="2000" dirty="0" err="1" smtClean="0"/>
              <a:t>preko</a:t>
            </a:r>
            <a:r>
              <a:rPr lang="sr-Cyrl-CS" sz="2000" dirty="0" smtClean="0"/>
              <a:t> </a:t>
            </a:r>
            <a:r>
              <a:rPr lang="en-US" sz="2000" dirty="0" err="1" smtClean="0"/>
              <a:t>Interneta</a:t>
            </a:r>
            <a:endParaRPr lang="en-US" sz="2000" dirty="0" smtClean="0"/>
          </a:p>
        </p:txBody>
      </p:sp>
    </p:spTree>
  </p:cSld>
  <p:clrMapOvr>
    <a:masterClrMapping/>
  </p:clrMapOvr>
  <p:transition spd="slow">
    <p:pull dir="d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25538"/>
            <a:ext cx="8677275" cy="71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smtClean="0">
                <a:solidFill>
                  <a:srgbClr val="222268"/>
                </a:solidFill>
              </a:rPr>
              <a:t>Osnovne</a:t>
            </a:r>
            <a:r>
              <a:rPr lang="sr-Cyrl-CS" sz="3200" smtClean="0">
                <a:solidFill>
                  <a:srgbClr val="222268"/>
                </a:solidFill>
              </a:rPr>
              <a:t> </a:t>
            </a:r>
            <a:r>
              <a:rPr lang="en-US" sz="3200" smtClean="0">
                <a:solidFill>
                  <a:srgbClr val="222268"/>
                </a:solidFill>
              </a:rPr>
              <a:t>komponente</a:t>
            </a:r>
            <a:r>
              <a:rPr lang="sr-Cyrl-CS" sz="3200" smtClean="0">
                <a:solidFill>
                  <a:srgbClr val="222268"/>
                </a:solidFill>
              </a:rPr>
              <a:t/>
            </a:r>
            <a:br>
              <a:rPr lang="sr-Cyrl-CS" sz="3200" smtClean="0">
                <a:solidFill>
                  <a:srgbClr val="222268"/>
                </a:solidFill>
              </a:rPr>
            </a:br>
            <a:r>
              <a:rPr lang="sr-Cyrl-CS" sz="3200" smtClean="0">
                <a:solidFill>
                  <a:srgbClr val="222268"/>
                </a:solidFill>
              </a:rPr>
              <a:t> </a:t>
            </a:r>
            <a:r>
              <a:rPr lang="en-US" sz="3200" smtClean="0">
                <a:solidFill>
                  <a:srgbClr val="222268"/>
                </a:solidFill>
              </a:rPr>
              <a:t>hibridnih</a:t>
            </a:r>
            <a:r>
              <a:rPr lang="sr-Cyrl-CS" sz="3200" smtClean="0">
                <a:solidFill>
                  <a:srgbClr val="222268"/>
                </a:solidFill>
              </a:rPr>
              <a:t> </a:t>
            </a:r>
            <a:r>
              <a:rPr lang="en-US" sz="3200" smtClean="0">
                <a:solidFill>
                  <a:srgbClr val="222268"/>
                </a:solidFill>
              </a:rPr>
              <a:t>sistema</a:t>
            </a:r>
            <a:r>
              <a:rPr lang="sr-Cyrl-CS" sz="3200" smtClean="0">
                <a:solidFill>
                  <a:srgbClr val="222268"/>
                </a:solidFill>
              </a:rPr>
              <a:t> </a:t>
            </a:r>
            <a:r>
              <a:rPr lang="en-US" sz="3200" smtClean="0">
                <a:solidFill>
                  <a:srgbClr val="222268"/>
                </a:solidFill>
              </a:rPr>
              <a:t>za</a:t>
            </a:r>
            <a:r>
              <a:rPr lang="sr-Cyrl-CS" sz="3200" smtClean="0">
                <a:solidFill>
                  <a:srgbClr val="222268"/>
                </a:solidFill>
              </a:rPr>
              <a:t> </a:t>
            </a:r>
            <a:r>
              <a:rPr lang="en-US" sz="3200" smtClean="0">
                <a:solidFill>
                  <a:srgbClr val="222268"/>
                </a:solidFill>
              </a:rPr>
              <a:t>učenje</a:t>
            </a:r>
          </a:p>
        </p:txBody>
      </p:sp>
      <p:sp>
        <p:nvSpPr>
          <p:cNvPr id="74755" name="Rectangle 4"/>
          <p:cNvSpPr>
            <a:spLocks noGrp="1" noChangeArrowheads="1"/>
          </p:cNvSpPr>
          <p:nvPr>
            <p:ph idx="1"/>
          </p:nvPr>
        </p:nvSpPr>
        <p:spPr>
          <a:xfrm>
            <a:off x="539750" y="2347913"/>
            <a:ext cx="3600450" cy="3960812"/>
          </a:xfrm>
        </p:spPr>
        <p:txBody>
          <a:bodyPr/>
          <a:lstStyle/>
          <a:p>
            <a:r>
              <a:rPr lang="en-US" sz="2200" dirty="0" err="1" smtClean="0"/>
              <a:t>Učionica</a:t>
            </a:r>
            <a:endParaRPr lang="sr-Cyrl-CS" sz="2200" dirty="0" smtClean="0"/>
          </a:p>
          <a:p>
            <a:r>
              <a:rPr lang="en-US" sz="2200" dirty="0" err="1" smtClean="0"/>
              <a:t>Laboratorija</a:t>
            </a:r>
            <a:endParaRPr lang="sr-Cyrl-CS" sz="2200" dirty="0" smtClean="0"/>
          </a:p>
          <a:p>
            <a:r>
              <a:rPr lang="en-US" sz="2200" dirty="0" err="1" smtClean="0"/>
              <a:t>Programsko</a:t>
            </a:r>
            <a:r>
              <a:rPr lang="sr-Cyrl-CS" sz="2200" dirty="0" smtClean="0"/>
              <a:t> </a:t>
            </a:r>
            <a:r>
              <a:rPr lang="en-US" sz="2200" dirty="0" err="1" smtClean="0"/>
              <a:t>okruženje</a:t>
            </a:r>
            <a:endParaRPr lang="sr-Cyrl-CS" sz="2200" dirty="0" smtClean="0"/>
          </a:p>
          <a:p>
            <a:r>
              <a:rPr lang="en-US" sz="2200" dirty="0" err="1" smtClean="0"/>
              <a:t>Štampani</a:t>
            </a:r>
            <a:r>
              <a:rPr lang="sr-Cyrl-CS" sz="2200" dirty="0" smtClean="0"/>
              <a:t> </a:t>
            </a:r>
            <a:r>
              <a:rPr lang="en-US" sz="2200" dirty="0" err="1" smtClean="0"/>
              <a:t>nastavni</a:t>
            </a:r>
            <a:r>
              <a:rPr lang="sr-Cyrl-CS" sz="2200" dirty="0" smtClean="0"/>
              <a:t> </a:t>
            </a:r>
            <a:r>
              <a:rPr lang="en-US" sz="2200" dirty="0" err="1" smtClean="0"/>
              <a:t>materijali</a:t>
            </a:r>
            <a:r>
              <a:rPr lang="sr-Cyrl-CS" sz="2200" dirty="0" smtClean="0"/>
              <a:t> </a:t>
            </a:r>
          </a:p>
          <a:p>
            <a:r>
              <a:rPr lang="en-US" sz="2200" dirty="0" smtClean="0"/>
              <a:t>E</a:t>
            </a:r>
            <a:r>
              <a:rPr lang="sr-Cyrl-CS" sz="2200" dirty="0" smtClean="0"/>
              <a:t>-</a:t>
            </a:r>
            <a:r>
              <a:rPr lang="en-US" sz="2200" dirty="0" err="1" smtClean="0"/>
              <a:t>nastavni</a:t>
            </a:r>
            <a:r>
              <a:rPr lang="sr-Cyrl-CS" sz="2200" dirty="0" smtClean="0"/>
              <a:t> </a:t>
            </a:r>
            <a:r>
              <a:rPr lang="en-US" sz="2200" dirty="0" err="1" smtClean="0"/>
              <a:t>materijali</a:t>
            </a:r>
            <a:endParaRPr lang="sr-Cyrl-CS" sz="2200" dirty="0" smtClean="0"/>
          </a:p>
          <a:p>
            <a:r>
              <a:rPr lang="en-US" sz="2200" dirty="0" err="1" smtClean="0"/>
              <a:t>Konsultacije</a:t>
            </a:r>
            <a:r>
              <a:rPr lang="sr-Cyrl-CS" sz="2200" dirty="0" smtClean="0"/>
              <a:t> </a:t>
            </a:r>
            <a:r>
              <a:rPr lang="en-US" sz="2200" dirty="0" err="1" smtClean="0"/>
              <a:t>uživo</a:t>
            </a:r>
            <a:endParaRPr lang="en-US" sz="2200" dirty="0" smtClean="0"/>
          </a:p>
          <a:p>
            <a:r>
              <a:rPr lang="en-US" sz="2200" dirty="0" err="1" smtClean="0"/>
              <a:t>Prov</a:t>
            </a:r>
            <a:r>
              <a:rPr lang="bs-Latn-BA" sz="2200" dirty="0" smtClean="0"/>
              <a:t>j</a:t>
            </a:r>
            <a:r>
              <a:rPr lang="en-US" sz="2200" dirty="0" smtClean="0"/>
              <a:t>ere</a:t>
            </a:r>
            <a:r>
              <a:rPr lang="sr-Cyrl-CS" sz="2200" dirty="0" smtClean="0"/>
              <a:t> </a:t>
            </a:r>
            <a:r>
              <a:rPr lang="en-US" sz="2200" dirty="0" err="1" smtClean="0"/>
              <a:t>znanja</a:t>
            </a:r>
            <a:r>
              <a:rPr lang="sr-Cyrl-CS" sz="2200" dirty="0" smtClean="0"/>
              <a:t> </a:t>
            </a:r>
            <a:r>
              <a:rPr lang="en-US" sz="2200" dirty="0" smtClean="0"/>
              <a:t>u</a:t>
            </a:r>
            <a:r>
              <a:rPr lang="sr-Cyrl-CS" sz="2200" dirty="0" smtClean="0"/>
              <a:t> </a:t>
            </a:r>
            <a:r>
              <a:rPr lang="en-US" sz="2200" dirty="0" err="1" smtClean="0"/>
              <a:t>učionici</a:t>
            </a:r>
            <a:endParaRPr lang="en-US" sz="2200" dirty="0" smtClean="0"/>
          </a:p>
          <a:p>
            <a:pPr>
              <a:lnSpc>
                <a:spcPct val="80000"/>
              </a:lnSpc>
              <a:buFont typeface="Wingdings" pitchFamily="2" charset="2"/>
              <a:buChar char="w"/>
            </a:pPr>
            <a:endParaRPr lang="sr-Cyrl-CS" sz="2200" dirty="0" smtClean="0"/>
          </a:p>
        </p:txBody>
      </p:sp>
      <p:sp>
        <p:nvSpPr>
          <p:cNvPr id="74756" name="Rectangle 5"/>
          <p:cNvSpPr>
            <a:spLocks noChangeArrowheads="1"/>
          </p:cNvSpPr>
          <p:nvPr/>
        </p:nvSpPr>
        <p:spPr bwMode="auto">
          <a:xfrm>
            <a:off x="4572000" y="2438400"/>
            <a:ext cx="4572000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dirty="0" err="1">
                <a:solidFill>
                  <a:srgbClr val="000066"/>
                </a:solidFill>
              </a:rPr>
              <a:t>Učionica</a:t>
            </a:r>
            <a:r>
              <a:rPr lang="sr-Cyrl-C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na</a:t>
            </a:r>
            <a:r>
              <a:rPr lang="sr-Cyrl-C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daljinu</a:t>
            </a:r>
            <a:endParaRPr lang="sr-Cyrl-CS" sz="2200" dirty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dirty="0" err="1">
                <a:solidFill>
                  <a:srgbClr val="000066"/>
                </a:solidFill>
              </a:rPr>
              <a:t>Laboratorija</a:t>
            </a:r>
            <a:r>
              <a:rPr lang="sr-Cyrl-C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na</a:t>
            </a:r>
            <a:r>
              <a:rPr lang="sr-Cyrl-C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daljinu</a:t>
            </a:r>
            <a:endParaRPr lang="sr-Cyrl-CS" sz="2200" dirty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rgbClr val="000066"/>
                </a:solidFill>
              </a:rPr>
              <a:t>Internet</a:t>
            </a:r>
            <a:r>
              <a:rPr lang="sr-Cyrl-C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programsko</a:t>
            </a:r>
            <a:r>
              <a:rPr lang="sr-Cyrl-C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okruženje</a:t>
            </a:r>
            <a:endParaRPr lang="sr-Cyrl-CS" sz="2200" dirty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dirty="0" err="1">
                <a:solidFill>
                  <a:srgbClr val="000066"/>
                </a:solidFill>
              </a:rPr>
              <a:t>Multimedijalni</a:t>
            </a:r>
            <a:r>
              <a:rPr lang="sr-Cyrl-C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nastavni</a:t>
            </a:r>
            <a:r>
              <a:rPr lang="sr-Cyrl-C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materijali</a:t>
            </a:r>
            <a:r>
              <a:rPr lang="sr-Cyrl-C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preko</a:t>
            </a:r>
            <a:r>
              <a:rPr lang="sr-Cyrl-C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Interneta</a:t>
            </a:r>
            <a:endParaRPr lang="sr-Cyrl-CS" sz="2200" dirty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dirty="0" err="1">
                <a:solidFill>
                  <a:srgbClr val="000066"/>
                </a:solidFill>
              </a:rPr>
              <a:t>Konsultacije</a:t>
            </a:r>
            <a:r>
              <a:rPr lang="sr-Cyrl-C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preko</a:t>
            </a:r>
            <a:r>
              <a:rPr lang="sr-Cyrl-C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Interneta</a:t>
            </a:r>
            <a:endParaRPr lang="sr-Cyrl-CS" sz="2200" dirty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dirty="0" err="1" smtClean="0">
                <a:solidFill>
                  <a:srgbClr val="000066"/>
                </a:solidFill>
              </a:rPr>
              <a:t>Prov</a:t>
            </a:r>
            <a:r>
              <a:rPr lang="bs-Latn-BA" sz="2200" dirty="0" smtClean="0">
                <a:solidFill>
                  <a:srgbClr val="000066"/>
                </a:solidFill>
              </a:rPr>
              <a:t>j</a:t>
            </a:r>
            <a:r>
              <a:rPr lang="en-US" sz="2200" dirty="0" smtClean="0">
                <a:solidFill>
                  <a:srgbClr val="000066"/>
                </a:solidFill>
              </a:rPr>
              <a:t>ere</a:t>
            </a:r>
            <a:r>
              <a:rPr lang="sr-Cyrl-CS" sz="2200" dirty="0" smtClean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znanja</a:t>
            </a:r>
            <a:r>
              <a:rPr lang="sr-Cyrl-C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preko</a:t>
            </a:r>
            <a:r>
              <a:rPr lang="sr-Cyrl-CS" sz="2200" dirty="0">
                <a:solidFill>
                  <a:srgbClr val="000066"/>
                </a:solidFill>
              </a:rPr>
              <a:t> </a:t>
            </a:r>
            <a:r>
              <a:rPr lang="en-US" sz="2200" dirty="0" err="1">
                <a:solidFill>
                  <a:srgbClr val="000066"/>
                </a:solidFill>
              </a:rPr>
              <a:t>Interneta</a:t>
            </a:r>
            <a:endParaRPr lang="sr-Cyrl-CS" sz="2200" dirty="0">
              <a:solidFill>
                <a:srgbClr val="000066"/>
              </a:solidFill>
            </a:endParaRPr>
          </a:p>
        </p:txBody>
      </p:sp>
      <p:sp>
        <p:nvSpPr>
          <p:cNvPr id="210950" name="Rectangle 6"/>
          <p:cNvSpPr>
            <a:spLocks noChangeArrowheads="1"/>
          </p:cNvSpPr>
          <p:nvPr/>
        </p:nvSpPr>
        <p:spPr bwMode="auto">
          <a:xfrm>
            <a:off x="611188" y="6021388"/>
            <a:ext cx="297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 i="1">
                <a:solidFill>
                  <a:srgbClr val="3366FF"/>
                </a:solidFill>
              </a:rPr>
              <a:t>off-line</a:t>
            </a:r>
            <a:endParaRPr lang="sr-Cyrl-CS" sz="2000" b="1" i="1">
              <a:solidFill>
                <a:srgbClr val="3366FF"/>
              </a:solidFill>
            </a:endParaRPr>
          </a:p>
        </p:txBody>
      </p:sp>
      <p:sp>
        <p:nvSpPr>
          <p:cNvPr id="210951" name="Rectangle 7"/>
          <p:cNvSpPr>
            <a:spLocks noChangeArrowheads="1"/>
          </p:cNvSpPr>
          <p:nvPr/>
        </p:nvSpPr>
        <p:spPr bwMode="auto">
          <a:xfrm>
            <a:off x="4716463" y="5972175"/>
            <a:ext cx="297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 i="1">
                <a:solidFill>
                  <a:srgbClr val="3366FF"/>
                </a:solidFill>
              </a:rPr>
              <a:t>on-line</a:t>
            </a:r>
            <a:endParaRPr lang="sr-Cyrl-CS" sz="2000" b="1" i="1">
              <a:solidFill>
                <a:srgbClr val="3366FF"/>
              </a:solidFill>
            </a:endParaRPr>
          </a:p>
        </p:txBody>
      </p:sp>
      <p:sp>
        <p:nvSpPr>
          <p:cNvPr id="74759" name="Oval 8"/>
          <p:cNvSpPr>
            <a:spLocks noChangeArrowheads="1"/>
          </p:cNvSpPr>
          <p:nvPr/>
        </p:nvSpPr>
        <p:spPr bwMode="auto">
          <a:xfrm>
            <a:off x="0" y="2024063"/>
            <a:ext cx="4824413" cy="4392612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Oval 9"/>
          <p:cNvSpPr>
            <a:spLocks noChangeArrowheads="1"/>
          </p:cNvSpPr>
          <p:nvPr/>
        </p:nvSpPr>
        <p:spPr bwMode="auto">
          <a:xfrm>
            <a:off x="3635375" y="1808163"/>
            <a:ext cx="5508625" cy="4608512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Text Box 11"/>
          <p:cNvSpPr txBox="1">
            <a:spLocks noChangeArrowheads="1"/>
          </p:cNvSpPr>
          <p:nvPr/>
        </p:nvSpPr>
        <p:spPr bwMode="auto">
          <a:xfrm rot="-5400000">
            <a:off x="3490913" y="3754438"/>
            <a:ext cx="1476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</a:rPr>
              <a:t>hibridni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0" grpId="0"/>
      <p:bldP spid="21095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229600" cy="711200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Uloge</a:t>
            </a:r>
            <a:r>
              <a:rPr lang="sr-Cyrl-C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učesnika</a:t>
            </a:r>
            <a:r>
              <a:rPr lang="sr-Cyrl-C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sr-Cyrl-C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sr-Cyrl-CS" sz="32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sistemima</a:t>
            </a:r>
            <a:r>
              <a:rPr lang="sr-Cyrl-C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za</a:t>
            </a:r>
            <a:r>
              <a:rPr lang="sr-Cyrl-C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učenje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830513"/>
            <a:ext cx="8229600" cy="3455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err="1" smtClean="0"/>
              <a:t>Veliki</a:t>
            </a:r>
            <a:r>
              <a:rPr lang="sr-Cyrl-CS" sz="2400" dirty="0" smtClean="0"/>
              <a:t> </a:t>
            </a:r>
            <a:r>
              <a:rPr lang="en-US" sz="2400" dirty="0" err="1" smtClean="0"/>
              <a:t>broj</a:t>
            </a:r>
            <a:r>
              <a:rPr lang="sr-Cyrl-CS" sz="2400" dirty="0" smtClean="0"/>
              <a:t> </a:t>
            </a:r>
            <a:r>
              <a:rPr lang="en-US" sz="2400" dirty="0" err="1" smtClean="0"/>
              <a:t>uloga</a:t>
            </a:r>
            <a:r>
              <a:rPr lang="sr-Cyrl-CS" sz="2400" dirty="0" smtClean="0"/>
              <a:t> </a:t>
            </a:r>
            <a:r>
              <a:rPr lang="en-US" sz="2400" dirty="0" err="1" smtClean="0"/>
              <a:t>zaht</a:t>
            </a:r>
            <a:r>
              <a:rPr lang="bs-Latn-BA" sz="2400" dirty="0" err="1" smtClean="0"/>
              <a:t>ij</a:t>
            </a:r>
            <a:r>
              <a:rPr lang="en-US" sz="2400" dirty="0" err="1" smtClean="0"/>
              <a:t>eva</a:t>
            </a:r>
            <a:r>
              <a:rPr lang="sr-Cyrl-CS" sz="2400" dirty="0" smtClean="0"/>
              <a:t> </a:t>
            </a:r>
            <a:r>
              <a:rPr lang="en-US" sz="2400" dirty="0" err="1" smtClean="0"/>
              <a:t>više</a:t>
            </a:r>
            <a:r>
              <a:rPr lang="sr-Cyrl-CS" sz="2400" dirty="0" smtClean="0"/>
              <a:t> </a:t>
            </a:r>
            <a:r>
              <a:rPr lang="en-US" sz="2400" dirty="0" err="1" smtClean="0"/>
              <a:t>učesnika</a:t>
            </a:r>
            <a:r>
              <a:rPr lang="sr-Cyrl-CS" sz="2400" dirty="0" smtClean="0"/>
              <a:t>:</a:t>
            </a:r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Menadžer</a:t>
            </a:r>
            <a:r>
              <a:rPr lang="sr-Cyrl-CS" sz="2000" dirty="0" smtClean="0"/>
              <a:t> </a:t>
            </a:r>
            <a:r>
              <a:rPr lang="en-US" sz="2000" dirty="0" err="1" smtClean="0"/>
              <a:t>kursa</a:t>
            </a:r>
            <a:endParaRPr lang="sr-Cyrl-C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Projektant</a:t>
            </a:r>
            <a:r>
              <a:rPr lang="sr-Cyrl-CS" sz="2000" dirty="0" smtClean="0"/>
              <a:t> </a:t>
            </a:r>
            <a:r>
              <a:rPr lang="en-US" sz="2000" dirty="0" err="1" smtClean="0"/>
              <a:t>kursa</a:t>
            </a:r>
            <a:endParaRPr lang="sr-Cyrl-C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Projektant</a:t>
            </a:r>
            <a:r>
              <a:rPr lang="sr-Cyrl-CS" sz="2000" dirty="0" smtClean="0"/>
              <a:t> </a:t>
            </a:r>
            <a:r>
              <a:rPr lang="en-US" sz="2000" dirty="0" err="1" smtClean="0"/>
              <a:t>baze</a:t>
            </a:r>
            <a:r>
              <a:rPr lang="sr-Cyrl-CS" sz="2000" dirty="0" smtClean="0"/>
              <a:t> </a:t>
            </a:r>
            <a:r>
              <a:rPr lang="en-US" sz="2000" dirty="0" err="1" smtClean="0"/>
              <a:t>znanja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Menadžer</a:t>
            </a:r>
            <a:r>
              <a:rPr lang="sr-Cyrl-CS" sz="2000" dirty="0" smtClean="0"/>
              <a:t> </a:t>
            </a:r>
            <a:r>
              <a:rPr lang="en-US" sz="2000" dirty="0" err="1" smtClean="0"/>
              <a:t>baze</a:t>
            </a:r>
            <a:r>
              <a:rPr lang="sr-Cyrl-CS" sz="2000" dirty="0" smtClean="0"/>
              <a:t> </a:t>
            </a:r>
            <a:r>
              <a:rPr lang="en-US" sz="2000" dirty="0" err="1" smtClean="0"/>
              <a:t>znanja</a:t>
            </a:r>
            <a:endParaRPr lang="sr-Cyrl-CS" sz="2000" dirty="0" smtClean="0"/>
          </a:p>
          <a:p>
            <a:pPr lvl="1">
              <a:lnSpc>
                <a:spcPct val="80000"/>
              </a:lnSpc>
            </a:pPr>
            <a:r>
              <a:rPr lang="en-US" sz="2000" i="1" dirty="0" smtClean="0"/>
              <a:t>Web</a:t>
            </a:r>
            <a:r>
              <a:rPr lang="sr-Cyrl-CS" sz="2000" dirty="0" smtClean="0"/>
              <a:t> </a:t>
            </a:r>
            <a:r>
              <a:rPr lang="en-US" sz="2000" dirty="0" err="1" smtClean="0"/>
              <a:t>programer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i="1" dirty="0" smtClean="0"/>
              <a:t>Web</a:t>
            </a:r>
            <a:r>
              <a:rPr lang="sr-Cyrl-CS" sz="2000" dirty="0" smtClean="0"/>
              <a:t> </a:t>
            </a:r>
            <a:r>
              <a:rPr lang="en-US" sz="2000" dirty="0" smtClean="0"/>
              <a:t>administrator</a:t>
            </a:r>
            <a:endParaRPr lang="sr-Cyrl-C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Tutor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Mentor</a:t>
            </a:r>
            <a:endParaRPr lang="sr-Cyrl-C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Tehnološki</a:t>
            </a:r>
            <a:r>
              <a:rPr lang="sr-Cyrl-CS" sz="2000" dirty="0" smtClean="0"/>
              <a:t> </a:t>
            </a:r>
            <a:r>
              <a:rPr lang="en-US" sz="2000" dirty="0" err="1" smtClean="0"/>
              <a:t>stručnjak</a:t>
            </a:r>
            <a:endParaRPr lang="sr-Cyrl-C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Menadžer</a:t>
            </a:r>
            <a:r>
              <a:rPr lang="sr-Cyrl-CS" sz="2000" dirty="0" smtClean="0"/>
              <a:t> </a:t>
            </a:r>
            <a:r>
              <a:rPr lang="en-US" sz="2000" dirty="0" err="1" smtClean="0"/>
              <a:t>kvaliteta</a:t>
            </a:r>
            <a:r>
              <a:rPr lang="sr-Cyrl-CS" sz="2000" dirty="0" smtClean="0"/>
              <a:t>...</a:t>
            </a:r>
            <a:endParaRPr lang="en-US" sz="2000" dirty="0" smtClean="0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457200" y="1773238"/>
            <a:ext cx="5951538" cy="101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err="1">
                <a:solidFill>
                  <a:srgbClr val="000066"/>
                </a:solidFill>
              </a:rPr>
              <a:t>Učenik</a:t>
            </a:r>
            <a:r>
              <a:rPr lang="sr-Cyrl-C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i</a:t>
            </a:r>
            <a:r>
              <a:rPr lang="sr-Cyrl-C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nastavnik</a:t>
            </a:r>
            <a:r>
              <a:rPr lang="sr-Cyrl-CS" sz="2400" dirty="0">
                <a:solidFill>
                  <a:srgbClr val="000066"/>
                </a:solidFill>
              </a:rPr>
              <a:t>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>
                <a:solidFill>
                  <a:srgbClr val="000066"/>
                </a:solidFill>
              </a:rPr>
              <a:t>dobijaju</a:t>
            </a:r>
            <a:r>
              <a:rPr lang="sr-Cyrl-CS" sz="2000" dirty="0">
                <a:solidFill>
                  <a:srgbClr val="000066"/>
                </a:solidFill>
              </a:rPr>
              <a:t> </a:t>
            </a:r>
            <a:r>
              <a:rPr lang="en-US" sz="2000" dirty="0" err="1" smtClean="0">
                <a:solidFill>
                  <a:srgbClr val="000066"/>
                </a:solidFill>
              </a:rPr>
              <a:t>izm</a:t>
            </a:r>
            <a:r>
              <a:rPr lang="bs-Latn-BA" sz="2000" dirty="0" err="1" smtClean="0">
                <a:solidFill>
                  <a:srgbClr val="000066"/>
                </a:solidFill>
              </a:rPr>
              <a:t>ij</a:t>
            </a:r>
            <a:r>
              <a:rPr lang="en-US" sz="2000" dirty="0" err="1" smtClean="0">
                <a:solidFill>
                  <a:srgbClr val="000066"/>
                </a:solidFill>
              </a:rPr>
              <a:t>enjene</a:t>
            </a:r>
            <a:r>
              <a:rPr lang="sr-Cyrl-CS" sz="2000" dirty="0" smtClean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uloge</a:t>
            </a:r>
            <a:r>
              <a:rPr lang="sr-Cyrl-CS" sz="2000" dirty="0">
                <a:solidFill>
                  <a:srgbClr val="000066"/>
                </a:solidFill>
              </a:rPr>
              <a:t> </a:t>
            </a:r>
            <a:r>
              <a:rPr lang="en-US" sz="2000" dirty="0">
                <a:solidFill>
                  <a:srgbClr val="000066"/>
                </a:solidFill>
              </a:rPr>
              <a:t>u</a:t>
            </a:r>
            <a:r>
              <a:rPr lang="sr-Cyrl-C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odnosu</a:t>
            </a:r>
            <a:r>
              <a:rPr lang="sr-Cyrl-C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na</a:t>
            </a:r>
            <a:r>
              <a:rPr lang="sr-Cyrl-C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tradicionalne</a:t>
            </a:r>
            <a:endParaRPr lang="sr-Cyrl-CS" sz="2000" dirty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66"/>
              </a:solidFill>
            </a:endParaRPr>
          </a:p>
        </p:txBody>
      </p:sp>
      <p:pic>
        <p:nvPicPr>
          <p:cNvPr id="75781" name="Picture 5" descr="stock-photo-elearning-for-education-44993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475" y="4076700"/>
            <a:ext cx="3132138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6" descr="Classroom-990536_37770166_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1571625"/>
            <a:ext cx="208756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229600" cy="711200"/>
          </a:xfrm>
        </p:spPr>
        <p:txBody>
          <a:bodyPr/>
          <a:lstStyle/>
          <a:p>
            <a:r>
              <a:rPr lang="en-US" sz="3600" smtClean="0"/>
              <a:t>E</a:t>
            </a:r>
            <a:r>
              <a:rPr lang="sr-Cyrl-CS" sz="3600" smtClean="0"/>
              <a:t>-</a:t>
            </a:r>
            <a:r>
              <a:rPr lang="en-US" sz="3600" smtClean="0"/>
              <a:t>učenje</a:t>
            </a:r>
            <a:r>
              <a:rPr lang="sr-Cyrl-CS" sz="3600" smtClean="0"/>
              <a:t> </a:t>
            </a:r>
            <a:r>
              <a:rPr lang="en-US" sz="3600" smtClean="0"/>
              <a:t>u</a:t>
            </a:r>
            <a:r>
              <a:rPr lang="sr-Cyrl-CS" sz="3600" smtClean="0"/>
              <a:t> </a:t>
            </a:r>
            <a:r>
              <a:rPr lang="en-US" sz="3600" smtClean="0"/>
              <a:t>okruženju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229600" cy="4464050"/>
          </a:xfrm>
        </p:spPr>
        <p:txBody>
          <a:bodyPr/>
          <a:lstStyle/>
          <a:p>
            <a:r>
              <a:rPr lang="en-US" sz="2400" smtClean="0"/>
              <a:t>Univerziteti</a:t>
            </a:r>
            <a:r>
              <a:rPr lang="sr-Cyrl-CS" sz="2400" smtClean="0"/>
              <a:t> </a:t>
            </a:r>
            <a:r>
              <a:rPr lang="en-US" sz="2400" smtClean="0"/>
              <a:t>uključeni</a:t>
            </a:r>
            <a:r>
              <a:rPr lang="sr-Cyrl-CS" sz="2400" smtClean="0"/>
              <a:t> </a:t>
            </a:r>
            <a:r>
              <a:rPr lang="en-US" sz="2400" smtClean="0"/>
              <a:t>u</a:t>
            </a:r>
            <a:r>
              <a:rPr lang="sr-Cyrl-CS" sz="2400" smtClean="0"/>
              <a:t> </a:t>
            </a:r>
            <a:r>
              <a:rPr lang="en-US" sz="2400" smtClean="0"/>
              <a:t>program</a:t>
            </a:r>
            <a:r>
              <a:rPr lang="sr-Cyrl-CS" sz="2400" smtClean="0"/>
              <a:t> </a:t>
            </a:r>
            <a:r>
              <a:rPr lang="en-US" sz="2400" smtClean="0"/>
              <a:t>Evropske</a:t>
            </a:r>
            <a:r>
              <a:rPr lang="sr-Cyrl-CS" sz="2400" smtClean="0"/>
              <a:t> </a:t>
            </a:r>
            <a:r>
              <a:rPr lang="en-US" sz="2400" smtClean="0"/>
              <a:t>Unije</a:t>
            </a:r>
            <a:r>
              <a:rPr lang="sr-Cyrl-CS" sz="2400" smtClean="0"/>
              <a:t> </a:t>
            </a:r>
            <a:r>
              <a:rPr lang="en-US" sz="2400" smtClean="0"/>
              <a:t>za</a:t>
            </a:r>
            <a:r>
              <a:rPr lang="sr-Cyrl-CS" sz="2400" smtClean="0"/>
              <a:t> </a:t>
            </a:r>
            <a:r>
              <a:rPr lang="en-US" sz="2400" smtClean="0"/>
              <a:t>istočnu</a:t>
            </a:r>
            <a:r>
              <a:rPr lang="sr-Cyrl-CS" sz="2400" smtClean="0"/>
              <a:t> </a:t>
            </a:r>
            <a:r>
              <a:rPr lang="en-US" sz="2400" smtClean="0"/>
              <a:t>i</a:t>
            </a:r>
            <a:r>
              <a:rPr lang="sr-Cyrl-CS" sz="2400" smtClean="0"/>
              <a:t> </a:t>
            </a:r>
            <a:r>
              <a:rPr lang="en-US" sz="2400" smtClean="0"/>
              <a:t>centralnu</a:t>
            </a:r>
            <a:r>
              <a:rPr lang="sr-Cyrl-CS" sz="2400" smtClean="0"/>
              <a:t> </a:t>
            </a:r>
            <a:r>
              <a:rPr lang="en-US" sz="2400" smtClean="0"/>
              <a:t>Evropu</a:t>
            </a:r>
            <a:r>
              <a:rPr lang="sr-Cyrl-CS" sz="2400" smtClean="0"/>
              <a:t> </a:t>
            </a:r>
            <a:r>
              <a:rPr lang="en-US" sz="2400" smtClean="0"/>
              <a:t>pod</a:t>
            </a:r>
            <a:r>
              <a:rPr lang="sr-Cyrl-CS" sz="2400" smtClean="0"/>
              <a:t> </a:t>
            </a:r>
            <a:r>
              <a:rPr lang="en-US" sz="2400" smtClean="0"/>
              <a:t>nazivom</a:t>
            </a:r>
            <a:r>
              <a:rPr lang="sr-Cyrl-CS" sz="2400" smtClean="0"/>
              <a:t> </a:t>
            </a:r>
            <a:r>
              <a:rPr lang="en-US" sz="2400" b="1" i="1" smtClean="0"/>
              <a:t>Phare</a:t>
            </a:r>
            <a:r>
              <a:rPr lang="sr-Cyrl-CS" sz="2400" b="1" i="1" smtClean="0"/>
              <a:t> </a:t>
            </a:r>
            <a:r>
              <a:rPr lang="en-US" sz="2400" smtClean="0"/>
              <a:t>iz</a:t>
            </a:r>
            <a:r>
              <a:rPr lang="sr-Cyrl-CS" sz="2400" smtClean="0"/>
              <a:t> </a:t>
            </a:r>
            <a:r>
              <a:rPr lang="en-US" sz="2400" smtClean="0"/>
              <a:t>zemalja</a:t>
            </a:r>
            <a:r>
              <a:rPr lang="sr-Cyrl-CS" sz="2800" smtClean="0">
                <a:latin typeface="Book Antiqua" pitchFamily="18" charset="0"/>
              </a:rPr>
              <a:t>:</a:t>
            </a:r>
          </a:p>
          <a:p>
            <a:pPr lvl="1"/>
            <a:r>
              <a:rPr lang="en-US" sz="2200" smtClean="0">
                <a:latin typeface="Arial Unicode MS" pitchFamily="34" charset="-128"/>
              </a:rPr>
              <a:t>Ma</a:t>
            </a:r>
            <a:r>
              <a:rPr lang="vi-VN" sz="2200" smtClean="0">
                <a:latin typeface="Arial Unicode MS" pitchFamily="34" charset="-128"/>
              </a:rPr>
              <a:t>đ</a:t>
            </a:r>
            <a:r>
              <a:rPr lang="en-US" sz="2200" smtClean="0">
                <a:latin typeface="Arial Unicode MS" pitchFamily="34" charset="-128"/>
              </a:rPr>
              <a:t>arska</a:t>
            </a:r>
            <a:r>
              <a:rPr lang="sr-Cyrl-CS" sz="2200" smtClean="0">
                <a:latin typeface="Arial Unicode MS" pitchFamily="34" charset="-128"/>
              </a:rPr>
              <a:t>, </a:t>
            </a:r>
            <a:r>
              <a:rPr lang="en-US" sz="2200" smtClean="0">
                <a:latin typeface="Arial Unicode MS" pitchFamily="34" charset="-128"/>
              </a:rPr>
              <a:t>Bugarska</a:t>
            </a:r>
            <a:r>
              <a:rPr lang="sr-Cyrl-CS" sz="2200" smtClean="0">
                <a:latin typeface="Arial Unicode MS" pitchFamily="34" charset="-128"/>
              </a:rPr>
              <a:t>, </a:t>
            </a:r>
            <a:r>
              <a:rPr lang="en-US" sz="2200" smtClean="0">
                <a:latin typeface="Arial Unicode MS" pitchFamily="34" charset="-128"/>
              </a:rPr>
              <a:t>Rumunija</a:t>
            </a:r>
            <a:r>
              <a:rPr lang="sr-Cyrl-CS" sz="2200" smtClean="0">
                <a:latin typeface="Arial Unicode MS" pitchFamily="34" charset="-128"/>
              </a:rPr>
              <a:t>, </a:t>
            </a:r>
            <a:r>
              <a:rPr lang="en-US" sz="2200" smtClean="0">
                <a:latin typeface="Arial Unicode MS" pitchFamily="34" charset="-128"/>
              </a:rPr>
              <a:t>Slovenija</a:t>
            </a:r>
            <a:r>
              <a:rPr lang="sr-Cyrl-CS" sz="2000" smtClean="0">
                <a:latin typeface="Arial Unicode MS" pitchFamily="34" charset="-128"/>
              </a:rPr>
              <a:t>.</a:t>
            </a:r>
          </a:p>
          <a:p>
            <a:pPr lvl="1">
              <a:buFontTx/>
              <a:buNone/>
            </a:pPr>
            <a:endParaRPr lang="sr-Cyrl-CS" sz="800" smtClean="0">
              <a:latin typeface="Arial Unicode MS" pitchFamily="34" charset="-128"/>
            </a:endParaRPr>
          </a:p>
          <a:p>
            <a:r>
              <a:rPr lang="en-US" sz="2400" smtClean="0"/>
              <a:t>Fakulteti</a:t>
            </a:r>
            <a:r>
              <a:rPr lang="sr-Cyrl-CS" sz="2400" smtClean="0"/>
              <a:t> </a:t>
            </a:r>
            <a:r>
              <a:rPr lang="en-US" sz="2400" smtClean="0"/>
              <a:t>uključeni</a:t>
            </a:r>
            <a:r>
              <a:rPr lang="sr-Cyrl-CS" sz="2400" smtClean="0"/>
              <a:t> </a:t>
            </a:r>
            <a:r>
              <a:rPr lang="en-US" sz="2400" smtClean="0"/>
              <a:t>u</a:t>
            </a:r>
            <a:r>
              <a:rPr lang="sr-Cyrl-CS" sz="2400" smtClean="0"/>
              <a:t> </a:t>
            </a:r>
            <a:r>
              <a:rPr lang="en-US" sz="2400" smtClean="0"/>
              <a:t>program</a:t>
            </a:r>
            <a:r>
              <a:rPr lang="sr-Cyrl-CS" sz="2400" smtClean="0"/>
              <a:t> </a:t>
            </a:r>
            <a:r>
              <a:rPr lang="en-US" sz="2400" smtClean="0"/>
              <a:t>Evropske</a:t>
            </a:r>
            <a:r>
              <a:rPr lang="sr-Cyrl-CS" sz="2400" smtClean="0"/>
              <a:t> </a:t>
            </a:r>
            <a:r>
              <a:rPr lang="en-US" sz="2400" smtClean="0"/>
              <a:t>Unije</a:t>
            </a:r>
            <a:r>
              <a:rPr lang="sr-Cyrl-CS" sz="2400" smtClean="0"/>
              <a:t> </a:t>
            </a:r>
            <a:r>
              <a:rPr lang="en-US" sz="2400" smtClean="0"/>
              <a:t>pod</a:t>
            </a:r>
            <a:r>
              <a:rPr lang="sr-Cyrl-CS" sz="2400" smtClean="0"/>
              <a:t> </a:t>
            </a:r>
            <a:r>
              <a:rPr lang="en-US" sz="2400" smtClean="0"/>
              <a:t>nazivom</a:t>
            </a:r>
            <a:r>
              <a:rPr lang="sr-Cyrl-CS" sz="2400" smtClean="0"/>
              <a:t>:</a:t>
            </a:r>
            <a:r>
              <a:rPr lang="en-US" sz="2400" b="1" i="1" smtClean="0"/>
              <a:t>Tempus Education and Culture</a:t>
            </a:r>
            <a:r>
              <a:rPr lang="sr-Cyrl-CS" sz="2400" b="1" i="1" smtClean="0"/>
              <a:t> </a:t>
            </a:r>
            <a:r>
              <a:rPr lang="en-US" sz="2400" smtClean="0"/>
              <a:t>iz</a:t>
            </a:r>
            <a:r>
              <a:rPr lang="sr-Cyrl-CS" sz="2400" smtClean="0"/>
              <a:t> </a:t>
            </a:r>
            <a:r>
              <a:rPr lang="en-US" sz="2400" smtClean="0"/>
              <a:t>zemalja</a:t>
            </a:r>
            <a:r>
              <a:rPr lang="sr-Cyrl-CS" sz="2400" smtClean="0"/>
              <a:t>:</a:t>
            </a:r>
            <a:endParaRPr lang="sr-Cyrl-CS" sz="2400" smtClean="0">
              <a:latin typeface="Arial Unicode MS" pitchFamily="34" charset="-128"/>
            </a:endParaRPr>
          </a:p>
          <a:p>
            <a:pPr lvl="1">
              <a:buFontTx/>
              <a:buChar char="•"/>
            </a:pPr>
            <a:r>
              <a:rPr lang="en-US" sz="2200" smtClean="0">
                <a:latin typeface="Arial Unicode MS" pitchFamily="34" charset="-128"/>
              </a:rPr>
              <a:t>FERI Maribor</a:t>
            </a:r>
            <a:r>
              <a:rPr lang="sr-Cyrl-CS" sz="2200" smtClean="0">
                <a:latin typeface="Arial Unicode MS" pitchFamily="34" charset="-128"/>
              </a:rPr>
              <a:t>, </a:t>
            </a:r>
            <a:r>
              <a:rPr lang="en-US" sz="2200" smtClean="0">
                <a:latin typeface="Arial Unicode MS" pitchFamily="34" charset="-128"/>
              </a:rPr>
              <a:t>FER Zagreb</a:t>
            </a:r>
            <a:r>
              <a:rPr lang="sr-Cyrl-CS" sz="2200" smtClean="0">
                <a:latin typeface="Arial Unicode MS" pitchFamily="34" charset="-128"/>
              </a:rPr>
              <a:t>, </a:t>
            </a:r>
            <a:r>
              <a:rPr lang="en-US" sz="2200" smtClean="0">
                <a:latin typeface="Arial Unicode MS" pitchFamily="34" charset="-128"/>
              </a:rPr>
              <a:t>FEIT Skolje</a:t>
            </a:r>
            <a:r>
              <a:rPr lang="sr-Cyrl-CS" sz="2200" smtClean="0">
                <a:latin typeface="Arial Unicode MS" pitchFamily="34" charset="-128"/>
              </a:rPr>
              <a:t>, </a:t>
            </a:r>
            <a:r>
              <a:rPr lang="en-US" sz="2200" smtClean="0">
                <a:latin typeface="Arial Unicode MS" pitchFamily="34" charset="-128"/>
              </a:rPr>
              <a:t>TFC </a:t>
            </a:r>
            <a:r>
              <a:rPr lang="sr-Latn-CS" sz="2200" smtClean="0">
                <a:latin typeface="Arial Unicode MS" pitchFamily="34" charset="-128"/>
              </a:rPr>
              <a:t>Čačak</a:t>
            </a:r>
            <a:r>
              <a:rPr lang="sr-Cyrl-CS" sz="2200" smtClean="0">
                <a:latin typeface="Arial Unicode MS" pitchFamily="34" charset="-128"/>
              </a:rPr>
              <a:t>. </a:t>
            </a:r>
            <a:r>
              <a:rPr lang="en-US" sz="2200" smtClean="0">
                <a:latin typeface="Arial Unicode MS" pitchFamily="34" charset="-128"/>
              </a:rPr>
              <a:t>F</a:t>
            </a:r>
            <a:r>
              <a:rPr lang="sr-Latn-CS" sz="2200" smtClean="0"/>
              <a:t>ON</a:t>
            </a:r>
            <a:r>
              <a:rPr lang="sr-Cyrl-CS" sz="2200" smtClean="0">
                <a:latin typeface="Arial Unicode MS" pitchFamily="34" charset="-128"/>
              </a:rPr>
              <a:t> </a:t>
            </a:r>
            <a:r>
              <a:rPr lang="en-US" sz="2200" smtClean="0">
                <a:latin typeface="Arial Unicode MS" pitchFamily="34" charset="-128"/>
              </a:rPr>
              <a:t>Beograd</a:t>
            </a:r>
            <a:r>
              <a:rPr lang="sr-Latn-CS" sz="2200" smtClean="0"/>
              <a:t>, Univerzitet u Banja Luci,....</a:t>
            </a:r>
            <a:endParaRPr lang="en-US" sz="2200" smtClean="0"/>
          </a:p>
        </p:txBody>
      </p:sp>
    </p:spTree>
  </p:cSld>
  <p:clrMapOvr>
    <a:masterClrMapping/>
  </p:clrMapOvr>
  <p:transition spd="slow">
    <p:pull dir="d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5538"/>
            <a:ext cx="8229600" cy="711200"/>
          </a:xfrm>
        </p:spPr>
        <p:txBody>
          <a:bodyPr/>
          <a:lstStyle/>
          <a:p>
            <a:r>
              <a:rPr lang="en-US" sz="3600" smtClean="0"/>
              <a:t>Programske</a:t>
            </a:r>
            <a:r>
              <a:rPr lang="sr-Cyrl-CS" sz="3600" smtClean="0"/>
              <a:t> </a:t>
            </a:r>
            <a:r>
              <a:rPr lang="en-US" sz="3600" smtClean="0"/>
              <a:t>platforme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60575"/>
            <a:ext cx="8229600" cy="4175125"/>
          </a:xfrm>
        </p:spPr>
        <p:txBody>
          <a:bodyPr/>
          <a:lstStyle/>
          <a:p>
            <a:pPr marL="381000" indent="-381000"/>
            <a:r>
              <a:rPr lang="en-US" sz="2400" smtClean="0"/>
              <a:t>Programske</a:t>
            </a:r>
            <a:r>
              <a:rPr lang="sr-Cyrl-CS" sz="2400" smtClean="0"/>
              <a:t> </a:t>
            </a:r>
            <a:r>
              <a:rPr lang="en-US" sz="2400" smtClean="0"/>
              <a:t>platforme</a:t>
            </a:r>
            <a:r>
              <a:rPr lang="sr-Cyrl-CS" sz="2400" smtClean="0"/>
              <a:t> </a:t>
            </a:r>
            <a:r>
              <a:rPr lang="en-US" sz="2400" smtClean="0"/>
              <a:t>za</a:t>
            </a:r>
            <a:r>
              <a:rPr lang="sr-Cyrl-CS" sz="2400" smtClean="0"/>
              <a:t> </a:t>
            </a:r>
            <a:r>
              <a:rPr lang="en-US" sz="2400" smtClean="0"/>
              <a:t>učenje</a:t>
            </a:r>
            <a:r>
              <a:rPr lang="sr-Cyrl-CS" sz="2400" smtClean="0"/>
              <a:t> </a:t>
            </a:r>
            <a:r>
              <a:rPr lang="en-US" sz="2400" smtClean="0"/>
              <a:t>preko</a:t>
            </a:r>
            <a:r>
              <a:rPr lang="sr-Cyrl-CS" sz="2400" smtClean="0"/>
              <a:t> </a:t>
            </a:r>
            <a:r>
              <a:rPr lang="en-US" sz="2400" smtClean="0"/>
              <a:t>Interneta </a:t>
            </a:r>
            <a:r>
              <a:rPr lang="sr-Cyrl-CS" sz="2400" smtClean="0"/>
              <a:t>(</a:t>
            </a:r>
            <a:r>
              <a:rPr lang="en-US" sz="2400" i="1" smtClean="0"/>
              <a:t>Internet</a:t>
            </a:r>
            <a:r>
              <a:rPr lang="sr-Cyrl-CS" sz="2400" i="1" smtClean="0"/>
              <a:t> </a:t>
            </a:r>
            <a:r>
              <a:rPr lang="en-US" sz="2400" i="1" smtClean="0"/>
              <a:t>Based</a:t>
            </a:r>
            <a:r>
              <a:rPr lang="sr-Cyrl-CS" sz="2400" i="1" smtClean="0"/>
              <a:t> </a:t>
            </a:r>
            <a:r>
              <a:rPr lang="en-US" sz="2400" i="1" smtClean="0"/>
              <a:t>Learning</a:t>
            </a:r>
            <a:r>
              <a:rPr lang="sr-Cyrl-CS" sz="2400" i="1" smtClean="0"/>
              <a:t> </a:t>
            </a:r>
            <a:r>
              <a:rPr lang="en-US" sz="2400" i="1" smtClean="0"/>
              <a:t>Management</a:t>
            </a:r>
            <a:r>
              <a:rPr lang="sr-Cyrl-CS" sz="2400" i="1" smtClean="0"/>
              <a:t> </a:t>
            </a:r>
            <a:r>
              <a:rPr lang="en-US" sz="2400" i="1" smtClean="0"/>
              <a:t>Systems</a:t>
            </a:r>
            <a:r>
              <a:rPr lang="en-US" sz="2400" smtClean="0"/>
              <a:t>)</a:t>
            </a:r>
          </a:p>
          <a:p>
            <a:pPr marL="381000" indent="-381000"/>
            <a:r>
              <a:rPr lang="en-US" sz="2400" smtClean="0"/>
              <a:t>Svaka</a:t>
            </a:r>
            <a:r>
              <a:rPr lang="sr-Cyrl-CS" sz="2400" smtClean="0"/>
              <a:t> </a:t>
            </a:r>
            <a:r>
              <a:rPr lang="en-US" sz="2400" smtClean="0"/>
              <a:t>ovakva</a:t>
            </a:r>
            <a:r>
              <a:rPr lang="sr-Cyrl-CS" sz="2400" smtClean="0"/>
              <a:t> </a:t>
            </a:r>
            <a:r>
              <a:rPr lang="en-US" sz="2400" smtClean="0"/>
              <a:t>programska</a:t>
            </a:r>
            <a:r>
              <a:rPr lang="sr-Cyrl-CS" sz="2400" smtClean="0"/>
              <a:t> </a:t>
            </a:r>
            <a:r>
              <a:rPr lang="en-US" sz="2400" smtClean="0"/>
              <a:t>platforma</a:t>
            </a:r>
            <a:r>
              <a:rPr lang="sr-Cyrl-CS" sz="2400" smtClean="0"/>
              <a:t> </a:t>
            </a:r>
            <a:r>
              <a:rPr lang="en-US" sz="2400" smtClean="0"/>
              <a:t>ima</a:t>
            </a:r>
            <a:r>
              <a:rPr lang="sr-Cyrl-CS" sz="2400" smtClean="0"/>
              <a:t> </a:t>
            </a:r>
            <a:r>
              <a:rPr lang="en-US" sz="2400" smtClean="0"/>
              <a:t>sledeće</a:t>
            </a:r>
            <a:r>
              <a:rPr lang="sr-Cyrl-CS" sz="2400" smtClean="0"/>
              <a:t> </a:t>
            </a:r>
            <a:r>
              <a:rPr lang="en-US" sz="2400" smtClean="0"/>
              <a:t>komponente</a:t>
            </a:r>
            <a:r>
              <a:rPr lang="sr-Cyrl-CS" sz="2400" smtClean="0"/>
              <a:t>:</a:t>
            </a:r>
          </a:p>
          <a:p>
            <a:pPr marL="800100" lvl="1" indent="-342900">
              <a:buFontTx/>
              <a:buAutoNum type="arabicPeriod"/>
            </a:pPr>
            <a:r>
              <a:rPr lang="en-US" sz="2200" smtClean="0"/>
              <a:t>bazu</a:t>
            </a:r>
            <a:r>
              <a:rPr lang="sr-Cyrl-CS" sz="2200" smtClean="0"/>
              <a:t> </a:t>
            </a:r>
            <a:r>
              <a:rPr lang="en-US" sz="2200" smtClean="0"/>
              <a:t>podataka (</a:t>
            </a:r>
            <a:r>
              <a:rPr lang="en-US" sz="2200" smtClean="0">
                <a:latin typeface="Arial Narrow" pitchFamily="34" charset="0"/>
              </a:rPr>
              <a:t>„</a:t>
            </a:r>
            <a:r>
              <a:rPr lang="en-US" sz="2200" smtClean="0"/>
              <a:t>sistem</a:t>
            </a:r>
            <a:r>
              <a:rPr lang="sr-Cyrl-CS" sz="2200" smtClean="0"/>
              <a:t> </a:t>
            </a:r>
            <a:r>
              <a:rPr lang="en-US" sz="2200" smtClean="0"/>
              <a:t>platforme</a:t>
            </a:r>
            <a:r>
              <a:rPr lang="sr-Cyrl-CS" sz="2200" smtClean="0">
                <a:latin typeface="Arial Narrow" pitchFamily="34" charset="0"/>
              </a:rPr>
              <a:t>”</a:t>
            </a:r>
            <a:r>
              <a:rPr lang="en-US" sz="2200" smtClean="0"/>
              <a:t>)</a:t>
            </a:r>
          </a:p>
          <a:p>
            <a:pPr marL="800100" lvl="1" indent="-342900">
              <a:buFontTx/>
              <a:buAutoNum type="arabicPeriod"/>
            </a:pPr>
            <a:r>
              <a:rPr lang="en-US" sz="2200" smtClean="0"/>
              <a:t>razne</a:t>
            </a:r>
            <a:r>
              <a:rPr lang="sr-Cyrl-CS" sz="2200" smtClean="0"/>
              <a:t> </a:t>
            </a:r>
            <a:r>
              <a:rPr lang="en-US" sz="2200" smtClean="0"/>
              <a:t>vrste</a:t>
            </a:r>
            <a:r>
              <a:rPr lang="sr-Cyrl-CS" sz="2200" smtClean="0"/>
              <a:t> </a:t>
            </a:r>
            <a:r>
              <a:rPr lang="en-US" sz="2200" smtClean="0"/>
              <a:t>multimedijalnih</a:t>
            </a:r>
            <a:r>
              <a:rPr lang="sr-Cyrl-CS" sz="2200" smtClean="0"/>
              <a:t> </a:t>
            </a:r>
            <a:r>
              <a:rPr lang="en-US" sz="2200" smtClean="0"/>
              <a:t>sadržaja</a:t>
            </a:r>
            <a:r>
              <a:rPr lang="sr-Cyrl-CS" sz="2200" smtClean="0"/>
              <a:t> (</a:t>
            </a:r>
            <a:r>
              <a:rPr lang="sr-Cyrl-CS" sz="2200" smtClean="0">
                <a:latin typeface="Arial Narrow" pitchFamily="34" charset="0"/>
              </a:rPr>
              <a:t>„</a:t>
            </a:r>
            <a:r>
              <a:rPr lang="en-US" sz="2200" smtClean="0"/>
              <a:t>sadržaj</a:t>
            </a:r>
            <a:r>
              <a:rPr lang="sr-Cyrl-CS" sz="2200" smtClean="0"/>
              <a:t> 	</a:t>
            </a:r>
            <a:r>
              <a:rPr lang="en-US" sz="2200" smtClean="0"/>
              <a:t>platforme</a:t>
            </a:r>
            <a:r>
              <a:rPr lang="sr-Cyrl-CS" sz="2200" smtClean="0">
                <a:latin typeface="Arial Narrow" pitchFamily="34" charset="0"/>
              </a:rPr>
              <a:t>”</a:t>
            </a:r>
            <a:r>
              <a:rPr lang="sr-Cyrl-CS" sz="2200" smtClean="0"/>
              <a:t>)</a:t>
            </a:r>
            <a:endParaRPr lang="en-US" sz="2200" smtClean="0"/>
          </a:p>
          <a:p>
            <a:pPr marL="800100" lvl="1" indent="-342900">
              <a:buFontTx/>
              <a:buAutoNum type="arabicPeriod"/>
            </a:pPr>
            <a:r>
              <a:rPr lang="en-US" sz="2200" smtClean="0"/>
              <a:t>dinamičku</a:t>
            </a:r>
            <a:r>
              <a:rPr lang="sr-Cyrl-CS" sz="2200" smtClean="0"/>
              <a:t> </a:t>
            </a:r>
            <a:r>
              <a:rPr lang="en-US" sz="2200" smtClean="0"/>
              <a:t>Internet</a:t>
            </a:r>
            <a:r>
              <a:rPr lang="sr-Cyrl-CS" sz="2200" smtClean="0"/>
              <a:t> </a:t>
            </a:r>
            <a:r>
              <a:rPr lang="en-US" sz="2200" smtClean="0"/>
              <a:t>aplikaciju</a:t>
            </a:r>
            <a:r>
              <a:rPr lang="sr-Cyrl-CS" sz="2200" smtClean="0"/>
              <a:t> (</a:t>
            </a:r>
            <a:r>
              <a:rPr lang="sr-Cyrl-CS" sz="2200" smtClean="0">
                <a:latin typeface="Arial Narrow" pitchFamily="34" charset="0"/>
              </a:rPr>
              <a:t>„„</a:t>
            </a:r>
            <a:r>
              <a:rPr lang="en-US" sz="2200" smtClean="0"/>
              <a:t>izgled</a:t>
            </a:r>
            <a:r>
              <a:rPr lang="sr-Cyrl-CS" sz="2200" smtClean="0"/>
              <a:t> </a:t>
            </a:r>
            <a:r>
              <a:rPr lang="en-US" sz="2200" smtClean="0"/>
              <a:t>platforme</a:t>
            </a:r>
            <a:r>
              <a:rPr lang="sr-Cyrl-CS" sz="2200" smtClean="0">
                <a:latin typeface="Arial Narrow" pitchFamily="34" charset="0"/>
              </a:rPr>
              <a:t>”</a:t>
            </a:r>
            <a:r>
              <a:rPr lang="sr-Cyrl-CS" sz="2200" smtClean="0"/>
              <a:t>), </a:t>
            </a:r>
            <a:r>
              <a:rPr lang="en-US" sz="2200" smtClean="0"/>
              <a:t>koja upravlja</a:t>
            </a:r>
            <a:r>
              <a:rPr lang="sr-Cyrl-CS" sz="2200" smtClean="0"/>
              <a:t> </a:t>
            </a:r>
            <a:r>
              <a:rPr lang="en-US" sz="2200" smtClean="0"/>
              <a:t>bazom</a:t>
            </a:r>
            <a:r>
              <a:rPr lang="sr-Cyrl-CS" sz="2200" smtClean="0"/>
              <a:t> </a:t>
            </a:r>
            <a:r>
              <a:rPr lang="en-US" sz="2200" smtClean="0"/>
              <a:t>podataka</a:t>
            </a:r>
            <a:r>
              <a:rPr lang="sr-Cyrl-CS" sz="2200" smtClean="0"/>
              <a:t> </a:t>
            </a:r>
            <a:r>
              <a:rPr lang="en-US" sz="2200" smtClean="0"/>
              <a:t>i</a:t>
            </a:r>
            <a:r>
              <a:rPr lang="sr-Cyrl-CS" sz="2200" smtClean="0"/>
              <a:t> </a:t>
            </a:r>
            <a:r>
              <a:rPr lang="en-US" sz="2200" smtClean="0"/>
              <a:t>multimedijalnim</a:t>
            </a:r>
            <a:r>
              <a:rPr lang="sr-Cyrl-CS" sz="2200" smtClean="0"/>
              <a:t> </a:t>
            </a:r>
            <a:r>
              <a:rPr lang="en-US" sz="2200" smtClean="0"/>
              <a:t>sadržajima</a:t>
            </a:r>
            <a:r>
              <a:rPr lang="sr-Cyrl-CS" sz="2200" smtClean="0"/>
              <a:t> </a:t>
            </a:r>
            <a:r>
              <a:rPr lang="en-US" sz="2200" smtClean="0"/>
              <a:t>i</a:t>
            </a:r>
            <a:r>
              <a:rPr lang="sr-Cyrl-CS" sz="2200" smtClean="0"/>
              <a:t> </a:t>
            </a:r>
            <a:r>
              <a:rPr lang="en-US" sz="2200" smtClean="0"/>
              <a:t>pruža</a:t>
            </a:r>
            <a:r>
              <a:rPr lang="sr-Cyrl-CS" sz="2200" smtClean="0"/>
              <a:t> </a:t>
            </a:r>
            <a:r>
              <a:rPr lang="en-US" sz="2200" smtClean="0"/>
              <a:t>korisnicima</a:t>
            </a:r>
            <a:r>
              <a:rPr lang="sr-Cyrl-CS" sz="2200" smtClean="0"/>
              <a:t> </a:t>
            </a:r>
            <a:r>
              <a:rPr lang="en-US" sz="2200" smtClean="0"/>
              <a:t>svoje</a:t>
            </a:r>
            <a:r>
              <a:rPr lang="sr-Cyrl-CS" sz="2200" smtClean="0"/>
              <a:t> </a:t>
            </a:r>
            <a:r>
              <a:rPr lang="en-US" sz="2200" smtClean="0"/>
              <a:t>usluge</a:t>
            </a:r>
            <a:r>
              <a:rPr lang="sr-Cyrl-CS" sz="2200" smtClean="0"/>
              <a:t> </a:t>
            </a:r>
            <a:r>
              <a:rPr lang="en-US" sz="2200" smtClean="0"/>
              <a:t>preko</a:t>
            </a:r>
            <a:r>
              <a:rPr lang="sr-Cyrl-CS" sz="2200" smtClean="0"/>
              <a:t> </a:t>
            </a:r>
            <a:r>
              <a:rPr lang="en-US" sz="2200" smtClean="0"/>
              <a:t>Interneta</a:t>
            </a:r>
            <a:endParaRPr lang="sr-Cyrl-CS" sz="2200" smtClean="0"/>
          </a:p>
        </p:txBody>
      </p:sp>
    </p:spTree>
  </p:cSld>
  <p:clrMapOvr>
    <a:masterClrMapping/>
  </p:clrMapOvr>
  <p:transition spd="slow">
    <p:pull dir="d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5538"/>
            <a:ext cx="8229600" cy="711200"/>
          </a:xfrm>
        </p:spPr>
        <p:txBody>
          <a:bodyPr/>
          <a:lstStyle/>
          <a:p>
            <a:r>
              <a:rPr lang="en-US" sz="3600" smtClean="0"/>
              <a:t>Programske</a:t>
            </a:r>
            <a:r>
              <a:rPr lang="sr-Cyrl-CS" sz="3600" smtClean="0"/>
              <a:t> </a:t>
            </a:r>
            <a:r>
              <a:rPr lang="en-US" sz="3600" smtClean="0"/>
              <a:t>platforme</a:t>
            </a:r>
          </a:p>
        </p:txBody>
      </p:sp>
      <p:pic>
        <p:nvPicPr>
          <p:cNvPr id="78851" name="Picture 4" descr="Figur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857375"/>
            <a:ext cx="63373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5538"/>
            <a:ext cx="8229600" cy="431800"/>
          </a:xfrm>
        </p:spPr>
        <p:txBody>
          <a:bodyPr/>
          <a:lstStyle/>
          <a:p>
            <a:r>
              <a:rPr lang="en-US" sz="3600" smtClean="0"/>
              <a:t>Programske</a:t>
            </a:r>
            <a:r>
              <a:rPr lang="sr-Cyrl-CS" sz="3600" smtClean="0"/>
              <a:t> </a:t>
            </a:r>
            <a:r>
              <a:rPr lang="en-US" sz="3600" smtClean="0"/>
              <a:t>platforme</a:t>
            </a:r>
          </a:p>
        </p:txBody>
      </p:sp>
      <p:pic>
        <p:nvPicPr>
          <p:cNvPr id="79875" name="Picture 4" descr="Figur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9388" y="1736725"/>
            <a:ext cx="63373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5538"/>
            <a:ext cx="8229600" cy="711200"/>
          </a:xfrm>
        </p:spPr>
        <p:txBody>
          <a:bodyPr/>
          <a:lstStyle/>
          <a:p>
            <a:r>
              <a:rPr lang="en-US" sz="3600" smtClean="0"/>
              <a:t>Programske</a:t>
            </a:r>
            <a:r>
              <a:rPr lang="sr-Cyrl-CS" sz="3600" smtClean="0"/>
              <a:t> </a:t>
            </a:r>
            <a:r>
              <a:rPr lang="en-US" sz="3600" smtClean="0"/>
              <a:t>platforme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4835525" cy="4464050"/>
          </a:xfrm>
        </p:spPr>
        <p:txBody>
          <a:bodyPr/>
          <a:lstStyle/>
          <a:p>
            <a:pPr marL="609600" indent="-609600"/>
            <a:r>
              <a:rPr lang="en-US" sz="2400" smtClean="0"/>
              <a:t>Postoje:</a:t>
            </a:r>
            <a:r>
              <a:rPr lang="sr-Cyrl-CS" smtClean="0"/>
              <a:t> </a:t>
            </a:r>
            <a:endParaRPr lang="en-US" smtClean="0"/>
          </a:p>
          <a:p>
            <a:pPr marL="990600" lvl="1" indent="-533400">
              <a:buFontTx/>
              <a:buAutoNum type="arabicPeriod"/>
            </a:pPr>
            <a:r>
              <a:rPr lang="en-US" sz="2200" smtClean="0"/>
              <a:t>komercijalne</a:t>
            </a:r>
            <a:r>
              <a:rPr lang="sr-Cyrl-CS" smtClean="0"/>
              <a:t> </a:t>
            </a:r>
            <a:endParaRPr lang="en-US" smtClean="0"/>
          </a:p>
          <a:p>
            <a:pPr marL="1371600" lvl="2" indent="-457200"/>
            <a:r>
              <a:rPr lang="en-US" sz="2000" smtClean="0"/>
              <a:t>WebCT</a:t>
            </a:r>
            <a:r>
              <a:rPr lang="sr-Cyrl-CS" sz="2000" smtClean="0"/>
              <a:t>, </a:t>
            </a:r>
            <a:r>
              <a:rPr lang="en-US" sz="2000" smtClean="0"/>
              <a:t>Blackboard</a:t>
            </a:r>
            <a:r>
              <a:rPr lang="sr-Cyrl-CS" sz="2000" smtClean="0"/>
              <a:t>, </a:t>
            </a:r>
            <a:r>
              <a:rPr lang="en-US" sz="2000" smtClean="0"/>
              <a:t>A</a:t>
            </a:r>
            <a:r>
              <a:rPr lang="sr-Cyrl-CS" sz="2000" smtClean="0"/>
              <a:t>ngel, </a:t>
            </a:r>
            <a:r>
              <a:rPr lang="en-US" sz="2000" smtClean="0"/>
              <a:t>IBM</a:t>
            </a:r>
            <a:r>
              <a:rPr lang="sr-Cyrl-CS" sz="2000" smtClean="0"/>
              <a:t> </a:t>
            </a:r>
            <a:r>
              <a:rPr lang="en-US" sz="2000" smtClean="0"/>
              <a:t>Lotus</a:t>
            </a:r>
            <a:r>
              <a:rPr lang="sr-Cyrl-CS" sz="2000" smtClean="0"/>
              <a:t>, </a:t>
            </a:r>
            <a:r>
              <a:rPr lang="en-US" sz="2000" smtClean="0"/>
              <a:t>Learn</a:t>
            </a:r>
            <a:r>
              <a:rPr lang="sr-Cyrl-CS" sz="2000" smtClean="0"/>
              <a:t>2</a:t>
            </a:r>
            <a:r>
              <a:rPr lang="en-US" sz="2000" smtClean="0"/>
              <a:t>Learn</a:t>
            </a:r>
            <a:r>
              <a:rPr lang="sr-Cyrl-CS" sz="2000" smtClean="0"/>
              <a:t>...</a:t>
            </a:r>
            <a:r>
              <a:rPr lang="en-US" sz="2000" smtClean="0"/>
              <a:t> </a:t>
            </a:r>
            <a:r>
              <a:rPr lang="sr-Cyrl-CS" sz="2000" smtClean="0"/>
              <a:t> </a:t>
            </a:r>
            <a:r>
              <a:rPr lang="en-US" sz="2000" smtClean="0"/>
              <a:t>i</a:t>
            </a:r>
            <a:r>
              <a:rPr lang="sr-Cyrl-CS" smtClean="0"/>
              <a:t> </a:t>
            </a:r>
            <a:endParaRPr lang="en-US" smtClean="0"/>
          </a:p>
          <a:p>
            <a:pPr marL="990600" lvl="1" indent="-533400">
              <a:buFontTx/>
              <a:buAutoNum type="arabicPeriod"/>
            </a:pPr>
            <a:r>
              <a:rPr lang="en-US" sz="2400" smtClean="0"/>
              <a:t>besplatne</a:t>
            </a:r>
            <a:r>
              <a:rPr lang="sr-Cyrl-CS" smtClean="0"/>
              <a:t> </a:t>
            </a:r>
            <a:endParaRPr lang="en-US" smtClean="0"/>
          </a:p>
          <a:p>
            <a:pPr marL="1371600" lvl="2" indent="-457200"/>
            <a:r>
              <a:rPr lang="en-US" smtClean="0"/>
              <a:t>Illias</a:t>
            </a:r>
            <a:r>
              <a:rPr lang="sr-Cyrl-CS" smtClean="0"/>
              <a:t>, </a:t>
            </a:r>
            <a:r>
              <a:rPr lang="en-US" smtClean="0"/>
              <a:t>ATutor</a:t>
            </a:r>
            <a:r>
              <a:rPr lang="sr-Cyrl-CS" smtClean="0"/>
              <a:t>, </a:t>
            </a:r>
            <a:r>
              <a:rPr lang="en-US" smtClean="0"/>
              <a:t>Caroline</a:t>
            </a:r>
            <a:r>
              <a:rPr lang="sr-Cyrl-CS" smtClean="0"/>
              <a:t>, </a:t>
            </a:r>
            <a:r>
              <a:rPr lang="fr-FR" smtClean="0"/>
              <a:t>Site</a:t>
            </a:r>
            <a:r>
              <a:rPr lang="sr-Cyrl-CS" smtClean="0"/>
              <a:t>@</a:t>
            </a:r>
            <a:r>
              <a:rPr lang="fr-FR" smtClean="0"/>
              <a:t>School</a:t>
            </a:r>
            <a:r>
              <a:rPr lang="sr-Cyrl-CS" smtClean="0"/>
              <a:t>, </a:t>
            </a:r>
            <a:r>
              <a:rPr lang="en-US" smtClean="0"/>
              <a:t>Moodle</a:t>
            </a:r>
            <a:r>
              <a:rPr lang="sr-Cyrl-CS" smtClean="0"/>
              <a:t>...</a:t>
            </a:r>
            <a:r>
              <a:rPr lang="en-US" smtClean="0"/>
              <a:t> </a:t>
            </a:r>
            <a:endParaRPr lang="sr-Cyrl-CS" smtClean="0"/>
          </a:p>
          <a:p>
            <a:pPr marL="609600" indent="-609600"/>
            <a:endParaRPr lang="en-US" sz="2400" smtClean="0"/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2650" y="4670425"/>
            <a:ext cx="13176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1788" y="2552700"/>
            <a:ext cx="2016125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5563" y="3648075"/>
            <a:ext cx="1008062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Učenje</a:t>
            </a:r>
            <a:r>
              <a:rPr lang="sr-Cyrl-CS" sz="3600" smtClean="0"/>
              <a:t> </a:t>
            </a:r>
            <a:r>
              <a:rPr lang="en-US" sz="3600" smtClean="0"/>
              <a:t>na</a:t>
            </a:r>
            <a:r>
              <a:rPr lang="sr-Cyrl-CS" sz="3600" smtClean="0"/>
              <a:t> </a:t>
            </a:r>
            <a:r>
              <a:rPr lang="en-US" sz="3600" smtClean="0"/>
              <a:t>daljinu</a:t>
            </a:r>
            <a:r>
              <a:rPr lang="sr-Cyrl-CS" sz="3600" smtClean="0"/>
              <a:t> </a:t>
            </a:r>
            <a:r>
              <a:rPr lang="en-US" sz="3600" smtClean="0"/>
              <a:t>u</a:t>
            </a:r>
            <a:r>
              <a:rPr lang="sr-Cyrl-CS" sz="3600" smtClean="0"/>
              <a:t> </a:t>
            </a:r>
            <a:r>
              <a:rPr lang="en-US" sz="3600" smtClean="0"/>
              <a:t>savremenoj</a:t>
            </a:r>
            <a:r>
              <a:rPr lang="sr-Cyrl-CS" sz="3600" smtClean="0"/>
              <a:t> </a:t>
            </a:r>
            <a:r>
              <a:rPr lang="en-US" sz="3600" smtClean="0"/>
              <a:t>varijanti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49500"/>
            <a:ext cx="8229600" cy="4175125"/>
          </a:xfrm>
        </p:spPr>
        <p:txBody>
          <a:bodyPr/>
          <a:lstStyle/>
          <a:p>
            <a:r>
              <a:rPr lang="en-US" sz="2400" dirty="0" err="1" smtClean="0"/>
              <a:t>Rezultat</a:t>
            </a:r>
            <a:r>
              <a:rPr lang="sr-Cyrl-CS" sz="2400" dirty="0" smtClean="0"/>
              <a:t> </a:t>
            </a:r>
            <a:r>
              <a:rPr lang="en-US" sz="2400" dirty="0" err="1" smtClean="0"/>
              <a:t>razvoja</a:t>
            </a:r>
            <a:r>
              <a:rPr lang="sr-Cyrl-CS" sz="2400" dirty="0" smtClean="0"/>
              <a:t> (</a:t>
            </a:r>
            <a:r>
              <a:rPr lang="en-US" sz="2400" dirty="0" err="1" smtClean="0"/>
              <a:t>hronološkim</a:t>
            </a:r>
            <a:r>
              <a:rPr lang="sr-Cyrl-CS" sz="2400" dirty="0" smtClean="0"/>
              <a:t> </a:t>
            </a:r>
            <a:r>
              <a:rPr lang="en-US" sz="2400" dirty="0" err="1" smtClean="0"/>
              <a:t>redom</a:t>
            </a:r>
            <a:r>
              <a:rPr lang="sr-Cyrl-CS" sz="2400" dirty="0" smtClean="0"/>
              <a:t>):</a:t>
            </a:r>
          </a:p>
          <a:p>
            <a:pPr lvl="1"/>
            <a:r>
              <a:rPr lang="en-US" sz="2200" dirty="0" err="1" smtClean="0"/>
              <a:t>učenja</a:t>
            </a:r>
            <a:r>
              <a:rPr lang="sr-Cyrl-CS" sz="2200" dirty="0" smtClean="0"/>
              <a:t> </a:t>
            </a:r>
            <a:r>
              <a:rPr lang="en-US" sz="2200" dirty="0" err="1" smtClean="0"/>
              <a:t>na</a:t>
            </a:r>
            <a:r>
              <a:rPr lang="sr-Cyrl-CS" sz="2200" dirty="0" smtClean="0"/>
              <a:t> </a:t>
            </a:r>
            <a:r>
              <a:rPr lang="en-US" sz="2200" dirty="0" err="1" smtClean="0"/>
              <a:t>daljinu</a:t>
            </a:r>
            <a:r>
              <a:rPr lang="sr-Cyrl-CS" sz="2200" dirty="0" smtClean="0"/>
              <a:t> (</a:t>
            </a:r>
            <a:r>
              <a:rPr lang="en-US" sz="2200" i="1" dirty="0" smtClean="0"/>
              <a:t>distance learning</a:t>
            </a:r>
            <a:r>
              <a:rPr lang="sr-Cyrl-CS" sz="2200" dirty="0" smtClean="0"/>
              <a:t>)</a:t>
            </a:r>
            <a:endParaRPr lang="en-US" sz="2200" dirty="0" smtClean="0"/>
          </a:p>
          <a:p>
            <a:pPr lvl="1"/>
            <a:r>
              <a:rPr lang="en-US" sz="2200" dirty="0" err="1" smtClean="0"/>
              <a:t>učenja</a:t>
            </a:r>
            <a:r>
              <a:rPr lang="sr-Cyrl-CS" sz="2200" dirty="0" smtClean="0"/>
              <a:t> </a:t>
            </a:r>
            <a:r>
              <a:rPr lang="en-US" sz="2200" dirty="0" err="1" smtClean="0"/>
              <a:t>pomoću</a:t>
            </a:r>
            <a:r>
              <a:rPr lang="sr-Cyrl-CS" sz="2200" dirty="0" smtClean="0"/>
              <a:t> </a:t>
            </a:r>
            <a:r>
              <a:rPr lang="en-US" sz="2200" dirty="0" err="1" smtClean="0"/>
              <a:t>računara</a:t>
            </a:r>
            <a:r>
              <a:rPr lang="en-US" sz="2200" dirty="0" smtClean="0"/>
              <a:t> (</a:t>
            </a:r>
            <a:r>
              <a:rPr lang="en-US" sz="2200" i="1" dirty="0" smtClean="0"/>
              <a:t>computer-based learning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err="1" smtClean="0">
                <a:cs typeface="Arial" charset="0"/>
              </a:rPr>
              <a:t>učenja</a:t>
            </a:r>
            <a:r>
              <a:rPr lang="sr-Cyrl-CS" sz="2200" dirty="0" smtClean="0">
                <a:cs typeface="Arial" charset="0"/>
              </a:rPr>
              <a:t> </a:t>
            </a:r>
            <a:r>
              <a:rPr lang="en-US" sz="2200" dirty="0" smtClean="0">
                <a:cs typeface="Arial" charset="0"/>
              </a:rPr>
              <a:t>prim</a:t>
            </a:r>
            <a:r>
              <a:rPr lang="bs-Latn-BA" sz="2200" dirty="0" smtClean="0">
                <a:cs typeface="Arial" charset="0"/>
              </a:rPr>
              <a:t>j</a:t>
            </a:r>
            <a:r>
              <a:rPr lang="en-US" sz="2200" dirty="0" err="1" smtClean="0">
                <a:cs typeface="Arial" charset="0"/>
              </a:rPr>
              <a:t>enom</a:t>
            </a:r>
            <a:r>
              <a:rPr lang="sr-Cyrl-C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Interneta</a:t>
            </a:r>
            <a:r>
              <a:rPr lang="en-US" sz="2200" dirty="0" smtClean="0">
                <a:cs typeface="Arial" charset="0"/>
              </a:rPr>
              <a:t> (</a:t>
            </a:r>
            <a:r>
              <a:rPr lang="en-US" sz="2200" i="1" dirty="0" smtClean="0">
                <a:cs typeface="Arial" charset="0"/>
              </a:rPr>
              <a:t>Internet-based learning</a:t>
            </a:r>
            <a:r>
              <a:rPr lang="en-US" sz="2200" dirty="0" smtClean="0">
                <a:cs typeface="Arial" charset="0"/>
              </a:rPr>
              <a:t>).</a:t>
            </a:r>
          </a:p>
          <a:p>
            <a:pPr lvl="1">
              <a:buFontTx/>
              <a:buNone/>
            </a:pPr>
            <a:endParaRPr lang="sr-Cyrl-CS" sz="800" dirty="0" smtClean="0">
              <a:cs typeface="Arial" charset="0"/>
            </a:endParaRPr>
          </a:p>
          <a:p>
            <a:r>
              <a:rPr lang="en-US" sz="2400" dirty="0" err="1" smtClean="0"/>
              <a:t>Za</a:t>
            </a:r>
            <a:r>
              <a:rPr lang="sr-Cyrl-CS" sz="2400" dirty="0" smtClean="0"/>
              <a:t> </a:t>
            </a:r>
            <a:r>
              <a:rPr lang="en-US" sz="2400" dirty="0" err="1" smtClean="0"/>
              <a:t>sada</a:t>
            </a:r>
            <a:r>
              <a:rPr lang="en-US" sz="2400" dirty="0" smtClean="0"/>
              <a:t> </a:t>
            </a:r>
            <a:r>
              <a:rPr lang="en-US" sz="2400" dirty="0" err="1" smtClean="0"/>
              <a:t>razvijeno</a:t>
            </a:r>
            <a:r>
              <a:rPr lang="sr-Cyrl-CS" sz="2400" dirty="0" smtClean="0"/>
              <a:t> </a:t>
            </a:r>
            <a:r>
              <a:rPr lang="en-US" sz="2400" dirty="0" err="1" smtClean="0"/>
              <a:t>i</a:t>
            </a:r>
            <a:r>
              <a:rPr lang="sr-Cyrl-CS" sz="2400" dirty="0" smtClean="0"/>
              <a:t> </a:t>
            </a:r>
            <a:r>
              <a:rPr lang="en-US" sz="2400" dirty="0" err="1" smtClean="0"/>
              <a:t>već</a:t>
            </a:r>
            <a:r>
              <a:rPr lang="sr-Cyrl-CS" sz="2400" dirty="0" smtClean="0"/>
              <a:t> </a:t>
            </a:r>
            <a:r>
              <a:rPr lang="en-US" sz="2400" dirty="0" smtClean="0"/>
              <a:t>se</a:t>
            </a:r>
            <a:r>
              <a:rPr lang="sr-Cyrl-CS" sz="2400" dirty="0" smtClean="0"/>
              <a:t> </a:t>
            </a:r>
            <a:r>
              <a:rPr lang="en-US" sz="2400" dirty="0" smtClean="0"/>
              <a:t>prim</a:t>
            </a:r>
            <a:r>
              <a:rPr lang="bs-Latn-BA" sz="2400" dirty="0" smtClean="0"/>
              <a:t>j</a:t>
            </a:r>
            <a:r>
              <a:rPr lang="en-US" sz="2400" dirty="0" err="1" smtClean="0"/>
              <a:t>enjuje</a:t>
            </a:r>
            <a:r>
              <a:rPr lang="sr-Cyrl-CS" sz="2400" dirty="0" smtClean="0"/>
              <a:t>:</a:t>
            </a:r>
            <a:endParaRPr lang="en-US" sz="2400" dirty="0" smtClean="0"/>
          </a:p>
          <a:p>
            <a:pPr lvl="1"/>
            <a:r>
              <a:rPr lang="en-US" sz="2200" dirty="0" smtClean="0"/>
              <a:t>u</a:t>
            </a:r>
            <a:r>
              <a:rPr lang="sr-Cyrl-CS" sz="2200" dirty="0" smtClean="0"/>
              <a:t> </a:t>
            </a:r>
            <a:r>
              <a:rPr lang="en-US" sz="2200" dirty="0" err="1" smtClean="0"/>
              <a:t>oblasti</a:t>
            </a:r>
            <a:r>
              <a:rPr lang="sr-Cyrl-CS" sz="2200" dirty="0" smtClean="0"/>
              <a:t> </a:t>
            </a:r>
            <a:r>
              <a:rPr lang="en-US" sz="2200" dirty="0" err="1" smtClean="0"/>
              <a:t>visokog</a:t>
            </a:r>
            <a:r>
              <a:rPr lang="sr-Cyrl-CS" sz="2200" dirty="0" smtClean="0"/>
              <a:t> </a:t>
            </a:r>
            <a:r>
              <a:rPr lang="en-US" sz="2200" dirty="0" err="1" smtClean="0"/>
              <a:t>obrazovanja</a:t>
            </a:r>
            <a:endParaRPr lang="en-US" sz="2200" dirty="0" smtClean="0"/>
          </a:p>
        </p:txBody>
      </p:sp>
    </p:spTree>
  </p:cSld>
  <p:clrMapOvr>
    <a:masterClrMapping/>
  </p:clrMapOvr>
  <p:transition spd="slow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/>
          </p:cNvSpPr>
          <p:nvPr/>
        </p:nvSpPr>
        <p:spPr bwMode="auto">
          <a:xfrm>
            <a:off x="457200" y="1133475"/>
            <a:ext cx="8229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rgbClr val="000066"/>
                </a:solidFill>
              </a:rPr>
              <a:t>Student u centru</a:t>
            </a:r>
          </a:p>
        </p:txBody>
      </p:sp>
      <p:sp>
        <p:nvSpPr>
          <p:cNvPr id="10243" name="Content Placeholder 2"/>
          <p:cNvSpPr>
            <a:spLocks/>
          </p:cNvSpPr>
          <p:nvPr/>
        </p:nvSpPr>
        <p:spPr bwMode="auto">
          <a:xfrm>
            <a:off x="468313" y="2133600"/>
            <a:ext cx="82296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000066"/>
                </a:solidFill>
              </a:rPr>
              <a:t>Za</a:t>
            </a:r>
            <a:r>
              <a:rPr lang="ru-RU" sz="2800">
                <a:solidFill>
                  <a:srgbClr val="000066"/>
                </a:solidFill>
              </a:rPr>
              <a:t> </a:t>
            </a:r>
            <a:r>
              <a:rPr lang="en-US" sz="2800">
                <a:solidFill>
                  <a:srgbClr val="000066"/>
                </a:solidFill>
              </a:rPr>
              <a:t>model</a:t>
            </a:r>
            <a:r>
              <a:rPr lang="ru-RU" sz="2800">
                <a:solidFill>
                  <a:srgbClr val="000066"/>
                </a:solidFill>
              </a:rPr>
              <a:t> „</a:t>
            </a:r>
            <a:r>
              <a:rPr lang="en-US" sz="2800">
                <a:solidFill>
                  <a:srgbClr val="000066"/>
                </a:solidFill>
              </a:rPr>
              <a:t>student</a:t>
            </a:r>
            <a:r>
              <a:rPr lang="ru-RU" sz="2800">
                <a:solidFill>
                  <a:srgbClr val="000066"/>
                </a:solidFill>
              </a:rPr>
              <a:t> </a:t>
            </a:r>
            <a:r>
              <a:rPr lang="en-US" sz="2800">
                <a:solidFill>
                  <a:srgbClr val="000066"/>
                </a:solidFill>
              </a:rPr>
              <a:t>u</a:t>
            </a:r>
            <a:r>
              <a:rPr lang="ru-RU" sz="2800">
                <a:solidFill>
                  <a:srgbClr val="000066"/>
                </a:solidFill>
              </a:rPr>
              <a:t> </a:t>
            </a:r>
            <a:r>
              <a:rPr lang="en-US" sz="2800">
                <a:solidFill>
                  <a:srgbClr val="000066"/>
                </a:solidFill>
              </a:rPr>
              <a:t>centru</a:t>
            </a:r>
            <a:r>
              <a:rPr lang="ru-RU" sz="2800">
                <a:solidFill>
                  <a:srgbClr val="000066"/>
                </a:solidFill>
              </a:rPr>
              <a:t>” </a:t>
            </a:r>
            <a:r>
              <a:rPr lang="en-US" sz="2800">
                <a:solidFill>
                  <a:srgbClr val="000066"/>
                </a:solidFill>
              </a:rPr>
              <a:t>važno</a:t>
            </a:r>
            <a:r>
              <a:rPr lang="ru-RU" sz="2800">
                <a:solidFill>
                  <a:srgbClr val="000066"/>
                </a:solidFill>
              </a:rPr>
              <a:t> </a:t>
            </a:r>
            <a:r>
              <a:rPr lang="en-US" sz="2800">
                <a:solidFill>
                  <a:srgbClr val="000066"/>
                </a:solidFill>
              </a:rPr>
              <a:t>je</a:t>
            </a:r>
            <a:r>
              <a:rPr lang="ru-RU" sz="2800">
                <a:solidFill>
                  <a:srgbClr val="000066"/>
                </a:solidFill>
              </a:rPr>
              <a:t> </a:t>
            </a:r>
            <a:r>
              <a:rPr lang="en-US" sz="2800">
                <a:solidFill>
                  <a:srgbClr val="000066"/>
                </a:solidFill>
              </a:rPr>
              <a:t>kako</a:t>
            </a:r>
            <a:r>
              <a:rPr lang="ru-RU" sz="2800">
                <a:solidFill>
                  <a:srgbClr val="000066"/>
                </a:solidFill>
              </a:rPr>
              <a:t> </a:t>
            </a:r>
            <a:r>
              <a:rPr lang="en-US" sz="2800">
                <a:solidFill>
                  <a:srgbClr val="000066"/>
                </a:solidFill>
              </a:rPr>
              <a:t>se</a:t>
            </a:r>
            <a:r>
              <a:rPr lang="ru-RU" sz="2800">
                <a:solidFill>
                  <a:srgbClr val="000066"/>
                </a:solidFill>
              </a:rPr>
              <a:t> </a:t>
            </a:r>
            <a:r>
              <a:rPr lang="en-US" sz="2800">
                <a:solidFill>
                  <a:srgbClr val="000066"/>
                </a:solidFill>
              </a:rPr>
              <a:t>obra</a:t>
            </a:r>
            <a:r>
              <a:rPr lang="vi-VN" sz="2800">
                <a:solidFill>
                  <a:srgbClr val="000066"/>
                </a:solidFill>
              </a:rPr>
              <a:t>đ</a:t>
            </a:r>
            <a:r>
              <a:rPr lang="en-US" sz="2800">
                <a:solidFill>
                  <a:srgbClr val="000066"/>
                </a:solidFill>
              </a:rPr>
              <a:t>uju</a:t>
            </a:r>
            <a:r>
              <a:rPr lang="ru-RU" sz="2800">
                <a:solidFill>
                  <a:srgbClr val="000066"/>
                </a:solidFill>
              </a:rPr>
              <a:t> </a:t>
            </a:r>
            <a:r>
              <a:rPr lang="sr-Latn-CS" sz="2800">
                <a:solidFill>
                  <a:srgbClr val="000066"/>
                </a:solidFill>
              </a:rPr>
              <a:t> </a:t>
            </a:r>
            <a:r>
              <a:rPr lang="en-US" sz="2800">
                <a:solidFill>
                  <a:srgbClr val="000066"/>
                </a:solidFill>
              </a:rPr>
              <a:t>informacije</a:t>
            </a:r>
            <a:r>
              <a:rPr lang="ru-RU" sz="3200">
                <a:solidFill>
                  <a:srgbClr val="000066"/>
                </a:solidFill>
              </a:rPr>
              <a:t>.</a:t>
            </a:r>
            <a:endParaRPr lang="sr-Latn-CS" sz="320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80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000066"/>
                </a:solidFill>
              </a:rPr>
              <a:t>Obrada</a:t>
            </a:r>
            <a:r>
              <a:rPr lang="ru-RU" sz="2800">
                <a:solidFill>
                  <a:srgbClr val="000066"/>
                </a:solidFill>
              </a:rPr>
              <a:t> </a:t>
            </a:r>
            <a:r>
              <a:rPr lang="en-US" sz="2800">
                <a:solidFill>
                  <a:srgbClr val="000066"/>
                </a:solidFill>
              </a:rPr>
              <a:t>informacija</a:t>
            </a:r>
            <a:r>
              <a:rPr lang="ru-RU" sz="2800">
                <a:solidFill>
                  <a:srgbClr val="000066"/>
                </a:solidFill>
              </a:rPr>
              <a:t> </a:t>
            </a:r>
            <a:r>
              <a:rPr lang="en-US" sz="2800">
                <a:solidFill>
                  <a:srgbClr val="000066"/>
                </a:solidFill>
              </a:rPr>
              <a:t>je</a:t>
            </a:r>
            <a:r>
              <a:rPr lang="ru-RU" sz="2800">
                <a:solidFill>
                  <a:srgbClr val="000066"/>
                </a:solidFill>
              </a:rPr>
              <a:t> </a:t>
            </a:r>
            <a:r>
              <a:rPr lang="en-US" sz="2800">
                <a:solidFill>
                  <a:srgbClr val="000066"/>
                </a:solidFill>
              </a:rPr>
              <a:t>centralni</a:t>
            </a:r>
            <a:r>
              <a:rPr lang="ru-RU" sz="2800">
                <a:solidFill>
                  <a:srgbClr val="000066"/>
                </a:solidFill>
              </a:rPr>
              <a:t> </a:t>
            </a:r>
            <a:r>
              <a:rPr lang="en-US" sz="2800">
                <a:solidFill>
                  <a:srgbClr val="000066"/>
                </a:solidFill>
              </a:rPr>
              <a:t>problem</a:t>
            </a:r>
            <a:r>
              <a:rPr lang="ru-RU" sz="2800">
                <a:solidFill>
                  <a:srgbClr val="000066"/>
                </a:solidFill>
              </a:rPr>
              <a:t>:</a:t>
            </a:r>
            <a:r>
              <a:rPr lang="ru-RU" sz="3200">
                <a:solidFill>
                  <a:srgbClr val="000066"/>
                </a:solidFill>
              </a:rPr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rgbClr val="000066"/>
                </a:solidFill>
              </a:rPr>
              <a:t>kognitivne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psihologije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i</a:t>
            </a:r>
            <a:endParaRPr lang="ru-RU" sz="2400">
              <a:solidFill>
                <a:srgbClr val="000066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rgbClr val="000066"/>
                </a:solidFill>
              </a:rPr>
              <a:t>teorije multimedijalnog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učenja</a:t>
            </a:r>
            <a:r>
              <a:rPr lang="ru-RU" sz="2400">
                <a:solidFill>
                  <a:srgbClr val="000066"/>
                </a:solidFill>
              </a:rPr>
              <a:t>.</a:t>
            </a:r>
          </a:p>
        </p:txBody>
      </p:sp>
    </p:spTree>
  </p:cSld>
  <p:clrMapOvr>
    <a:masterClrMapping/>
  </p:clrMapOvr>
  <p:transition spd="slow">
    <p:pull dir="d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5538"/>
            <a:ext cx="8507413" cy="711200"/>
          </a:xfrm>
        </p:spPr>
        <p:txBody>
          <a:bodyPr/>
          <a:lstStyle/>
          <a:p>
            <a:r>
              <a:rPr lang="en-US" sz="3200" dirty="0" err="1" smtClean="0"/>
              <a:t>Učenje</a:t>
            </a:r>
            <a:r>
              <a:rPr lang="sr-Cyrl-CS" sz="3200" dirty="0" smtClean="0"/>
              <a:t> </a:t>
            </a:r>
            <a:r>
              <a:rPr lang="en-US" sz="3200" dirty="0" err="1" smtClean="0"/>
              <a:t>na</a:t>
            </a:r>
            <a:r>
              <a:rPr lang="sr-Cyrl-CS" sz="3200" dirty="0" smtClean="0"/>
              <a:t> </a:t>
            </a:r>
            <a:r>
              <a:rPr lang="en-US" sz="3200" dirty="0" err="1" smtClean="0"/>
              <a:t>daljinu</a:t>
            </a:r>
            <a:r>
              <a:rPr lang="sr-Cyrl-CS" sz="3200" dirty="0" smtClean="0"/>
              <a:t/>
            </a:r>
            <a:br>
              <a:rPr lang="sr-Cyrl-CS" sz="3200" dirty="0" smtClean="0"/>
            </a:br>
            <a:r>
              <a:rPr lang="en-US" sz="3200" dirty="0" smtClean="0"/>
              <a:t>u</a:t>
            </a:r>
            <a:r>
              <a:rPr lang="sr-Cyrl-CS" sz="3200" dirty="0" smtClean="0"/>
              <a:t> </a:t>
            </a:r>
            <a:r>
              <a:rPr lang="en-US" sz="3200" dirty="0" err="1" smtClean="0"/>
              <a:t>vodećim</a:t>
            </a:r>
            <a:r>
              <a:rPr lang="sr-Cyrl-CS" sz="3200" dirty="0" smtClean="0"/>
              <a:t> </a:t>
            </a:r>
            <a:r>
              <a:rPr lang="en-US" sz="3200" dirty="0" err="1" smtClean="0"/>
              <a:t>svetskim</a:t>
            </a:r>
            <a:r>
              <a:rPr lang="sr-Cyrl-CS" sz="3200" dirty="0" smtClean="0"/>
              <a:t> </a:t>
            </a:r>
            <a:r>
              <a:rPr lang="en-US" sz="3200" dirty="0" err="1" smtClean="0"/>
              <a:t>firmama</a:t>
            </a:r>
            <a:endParaRPr lang="en-US" sz="3200" dirty="0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err="1" smtClean="0"/>
              <a:t>Najdinamičnije</a:t>
            </a:r>
            <a:r>
              <a:rPr lang="sr-Cyrl-CS" sz="2400" dirty="0" smtClean="0"/>
              <a:t> </a:t>
            </a:r>
            <a:r>
              <a:rPr lang="en-US" sz="2400" dirty="0" smtClean="0"/>
              <a:t>u</a:t>
            </a:r>
            <a:r>
              <a:rPr lang="sr-Cyrl-CS" sz="2400" dirty="0" smtClean="0"/>
              <a:t> </a:t>
            </a:r>
            <a:r>
              <a:rPr lang="en-US" sz="2400" dirty="0" err="1" smtClean="0"/>
              <a:t>razvoju</a:t>
            </a:r>
            <a:r>
              <a:rPr lang="sr-Cyrl-CS" sz="2400" dirty="0" smtClean="0"/>
              <a:t> </a:t>
            </a:r>
            <a:r>
              <a:rPr lang="en-US" sz="2400" dirty="0" err="1" smtClean="0"/>
              <a:t>sistema</a:t>
            </a:r>
            <a:r>
              <a:rPr lang="sr-Cyrl-CS" sz="2400" dirty="0" smtClean="0"/>
              <a:t> </a:t>
            </a:r>
            <a:r>
              <a:rPr lang="en-US" sz="2400" dirty="0" err="1" smtClean="0"/>
              <a:t>za</a:t>
            </a:r>
            <a:r>
              <a:rPr lang="sr-Cyrl-CS" sz="2400" dirty="0" smtClean="0"/>
              <a:t> </a:t>
            </a:r>
            <a:r>
              <a:rPr lang="en-US" sz="2400" dirty="0" err="1" smtClean="0"/>
              <a:t>učenje</a:t>
            </a:r>
            <a:r>
              <a:rPr lang="sr-Cyrl-CS" sz="2400" dirty="0" smtClean="0"/>
              <a:t> </a:t>
            </a:r>
            <a:r>
              <a:rPr lang="en-US" sz="2400" dirty="0" err="1" smtClean="0"/>
              <a:t>na</a:t>
            </a:r>
            <a:r>
              <a:rPr lang="sr-Cyrl-CS" sz="2400" dirty="0" smtClean="0"/>
              <a:t> </a:t>
            </a:r>
            <a:r>
              <a:rPr lang="en-US" sz="2400" dirty="0" err="1" smtClean="0"/>
              <a:t>daljinu</a:t>
            </a:r>
            <a:r>
              <a:rPr lang="sr-Cyrl-CS" sz="2800" dirty="0" smtClean="0"/>
              <a:t>:</a:t>
            </a:r>
            <a:endParaRPr lang="en-US" sz="2800" dirty="0" smtClean="0"/>
          </a:p>
          <a:p>
            <a:pPr lvl="1">
              <a:lnSpc>
                <a:spcPct val="80000"/>
              </a:lnSpc>
            </a:pPr>
            <a:r>
              <a:rPr lang="en-US" sz="2200" dirty="0" smtClean="0"/>
              <a:t>Microsoft 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Cisco</a:t>
            </a:r>
            <a:r>
              <a:rPr lang="ru-RU" sz="2200" dirty="0" smtClean="0"/>
              <a:t> </a:t>
            </a:r>
            <a:r>
              <a:rPr lang="en-US" sz="2200" dirty="0" smtClean="0"/>
              <a:t>Networking Academy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Oracle</a:t>
            </a:r>
            <a:r>
              <a:rPr lang="sr-Cyrl-CS" sz="2200" dirty="0" smtClean="0"/>
              <a:t> </a:t>
            </a:r>
            <a:r>
              <a:rPr lang="en-US" sz="2200" dirty="0" smtClean="0"/>
              <a:t>Corporation</a:t>
            </a:r>
            <a:r>
              <a:rPr lang="sr-Cyrl-CS" sz="2000" dirty="0" smtClean="0"/>
              <a:t> .....</a:t>
            </a:r>
          </a:p>
          <a:p>
            <a:pPr>
              <a:lnSpc>
                <a:spcPct val="80000"/>
              </a:lnSpc>
              <a:buFontTx/>
              <a:buNone/>
            </a:pPr>
            <a:endParaRPr lang="sr-Cyrl-CS" sz="900" dirty="0" smtClean="0"/>
          </a:p>
          <a:p>
            <a:pPr>
              <a:lnSpc>
                <a:spcPct val="80000"/>
              </a:lnSpc>
            </a:pPr>
            <a:r>
              <a:rPr lang="en-US" sz="2400" dirty="0" err="1" smtClean="0"/>
              <a:t>Iskustva</a:t>
            </a:r>
            <a:r>
              <a:rPr lang="sr-Cyrl-CS" sz="2400" dirty="0" smtClean="0"/>
              <a:t>: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200" dirty="0" err="1" smtClean="0"/>
              <a:t>razvijeni</a:t>
            </a:r>
            <a:r>
              <a:rPr lang="sr-Cyrl-CS" sz="2200" dirty="0" smtClean="0"/>
              <a:t> </a:t>
            </a:r>
            <a:r>
              <a:rPr lang="en-US" sz="2200" dirty="0" err="1" smtClean="0"/>
              <a:t>kompleksni</a:t>
            </a:r>
            <a:r>
              <a:rPr lang="sr-Cyrl-CS" sz="2200" dirty="0" smtClean="0"/>
              <a:t> </a:t>
            </a:r>
            <a:r>
              <a:rPr lang="en-US" sz="2200" dirty="0" err="1" smtClean="0"/>
              <a:t>i</a:t>
            </a:r>
            <a:r>
              <a:rPr lang="sr-Cyrl-CS" sz="2200" dirty="0" smtClean="0"/>
              <a:t> </a:t>
            </a:r>
            <a:r>
              <a:rPr lang="en-US" sz="2200" dirty="0" err="1" smtClean="0"/>
              <a:t>bogati</a:t>
            </a:r>
            <a:r>
              <a:rPr lang="sr-Cyrl-CS" sz="2200" dirty="0" smtClean="0"/>
              <a:t> </a:t>
            </a:r>
            <a:r>
              <a:rPr lang="en-US" sz="2200" dirty="0" err="1" smtClean="0"/>
              <a:t>multimedijalni</a:t>
            </a:r>
            <a:r>
              <a:rPr lang="en-US" sz="2200" dirty="0" smtClean="0"/>
              <a:t> </a:t>
            </a:r>
            <a:r>
              <a:rPr lang="en-US" sz="2200" dirty="0" err="1" smtClean="0"/>
              <a:t>sadržaji</a:t>
            </a:r>
            <a:r>
              <a:rPr lang="sr-Cyrl-CS" sz="2200" dirty="0" smtClean="0"/>
              <a:t>,</a:t>
            </a:r>
            <a:endParaRPr lang="en-US" sz="2200" dirty="0" smtClean="0"/>
          </a:p>
          <a:p>
            <a:pPr lvl="1">
              <a:lnSpc>
                <a:spcPct val="80000"/>
              </a:lnSpc>
            </a:pPr>
            <a:r>
              <a:rPr lang="en-US" sz="2200" dirty="0" err="1" smtClean="0"/>
              <a:t>omogućena</a:t>
            </a:r>
            <a:r>
              <a:rPr lang="sr-Cyrl-CS" sz="2200" dirty="0" smtClean="0"/>
              <a:t> </a:t>
            </a:r>
            <a:r>
              <a:rPr lang="en-US" sz="2200" dirty="0" smtClean="0"/>
              <a:t>je</a:t>
            </a:r>
            <a:r>
              <a:rPr lang="sr-Cyrl-CS" sz="2200" dirty="0" smtClean="0"/>
              <a:t> </a:t>
            </a:r>
            <a:r>
              <a:rPr lang="en-US" sz="2200" dirty="0" err="1" smtClean="0"/>
              <a:t>značajna</a:t>
            </a:r>
            <a:r>
              <a:rPr lang="sr-Cyrl-CS" sz="2200" dirty="0" smtClean="0"/>
              <a:t> </a:t>
            </a:r>
            <a:r>
              <a:rPr lang="en-US" sz="2200" dirty="0" err="1" smtClean="0"/>
              <a:t>individualnost</a:t>
            </a:r>
            <a:r>
              <a:rPr lang="sr-Cyrl-CS" sz="2200" dirty="0" smtClean="0"/>
              <a:t> </a:t>
            </a:r>
            <a:r>
              <a:rPr lang="en-US" sz="2200" dirty="0" smtClean="0"/>
              <a:t>u</a:t>
            </a:r>
            <a:r>
              <a:rPr lang="sr-Cyrl-CS" sz="2200" dirty="0" smtClean="0"/>
              <a:t> </a:t>
            </a:r>
            <a:r>
              <a:rPr lang="en-US" sz="2200" dirty="0" err="1" smtClean="0"/>
              <a:t>učenju</a:t>
            </a:r>
            <a:r>
              <a:rPr lang="sr-Cyrl-CS" sz="2200" dirty="0" smtClean="0"/>
              <a:t>,</a:t>
            </a:r>
            <a:endParaRPr lang="en-US" sz="2200" dirty="0" smtClean="0"/>
          </a:p>
          <a:p>
            <a:pPr lvl="1">
              <a:lnSpc>
                <a:spcPct val="80000"/>
              </a:lnSpc>
            </a:pPr>
            <a:r>
              <a:rPr lang="en-US" sz="2200" dirty="0" err="1" smtClean="0"/>
              <a:t>smanjenje</a:t>
            </a:r>
            <a:r>
              <a:rPr lang="sr-Cyrl-CS" sz="2200" dirty="0" smtClean="0"/>
              <a:t> </a:t>
            </a:r>
            <a:r>
              <a:rPr lang="en-US" sz="2200" dirty="0" smtClean="0"/>
              <a:t>c</a:t>
            </a:r>
            <a:r>
              <a:rPr lang="bs-Latn-BA" sz="2200" dirty="0" err="1" smtClean="0"/>
              <a:t>ij</a:t>
            </a:r>
            <a:r>
              <a:rPr lang="en-US" sz="2200" dirty="0" err="1" smtClean="0"/>
              <a:t>ene</a:t>
            </a:r>
            <a:r>
              <a:rPr lang="sr-Cyrl-CS" sz="2200" dirty="0" smtClean="0"/>
              <a:t>: </a:t>
            </a:r>
            <a:r>
              <a:rPr lang="en-US" sz="2200" dirty="0" smtClean="0"/>
              <a:t>u</a:t>
            </a:r>
            <a:r>
              <a:rPr lang="sr-Cyrl-CS" sz="2200" dirty="0" smtClean="0"/>
              <a:t> </a:t>
            </a:r>
            <a:r>
              <a:rPr lang="en-US" sz="2200" dirty="0" smtClean="0"/>
              <a:t>pros</a:t>
            </a:r>
            <a:r>
              <a:rPr lang="bs-Latn-BA" sz="2200" dirty="0" smtClean="0"/>
              <a:t>j</a:t>
            </a:r>
            <a:r>
              <a:rPr lang="en-US" sz="2200" dirty="0" err="1" smtClean="0"/>
              <a:t>eku</a:t>
            </a:r>
            <a:r>
              <a:rPr lang="sr-Cyrl-CS" sz="2200" dirty="0" smtClean="0"/>
              <a:t> 30% </a:t>
            </a:r>
            <a:r>
              <a:rPr lang="en-US" sz="2200" dirty="0" err="1" smtClean="0"/>
              <a:t>po</a:t>
            </a:r>
            <a:r>
              <a:rPr lang="sr-Cyrl-CS" sz="2200" dirty="0" smtClean="0"/>
              <a:t> </a:t>
            </a:r>
            <a:r>
              <a:rPr lang="en-US" sz="2200" dirty="0" err="1" smtClean="0"/>
              <a:t>kursu</a:t>
            </a:r>
            <a:r>
              <a:rPr lang="sr-Cyrl-CS" sz="2000" dirty="0" smtClean="0"/>
              <a:t>...</a:t>
            </a:r>
            <a:endParaRPr lang="en-US" sz="2000" dirty="0" smtClean="0"/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714620"/>
            <a:ext cx="17526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271462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683" b="28760"/>
          <a:stretch>
            <a:fillRect/>
          </a:stretch>
        </p:blipFill>
        <p:spPr bwMode="auto">
          <a:xfrm>
            <a:off x="5143504" y="3214686"/>
            <a:ext cx="16002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5538"/>
            <a:ext cx="8686800" cy="711200"/>
          </a:xfrm>
        </p:spPr>
        <p:txBody>
          <a:bodyPr/>
          <a:lstStyle/>
          <a:p>
            <a:r>
              <a:rPr lang="en-US" sz="3200" dirty="0" err="1" smtClean="0"/>
              <a:t>Učenje</a:t>
            </a:r>
            <a:r>
              <a:rPr lang="sr-Cyrl-CS" sz="3200" dirty="0" smtClean="0"/>
              <a:t> </a:t>
            </a:r>
            <a:r>
              <a:rPr lang="en-US" sz="3200" dirty="0" err="1" smtClean="0"/>
              <a:t>na</a:t>
            </a:r>
            <a:r>
              <a:rPr lang="sr-Cyrl-CS" sz="3200" dirty="0" smtClean="0"/>
              <a:t> </a:t>
            </a:r>
            <a:r>
              <a:rPr lang="en-US" sz="3200" dirty="0" err="1" smtClean="0"/>
              <a:t>daljinu</a:t>
            </a:r>
            <a:r>
              <a:rPr lang="sr-Cyrl-CS" sz="3200" dirty="0" smtClean="0"/>
              <a:t/>
            </a:r>
            <a:br>
              <a:rPr lang="sr-Cyrl-CS" sz="3200" dirty="0" smtClean="0"/>
            </a:br>
            <a:r>
              <a:rPr lang="en-US" sz="3200" dirty="0" smtClean="0"/>
              <a:t>u</a:t>
            </a:r>
            <a:r>
              <a:rPr lang="sr-Cyrl-CS" sz="3200" dirty="0" smtClean="0"/>
              <a:t> </a:t>
            </a:r>
            <a:r>
              <a:rPr lang="en-US" sz="3200" dirty="0" err="1" smtClean="0"/>
              <a:t>visokoškolskim</a:t>
            </a:r>
            <a:r>
              <a:rPr lang="sr-Cyrl-CS" sz="3200" dirty="0" smtClean="0"/>
              <a:t> </a:t>
            </a:r>
            <a:r>
              <a:rPr lang="en-US" sz="3200" dirty="0" err="1" smtClean="0"/>
              <a:t>ustanovama</a:t>
            </a:r>
            <a:r>
              <a:rPr lang="sr-Cyrl-CS" sz="3200" dirty="0" smtClean="0"/>
              <a:t> </a:t>
            </a:r>
            <a:r>
              <a:rPr lang="en-US" sz="3200" dirty="0" err="1" smtClean="0"/>
              <a:t>širom</a:t>
            </a:r>
            <a:r>
              <a:rPr lang="sr-Cyrl-CS" sz="3200" dirty="0" smtClean="0"/>
              <a:t> </a:t>
            </a:r>
            <a:r>
              <a:rPr lang="en-US" sz="3200" dirty="0" err="1" smtClean="0"/>
              <a:t>sv</a:t>
            </a:r>
            <a:r>
              <a:rPr lang="bs-Latn-BA" sz="3200" dirty="0" err="1" smtClean="0"/>
              <a:t>ij</a:t>
            </a:r>
            <a:r>
              <a:rPr lang="en-US" sz="3200" dirty="0" smtClean="0"/>
              <a:t>eta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sz="2800" dirty="0" smtClean="0"/>
              <a:t>U</a:t>
            </a:r>
            <a:r>
              <a:rPr lang="ru-RU" sz="2800" dirty="0" smtClean="0"/>
              <a:t> </a:t>
            </a:r>
            <a:r>
              <a:rPr lang="en-US" sz="2800" dirty="0" err="1" smtClean="0"/>
              <a:t>periodu</a:t>
            </a:r>
            <a:r>
              <a:rPr lang="ru-RU" sz="2800" dirty="0" smtClean="0"/>
              <a:t> </a:t>
            </a:r>
            <a:r>
              <a:rPr lang="en-US" sz="2800" dirty="0" err="1" smtClean="0"/>
              <a:t>od</a:t>
            </a:r>
            <a:r>
              <a:rPr lang="ru-RU" sz="2800" dirty="0" smtClean="0"/>
              <a:t> </a:t>
            </a:r>
            <a:r>
              <a:rPr lang="en-US" sz="2800" dirty="0" err="1" smtClean="0"/>
              <a:t>poslednjih</a:t>
            </a:r>
            <a:r>
              <a:rPr lang="ru-RU" sz="2800" dirty="0" smtClean="0"/>
              <a:t> 10 </a:t>
            </a:r>
            <a:r>
              <a:rPr lang="en-US" sz="2800" dirty="0" err="1" smtClean="0"/>
              <a:t>godina</a:t>
            </a:r>
            <a:r>
              <a:rPr lang="en-US" sz="2800" dirty="0" smtClean="0"/>
              <a:t>: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800" dirty="0" smtClean="0"/>
              <a:t> </a:t>
            </a:r>
          </a:p>
          <a:p>
            <a:pPr lvl="1" algn="just">
              <a:lnSpc>
                <a:spcPct val="90000"/>
              </a:lnSpc>
              <a:spcBef>
                <a:spcPct val="0"/>
              </a:spcBef>
            </a:pPr>
            <a:r>
              <a:rPr lang="en-US" sz="2000" dirty="0" err="1" smtClean="0"/>
              <a:t>učenje</a:t>
            </a:r>
            <a:r>
              <a:rPr lang="ru-RU" sz="2000" dirty="0" smtClean="0"/>
              <a:t> </a:t>
            </a:r>
            <a:r>
              <a:rPr lang="en-US" sz="2000" dirty="0" err="1" smtClean="0"/>
              <a:t>na</a:t>
            </a:r>
            <a:r>
              <a:rPr lang="ru-RU" sz="2000" dirty="0" smtClean="0"/>
              <a:t> </a:t>
            </a:r>
            <a:r>
              <a:rPr lang="en-US" sz="2000" dirty="0" err="1" smtClean="0"/>
              <a:t>daljinu</a:t>
            </a:r>
            <a:r>
              <a:rPr lang="ru-RU" sz="2000" dirty="0" smtClean="0"/>
              <a:t> </a:t>
            </a:r>
            <a:r>
              <a:rPr lang="en-US" sz="2000" dirty="0" err="1" smtClean="0"/>
              <a:t>ušlo</a:t>
            </a:r>
            <a:r>
              <a:rPr lang="ru-RU" sz="2000" dirty="0" smtClean="0"/>
              <a:t> </a:t>
            </a:r>
            <a:r>
              <a:rPr lang="en-US" sz="2000" dirty="0" smtClean="0"/>
              <a:t>je</a:t>
            </a:r>
            <a:r>
              <a:rPr lang="ru-RU" sz="2000" dirty="0" smtClean="0"/>
              <a:t> </a:t>
            </a:r>
            <a:r>
              <a:rPr lang="en-US" sz="2000" dirty="0" smtClean="0"/>
              <a:t>u</a:t>
            </a:r>
            <a:r>
              <a:rPr lang="ru-RU" sz="2000" dirty="0" smtClean="0"/>
              <a:t> </a:t>
            </a:r>
            <a:r>
              <a:rPr lang="en-US" sz="2000" dirty="0" err="1" smtClean="0"/>
              <a:t>praksu</a:t>
            </a:r>
            <a:r>
              <a:rPr lang="ru-RU" sz="2000" dirty="0" smtClean="0"/>
              <a:t> </a:t>
            </a:r>
            <a:r>
              <a:rPr lang="en-US" sz="2000" dirty="0" err="1" smtClean="0"/>
              <a:t>visokoškolskih</a:t>
            </a:r>
            <a:r>
              <a:rPr lang="ru-RU" sz="2000" dirty="0" smtClean="0"/>
              <a:t> </a:t>
            </a:r>
            <a:r>
              <a:rPr lang="en-US" sz="2000" dirty="0" err="1" smtClean="0"/>
              <a:t>ustanova</a:t>
            </a:r>
            <a:r>
              <a:rPr lang="en-US" sz="2000" dirty="0" smtClean="0"/>
              <a:t> </a:t>
            </a:r>
            <a:r>
              <a:rPr lang="en-US" sz="2000" dirty="0" err="1" smtClean="0"/>
              <a:t>širom</a:t>
            </a:r>
            <a:r>
              <a:rPr lang="ru-RU" sz="2000" dirty="0" smtClean="0"/>
              <a:t> </a:t>
            </a:r>
            <a:r>
              <a:rPr lang="en-US" sz="2000" dirty="0" err="1" smtClean="0"/>
              <a:t>sv</a:t>
            </a:r>
            <a:r>
              <a:rPr lang="bs-Latn-BA" sz="2000" dirty="0" err="1" smtClean="0"/>
              <a:t>ij</a:t>
            </a:r>
            <a:r>
              <a:rPr lang="en-US" sz="2000" dirty="0" smtClean="0"/>
              <a:t>et</a:t>
            </a:r>
            <a:r>
              <a:rPr lang="sr-Latn-CS" sz="2000" dirty="0" smtClean="0"/>
              <a:t>a</a:t>
            </a:r>
            <a:r>
              <a:rPr lang="en-US" sz="2000" dirty="0" smtClean="0"/>
              <a:t>;</a:t>
            </a:r>
          </a:p>
          <a:p>
            <a:pPr lvl="1"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800" dirty="0" smtClean="0"/>
          </a:p>
          <a:p>
            <a:pPr lvl="1" algn="just">
              <a:lnSpc>
                <a:spcPct val="90000"/>
              </a:lnSpc>
              <a:spcBef>
                <a:spcPct val="0"/>
              </a:spcBef>
            </a:pPr>
            <a:r>
              <a:rPr lang="en-US" sz="2000" dirty="0" err="1" smtClean="0"/>
              <a:t>Američki</a:t>
            </a:r>
            <a:r>
              <a:rPr lang="sr-Cyrl-CS" sz="2000" dirty="0" smtClean="0"/>
              <a:t> </a:t>
            </a:r>
            <a:r>
              <a:rPr lang="en-US" sz="2000" dirty="0" err="1" smtClean="0"/>
              <a:t>univerziteti</a:t>
            </a:r>
            <a:r>
              <a:rPr lang="sr-Cyrl-CS" sz="2000" dirty="0" smtClean="0"/>
              <a:t> (</a:t>
            </a:r>
            <a:r>
              <a:rPr lang="en-US" sz="2000" dirty="0" err="1" smtClean="0"/>
              <a:t>karajem</a:t>
            </a:r>
            <a:r>
              <a:rPr lang="sr-Cyrl-CS" sz="2000" dirty="0" smtClean="0"/>
              <a:t> 90.-</a:t>
            </a:r>
            <a:r>
              <a:rPr lang="en-US" sz="2000" dirty="0" err="1" smtClean="0"/>
              <a:t>tih</a:t>
            </a:r>
            <a:r>
              <a:rPr lang="sr-Cyrl-CS" sz="2000" dirty="0" smtClean="0"/>
              <a:t>) – </a:t>
            </a:r>
            <a:r>
              <a:rPr lang="en-US" sz="2000" dirty="0" err="1" smtClean="0"/>
              <a:t>prvi</a:t>
            </a:r>
            <a:r>
              <a:rPr lang="sr-Cyrl-CS" sz="2000" dirty="0" smtClean="0"/>
              <a:t> </a:t>
            </a:r>
            <a:r>
              <a:rPr lang="en-US" sz="2000" dirty="0" err="1" smtClean="0"/>
              <a:t>su</a:t>
            </a:r>
            <a:r>
              <a:rPr lang="sr-Cyrl-CS" sz="2000" dirty="0" smtClean="0"/>
              <a:t> </a:t>
            </a:r>
            <a:r>
              <a:rPr lang="en-US" sz="2000" dirty="0" err="1" smtClean="0"/>
              <a:t>ponudili</a:t>
            </a:r>
            <a:r>
              <a:rPr lang="en-US" sz="2000" dirty="0" smtClean="0"/>
              <a:t> </a:t>
            </a:r>
            <a:r>
              <a:rPr lang="en-US" sz="2000" dirty="0" err="1" smtClean="0"/>
              <a:t>svojim</a:t>
            </a:r>
            <a:r>
              <a:rPr lang="sr-Cyrl-CS" sz="2000" dirty="0" smtClean="0"/>
              <a:t> </a:t>
            </a:r>
            <a:r>
              <a:rPr lang="en-US" sz="2000" dirty="0" err="1" smtClean="0"/>
              <a:t>studentima</a:t>
            </a:r>
            <a:r>
              <a:rPr lang="sr-Cyrl-CS" sz="2000" dirty="0" smtClean="0"/>
              <a:t> </a:t>
            </a:r>
            <a:r>
              <a:rPr lang="en-US" sz="2000" dirty="0" err="1" smtClean="0"/>
              <a:t>savremene</a:t>
            </a:r>
            <a:r>
              <a:rPr lang="sr-Cyrl-CS" sz="2000" dirty="0" smtClean="0"/>
              <a:t> </a:t>
            </a:r>
            <a:r>
              <a:rPr lang="en-US" sz="2000" dirty="0" err="1" smtClean="0"/>
              <a:t>sisteme</a:t>
            </a:r>
            <a:r>
              <a:rPr lang="sr-Cyrl-CS" sz="2000" dirty="0" smtClean="0"/>
              <a:t> </a:t>
            </a:r>
            <a:r>
              <a:rPr lang="en-US" sz="2000" dirty="0" err="1" smtClean="0"/>
              <a:t>za</a:t>
            </a:r>
            <a:r>
              <a:rPr lang="sr-Cyrl-CS" sz="2000" dirty="0" smtClean="0"/>
              <a:t> </a:t>
            </a:r>
            <a:r>
              <a:rPr lang="en-US" sz="2000" dirty="0" err="1" smtClean="0"/>
              <a:t>učenje</a:t>
            </a:r>
            <a:r>
              <a:rPr lang="sr-Cyrl-CS" sz="2000" dirty="0" smtClean="0"/>
              <a:t> </a:t>
            </a:r>
            <a:r>
              <a:rPr lang="en-US" sz="2000" dirty="0" err="1" smtClean="0"/>
              <a:t>na</a:t>
            </a:r>
            <a:r>
              <a:rPr lang="sr-Cyrl-CS" sz="2000" dirty="0" smtClean="0"/>
              <a:t> </a:t>
            </a:r>
            <a:r>
              <a:rPr lang="en-US" sz="2000" dirty="0" err="1" smtClean="0"/>
              <a:t>daljinu</a:t>
            </a:r>
            <a:r>
              <a:rPr lang="en-US" sz="2000" dirty="0" smtClean="0"/>
              <a:t>;</a:t>
            </a:r>
          </a:p>
          <a:p>
            <a:pPr lvl="1"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800" dirty="0" smtClean="0"/>
          </a:p>
          <a:p>
            <a:pPr lvl="1" algn="just">
              <a:lnSpc>
                <a:spcPct val="90000"/>
              </a:lnSpc>
              <a:spcBef>
                <a:spcPct val="0"/>
              </a:spcBef>
            </a:pPr>
            <a:r>
              <a:rPr lang="en-US" sz="2000" dirty="0" err="1" smtClean="0"/>
              <a:t>Početkom</a:t>
            </a:r>
            <a:r>
              <a:rPr lang="sr-Cyrl-CS" sz="2000" dirty="0" smtClean="0"/>
              <a:t> 2000.-</a:t>
            </a:r>
            <a:r>
              <a:rPr lang="en-US" sz="2000" dirty="0" err="1" smtClean="0"/>
              <a:t>ih</a:t>
            </a:r>
            <a:r>
              <a:rPr lang="sr-Cyrl-CS" sz="2000" dirty="0" smtClean="0"/>
              <a:t> – </a:t>
            </a:r>
            <a:r>
              <a:rPr lang="en-US" sz="2000" dirty="0" err="1" smtClean="0"/>
              <a:t>Evropska</a:t>
            </a:r>
            <a:r>
              <a:rPr lang="sr-Cyrl-CS" sz="2000" dirty="0" smtClean="0"/>
              <a:t> </a:t>
            </a:r>
            <a:r>
              <a:rPr lang="en-US" sz="2000" dirty="0" err="1" smtClean="0"/>
              <a:t>Unija</a:t>
            </a:r>
            <a:r>
              <a:rPr lang="sr-Cyrl-CS" sz="2000" dirty="0" smtClean="0"/>
              <a:t> </a:t>
            </a:r>
            <a:r>
              <a:rPr lang="en-US" sz="2000" dirty="0" smtClean="0"/>
              <a:t>je</a:t>
            </a:r>
            <a:r>
              <a:rPr lang="sr-Cyrl-CS" sz="2000" dirty="0" smtClean="0"/>
              <a:t> </a:t>
            </a:r>
            <a:r>
              <a:rPr lang="en-US" sz="2000" dirty="0" err="1" smtClean="0"/>
              <a:t>usvojila</a:t>
            </a:r>
            <a:r>
              <a:rPr lang="sr-Cyrl-CS" sz="2000" dirty="0" smtClean="0"/>
              <a:t> </a:t>
            </a:r>
            <a:r>
              <a:rPr lang="en-US" sz="2000" dirty="0" err="1" smtClean="0"/>
              <a:t>učenje</a:t>
            </a:r>
            <a:r>
              <a:rPr lang="sr-Cyrl-C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daljinu</a:t>
            </a:r>
            <a:r>
              <a:rPr lang="sr-Cyrl-CS" sz="2000" dirty="0" smtClean="0"/>
              <a:t> </a:t>
            </a:r>
            <a:r>
              <a:rPr lang="en-US" sz="2000" dirty="0" err="1" smtClean="0"/>
              <a:t>kao</a:t>
            </a:r>
            <a:r>
              <a:rPr lang="sr-Cyrl-CS" sz="2000" dirty="0" smtClean="0"/>
              <a:t> </a:t>
            </a:r>
            <a:r>
              <a:rPr lang="en-US" sz="2000" dirty="0" err="1" smtClean="0"/>
              <a:t>prioritet</a:t>
            </a:r>
            <a:r>
              <a:rPr lang="sr-Cyrl-CS" sz="2000" dirty="0" smtClean="0"/>
              <a:t> </a:t>
            </a:r>
            <a:r>
              <a:rPr lang="en-US" sz="2000" dirty="0" smtClean="0"/>
              <a:t>u</a:t>
            </a:r>
            <a:r>
              <a:rPr lang="sr-Cyrl-CS" sz="2000" dirty="0" smtClean="0"/>
              <a:t> </a:t>
            </a:r>
            <a:r>
              <a:rPr lang="en-US" sz="2000" dirty="0" err="1" smtClean="0"/>
              <a:t>visokom</a:t>
            </a:r>
            <a:r>
              <a:rPr lang="sr-Cyrl-CS" sz="2000" dirty="0" smtClean="0"/>
              <a:t> </a:t>
            </a:r>
            <a:r>
              <a:rPr lang="en-US" sz="2000" dirty="0" err="1" smtClean="0"/>
              <a:t>obrazovanju</a:t>
            </a:r>
            <a:r>
              <a:rPr lang="en-US" sz="2000" dirty="0" smtClean="0"/>
              <a:t>;</a:t>
            </a:r>
          </a:p>
          <a:p>
            <a:pPr lvl="1"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800" dirty="0" smtClean="0"/>
          </a:p>
          <a:p>
            <a:pPr lvl="1" algn="just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U</a:t>
            </a:r>
            <a:r>
              <a:rPr lang="sr-Cyrl-CS" sz="2000" dirty="0" smtClean="0"/>
              <a:t> </a:t>
            </a:r>
            <a:r>
              <a:rPr lang="en-US" sz="2000" dirty="0" err="1" smtClean="0"/>
              <a:t>Velikoj</a:t>
            </a:r>
            <a:r>
              <a:rPr lang="sr-Cyrl-CS" sz="2000" dirty="0" smtClean="0"/>
              <a:t> </a:t>
            </a:r>
            <a:r>
              <a:rPr lang="en-US" sz="2000" dirty="0" err="1" smtClean="0"/>
              <a:t>Britaniji</a:t>
            </a:r>
            <a:r>
              <a:rPr lang="sr-Cyrl-CS" sz="2000" dirty="0" smtClean="0"/>
              <a:t> – </a:t>
            </a:r>
            <a:r>
              <a:rPr lang="en-US" sz="2000" dirty="0" err="1" smtClean="0"/>
              <a:t>ro</a:t>
            </a:r>
            <a:r>
              <a:rPr lang="vi-VN" sz="2000" dirty="0" smtClean="0"/>
              <a:t>đ</a:t>
            </a:r>
            <a:r>
              <a:rPr lang="en-US" sz="2000" dirty="0" err="1" smtClean="0"/>
              <a:t>ena</a:t>
            </a:r>
            <a:r>
              <a:rPr lang="sr-Cyrl-CS" sz="2000" dirty="0" smtClean="0"/>
              <a:t> </a:t>
            </a:r>
            <a:r>
              <a:rPr lang="en-US" sz="2000" dirty="0" smtClean="0"/>
              <a:t>je</a:t>
            </a:r>
            <a:r>
              <a:rPr lang="sr-Cyrl-CS" sz="2000" dirty="0" smtClean="0"/>
              <a:t> </a:t>
            </a:r>
            <a:r>
              <a:rPr lang="en-US" sz="2000" dirty="0" err="1" smtClean="0"/>
              <a:t>ideja</a:t>
            </a:r>
            <a:r>
              <a:rPr lang="sr-Cyrl-CS" sz="2000" dirty="0" smtClean="0"/>
              <a:t> </a:t>
            </a:r>
            <a:r>
              <a:rPr lang="en-US" sz="2000" dirty="0" smtClean="0"/>
              <a:t>o</a:t>
            </a:r>
            <a:r>
              <a:rPr lang="sr-Cyrl-CS" sz="2000" dirty="0" smtClean="0"/>
              <a:t> </a:t>
            </a:r>
            <a:r>
              <a:rPr lang="en-US" sz="2000" dirty="0" err="1" smtClean="0"/>
              <a:t>savremenim</a:t>
            </a:r>
            <a:r>
              <a:rPr lang="en-US" sz="2000" dirty="0" smtClean="0"/>
              <a:t> </a:t>
            </a:r>
            <a:r>
              <a:rPr lang="en-US" sz="2000" dirty="0" err="1" smtClean="0"/>
              <a:t>hibridnim</a:t>
            </a:r>
            <a:r>
              <a:rPr lang="sr-Cyrl-CS" sz="2000" dirty="0" smtClean="0"/>
              <a:t> </a:t>
            </a:r>
            <a:r>
              <a:rPr lang="en-US" sz="2000" dirty="0" err="1" smtClean="0"/>
              <a:t>sistemima</a:t>
            </a:r>
            <a:r>
              <a:rPr lang="sr-Cyrl-CS" sz="2000" dirty="0" smtClean="0"/>
              <a:t> </a:t>
            </a:r>
            <a:r>
              <a:rPr lang="en-US" sz="2000" dirty="0" err="1" smtClean="0"/>
              <a:t>za</a:t>
            </a:r>
            <a:r>
              <a:rPr lang="sr-Cyrl-CS" sz="2000" dirty="0" smtClean="0"/>
              <a:t> </a:t>
            </a:r>
            <a:r>
              <a:rPr lang="en-US" sz="2000" dirty="0" err="1" smtClean="0"/>
              <a:t>učenje</a:t>
            </a:r>
            <a:r>
              <a:rPr lang="en-US" sz="2000" dirty="0" smtClean="0"/>
              <a:t>.</a:t>
            </a:r>
          </a:p>
          <a:p>
            <a:pPr lvl="1"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800" dirty="0" smtClean="0"/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sz="2400" dirty="0" err="1" smtClean="0"/>
              <a:t>Od</a:t>
            </a:r>
            <a:r>
              <a:rPr lang="sr-Cyrl-CS" sz="2400" dirty="0" smtClean="0"/>
              <a:t> </a:t>
            </a:r>
            <a:r>
              <a:rPr lang="en-US" sz="2400" dirty="0" err="1" smtClean="0"/>
              <a:t>tada</a:t>
            </a:r>
            <a:r>
              <a:rPr lang="sr-Cyrl-CS" sz="2400" dirty="0" smtClean="0"/>
              <a:t> – </a:t>
            </a:r>
            <a:r>
              <a:rPr lang="en-US" sz="2400" dirty="0" err="1" smtClean="0"/>
              <a:t>širom</a:t>
            </a:r>
            <a:r>
              <a:rPr lang="sr-Cyrl-CS" sz="2400" dirty="0" smtClean="0"/>
              <a:t> </a:t>
            </a:r>
            <a:r>
              <a:rPr lang="en-US" sz="2400" dirty="0" err="1" smtClean="0"/>
              <a:t>sveta</a:t>
            </a:r>
            <a:r>
              <a:rPr lang="sr-Cyrl-CS" sz="2400" dirty="0" smtClean="0"/>
              <a:t> </a:t>
            </a:r>
            <a:r>
              <a:rPr lang="en-US" sz="2400" dirty="0" smtClean="0"/>
              <a:t>se</a:t>
            </a:r>
            <a:r>
              <a:rPr lang="bs-Latn-BA" sz="2400" dirty="0" smtClean="0"/>
              <a:t> </a:t>
            </a:r>
            <a:r>
              <a:rPr lang="en-US" sz="2400" dirty="0" err="1" smtClean="0"/>
              <a:t>razvijaju</a:t>
            </a:r>
            <a:r>
              <a:rPr lang="sr-Cyrl-CS" sz="2400" dirty="0" smtClean="0"/>
              <a:t> </a:t>
            </a:r>
            <a:r>
              <a:rPr lang="en-US" sz="2400" dirty="0" err="1" smtClean="0"/>
              <a:t>najrazličitiji</a:t>
            </a:r>
            <a:r>
              <a:rPr lang="sr-Cyrl-CS" sz="2400" dirty="0" smtClean="0"/>
              <a:t> </a:t>
            </a:r>
            <a:r>
              <a:rPr lang="en-US" sz="2400" dirty="0" err="1" smtClean="0"/>
              <a:t>modeli</a:t>
            </a:r>
            <a:r>
              <a:rPr lang="sr-Cyrl-CS" sz="2400" dirty="0" smtClean="0"/>
              <a:t> </a:t>
            </a:r>
            <a:r>
              <a:rPr lang="en-US" sz="2400" dirty="0" err="1" smtClean="0"/>
              <a:t>savremenih</a:t>
            </a:r>
            <a:r>
              <a:rPr lang="sr-Cyrl-CS" sz="2400" dirty="0" smtClean="0"/>
              <a:t> </a:t>
            </a:r>
            <a:r>
              <a:rPr lang="en-US" sz="2400" dirty="0" err="1" smtClean="0"/>
              <a:t>sistemi</a:t>
            </a:r>
            <a:r>
              <a:rPr lang="sr-Cyrl-CS" sz="2400" dirty="0" smtClean="0"/>
              <a:t> </a:t>
            </a:r>
            <a:r>
              <a:rPr lang="en-US" sz="2400" dirty="0" err="1" smtClean="0"/>
              <a:t>za</a:t>
            </a:r>
            <a:r>
              <a:rPr lang="sr-Cyrl-CS" sz="2400" dirty="0" smtClean="0"/>
              <a:t> </a:t>
            </a:r>
            <a:r>
              <a:rPr lang="en-US" sz="2400" dirty="0" smtClean="0"/>
              <a:t>e</a:t>
            </a:r>
            <a:r>
              <a:rPr lang="sr-Cyrl-CS" sz="2400" dirty="0" smtClean="0"/>
              <a:t>-</a:t>
            </a:r>
            <a:r>
              <a:rPr lang="en-US" sz="2400" dirty="0" err="1" smtClean="0"/>
              <a:t>učenje</a:t>
            </a:r>
            <a:endParaRPr lang="en-US" sz="2400" dirty="0" smtClean="0"/>
          </a:p>
        </p:txBody>
      </p:sp>
    </p:spTree>
  </p:cSld>
  <p:clrMapOvr>
    <a:masterClrMapping/>
  </p:clrMapOvr>
  <p:transition spd="slow">
    <p:pull dir="d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5538"/>
            <a:ext cx="8229600" cy="711200"/>
          </a:xfrm>
        </p:spPr>
        <p:txBody>
          <a:bodyPr/>
          <a:lstStyle/>
          <a:p>
            <a:r>
              <a:rPr lang="en-US" sz="4000" smtClean="0"/>
              <a:t>Zakon</a:t>
            </a:r>
            <a:r>
              <a:rPr lang="sr-Cyrl-CS" sz="4000" smtClean="0"/>
              <a:t>?</a:t>
            </a:r>
            <a:endParaRPr lang="en-US" sz="4000" smtClean="0"/>
          </a:p>
        </p:txBody>
      </p:sp>
      <p:sp>
        <p:nvSpPr>
          <p:cNvPr id="8499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75125"/>
          </a:xfrm>
        </p:spPr>
        <p:txBody>
          <a:bodyPr/>
          <a:lstStyle/>
          <a:p>
            <a:pPr marL="288925" indent="-288925">
              <a:lnSpc>
                <a:spcPct val="80000"/>
              </a:lnSpc>
              <a:tabLst>
                <a:tab pos="633413" algn="l"/>
              </a:tabLst>
            </a:pPr>
            <a:r>
              <a:rPr lang="en-US" sz="2800" smtClean="0"/>
              <a:t>Po</a:t>
            </a:r>
            <a:r>
              <a:rPr lang="ru-RU" sz="2800" smtClean="0"/>
              <a:t> </a:t>
            </a:r>
            <a:r>
              <a:rPr lang="en-US" sz="2800" smtClean="0"/>
              <a:t>najnovijem</a:t>
            </a:r>
            <a:r>
              <a:rPr lang="ru-RU" sz="2800" smtClean="0"/>
              <a:t> </a:t>
            </a:r>
            <a:r>
              <a:rPr lang="en-US" sz="2800" smtClean="0"/>
              <a:t>zakonu</a:t>
            </a:r>
            <a:r>
              <a:rPr lang="ru-RU" sz="2800" smtClean="0"/>
              <a:t> </a:t>
            </a:r>
            <a:r>
              <a:rPr lang="en-US" sz="2800" smtClean="0"/>
              <a:t>o</a:t>
            </a:r>
            <a:r>
              <a:rPr lang="ru-RU" sz="2800" smtClean="0"/>
              <a:t> </a:t>
            </a:r>
            <a:r>
              <a:rPr lang="en-US" sz="2800" smtClean="0"/>
              <a:t>visokom</a:t>
            </a:r>
            <a:r>
              <a:rPr lang="ru-RU" sz="2800" smtClean="0"/>
              <a:t> </a:t>
            </a:r>
            <a:r>
              <a:rPr lang="en-US" sz="2800" smtClean="0"/>
              <a:t>obrazovanju</a:t>
            </a:r>
            <a:r>
              <a:rPr lang="ru-RU" sz="2800" smtClean="0"/>
              <a:t> :</a:t>
            </a:r>
          </a:p>
          <a:p>
            <a:pPr lvl="1">
              <a:lnSpc>
                <a:spcPct val="80000"/>
              </a:lnSpc>
              <a:tabLst>
                <a:tab pos="633413" algn="l"/>
              </a:tabLst>
            </a:pPr>
            <a:r>
              <a:rPr lang="sr-Cyrl-CS" sz="2700" smtClean="0"/>
              <a:t>"</a:t>
            </a:r>
            <a:r>
              <a:rPr lang="en-US" sz="2700" smtClean="0"/>
              <a:t>Visokoškolska</a:t>
            </a:r>
            <a:r>
              <a:rPr lang="sr-Cyrl-CS" sz="2700" smtClean="0"/>
              <a:t> </a:t>
            </a:r>
            <a:r>
              <a:rPr lang="en-US" sz="2700" smtClean="0"/>
              <a:t>ustanova</a:t>
            </a:r>
            <a:r>
              <a:rPr lang="sr-Cyrl-CS" sz="2700" smtClean="0"/>
              <a:t> </a:t>
            </a:r>
            <a:r>
              <a:rPr lang="en-US" sz="2700" smtClean="0"/>
              <a:t>može</a:t>
            </a:r>
            <a:r>
              <a:rPr lang="sr-Cyrl-CS" sz="2700" smtClean="0"/>
              <a:t> </a:t>
            </a:r>
            <a:r>
              <a:rPr lang="en-US" sz="2700" smtClean="0"/>
              <a:t>izvoditi</a:t>
            </a:r>
            <a:r>
              <a:rPr lang="sr-Cyrl-CS" sz="2700" smtClean="0"/>
              <a:t> </a:t>
            </a:r>
            <a:r>
              <a:rPr lang="en-US" sz="2700" smtClean="0"/>
              <a:t>studijski</a:t>
            </a:r>
            <a:r>
              <a:rPr lang="sr-Cyrl-CS" sz="2700" smtClean="0"/>
              <a:t> </a:t>
            </a:r>
            <a:r>
              <a:rPr lang="en-US" sz="2700" smtClean="0"/>
              <a:t>program</a:t>
            </a:r>
            <a:r>
              <a:rPr lang="sr-Cyrl-CS" sz="2700" smtClean="0"/>
              <a:t> </a:t>
            </a:r>
            <a:r>
              <a:rPr lang="en-US" sz="2700" smtClean="0"/>
              <a:t>na</a:t>
            </a:r>
            <a:r>
              <a:rPr lang="sr-Cyrl-CS" sz="2700" smtClean="0"/>
              <a:t> </a:t>
            </a:r>
            <a:r>
              <a:rPr lang="en-US" sz="2700" smtClean="0"/>
              <a:t>daljinu</a:t>
            </a:r>
            <a:r>
              <a:rPr lang="sr-Cyrl-CS" sz="2700" smtClean="0"/>
              <a:t>, </a:t>
            </a:r>
            <a:r>
              <a:rPr lang="en-US" sz="2700" smtClean="0"/>
              <a:t>u</a:t>
            </a:r>
            <a:r>
              <a:rPr lang="sr-Cyrl-CS" sz="2700" smtClean="0"/>
              <a:t> </a:t>
            </a:r>
            <a:r>
              <a:rPr lang="en-US" sz="2700" smtClean="0"/>
              <a:t>skladu</a:t>
            </a:r>
            <a:r>
              <a:rPr lang="sr-Cyrl-CS" sz="2700" smtClean="0"/>
              <a:t> </a:t>
            </a:r>
            <a:r>
              <a:rPr lang="en-US" sz="2700" smtClean="0"/>
              <a:t>sa</a:t>
            </a:r>
            <a:r>
              <a:rPr lang="sr-Cyrl-CS" sz="2700" smtClean="0"/>
              <a:t> </a:t>
            </a:r>
            <a:r>
              <a:rPr lang="en-US" sz="2700" smtClean="0"/>
              <a:t>dozvolom</a:t>
            </a:r>
            <a:r>
              <a:rPr lang="sr-Cyrl-CS" sz="2700" smtClean="0"/>
              <a:t> </a:t>
            </a:r>
            <a:r>
              <a:rPr lang="en-US" sz="2700" smtClean="0"/>
              <a:t>za</a:t>
            </a:r>
            <a:r>
              <a:rPr lang="sr-Cyrl-CS" sz="2700" smtClean="0"/>
              <a:t> </a:t>
            </a:r>
            <a:r>
              <a:rPr lang="en-US" sz="2700" smtClean="0"/>
              <a:t>rad</a:t>
            </a:r>
            <a:r>
              <a:rPr lang="sr-Cyrl-CS" sz="2700" smtClean="0"/>
              <a:t>“</a:t>
            </a:r>
          </a:p>
          <a:p>
            <a:pPr marL="288925" indent="-288925">
              <a:lnSpc>
                <a:spcPct val="80000"/>
              </a:lnSpc>
              <a:buFontTx/>
              <a:buNone/>
              <a:tabLst>
                <a:tab pos="633413" algn="l"/>
              </a:tabLst>
            </a:pPr>
            <a:endParaRPr lang="sr-Cyrl-CS" sz="1400" smtClean="0"/>
          </a:p>
          <a:p>
            <a:pPr marL="288925" indent="-288925">
              <a:lnSpc>
                <a:spcPct val="80000"/>
              </a:lnSpc>
              <a:tabLst>
                <a:tab pos="633413" algn="l"/>
              </a:tabLst>
            </a:pPr>
            <a:r>
              <a:rPr lang="en-US" sz="2800" smtClean="0"/>
              <a:t>Razvoj</a:t>
            </a:r>
            <a:r>
              <a:rPr lang="sr-Cyrl-CS" sz="2800" smtClean="0"/>
              <a:t> </a:t>
            </a:r>
            <a:r>
              <a:rPr lang="en-US" sz="2800" smtClean="0"/>
              <a:t>programa</a:t>
            </a:r>
            <a:r>
              <a:rPr lang="sr-Cyrl-CS" sz="2800" smtClean="0"/>
              <a:t> </a:t>
            </a:r>
            <a:r>
              <a:rPr lang="en-US" sz="2800" smtClean="0"/>
              <a:t>za</a:t>
            </a:r>
            <a:r>
              <a:rPr lang="sr-Cyrl-CS" sz="2800" smtClean="0"/>
              <a:t> </a:t>
            </a:r>
            <a:r>
              <a:rPr lang="en-US" sz="2800" smtClean="0"/>
              <a:t>učenje</a:t>
            </a:r>
            <a:r>
              <a:rPr lang="sr-Cyrl-CS" sz="2800" smtClean="0"/>
              <a:t> </a:t>
            </a:r>
            <a:r>
              <a:rPr lang="en-US" sz="2800" smtClean="0"/>
              <a:t>na</a:t>
            </a:r>
            <a:r>
              <a:rPr lang="sr-Cyrl-CS" sz="2800" smtClean="0"/>
              <a:t> </a:t>
            </a:r>
            <a:r>
              <a:rPr lang="en-US" sz="2800" smtClean="0"/>
              <a:t>daljinu</a:t>
            </a:r>
            <a:endParaRPr lang="sr-Cyrl-CS" sz="2800" smtClean="0"/>
          </a:p>
          <a:p>
            <a:pPr lvl="1">
              <a:lnSpc>
                <a:spcPct val="80000"/>
              </a:lnSpc>
              <a:tabLst>
                <a:tab pos="633413" algn="l"/>
              </a:tabLst>
            </a:pPr>
            <a:r>
              <a:rPr lang="en-US" sz="2700" smtClean="0"/>
              <a:t>veoma</a:t>
            </a:r>
            <a:r>
              <a:rPr lang="sr-Cyrl-CS" sz="2700" smtClean="0"/>
              <a:t> </a:t>
            </a:r>
            <a:r>
              <a:rPr lang="en-US" sz="2700" smtClean="0"/>
              <a:t>je</a:t>
            </a:r>
            <a:r>
              <a:rPr lang="sr-Cyrl-CS" sz="2700" smtClean="0"/>
              <a:t> </a:t>
            </a:r>
            <a:r>
              <a:rPr lang="en-US" sz="2700" smtClean="0"/>
              <a:t>složen</a:t>
            </a:r>
            <a:r>
              <a:rPr lang="sr-Cyrl-CS" sz="2700" smtClean="0"/>
              <a:t> </a:t>
            </a:r>
            <a:r>
              <a:rPr lang="en-US" sz="2700" smtClean="0"/>
              <a:t>proces</a:t>
            </a:r>
            <a:endParaRPr lang="sr-Cyrl-CS" sz="2700" smtClean="0"/>
          </a:p>
          <a:p>
            <a:pPr marL="288925" indent="-288925">
              <a:lnSpc>
                <a:spcPct val="80000"/>
              </a:lnSpc>
              <a:tabLst>
                <a:tab pos="633413" algn="l"/>
              </a:tabLst>
            </a:pPr>
            <a:endParaRPr lang="sr-Cyrl-CS" sz="1400" smtClean="0"/>
          </a:p>
          <a:p>
            <a:pPr marL="288925" indent="-288925">
              <a:lnSpc>
                <a:spcPct val="80000"/>
              </a:lnSpc>
              <a:tabLst>
                <a:tab pos="633413" algn="l"/>
              </a:tabLst>
            </a:pPr>
            <a:r>
              <a:rPr lang="en-US" sz="2800" smtClean="0"/>
              <a:t>Korišćenje</a:t>
            </a:r>
            <a:r>
              <a:rPr lang="sr-Cyrl-CS" sz="2800" smtClean="0"/>
              <a:t> </a:t>
            </a:r>
            <a:r>
              <a:rPr lang="en-US" sz="2800" smtClean="0"/>
              <a:t>već</a:t>
            </a:r>
            <a:r>
              <a:rPr lang="sr-Cyrl-CS" sz="2800" smtClean="0"/>
              <a:t> </a:t>
            </a:r>
            <a:r>
              <a:rPr lang="en-US" sz="2800" smtClean="0"/>
              <a:t>postojećih</a:t>
            </a:r>
            <a:r>
              <a:rPr lang="sr-Cyrl-CS" sz="2800" smtClean="0"/>
              <a:t> </a:t>
            </a:r>
            <a:r>
              <a:rPr lang="en-US" sz="2800" smtClean="0"/>
              <a:t>iskustava</a:t>
            </a:r>
            <a:r>
              <a:rPr lang="sr-Cyrl-CS" sz="2800" smtClean="0"/>
              <a:t> </a:t>
            </a:r>
            <a:r>
              <a:rPr lang="en-US" sz="2800" smtClean="0"/>
              <a:t>ovakvih</a:t>
            </a:r>
            <a:r>
              <a:rPr lang="sr-Cyrl-CS" sz="2800" smtClean="0"/>
              <a:t> </a:t>
            </a:r>
            <a:r>
              <a:rPr lang="en-US" sz="2800" smtClean="0"/>
              <a:t>programa</a:t>
            </a:r>
            <a:r>
              <a:rPr lang="sr-Cyrl-CS" smtClean="0"/>
              <a:t> 	</a:t>
            </a:r>
          </a:p>
          <a:p>
            <a:pPr lvl="1">
              <a:lnSpc>
                <a:spcPct val="80000"/>
              </a:lnSpc>
              <a:tabLst>
                <a:tab pos="633413" algn="l"/>
              </a:tabLst>
            </a:pPr>
            <a:r>
              <a:rPr lang="en-US" sz="2700" smtClean="0"/>
              <a:t>veoma</a:t>
            </a:r>
            <a:r>
              <a:rPr lang="sr-Cyrl-CS" sz="2700" smtClean="0"/>
              <a:t> </a:t>
            </a:r>
            <a:r>
              <a:rPr lang="en-US" sz="2700" smtClean="0"/>
              <a:t>je</a:t>
            </a:r>
            <a:r>
              <a:rPr lang="sr-Cyrl-CS" sz="2700" smtClean="0"/>
              <a:t> </a:t>
            </a:r>
            <a:r>
              <a:rPr lang="en-US" sz="2700" smtClean="0"/>
              <a:t>značajno</a:t>
            </a:r>
            <a:endParaRPr lang="sr-Cyrl-CS" sz="2700" smtClean="0"/>
          </a:p>
        </p:txBody>
      </p:sp>
    </p:spTree>
  </p:cSld>
  <p:clrMapOvr>
    <a:masterClrMapping/>
  </p:clrMapOvr>
  <p:transition spd="slow">
    <p:pull dir="d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125538"/>
            <a:ext cx="8229600" cy="431800"/>
          </a:xfrm>
        </p:spPr>
        <p:txBody>
          <a:bodyPr/>
          <a:lstStyle/>
          <a:p>
            <a:r>
              <a:rPr lang="en-US" sz="3600" smtClean="0"/>
              <a:t>Programska</a:t>
            </a:r>
            <a:r>
              <a:rPr lang="sr-Cyrl-CS" sz="3600" smtClean="0"/>
              <a:t> </a:t>
            </a:r>
            <a:r>
              <a:rPr lang="en-US" sz="3600" smtClean="0"/>
              <a:t>platforma Moodle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3238"/>
            <a:ext cx="8229600" cy="4175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800" dirty="0" err="1" smtClean="0"/>
              <a:t>Karakteristike</a:t>
            </a:r>
            <a:r>
              <a:rPr lang="sr-Cyrl-CS" sz="2800" dirty="0" smtClean="0"/>
              <a:t>:</a:t>
            </a:r>
          </a:p>
          <a:p>
            <a:pPr lvl="1">
              <a:spcBef>
                <a:spcPct val="0"/>
              </a:spcBef>
            </a:pPr>
            <a:r>
              <a:rPr lang="en-US" sz="2000" dirty="0" err="1" smtClean="0"/>
              <a:t>ima</a:t>
            </a:r>
            <a:r>
              <a:rPr lang="sr-Cyrl-CS" sz="2000" dirty="0" smtClean="0"/>
              <a:t> </a:t>
            </a:r>
            <a:r>
              <a:rPr lang="en-US" sz="2000" dirty="0" err="1" smtClean="0"/>
              <a:t>besplatno</a:t>
            </a:r>
            <a:r>
              <a:rPr lang="sr-Cyrl-CS" sz="2000" dirty="0" smtClean="0"/>
              <a:t> </a:t>
            </a:r>
            <a:r>
              <a:rPr lang="en-US" sz="2000" dirty="0" err="1" smtClean="0"/>
              <a:t>dostupnu</a:t>
            </a:r>
            <a:r>
              <a:rPr lang="sr-Cyrl-CS" sz="2000" dirty="0" smtClean="0"/>
              <a:t> </a:t>
            </a:r>
            <a:r>
              <a:rPr lang="en-US" sz="2000" dirty="0" err="1" smtClean="0"/>
              <a:t>instalaciju</a:t>
            </a:r>
            <a:r>
              <a:rPr lang="sr-Cyrl-CS" sz="2000" dirty="0" smtClean="0"/>
              <a:t> </a:t>
            </a:r>
            <a:r>
              <a:rPr lang="en-US" sz="2000" dirty="0" err="1" smtClean="0"/>
              <a:t>sa</a:t>
            </a:r>
            <a:r>
              <a:rPr lang="sr-Cyrl-CS" sz="2000" dirty="0" smtClean="0"/>
              <a:t> </a:t>
            </a:r>
            <a:r>
              <a:rPr lang="en-US" sz="2000" dirty="0" err="1" smtClean="0"/>
              <a:t>Interneta</a:t>
            </a:r>
            <a:endParaRPr lang="sr-Cyrl-CS" sz="2000" dirty="0" smtClean="0"/>
          </a:p>
          <a:p>
            <a:pPr lvl="1">
              <a:spcBef>
                <a:spcPct val="0"/>
              </a:spcBef>
            </a:pPr>
            <a:r>
              <a:rPr lang="en-US" sz="2000" dirty="0" err="1" smtClean="0"/>
              <a:t>predavačima</a:t>
            </a:r>
            <a:r>
              <a:rPr lang="sr-Cyrl-CS" sz="2000" dirty="0" smtClean="0"/>
              <a:t> </a:t>
            </a:r>
            <a:r>
              <a:rPr lang="en-US" sz="2000" dirty="0" err="1" smtClean="0"/>
              <a:t>omogućava</a:t>
            </a:r>
            <a:r>
              <a:rPr lang="sr-Cyrl-CS" sz="2000" dirty="0" smtClean="0"/>
              <a:t> – </a:t>
            </a:r>
          </a:p>
          <a:p>
            <a:pPr lvl="2">
              <a:spcBef>
                <a:spcPct val="0"/>
              </a:spcBef>
            </a:pPr>
            <a:r>
              <a:rPr lang="en-US" sz="1800" dirty="0" err="1" smtClean="0"/>
              <a:t>jednostavno</a:t>
            </a:r>
            <a:r>
              <a:rPr lang="sr-Cyrl-CS" sz="1800" dirty="0" smtClean="0"/>
              <a:t> </a:t>
            </a:r>
            <a:r>
              <a:rPr lang="en-US" sz="1800" dirty="0" err="1" smtClean="0"/>
              <a:t>postavljanje</a:t>
            </a:r>
            <a:r>
              <a:rPr lang="sr-Cyrl-CS" sz="1800" dirty="0" smtClean="0"/>
              <a:t> </a:t>
            </a:r>
            <a:r>
              <a:rPr lang="en-US" sz="1800" dirty="0" err="1" smtClean="0"/>
              <a:t>kurseva</a:t>
            </a:r>
            <a:r>
              <a:rPr lang="sr-Cyrl-CS" sz="1800" dirty="0" smtClean="0"/>
              <a:t>, 	</a:t>
            </a:r>
          </a:p>
          <a:p>
            <a:pPr lvl="2">
              <a:spcBef>
                <a:spcPct val="0"/>
              </a:spcBef>
            </a:pPr>
            <a:r>
              <a:rPr lang="en-US" sz="1800" dirty="0" err="1" smtClean="0"/>
              <a:t>nastavnih</a:t>
            </a:r>
            <a:r>
              <a:rPr lang="sr-Cyrl-CS" sz="1800" dirty="0" smtClean="0"/>
              <a:t> </a:t>
            </a:r>
            <a:r>
              <a:rPr lang="en-US" sz="1800" dirty="0" err="1" smtClean="0"/>
              <a:t>materijala</a:t>
            </a:r>
            <a:r>
              <a:rPr lang="sr-Cyrl-CS" sz="1800" dirty="0" smtClean="0"/>
              <a:t> </a:t>
            </a:r>
            <a:r>
              <a:rPr lang="en-US" sz="1800" dirty="0" err="1" smtClean="0"/>
              <a:t>i</a:t>
            </a:r>
            <a:r>
              <a:rPr lang="sr-Cyrl-CS" sz="1800" dirty="0" smtClean="0"/>
              <a:t> </a:t>
            </a:r>
            <a:r>
              <a:rPr lang="en-US" sz="1800" dirty="0" err="1" smtClean="0"/>
              <a:t>prov</a:t>
            </a:r>
            <a:r>
              <a:rPr lang="bs-Latn-BA" sz="1800" dirty="0" smtClean="0"/>
              <a:t>j</a:t>
            </a:r>
            <a:r>
              <a:rPr lang="en-US" sz="1800" dirty="0" smtClean="0"/>
              <a:t>ere</a:t>
            </a:r>
            <a:r>
              <a:rPr lang="sr-Cyrl-CS" sz="1800" dirty="0" smtClean="0"/>
              <a:t> </a:t>
            </a:r>
            <a:r>
              <a:rPr lang="en-US" sz="1800" dirty="0" err="1" smtClean="0"/>
              <a:t>znanja</a:t>
            </a:r>
            <a:r>
              <a:rPr lang="sr-Cyrl-CS" sz="1800" dirty="0" smtClean="0"/>
              <a:t> </a:t>
            </a:r>
          </a:p>
          <a:p>
            <a:pPr lvl="2">
              <a:spcBef>
                <a:spcPct val="0"/>
              </a:spcBef>
            </a:pPr>
            <a:r>
              <a:rPr lang="en-US" sz="1800" dirty="0" err="1" smtClean="0"/>
              <a:t>i</a:t>
            </a:r>
            <a:r>
              <a:rPr lang="sr-Cyrl-CS" sz="1800" dirty="0" smtClean="0"/>
              <a:t> </a:t>
            </a:r>
            <a:r>
              <a:rPr lang="en-US" sz="1800" dirty="0" err="1" smtClean="0"/>
              <a:t>ocenjivanje</a:t>
            </a:r>
            <a:r>
              <a:rPr lang="sr-Cyrl-CS" sz="1800" dirty="0" smtClean="0"/>
              <a:t>.</a:t>
            </a:r>
          </a:p>
          <a:p>
            <a:pPr lvl="1">
              <a:spcBef>
                <a:spcPct val="0"/>
              </a:spcBef>
            </a:pPr>
            <a:r>
              <a:rPr lang="en-US" sz="2000" dirty="0" err="1" smtClean="0"/>
              <a:t>studentima</a:t>
            </a:r>
            <a:r>
              <a:rPr lang="sr-Cyrl-CS" sz="2000" dirty="0" smtClean="0"/>
              <a:t> </a:t>
            </a:r>
            <a:r>
              <a:rPr lang="en-US" sz="2000" dirty="0" err="1" smtClean="0"/>
              <a:t>omogućava</a:t>
            </a:r>
            <a:r>
              <a:rPr lang="sr-Cyrl-CS" sz="2000" dirty="0" smtClean="0"/>
              <a:t> </a:t>
            </a:r>
            <a:r>
              <a:rPr lang="en-US" sz="2000" dirty="0" err="1" smtClean="0"/>
              <a:t>jednostavno</a:t>
            </a:r>
            <a:r>
              <a:rPr lang="sr-Cyrl-CS" sz="2000" dirty="0" smtClean="0"/>
              <a:t> </a:t>
            </a:r>
            <a:r>
              <a:rPr lang="en-US" sz="2000" dirty="0" err="1" smtClean="0"/>
              <a:t>koriš</a:t>
            </a:r>
            <a:r>
              <a:rPr lang="bs-Latn-BA" sz="2000" dirty="0" smtClean="0"/>
              <a:t>t</a:t>
            </a:r>
            <a:r>
              <a:rPr lang="en-US" sz="2000" dirty="0" err="1" smtClean="0"/>
              <a:t>enje</a:t>
            </a:r>
            <a:r>
              <a:rPr lang="sr-Cyrl-CS" sz="2000" dirty="0" smtClean="0"/>
              <a:t> </a:t>
            </a:r>
            <a:r>
              <a:rPr lang="en-US" sz="2000" dirty="0" err="1" smtClean="0"/>
              <a:t>kurseva</a:t>
            </a:r>
            <a:r>
              <a:rPr lang="sr-Cyrl-CS" sz="2000" dirty="0" smtClean="0"/>
              <a:t> </a:t>
            </a:r>
            <a:r>
              <a:rPr lang="en-US" sz="2000" dirty="0" err="1" smtClean="0"/>
              <a:t>nastavnih</a:t>
            </a:r>
            <a:r>
              <a:rPr lang="sr-Cyrl-CS" sz="2000" dirty="0" smtClean="0"/>
              <a:t> </a:t>
            </a:r>
            <a:r>
              <a:rPr lang="en-US" sz="2000" dirty="0" err="1" smtClean="0"/>
              <a:t>materijala</a:t>
            </a:r>
            <a:r>
              <a:rPr lang="sr-Cyrl-CS" sz="2000" dirty="0" smtClean="0"/>
              <a:t> </a:t>
            </a:r>
            <a:r>
              <a:rPr lang="en-US" sz="2000" dirty="0" err="1" smtClean="0"/>
              <a:t>i</a:t>
            </a:r>
            <a:r>
              <a:rPr lang="sr-Cyrl-CS" sz="2000" dirty="0" smtClean="0"/>
              <a:t> </a:t>
            </a:r>
            <a:r>
              <a:rPr lang="en-US" sz="2000" dirty="0" err="1" smtClean="0"/>
              <a:t>samoprov</a:t>
            </a:r>
            <a:r>
              <a:rPr lang="bs-Latn-BA" sz="2000" dirty="0" smtClean="0"/>
              <a:t>j</a:t>
            </a:r>
            <a:r>
              <a:rPr lang="en-US" sz="2000" dirty="0" err="1" smtClean="0"/>
              <a:t>eru</a:t>
            </a:r>
            <a:r>
              <a:rPr lang="sr-Cyrl-CS" sz="2000" dirty="0" smtClean="0"/>
              <a:t> </a:t>
            </a:r>
            <a:r>
              <a:rPr lang="en-US" sz="2000" dirty="0" err="1" smtClean="0"/>
              <a:t>znanja</a:t>
            </a:r>
            <a:endParaRPr lang="sr-Cyrl-CS" sz="2000" dirty="0" smtClean="0"/>
          </a:p>
          <a:p>
            <a:pPr lvl="1">
              <a:spcBef>
                <a:spcPct val="0"/>
              </a:spcBef>
            </a:pPr>
            <a:r>
              <a:rPr lang="en-US" sz="2000" dirty="0" err="1" smtClean="0"/>
              <a:t>ima</a:t>
            </a:r>
            <a:r>
              <a:rPr lang="sr-Cyrl-CS" sz="2000" dirty="0" smtClean="0"/>
              <a:t> </a:t>
            </a:r>
            <a:r>
              <a:rPr lang="en-US" sz="2000" dirty="0" err="1" smtClean="0"/>
              <a:t>veliki</a:t>
            </a:r>
            <a:r>
              <a:rPr lang="sr-Cyrl-CS" sz="2000" dirty="0" smtClean="0"/>
              <a:t> </a:t>
            </a:r>
            <a:r>
              <a:rPr lang="en-US" sz="2000" dirty="0" err="1" smtClean="0"/>
              <a:t>broj</a:t>
            </a:r>
            <a:r>
              <a:rPr lang="sr-Cyrl-CS" sz="2000" dirty="0" smtClean="0"/>
              <a:t> </a:t>
            </a:r>
            <a:r>
              <a:rPr lang="en-US" sz="2000" dirty="0" err="1" smtClean="0"/>
              <a:t>referenci</a:t>
            </a:r>
            <a:r>
              <a:rPr lang="sr-Cyrl-CS" sz="2000" dirty="0" smtClean="0"/>
              <a:t> </a:t>
            </a:r>
            <a:r>
              <a:rPr lang="en-US" sz="2000" dirty="0" err="1" smtClean="0"/>
              <a:t>širom</a:t>
            </a:r>
            <a:r>
              <a:rPr lang="sr-Cyrl-CS" sz="2000" dirty="0" smtClean="0"/>
              <a:t> </a:t>
            </a:r>
            <a:r>
              <a:rPr lang="en-US" sz="2000" dirty="0" err="1" smtClean="0"/>
              <a:t>sv</a:t>
            </a:r>
            <a:r>
              <a:rPr lang="bs-Latn-BA" sz="2000" dirty="0" err="1" smtClean="0"/>
              <a:t>ij</a:t>
            </a:r>
            <a:r>
              <a:rPr lang="en-US" sz="2000" dirty="0" smtClean="0"/>
              <a:t>eta</a:t>
            </a:r>
            <a:r>
              <a:rPr lang="sr-Cyrl-CS" sz="2000" dirty="0" smtClean="0"/>
              <a:t> (</a:t>
            </a:r>
            <a:r>
              <a:rPr lang="en-US" sz="2000" dirty="0" err="1" smtClean="0"/>
              <a:t>OpenUniversityUK</a:t>
            </a:r>
            <a:r>
              <a:rPr lang="sr-Cyrl-CS" sz="2000" dirty="0" smtClean="0"/>
              <a:t>, 	</a:t>
            </a:r>
            <a:r>
              <a:rPr lang="en-US" sz="2000" dirty="0" err="1" smtClean="0"/>
              <a:t>UniversityCA</a:t>
            </a:r>
            <a:r>
              <a:rPr lang="sr-Cyrl-CS" sz="2000" dirty="0" smtClean="0"/>
              <a:t>, </a:t>
            </a:r>
            <a:r>
              <a:rPr lang="en-US" sz="2000" dirty="0" smtClean="0"/>
              <a:t>UCLA</a:t>
            </a:r>
            <a:r>
              <a:rPr lang="sr-Cyrl-CS" sz="2000" dirty="0" smtClean="0"/>
              <a:t>…)</a:t>
            </a:r>
          </a:p>
          <a:p>
            <a:pPr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sz="2800" dirty="0" err="1" smtClean="0"/>
              <a:t>Adresa</a:t>
            </a:r>
            <a:r>
              <a:rPr lang="sr-Cyrl-CS" sz="2800" dirty="0" smtClean="0"/>
              <a:t>:</a:t>
            </a:r>
          </a:p>
          <a:p>
            <a:pPr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sr-Cyrl-CS" sz="3600" dirty="0" smtClean="0">
                <a:solidFill>
                  <a:schemeClr val="hlink"/>
                </a:solidFill>
              </a:rPr>
              <a:t>	</a:t>
            </a:r>
            <a:r>
              <a:rPr lang="sr-Cyrl-CS" sz="2800" b="1" dirty="0" smtClean="0"/>
              <a:t>http://moodle.org</a:t>
            </a:r>
            <a:endParaRPr lang="en-US" sz="2800" b="1" dirty="0" smtClean="0"/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5400" y="5121275"/>
            <a:ext cx="1577975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52513"/>
            <a:ext cx="9144000" cy="711200"/>
          </a:xfrm>
        </p:spPr>
        <p:txBody>
          <a:bodyPr/>
          <a:lstStyle/>
          <a:p>
            <a:r>
              <a:rPr lang="en-US" sz="3200" b="1" smtClean="0"/>
              <a:t>Broj</a:t>
            </a:r>
            <a:r>
              <a:rPr lang="sr-Cyrl-CS" sz="3200" b="1" smtClean="0"/>
              <a:t> </a:t>
            </a:r>
            <a:r>
              <a:rPr lang="en-US" sz="3200" b="1" smtClean="0"/>
              <a:t>sajtova</a:t>
            </a:r>
            <a:r>
              <a:rPr lang="sr-Cyrl-CS" sz="3200" b="1" smtClean="0"/>
              <a:t> </a:t>
            </a:r>
            <a:r>
              <a:rPr lang="en-US" sz="3200" b="1" smtClean="0"/>
              <a:t>na</a:t>
            </a:r>
            <a:r>
              <a:rPr lang="sr-Cyrl-CS" sz="3200" b="1" smtClean="0"/>
              <a:t> </a:t>
            </a:r>
            <a:r>
              <a:rPr lang="en-US" sz="3200" b="1" smtClean="0"/>
              <a:t>programskoj</a:t>
            </a:r>
            <a:r>
              <a:rPr lang="sr-Cyrl-CS" sz="3200" b="1" smtClean="0"/>
              <a:t> </a:t>
            </a:r>
            <a:r>
              <a:rPr lang="en-US" sz="3200" b="1" smtClean="0"/>
              <a:t>platformi Moodle</a:t>
            </a:r>
          </a:p>
        </p:txBody>
      </p:sp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395288" y="5094288"/>
            <a:ext cx="85693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5000"/>
              </a:spcBef>
              <a:tabLst>
                <a:tab pos="633413" algn="l"/>
              </a:tabLst>
            </a:pPr>
            <a:endParaRPr lang="sr-Latn-CS" sz="2000" dirty="0">
              <a:solidFill>
                <a:srgbClr val="000066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ct val="5000"/>
              </a:spcBef>
              <a:buFontTx/>
              <a:buChar char="•"/>
              <a:tabLst>
                <a:tab pos="633413" algn="l"/>
              </a:tabLst>
            </a:pPr>
            <a:r>
              <a:rPr lang="sr-Latn-CS" sz="2400" dirty="0">
                <a:solidFill>
                  <a:srgbClr val="000066"/>
                </a:solidFill>
              </a:rPr>
              <a:t>Adresa sajta Visoke škole elektrotehnike i računarstva strukovnih studija u Beogradu:</a:t>
            </a:r>
          </a:p>
          <a:p>
            <a:pPr marL="838200" lvl="1" indent="-381000">
              <a:lnSpc>
                <a:spcPct val="80000"/>
              </a:lnSpc>
              <a:spcBef>
                <a:spcPct val="5000"/>
              </a:spcBef>
              <a:buFontTx/>
              <a:buChar char="–"/>
              <a:tabLst>
                <a:tab pos="633413" algn="l"/>
              </a:tabLst>
            </a:pPr>
            <a:r>
              <a:rPr lang="sr-Latn-CS" sz="2000" b="1" dirty="0">
                <a:solidFill>
                  <a:srgbClr val="CC0000"/>
                </a:solidFill>
              </a:rPr>
              <a:t>http://e-learn.viser.edu.rs/moodle</a:t>
            </a:r>
            <a:r>
              <a:rPr lang="sr-Latn-CS" sz="2000" b="1" dirty="0">
                <a:solidFill>
                  <a:srgbClr val="000066"/>
                </a:solidFill>
              </a:rPr>
              <a:t>/</a:t>
            </a:r>
          </a:p>
        </p:txBody>
      </p:sp>
      <p:pic>
        <p:nvPicPr>
          <p:cNvPr id="8704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844675"/>
            <a:ext cx="5616575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r-Cyrl-CS" dirty="0" smtClean="0"/>
              <a:t>2. </a:t>
            </a:r>
            <a:r>
              <a:rPr lang="bs-Latn-BA" dirty="0" smtClean="0"/>
              <a:t>DIO</a:t>
            </a:r>
            <a:endParaRPr lang="en-US" dirty="0" smtClean="0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Socijalne</a:t>
            </a:r>
            <a:r>
              <a:rPr lang="sr-Cyrl-CS" dirty="0" smtClean="0"/>
              <a:t> </a:t>
            </a:r>
            <a:r>
              <a:rPr lang="en-US" dirty="0" err="1" smtClean="0"/>
              <a:t>mreže</a:t>
            </a:r>
            <a:endParaRPr lang="sr-Cyrl-CS" dirty="0"/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Social Networking</a:t>
            </a: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Online Social Networks</a:t>
            </a:r>
          </a:p>
        </p:txBody>
      </p:sp>
    </p:spTree>
  </p:cSld>
  <p:clrMapOvr>
    <a:masterClrMapping/>
  </p:clrMapOvr>
  <p:transition spd="slow">
    <p:pull dir="d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1160463"/>
            <a:ext cx="8229600" cy="647700"/>
          </a:xfrm>
          <a:noFill/>
        </p:spPr>
        <p:txBody>
          <a:bodyPr anchorCtr="1"/>
          <a:lstStyle/>
          <a:p>
            <a:r>
              <a:rPr lang="en-US" sz="4000" dirty="0" smtClean="0"/>
              <a:t>(</a:t>
            </a:r>
            <a:r>
              <a:rPr lang="en-US" sz="4000" dirty="0" err="1" smtClean="0"/>
              <a:t>Samo</a:t>
            </a:r>
            <a:r>
              <a:rPr lang="en-US" sz="4000" dirty="0" smtClean="0"/>
              <a:t>) pr</a:t>
            </a:r>
            <a:r>
              <a:rPr lang="bs-Latn-BA" sz="4000" dirty="0" err="1" smtClean="0"/>
              <a:t>ij</a:t>
            </a:r>
            <a:r>
              <a:rPr lang="en-US" sz="4000" dirty="0" smtClean="0"/>
              <a:t>e</a:t>
            </a:r>
            <a:r>
              <a:rPr lang="sr-Cyrl-CS" sz="4000" dirty="0" smtClean="0"/>
              <a:t> 10 </a:t>
            </a:r>
            <a:r>
              <a:rPr lang="en-US" sz="4000" dirty="0" err="1" smtClean="0"/>
              <a:t>godina</a:t>
            </a:r>
            <a:r>
              <a:rPr lang="en-US" sz="4000" dirty="0" smtClean="0"/>
              <a:t>…</a:t>
            </a:r>
          </a:p>
        </p:txBody>
      </p:sp>
      <p:sp>
        <p:nvSpPr>
          <p:cNvPr id="229383" name="Rectangle 7"/>
          <p:cNvSpPr>
            <a:spLocks noGrp="1" noChangeArrowheads="1"/>
          </p:cNvSpPr>
          <p:nvPr>
            <p:ph idx="1"/>
          </p:nvPr>
        </p:nvSpPr>
        <p:spPr>
          <a:xfrm>
            <a:off x="431800" y="1989138"/>
            <a:ext cx="8304213" cy="4319587"/>
          </a:xfrm>
        </p:spPr>
        <p:txBody>
          <a:bodyPr/>
          <a:lstStyle/>
          <a:p>
            <a:r>
              <a:rPr lang="en-US" sz="2400" dirty="0" err="1" smtClean="0"/>
              <a:t>Malo</a:t>
            </a:r>
            <a:r>
              <a:rPr lang="sr-Cyrl-CS" sz="2400" dirty="0" smtClean="0"/>
              <a:t> </a:t>
            </a:r>
            <a:r>
              <a:rPr lang="en-US" sz="2400" dirty="0" err="1" smtClean="0"/>
              <a:t>ili</a:t>
            </a:r>
            <a:r>
              <a:rPr lang="sr-Cyrl-CS" sz="2400" dirty="0" smtClean="0"/>
              <a:t> </a:t>
            </a:r>
            <a:r>
              <a:rPr lang="en-US" sz="2400" dirty="0" err="1" smtClean="0"/>
              <a:t>ni</a:t>
            </a:r>
            <a:r>
              <a:rPr lang="sr-Cyrl-CS" sz="2400" dirty="0" smtClean="0"/>
              <a:t> </a:t>
            </a:r>
            <a:r>
              <a:rPr lang="en-US" sz="2400" dirty="0" err="1" smtClean="0"/>
              <a:t>malo</a:t>
            </a:r>
            <a:r>
              <a:rPr lang="sr-Cyrl-CS" sz="2400" dirty="0" smtClean="0"/>
              <a:t> </a:t>
            </a:r>
            <a:r>
              <a:rPr lang="en-US" sz="2400" dirty="0" err="1" smtClean="0"/>
              <a:t>iskustva</a:t>
            </a:r>
            <a:r>
              <a:rPr lang="sr-Cyrl-C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....</a:t>
            </a:r>
          </a:p>
          <a:p>
            <a:pPr lvl="1">
              <a:spcBef>
                <a:spcPct val="25000"/>
              </a:spcBef>
            </a:pPr>
            <a:r>
              <a:rPr lang="en-US" sz="2200" dirty="0" smtClean="0"/>
              <a:t>Web</a:t>
            </a:r>
            <a:r>
              <a:rPr lang="sr-Cyrl-CS" sz="2200" dirty="0" smtClean="0"/>
              <a:t> </a:t>
            </a:r>
            <a:r>
              <a:rPr lang="en-US" sz="2200" dirty="0" err="1" smtClean="0"/>
              <a:t>sajtovima</a:t>
            </a:r>
            <a:r>
              <a:rPr lang="en-US" sz="2200" dirty="0" smtClean="0"/>
              <a:t>, e</a:t>
            </a:r>
            <a:r>
              <a:rPr lang="sr-Cyrl-CS" sz="2200" dirty="0" smtClean="0"/>
              <a:t>-</a:t>
            </a:r>
            <a:r>
              <a:rPr lang="en-US" sz="2200" dirty="0" err="1" smtClean="0"/>
              <a:t>poštom</a:t>
            </a:r>
            <a:r>
              <a:rPr lang="en-US" sz="2200" dirty="0" smtClean="0"/>
              <a:t>, </a:t>
            </a:r>
            <a:r>
              <a:rPr lang="en-US" sz="2200" dirty="0" err="1" smtClean="0"/>
              <a:t>spamovima</a:t>
            </a:r>
            <a:r>
              <a:rPr lang="sr-Cyrl-CS" sz="2200" dirty="0" smtClean="0"/>
              <a:t> (</a:t>
            </a:r>
            <a:r>
              <a:rPr lang="en-US" sz="2200" dirty="0" smtClean="0"/>
              <a:t>spam</a:t>
            </a:r>
            <a:r>
              <a:rPr lang="sr-Cyrl-CS" sz="2200" dirty="0" smtClean="0"/>
              <a:t>)</a:t>
            </a:r>
            <a:r>
              <a:rPr lang="en-US" sz="2200" dirty="0" smtClean="0"/>
              <a:t>, </a:t>
            </a:r>
            <a:r>
              <a:rPr lang="en-US" sz="2200" dirty="0" err="1" smtClean="0"/>
              <a:t>virusima</a:t>
            </a:r>
            <a:r>
              <a:rPr lang="sr-Cyrl-CS" sz="2200" dirty="0" smtClean="0"/>
              <a:t> (</a:t>
            </a:r>
            <a:r>
              <a:rPr lang="en-US" sz="2200" dirty="0" err="1" smtClean="0"/>
              <a:t>na</a:t>
            </a:r>
            <a:r>
              <a:rPr lang="sr-Cyrl-CS" sz="2200" dirty="0" smtClean="0"/>
              <a:t> </a:t>
            </a:r>
            <a:r>
              <a:rPr lang="en-US" sz="2200" dirty="0" err="1" smtClean="0"/>
              <a:t>računarima</a:t>
            </a:r>
            <a:r>
              <a:rPr lang="sr-Cyrl-CS" sz="2200" dirty="0" smtClean="0"/>
              <a:t>)</a:t>
            </a:r>
            <a:endParaRPr lang="en-US" sz="2200" dirty="0" smtClean="0"/>
          </a:p>
          <a:p>
            <a:pPr lvl="1">
              <a:spcBef>
                <a:spcPct val="25000"/>
              </a:spcBef>
            </a:pPr>
            <a:r>
              <a:rPr lang="en-US" sz="2200" dirty="0" err="1" smtClean="0"/>
              <a:t>Mobilni</a:t>
            </a:r>
            <a:r>
              <a:rPr lang="sr-Cyrl-CS" sz="2200" dirty="0" smtClean="0"/>
              <a:t> </a:t>
            </a:r>
            <a:r>
              <a:rPr lang="en-US" sz="2200" dirty="0" err="1" smtClean="0"/>
              <a:t>računari</a:t>
            </a:r>
            <a:r>
              <a:rPr lang="sr-Cyrl-CS" sz="2200" dirty="0" smtClean="0"/>
              <a:t> </a:t>
            </a:r>
            <a:r>
              <a:rPr lang="en-US" sz="2200" dirty="0" err="1" smtClean="0"/>
              <a:t>su</a:t>
            </a:r>
            <a:r>
              <a:rPr lang="sr-Cyrl-CS" sz="2200" dirty="0" smtClean="0"/>
              <a:t> </a:t>
            </a:r>
            <a:r>
              <a:rPr lang="en-US" sz="2200" dirty="0" err="1" smtClean="0"/>
              <a:t>bili</a:t>
            </a:r>
            <a:r>
              <a:rPr lang="sr-Cyrl-CS" sz="2200" dirty="0" smtClean="0"/>
              <a:t> </a:t>
            </a:r>
            <a:r>
              <a:rPr lang="en-US" sz="2200" dirty="0" err="1" smtClean="0"/>
              <a:t>skupi</a:t>
            </a:r>
            <a:r>
              <a:rPr lang="sr-Cyrl-CS" sz="2200" dirty="0" smtClean="0"/>
              <a:t> </a:t>
            </a:r>
            <a:r>
              <a:rPr lang="en-US" sz="2200" dirty="0" err="1" smtClean="0"/>
              <a:t>i</a:t>
            </a:r>
            <a:r>
              <a:rPr lang="sr-Cyrl-CS" sz="2200" dirty="0" smtClean="0"/>
              <a:t> </a:t>
            </a:r>
            <a:r>
              <a:rPr lang="en-US" sz="2200" dirty="0" err="1" smtClean="0"/>
              <a:t>veoma</a:t>
            </a:r>
            <a:r>
              <a:rPr lang="sr-Cyrl-CS" sz="2200" dirty="0" smtClean="0"/>
              <a:t> </a:t>
            </a:r>
            <a:r>
              <a:rPr lang="en-US" sz="2200" dirty="0" smtClean="0"/>
              <a:t>r</a:t>
            </a:r>
            <a:r>
              <a:rPr lang="bs-Latn-BA" sz="2200" dirty="0" err="1" smtClean="0"/>
              <a:t>ij</a:t>
            </a:r>
            <a:r>
              <a:rPr lang="en-US" sz="2200" dirty="0" err="1" smtClean="0"/>
              <a:t>etki</a:t>
            </a:r>
            <a:endParaRPr lang="en-US" sz="2200" dirty="0" smtClean="0"/>
          </a:p>
          <a:p>
            <a:pPr lvl="1">
              <a:spcBef>
                <a:spcPct val="25000"/>
              </a:spcBef>
            </a:pPr>
            <a:r>
              <a:rPr lang="en-US" sz="2200" dirty="0" smtClean="0"/>
              <a:t>Sony Walkman je</a:t>
            </a:r>
            <a:r>
              <a:rPr lang="sr-Cyrl-CS" sz="2200" dirty="0" smtClean="0"/>
              <a:t> </a:t>
            </a:r>
            <a:r>
              <a:rPr lang="en-US" sz="2200" dirty="0" smtClean="0"/>
              <a:t>bio</a:t>
            </a:r>
            <a:r>
              <a:rPr lang="sr-Cyrl-CS" sz="2200" dirty="0" smtClean="0"/>
              <a:t> </a:t>
            </a:r>
            <a:r>
              <a:rPr lang="en-US" sz="2200" dirty="0" err="1" smtClean="0"/>
              <a:t>tehnološki</a:t>
            </a:r>
            <a:r>
              <a:rPr lang="sr-Cyrl-CS" sz="2200" dirty="0" smtClean="0"/>
              <a:t> </a:t>
            </a:r>
            <a:r>
              <a:rPr lang="en-US" sz="2200" dirty="0" err="1" smtClean="0"/>
              <a:t>vrh</a:t>
            </a:r>
            <a:endParaRPr lang="en-US" sz="2200" dirty="0" smtClean="0"/>
          </a:p>
          <a:p>
            <a:pPr lvl="1">
              <a:spcBef>
                <a:spcPct val="25000"/>
              </a:spcBef>
            </a:pPr>
            <a:r>
              <a:rPr lang="en-US" sz="2200" dirty="0" smtClean="0"/>
              <a:t>CD</a:t>
            </a:r>
            <a:r>
              <a:rPr lang="sr-Cyrl-CS" sz="2200" dirty="0" smtClean="0"/>
              <a:t> </a:t>
            </a:r>
            <a:r>
              <a:rPr lang="en-US" sz="2200" dirty="0" smtClean="0"/>
              <a:t>je</a:t>
            </a:r>
            <a:r>
              <a:rPr lang="sr-Cyrl-CS" sz="2200" dirty="0" smtClean="0"/>
              <a:t> </a:t>
            </a:r>
            <a:r>
              <a:rPr lang="en-US" sz="2200" dirty="0" smtClean="0"/>
              <a:t>bio</a:t>
            </a:r>
            <a:r>
              <a:rPr lang="sr-Cyrl-CS" sz="2200" dirty="0" smtClean="0"/>
              <a:t> </a:t>
            </a:r>
            <a:r>
              <a:rPr lang="en-US" sz="2200" dirty="0" err="1" smtClean="0"/>
              <a:t>prava</a:t>
            </a:r>
            <a:r>
              <a:rPr lang="sr-Cyrl-CS" sz="2200" dirty="0" smtClean="0"/>
              <a:t> </a:t>
            </a:r>
            <a:r>
              <a:rPr lang="en-US" sz="2200" dirty="0" err="1" smtClean="0"/>
              <a:t>stvar</a:t>
            </a:r>
            <a:endParaRPr lang="en-US" sz="2200" dirty="0" smtClean="0"/>
          </a:p>
          <a:p>
            <a:pPr lvl="1">
              <a:spcBef>
                <a:spcPct val="25000"/>
              </a:spcBef>
            </a:pPr>
            <a:r>
              <a:rPr lang="en-US" sz="2200" dirty="0" err="1" smtClean="0"/>
              <a:t>WiFi</a:t>
            </a:r>
            <a:r>
              <a:rPr lang="en-US" sz="2200" dirty="0" smtClean="0"/>
              <a:t> je</a:t>
            </a:r>
            <a:r>
              <a:rPr lang="sr-Cyrl-CS" sz="2200" dirty="0" smtClean="0"/>
              <a:t> </a:t>
            </a:r>
            <a:r>
              <a:rPr lang="en-US" sz="2200" dirty="0" smtClean="0"/>
              <a:t>bio</a:t>
            </a:r>
            <a:r>
              <a:rPr lang="sr-Cyrl-CS" sz="2200" dirty="0" smtClean="0"/>
              <a:t> </a:t>
            </a:r>
            <a:r>
              <a:rPr lang="en-US" sz="2200" dirty="0" err="1" smtClean="0"/>
              <a:t>potpuno</a:t>
            </a:r>
            <a:r>
              <a:rPr lang="sr-Cyrl-CS" sz="2200" dirty="0" smtClean="0"/>
              <a:t> </a:t>
            </a:r>
            <a:r>
              <a:rPr lang="en-US" sz="2200" dirty="0" err="1" smtClean="0"/>
              <a:t>nepoznata</a:t>
            </a:r>
            <a:r>
              <a:rPr lang="sr-Cyrl-CS" sz="2200" dirty="0" smtClean="0"/>
              <a:t> </a:t>
            </a:r>
            <a:r>
              <a:rPr lang="en-US" sz="2200" dirty="0" err="1" smtClean="0"/>
              <a:t>stvar</a:t>
            </a:r>
            <a:endParaRPr lang="en-US" sz="2200" dirty="0" smtClean="0"/>
          </a:p>
          <a:p>
            <a:pPr lvl="1">
              <a:spcBef>
                <a:spcPct val="25000"/>
              </a:spcBef>
            </a:pPr>
            <a:r>
              <a:rPr lang="en-US" sz="2200" dirty="0" smtClean="0"/>
              <a:t>MySpace je</a:t>
            </a:r>
            <a:r>
              <a:rPr lang="sr-Cyrl-CS" sz="2200" dirty="0" smtClean="0"/>
              <a:t> </a:t>
            </a:r>
            <a:r>
              <a:rPr lang="en-US" sz="2200" dirty="0" err="1" smtClean="0"/>
              <a:t>označavao</a:t>
            </a:r>
            <a:r>
              <a:rPr lang="sr-Cyrl-CS" sz="2200" dirty="0" smtClean="0"/>
              <a:t> </a:t>
            </a:r>
            <a:r>
              <a:rPr lang="en-US" sz="2200" dirty="0" smtClean="0"/>
              <a:t>d</a:t>
            </a:r>
            <a:r>
              <a:rPr lang="bs-Latn-BA" sz="2200" dirty="0" smtClean="0"/>
              <a:t>i</a:t>
            </a:r>
            <a:r>
              <a:rPr lang="en-US" sz="2200" dirty="0" smtClean="0"/>
              <a:t>o</a:t>
            </a:r>
            <a:r>
              <a:rPr lang="sr-Cyrl-CS" sz="2200" dirty="0" smtClean="0"/>
              <a:t> </a:t>
            </a:r>
            <a:r>
              <a:rPr lang="en-US" sz="2200" dirty="0" err="1" smtClean="0"/>
              <a:t>stana</a:t>
            </a:r>
            <a:r>
              <a:rPr lang="en-US" sz="2200" dirty="0" smtClean="0"/>
              <a:t>!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9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9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9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9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93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93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60463"/>
            <a:ext cx="9144000" cy="990600"/>
          </a:xfrm>
          <a:noFill/>
        </p:spPr>
        <p:txBody>
          <a:bodyPr anchorCtr="1"/>
          <a:lstStyle/>
          <a:p>
            <a:pPr>
              <a:lnSpc>
                <a:spcPct val="85000"/>
              </a:lnSpc>
            </a:pPr>
            <a:r>
              <a:rPr lang="en-US" sz="3400" dirty="0" err="1" smtClean="0"/>
              <a:t>Stvari</a:t>
            </a:r>
            <a:r>
              <a:rPr lang="sr-Cyrl-CS" sz="3400" dirty="0" smtClean="0"/>
              <a:t> </a:t>
            </a:r>
            <a:r>
              <a:rPr lang="en-US" sz="3400" dirty="0" err="1" smtClean="0"/>
              <a:t>su</a:t>
            </a:r>
            <a:r>
              <a:rPr lang="sr-Cyrl-CS" sz="3400" dirty="0" smtClean="0"/>
              <a:t> </a:t>
            </a:r>
            <a:r>
              <a:rPr lang="en-US" sz="3400" dirty="0" smtClean="0"/>
              <a:t>se</a:t>
            </a:r>
            <a:r>
              <a:rPr lang="sr-Cyrl-CS" sz="3400" dirty="0" smtClean="0"/>
              <a:t> </a:t>
            </a:r>
            <a:r>
              <a:rPr lang="en-US" sz="3400" dirty="0" smtClean="0"/>
              <a:t>prom</a:t>
            </a:r>
            <a:r>
              <a:rPr lang="bs-Latn-BA" sz="3400" dirty="0" err="1" smtClean="0"/>
              <a:t>ij</a:t>
            </a:r>
            <a:r>
              <a:rPr lang="en-US" sz="3400" dirty="0" err="1" smtClean="0"/>
              <a:t>enile</a:t>
            </a:r>
            <a:r>
              <a:rPr lang="sr-Cyrl-CS" sz="3400" dirty="0" smtClean="0"/>
              <a:t>, </a:t>
            </a:r>
            <a:r>
              <a:rPr lang="en-US" sz="3400" dirty="0" err="1" smtClean="0"/>
              <a:t>tako</a:t>
            </a:r>
            <a:r>
              <a:rPr lang="sr-Cyrl-CS" sz="3400" dirty="0" smtClean="0"/>
              <a:t> </a:t>
            </a:r>
            <a:r>
              <a:rPr lang="en-US" sz="3400" dirty="0" err="1" smtClean="0"/>
              <a:t>da</a:t>
            </a:r>
            <a:r>
              <a:rPr lang="en-US" sz="3400" dirty="0" smtClean="0"/>
              <a:t> </a:t>
            </a:r>
            <a:r>
              <a:rPr lang="bs-Latn-BA" sz="3400" dirty="0" smtClean="0"/>
              <a:t>se </a:t>
            </a:r>
            <a:r>
              <a:rPr lang="en-US" sz="3400" dirty="0" err="1" smtClean="0"/>
              <a:t>danas</a:t>
            </a:r>
            <a:r>
              <a:rPr lang="en-US" sz="3400" dirty="0" smtClean="0"/>
              <a:t>,…</a:t>
            </a:r>
          </a:p>
        </p:txBody>
      </p:sp>
      <p:sp>
        <p:nvSpPr>
          <p:cNvPr id="230405" name="Rectangle 5"/>
          <p:cNvSpPr>
            <a:spLocks noGrp="1" noChangeArrowheads="1"/>
          </p:cNvSpPr>
          <p:nvPr>
            <p:ph idx="1"/>
          </p:nvPr>
        </p:nvSpPr>
        <p:spPr>
          <a:xfrm>
            <a:off x="431800" y="2097088"/>
            <a:ext cx="8458200" cy="4133850"/>
          </a:xfrm>
        </p:spPr>
        <p:txBody>
          <a:bodyPr/>
          <a:lstStyle/>
          <a:p>
            <a:r>
              <a:rPr lang="en-US" sz="2400" dirty="0" smtClean="0"/>
              <a:t>Ne</a:t>
            </a:r>
            <a:r>
              <a:rPr lang="sr-Cyrl-CS" sz="2400" dirty="0" smtClean="0"/>
              <a:t> </a:t>
            </a:r>
            <a:r>
              <a:rPr lang="en-US" sz="2400" dirty="0" err="1" smtClean="0"/>
              <a:t>može</a:t>
            </a:r>
            <a:r>
              <a:rPr lang="sr-Cyrl-CS" sz="2400" dirty="0" smtClean="0"/>
              <a:t> </a:t>
            </a:r>
            <a:r>
              <a:rPr lang="en-US" sz="2400" dirty="0" err="1" smtClean="0"/>
              <a:t>zamisliti</a:t>
            </a:r>
            <a:r>
              <a:rPr lang="sr-Cyrl-CS" sz="2400" dirty="0" smtClean="0"/>
              <a:t> </a:t>
            </a:r>
            <a:r>
              <a:rPr lang="en-US" sz="2400" dirty="0" err="1" smtClean="0"/>
              <a:t>život</a:t>
            </a:r>
            <a:r>
              <a:rPr lang="sr-Cyrl-CS" sz="2400" dirty="0" smtClean="0"/>
              <a:t> </a:t>
            </a:r>
            <a:r>
              <a:rPr lang="en-US" sz="2400" dirty="0" err="1" smtClean="0"/>
              <a:t>bez</a:t>
            </a:r>
            <a:r>
              <a:rPr lang="en-US" sz="2400" dirty="0" smtClean="0"/>
              <a:t>:</a:t>
            </a:r>
          </a:p>
          <a:p>
            <a:pPr lvl="1"/>
            <a:r>
              <a:rPr lang="en-US" sz="2200" dirty="0" err="1" smtClean="0"/>
              <a:t>računara</a:t>
            </a:r>
            <a:r>
              <a:rPr lang="en-US" sz="2200" dirty="0" smtClean="0"/>
              <a:t> </a:t>
            </a:r>
            <a:r>
              <a:rPr lang="en-US" dirty="0" smtClean="0"/>
              <a:t>– </a:t>
            </a:r>
          </a:p>
          <a:p>
            <a:pPr lvl="2"/>
            <a:r>
              <a:rPr lang="en-US" sz="2000" dirty="0" err="1" smtClean="0"/>
              <a:t>stonih</a:t>
            </a:r>
            <a:r>
              <a:rPr lang="sr-Cyrl-CS" sz="2000" dirty="0" smtClean="0"/>
              <a:t> (</a:t>
            </a:r>
            <a:r>
              <a:rPr lang="en-US" sz="2000" i="1" dirty="0" smtClean="0"/>
              <a:t>desktops</a:t>
            </a:r>
            <a:r>
              <a:rPr lang="sr-Cyrl-CS" sz="2000" dirty="0" smtClean="0"/>
              <a:t>)</a:t>
            </a:r>
            <a:r>
              <a:rPr lang="en-US" sz="2000" dirty="0" smtClean="0"/>
              <a:t>, </a:t>
            </a:r>
          </a:p>
          <a:p>
            <a:pPr lvl="2"/>
            <a:r>
              <a:rPr lang="en-US" sz="2000" dirty="0" err="1" smtClean="0"/>
              <a:t>prenosivih</a:t>
            </a:r>
            <a:r>
              <a:rPr lang="sr-Cyrl-CS" sz="2000" dirty="0" smtClean="0"/>
              <a:t> (</a:t>
            </a:r>
            <a:r>
              <a:rPr lang="en-US" sz="2000" i="1" dirty="0" smtClean="0"/>
              <a:t>laptops</a:t>
            </a:r>
            <a:r>
              <a:rPr lang="sr-Cyrl-CS" sz="2000" dirty="0" smtClean="0"/>
              <a:t>)</a:t>
            </a:r>
            <a:r>
              <a:rPr lang="en-US" sz="2000" dirty="0" smtClean="0"/>
              <a:t>, </a:t>
            </a:r>
          </a:p>
          <a:p>
            <a:pPr lvl="2"/>
            <a:r>
              <a:rPr lang="en-US" sz="2000" dirty="0" err="1" smtClean="0"/>
              <a:t>ličnih</a:t>
            </a:r>
            <a:r>
              <a:rPr lang="sr-Cyrl-CS" sz="2000" dirty="0" smtClean="0"/>
              <a:t> </a:t>
            </a:r>
            <a:r>
              <a:rPr lang="en-US" sz="2000" dirty="0" err="1" smtClean="0"/>
              <a:t>digitalnih</a:t>
            </a:r>
            <a:r>
              <a:rPr lang="sr-Cyrl-CS" sz="2000" dirty="0" smtClean="0"/>
              <a:t> </a:t>
            </a:r>
            <a:r>
              <a:rPr lang="en-US" sz="2000" dirty="0" err="1" smtClean="0"/>
              <a:t>asistenata</a:t>
            </a:r>
            <a:r>
              <a:rPr lang="sr-Cyrl-CS" sz="2000" dirty="0" smtClean="0"/>
              <a:t> (</a:t>
            </a:r>
            <a:r>
              <a:rPr lang="en-US" sz="2000" dirty="0" smtClean="0"/>
              <a:t>PDA</a:t>
            </a:r>
            <a:r>
              <a:rPr lang="sr-Cyrl-CS" sz="2000" dirty="0" smtClean="0"/>
              <a:t>)</a:t>
            </a:r>
            <a:r>
              <a:rPr lang="en-US" dirty="0" smtClean="0"/>
              <a:t> </a:t>
            </a:r>
          </a:p>
          <a:p>
            <a:pPr lvl="1"/>
            <a:r>
              <a:rPr lang="en-US" sz="2200" dirty="0" err="1" smtClean="0"/>
              <a:t>Mobilni</a:t>
            </a:r>
            <a:r>
              <a:rPr lang="sr-Cyrl-CS" sz="2200" dirty="0" smtClean="0"/>
              <a:t> </a:t>
            </a:r>
            <a:r>
              <a:rPr lang="en-US" sz="2200" dirty="0" err="1" smtClean="0"/>
              <a:t>i</a:t>
            </a:r>
            <a:r>
              <a:rPr lang="sr-Cyrl-CS" sz="2200" dirty="0" smtClean="0"/>
              <a:t> </a:t>
            </a:r>
            <a:r>
              <a:rPr lang="en-US" sz="2200" dirty="0" err="1" smtClean="0"/>
              <a:t>pametni</a:t>
            </a:r>
            <a:r>
              <a:rPr lang="sr-Cyrl-CS" sz="2200" dirty="0" smtClean="0"/>
              <a:t> </a:t>
            </a:r>
            <a:r>
              <a:rPr lang="en-US" sz="2200" dirty="0" err="1" smtClean="0"/>
              <a:t>telefoni</a:t>
            </a:r>
            <a:r>
              <a:rPr lang="sr-Cyrl-CS" sz="2200" dirty="0" smtClean="0"/>
              <a:t> </a:t>
            </a:r>
            <a:r>
              <a:rPr lang="en-US" sz="2200" dirty="0" smtClean="0"/>
              <a:t>(</a:t>
            </a:r>
            <a:r>
              <a:rPr lang="en-US" sz="2200" i="1" dirty="0" smtClean="0"/>
              <a:t>smart cell phones</a:t>
            </a:r>
            <a:r>
              <a:rPr lang="sr-Cyrl-CS" sz="2200" dirty="0" smtClean="0"/>
              <a:t>)</a:t>
            </a:r>
            <a:r>
              <a:rPr lang="en-US" sz="2200" dirty="0" smtClean="0"/>
              <a:t>,</a:t>
            </a:r>
          </a:p>
          <a:p>
            <a:pPr lvl="1"/>
            <a:r>
              <a:rPr lang="en-US" sz="2200" dirty="0" err="1" smtClean="0"/>
              <a:t>Digitalnih</a:t>
            </a:r>
            <a:r>
              <a:rPr lang="sr-Cyrl-CS" sz="2200" dirty="0" smtClean="0"/>
              <a:t> </a:t>
            </a:r>
            <a:r>
              <a:rPr lang="en-US" sz="2200" dirty="0" err="1" smtClean="0"/>
              <a:t>ure</a:t>
            </a:r>
            <a:r>
              <a:rPr lang="vi-VN" sz="2200" dirty="0" smtClean="0"/>
              <a:t>đ</a:t>
            </a:r>
            <a:r>
              <a:rPr lang="en-US" sz="2200" dirty="0" err="1" smtClean="0"/>
              <a:t>aja</a:t>
            </a:r>
            <a:r>
              <a:rPr lang="sr-Cyrl-CS" sz="2200" dirty="0" smtClean="0"/>
              <a:t> </a:t>
            </a:r>
            <a:r>
              <a:rPr lang="en-US" sz="2200" dirty="0" err="1" smtClean="0"/>
              <a:t>za</a:t>
            </a:r>
            <a:r>
              <a:rPr lang="sr-Cyrl-CS" sz="2200" dirty="0" smtClean="0"/>
              <a:t> </a:t>
            </a:r>
            <a:r>
              <a:rPr lang="en-US" sz="2200" dirty="0" err="1" smtClean="0"/>
              <a:t>reprodukciju</a:t>
            </a:r>
            <a:r>
              <a:rPr lang="sr-Cyrl-CS" sz="2200" dirty="0" smtClean="0"/>
              <a:t> </a:t>
            </a:r>
            <a:r>
              <a:rPr lang="en-US" sz="2200" dirty="0" err="1" smtClean="0"/>
              <a:t>muzike</a:t>
            </a:r>
            <a:r>
              <a:rPr lang="sr-Cyrl-CS" sz="2200" dirty="0" smtClean="0"/>
              <a:t> (</a:t>
            </a:r>
            <a:r>
              <a:rPr lang="en-US" sz="2200" i="1" dirty="0" smtClean="0"/>
              <a:t>digital music players</a:t>
            </a:r>
            <a:r>
              <a:rPr lang="sr-Cyrl-CS" sz="2200" dirty="0" smtClean="0"/>
              <a:t>)</a:t>
            </a:r>
            <a:r>
              <a:rPr lang="en-US" sz="2200" dirty="0" smtClean="0"/>
              <a:t>, </a:t>
            </a:r>
          </a:p>
          <a:p>
            <a:pPr lvl="1"/>
            <a:r>
              <a:rPr lang="en-US" sz="2200" dirty="0" err="1" smtClean="0"/>
              <a:t>Digitalnih</a:t>
            </a:r>
            <a:r>
              <a:rPr lang="sr-Cyrl-CS" sz="2200" dirty="0" smtClean="0"/>
              <a:t> </a:t>
            </a:r>
            <a:r>
              <a:rPr lang="en-US" sz="2200" dirty="0" err="1" smtClean="0"/>
              <a:t>kamera</a:t>
            </a:r>
            <a:r>
              <a:rPr lang="en-US" sz="2200" dirty="0" smtClean="0"/>
              <a:t>, </a:t>
            </a:r>
            <a:r>
              <a:rPr lang="en-US" sz="2200" dirty="0" err="1" smtClean="0"/>
              <a:t>i</a:t>
            </a:r>
            <a:r>
              <a:rPr lang="en-US" sz="2200" dirty="0" smtClean="0"/>
              <a:t>, </a:t>
            </a:r>
            <a:r>
              <a:rPr lang="en-US" sz="2200" dirty="0" err="1" smtClean="0"/>
              <a:t>naravno</a:t>
            </a:r>
            <a:r>
              <a:rPr lang="en-US" sz="2200" dirty="0" smtClean="0"/>
              <a:t>, </a:t>
            </a:r>
          </a:p>
          <a:p>
            <a:pPr lvl="1"/>
            <a:r>
              <a:rPr lang="en-US" sz="2200" b="1" dirty="0" err="1" smtClean="0"/>
              <a:t>Stalni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brzi</a:t>
            </a:r>
            <a:r>
              <a:rPr lang="sr-Cyrl-CS" sz="2200" b="1" dirty="0" smtClean="0"/>
              <a:t> </a:t>
            </a:r>
            <a:r>
              <a:rPr lang="en-US" sz="2200" b="1" dirty="0" err="1" smtClean="0"/>
              <a:t>pristup</a:t>
            </a:r>
            <a:r>
              <a:rPr lang="sr-Cyrl-CS" sz="2200" b="1" dirty="0" smtClean="0"/>
              <a:t> </a:t>
            </a:r>
            <a:r>
              <a:rPr lang="en-US" sz="2200" b="1" dirty="0" err="1" smtClean="0"/>
              <a:t>Internetu</a:t>
            </a:r>
            <a:endParaRPr lang="en-US" sz="2200" b="1" dirty="0" smtClean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0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0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0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0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0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0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0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0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Pojavil</a:t>
            </a:r>
            <a:r>
              <a:rPr lang="bs-Latn-BA" sz="3600" dirty="0" smtClean="0"/>
              <a:t>e</a:t>
            </a:r>
            <a:r>
              <a:rPr lang="sr-Cyrl-CS" sz="3600" dirty="0" smtClean="0"/>
              <a:t> </a:t>
            </a:r>
            <a:r>
              <a:rPr lang="en-US" sz="3600" dirty="0" err="1" smtClean="0"/>
              <a:t>su</a:t>
            </a:r>
            <a:r>
              <a:rPr lang="sr-Cyrl-CS" sz="3600" dirty="0" smtClean="0"/>
              <a:t> </a:t>
            </a:r>
            <a:r>
              <a:rPr lang="en-US" sz="3600" dirty="0" smtClean="0"/>
              <a:t>se</a:t>
            </a:r>
            <a:r>
              <a:rPr lang="sr-Cyrl-CS" sz="3600" dirty="0" smtClean="0"/>
              <a:t> </a:t>
            </a:r>
            <a:r>
              <a:rPr lang="en-US" sz="3600" dirty="0" err="1" smtClean="0"/>
              <a:t>nov</a:t>
            </a:r>
            <a:r>
              <a:rPr lang="bs-Latn-BA" sz="3600" dirty="0" smtClean="0"/>
              <a:t>e</a:t>
            </a:r>
            <a:r>
              <a:rPr lang="sr-Cyrl-CS" sz="3600" dirty="0" smtClean="0"/>
              <a:t>, </a:t>
            </a:r>
            <a:r>
              <a:rPr lang="en-US" sz="3600" dirty="0" err="1" smtClean="0"/>
              <a:t>globalne</a:t>
            </a:r>
            <a:r>
              <a:rPr lang="sr-Cyrl-CS" sz="3600" dirty="0" smtClean="0"/>
              <a:t> </a:t>
            </a:r>
            <a:r>
              <a:rPr lang="en-US" sz="3600" dirty="0" err="1" smtClean="0"/>
              <a:t>marke</a:t>
            </a:r>
            <a:endParaRPr lang="en-US" sz="3600" dirty="0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900" smtClean="0"/>
              <a:t>Facebook, </a:t>
            </a:r>
          </a:p>
          <a:p>
            <a:pPr lvl="1"/>
            <a:r>
              <a:rPr lang="en-US" sz="2900" smtClean="0"/>
              <a:t>MySpace, </a:t>
            </a:r>
          </a:p>
          <a:p>
            <a:pPr lvl="1"/>
            <a:r>
              <a:rPr lang="en-US" sz="2900" smtClean="0"/>
              <a:t>YouTube, </a:t>
            </a:r>
          </a:p>
          <a:p>
            <a:pPr lvl="1"/>
            <a:r>
              <a:rPr lang="en-US" sz="2900" smtClean="0"/>
              <a:t>Wikipedia, </a:t>
            </a:r>
          </a:p>
          <a:p>
            <a:pPr lvl="1"/>
            <a:r>
              <a:rPr lang="en-US" sz="2900" smtClean="0"/>
              <a:t>Twitter, </a:t>
            </a:r>
          </a:p>
          <a:p>
            <a:pPr lvl="1"/>
            <a:r>
              <a:rPr lang="en-US" sz="2900" smtClean="0"/>
              <a:t>World of Warcraft, </a:t>
            </a:r>
          </a:p>
          <a:p>
            <a:pPr lvl="1"/>
            <a:r>
              <a:rPr lang="en-US" sz="2900" smtClean="0"/>
              <a:t>Second Life,…</a:t>
            </a:r>
          </a:p>
        </p:txBody>
      </p:sp>
    </p:spTree>
  </p:cSld>
  <p:clrMapOvr>
    <a:masterClrMapping/>
  </p:clrMapOvr>
  <p:transition spd="slow">
    <p:pull dir="d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3" descr="digital natives - girl"/>
          <p:cNvPicPr>
            <a:picLocks noChangeAspect="1" noChangeArrowheads="1"/>
          </p:cNvPicPr>
          <p:nvPr/>
        </p:nvPicPr>
        <p:blipFill>
          <a:blip r:embed="rId2" cstate="print"/>
          <a:srcRect r="12088"/>
          <a:stretch>
            <a:fillRect/>
          </a:stretch>
        </p:blipFill>
        <p:spPr bwMode="auto">
          <a:xfrm>
            <a:off x="179388" y="2024063"/>
            <a:ext cx="3865562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196975"/>
            <a:ext cx="8229600" cy="711200"/>
          </a:xfrm>
          <a:noFill/>
        </p:spPr>
        <p:txBody>
          <a:bodyPr/>
          <a:lstStyle/>
          <a:p>
            <a:r>
              <a:rPr lang="en-US" sz="4000" i="1" smtClean="0"/>
              <a:t>Digital Natives</a:t>
            </a:r>
            <a:r>
              <a:rPr lang="en-US" sz="4000" smtClean="0"/>
              <a:t>, </a:t>
            </a:r>
            <a:r>
              <a:rPr lang="en-US" sz="4000" i="1" smtClean="0"/>
              <a:t>Digital</a:t>
            </a:r>
            <a:r>
              <a:rPr lang="sr-Cyrl-CS" sz="4000" i="1" smtClean="0"/>
              <a:t> </a:t>
            </a:r>
            <a:r>
              <a:rPr lang="en-US" sz="4000" i="1" smtClean="0"/>
              <a:t>Immigrants</a:t>
            </a:r>
            <a:r>
              <a:rPr lang="en-US" sz="4000" smtClean="0"/>
              <a:t> 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5121275"/>
            <a:ext cx="8229600" cy="11160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err="1" smtClean="0"/>
              <a:t>Današnji</a:t>
            </a:r>
            <a:r>
              <a:rPr lang="sr-Cyrl-CS" sz="2400" dirty="0" smtClean="0"/>
              <a:t> </a:t>
            </a:r>
            <a:r>
              <a:rPr lang="en-US" sz="2400" dirty="0" err="1" smtClean="0"/>
              <a:t>studenti</a:t>
            </a:r>
            <a:r>
              <a:rPr lang="sr-Cyrl-CS" sz="2400" dirty="0" smtClean="0"/>
              <a:t> </a:t>
            </a:r>
            <a:r>
              <a:rPr lang="en-US" sz="2400" dirty="0" err="1" smtClean="0"/>
              <a:t>nisu</a:t>
            </a:r>
            <a:r>
              <a:rPr lang="sr-Cyrl-CS" sz="2400" dirty="0" smtClean="0"/>
              <a:t> </a:t>
            </a:r>
            <a:r>
              <a:rPr lang="en-US" sz="2400" dirty="0" err="1" smtClean="0"/>
              <a:t>više</a:t>
            </a:r>
            <a:r>
              <a:rPr lang="sr-Cyrl-CS" sz="2400" dirty="0" smtClean="0"/>
              <a:t> </a:t>
            </a:r>
            <a:r>
              <a:rPr lang="en-US" sz="2400" dirty="0" err="1" smtClean="0"/>
              <a:t>ljudi</a:t>
            </a:r>
            <a:r>
              <a:rPr lang="sr-Cyrl-CS" sz="2400" dirty="0" smtClean="0"/>
              <a:t> </a:t>
            </a:r>
            <a:r>
              <a:rPr lang="en-US" sz="2400" dirty="0" err="1" smtClean="0"/>
              <a:t>koje</a:t>
            </a:r>
            <a:r>
              <a:rPr lang="sr-Cyrl-CS" sz="2400" dirty="0" smtClean="0"/>
              <a:t> </a:t>
            </a:r>
            <a:r>
              <a:rPr lang="en-US" sz="2400" dirty="0" smtClean="0"/>
              <a:t>je</a:t>
            </a:r>
            <a:r>
              <a:rPr lang="sr-Cyrl-CS" sz="2400" dirty="0" smtClean="0"/>
              <a:t> </a:t>
            </a:r>
            <a:r>
              <a:rPr lang="en-US" sz="2400" dirty="0" err="1" smtClean="0"/>
              <a:t>naš</a:t>
            </a:r>
            <a:r>
              <a:rPr lang="sr-Cyrl-CS" sz="2400" dirty="0" smtClean="0"/>
              <a:t> </a:t>
            </a:r>
            <a:r>
              <a:rPr lang="en-US" sz="2400" dirty="0" err="1" smtClean="0"/>
              <a:t>obrazovni</a:t>
            </a:r>
            <a:r>
              <a:rPr lang="sr-Cyrl-CS" sz="2400" dirty="0" smtClean="0"/>
              <a:t> </a:t>
            </a:r>
            <a:r>
              <a:rPr lang="en-US" sz="2400" dirty="0" err="1" smtClean="0"/>
              <a:t>sistem</a:t>
            </a:r>
            <a:r>
              <a:rPr lang="sr-Cyrl-CS" sz="2400" dirty="0" smtClean="0"/>
              <a:t> </a:t>
            </a:r>
            <a:r>
              <a:rPr lang="en-US" sz="2400" dirty="0" err="1" smtClean="0"/>
              <a:t>projektovan</a:t>
            </a:r>
            <a:r>
              <a:rPr lang="sr-Cyrl-CS" sz="2400" dirty="0" smtClean="0"/>
              <a:t> </a:t>
            </a:r>
            <a:r>
              <a:rPr lang="en-US" sz="2400" dirty="0" err="1" smtClean="0"/>
              <a:t>da</a:t>
            </a:r>
            <a:r>
              <a:rPr lang="sr-Cyrl-CS" sz="2400" dirty="0" smtClean="0"/>
              <a:t> </a:t>
            </a:r>
            <a:r>
              <a:rPr lang="en-US" sz="2400" dirty="0" err="1" smtClean="0"/>
              <a:t>po</a:t>
            </a:r>
            <a:r>
              <a:rPr lang="bs-Latn-BA" sz="2400" dirty="0" smtClean="0"/>
              <a:t>d</a:t>
            </a:r>
            <a:r>
              <a:rPr lang="en-US" sz="2400" dirty="0" err="1" smtClean="0"/>
              <a:t>učava</a:t>
            </a:r>
            <a:endParaRPr lang="sr-Cyrl-CS" sz="2400" dirty="0" smtClean="0"/>
          </a:p>
          <a:p>
            <a:pPr>
              <a:lnSpc>
                <a:spcPct val="80000"/>
              </a:lnSpc>
            </a:pPr>
            <a:r>
              <a:rPr lang="en-US" sz="2400" i="1" dirty="0" smtClean="0"/>
              <a:t>Marc </a:t>
            </a:r>
            <a:r>
              <a:rPr lang="en-US" sz="2400" i="1" dirty="0" err="1" smtClean="0"/>
              <a:t>Prensky</a:t>
            </a:r>
            <a:r>
              <a:rPr lang="sr-Cyrl-CS" sz="2400" i="1" dirty="0" smtClean="0"/>
              <a:t> </a:t>
            </a:r>
            <a:r>
              <a:rPr lang="en-US" sz="2400" dirty="0" smtClean="0">
                <a:hlinkClick r:id="rId3"/>
              </a:rPr>
              <a:t>http://www.marcprensky.com/writing</a:t>
            </a:r>
            <a:endParaRPr lang="en-US" sz="2400" dirty="0" smtClean="0"/>
          </a:p>
        </p:txBody>
      </p:sp>
      <p:pic>
        <p:nvPicPr>
          <p:cNvPr id="92165" name="Picture 6" descr="DigitalNativesDigitalImmigrants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413" y="1952625"/>
            <a:ext cx="343535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/>
          </p:cNvSpPr>
          <p:nvPr/>
        </p:nvSpPr>
        <p:spPr bwMode="auto">
          <a:xfrm>
            <a:off x="468313" y="1054100"/>
            <a:ext cx="8229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rgbClr val="000066"/>
                </a:solidFill>
              </a:rPr>
              <a:t>Kognitivni sistem</a:t>
            </a:r>
          </a:p>
        </p:txBody>
      </p:sp>
      <p:sp>
        <p:nvSpPr>
          <p:cNvPr id="11267" name="Content Placeholder 2"/>
          <p:cNvSpPr>
            <a:spLocks/>
          </p:cNvSpPr>
          <p:nvPr/>
        </p:nvSpPr>
        <p:spPr bwMode="auto">
          <a:xfrm>
            <a:off x="468313" y="1916113"/>
            <a:ext cx="82296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0066"/>
                </a:solidFill>
              </a:rPr>
              <a:t>Za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proces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obrade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informacija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odgovoran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je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kognitivni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sistem</a:t>
            </a:r>
            <a:r>
              <a:rPr lang="ru-RU" sz="2800">
                <a:solidFill>
                  <a:srgbClr val="000066"/>
                </a:solidFill>
              </a:rPr>
              <a:t>.</a:t>
            </a:r>
            <a:endParaRPr lang="sr-Latn-CS" sz="280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900">
                <a:solidFill>
                  <a:srgbClr val="000066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0066"/>
                </a:solidFill>
              </a:rPr>
              <a:t>Obrada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informacija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odvija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se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u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tri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me</a:t>
            </a:r>
            <a:r>
              <a:rPr lang="vi-VN" sz="2400">
                <a:solidFill>
                  <a:srgbClr val="000066"/>
                </a:solidFill>
              </a:rPr>
              <a:t>đ</a:t>
            </a:r>
            <a:r>
              <a:rPr lang="en-US" sz="2400">
                <a:solidFill>
                  <a:srgbClr val="000066"/>
                </a:solidFill>
              </a:rPr>
              <a:t>usobno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povezane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memorije</a:t>
            </a:r>
            <a:r>
              <a:rPr lang="ru-RU" sz="2800">
                <a:solidFill>
                  <a:srgbClr val="000066"/>
                </a:solidFill>
              </a:rPr>
              <a:t>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>
                <a:solidFill>
                  <a:srgbClr val="000066"/>
                </a:solidFill>
              </a:rPr>
              <a:t>čulnoj memoriji,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>
                <a:solidFill>
                  <a:srgbClr val="000066"/>
                </a:solidFill>
              </a:rPr>
              <a:t>operativnoj memoriji i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>
                <a:solidFill>
                  <a:srgbClr val="000066"/>
                </a:solidFill>
              </a:rPr>
              <a:t>dugotrajnoj memoriji</a:t>
            </a:r>
            <a:r>
              <a:rPr lang="en-US" sz="2800">
                <a:solidFill>
                  <a:srgbClr val="000066"/>
                </a:solidFill>
              </a:rPr>
              <a:t>. </a:t>
            </a:r>
          </a:p>
        </p:txBody>
      </p:sp>
      <p:pic>
        <p:nvPicPr>
          <p:cNvPr id="11268" name="Picture 6" descr="~2s43-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278438"/>
            <a:ext cx="85042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3779838" y="5157788"/>
            <a:ext cx="5113337" cy="10795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pull dir="d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96975"/>
            <a:ext cx="8229600" cy="711200"/>
          </a:xfrm>
          <a:noFill/>
        </p:spPr>
        <p:txBody>
          <a:bodyPr/>
          <a:lstStyle/>
          <a:p>
            <a:r>
              <a:rPr lang="en-US" sz="4000" i="1" smtClean="0"/>
              <a:t>Digital Natives</a:t>
            </a:r>
            <a:r>
              <a:rPr lang="en-US" sz="4000" smtClean="0"/>
              <a:t>, </a:t>
            </a:r>
            <a:r>
              <a:rPr lang="en-US" sz="4000" i="1" smtClean="0"/>
              <a:t>Digital</a:t>
            </a:r>
            <a:r>
              <a:rPr lang="sr-Cyrl-CS" sz="4000" i="1" smtClean="0"/>
              <a:t> </a:t>
            </a:r>
            <a:r>
              <a:rPr lang="en-US" sz="4000" i="1" smtClean="0"/>
              <a:t>Immigrants</a:t>
            </a:r>
            <a:r>
              <a:rPr lang="en-US" sz="4000" smtClean="0"/>
              <a:t> </a:t>
            </a:r>
          </a:p>
        </p:txBody>
      </p:sp>
      <p:pic>
        <p:nvPicPr>
          <p:cNvPr id="93187" name="Picture 6" descr="Digital Nat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881188"/>
            <a:ext cx="4441825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9"/>
          <p:cNvGrpSpPr>
            <a:grpSpLocks/>
          </p:cNvGrpSpPr>
          <p:nvPr/>
        </p:nvGrpSpPr>
        <p:grpSpPr bwMode="auto">
          <a:xfrm>
            <a:off x="0" y="971550"/>
            <a:ext cx="9144000" cy="5441950"/>
            <a:chOff x="0" y="612"/>
            <a:chExt cx="5760" cy="3428"/>
          </a:xfrm>
        </p:grpSpPr>
        <p:pic>
          <p:nvPicPr>
            <p:cNvPr id="94211" name="Picture 5" descr="Students know thi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12"/>
              <a:ext cx="4967" cy="3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212" name="Rectangle 6"/>
            <p:cNvSpPr>
              <a:spLocks noChangeArrowheads="1"/>
            </p:cNvSpPr>
            <p:nvPr/>
          </p:nvSpPr>
          <p:spPr bwMode="auto">
            <a:xfrm>
              <a:off x="2404" y="1162"/>
              <a:ext cx="2318" cy="854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080808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3200">
                  <a:solidFill>
                    <a:schemeClr val="bg1"/>
                  </a:solidFill>
                </a:rPr>
                <a:t>Današnji studenti</a:t>
              </a:r>
            </a:p>
            <a:p>
              <a:pPr algn="ctr" eaLnBrk="0" hangingPunct="0"/>
              <a:r>
                <a:rPr lang="en-US" sz="3200">
                  <a:solidFill>
                    <a:schemeClr val="bg1"/>
                  </a:solidFill>
                </a:rPr>
                <a:t> već znaju</a:t>
              </a:r>
            </a:p>
          </p:txBody>
        </p:sp>
        <p:sp>
          <p:nvSpPr>
            <p:cNvPr id="238599" name="Text Box 7"/>
            <p:cNvSpPr txBox="1">
              <a:spLocks noChangeArrowheads="1"/>
            </p:cNvSpPr>
            <p:nvPr/>
          </p:nvSpPr>
          <p:spPr bwMode="auto">
            <a:xfrm>
              <a:off x="3864" y="2001"/>
              <a:ext cx="1896" cy="864"/>
            </a:xfrm>
            <a:prstGeom prst="rect">
              <a:avLst/>
            </a:prstGeom>
            <a:solidFill>
              <a:schemeClr val="bg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4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87%</a:t>
              </a:r>
              <a:r>
                <a:rPr lang="en-US" sz="2800">
                  <a:solidFill>
                    <a:schemeClr val="bg1"/>
                  </a:solidFill>
                  <a:latin typeface="Verdana" pitchFamily="34" charset="0"/>
                </a:rPr>
                <a:t> </a:t>
              </a:r>
            </a:p>
            <a:p>
              <a:pPr algn="ctr" eaLnBrk="0" hangingPunct="0">
                <a:defRPr/>
              </a:pPr>
              <a:r>
                <a:rPr lang="sr-Cyrl-CS" sz="4000">
                  <a:solidFill>
                    <a:schemeClr val="bg1"/>
                  </a:solidFill>
                  <a:latin typeface="Verdana" pitchFamily="34" charset="0"/>
                </a:rPr>
                <a:t>“</a:t>
              </a:r>
              <a:r>
                <a:rPr lang="en-US" sz="4000">
                  <a:solidFill>
                    <a:schemeClr val="bg1"/>
                  </a:solidFill>
                  <a:latin typeface="Verdana" pitchFamily="34" charset="0"/>
                </a:rPr>
                <a:t>online</a:t>
              </a:r>
              <a:r>
                <a:rPr lang="sr-Cyrl-CS" sz="4000">
                  <a:solidFill>
                    <a:schemeClr val="bg1"/>
                  </a:solidFill>
                  <a:latin typeface="Verdana" pitchFamily="34" charset="0"/>
                </a:rPr>
                <a:t>”</a:t>
              </a:r>
              <a:r>
                <a:rPr lang="en-US" sz="2800">
                  <a:solidFill>
                    <a:schemeClr val="bg1"/>
                  </a:solidFill>
                  <a:latin typeface="Verdana" pitchFamily="34" charset="0"/>
                </a:rPr>
                <a:t> </a:t>
              </a:r>
            </a:p>
          </p:txBody>
        </p:sp>
        <p:sp>
          <p:nvSpPr>
            <p:cNvPr id="94214" name="Text Box 8"/>
            <p:cNvSpPr txBox="1">
              <a:spLocks noChangeArrowheads="1"/>
            </p:cNvSpPr>
            <p:nvPr/>
          </p:nvSpPr>
          <p:spPr bwMode="auto">
            <a:xfrm>
              <a:off x="3878" y="2840"/>
              <a:ext cx="1882" cy="1144"/>
            </a:xfrm>
            <a:prstGeom prst="rect">
              <a:avLst/>
            </a:prstGeom>
            <a:solidFill>
              <a:schemeClr val="tx2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dirty="0" err="1">
                  <a:solidFill>
                    <a:schemeClr val="bg1"/>
                  </a:solidFill>
                </a:rPr>
                <a:t>Komunikacija</a:t>
              </a:r>
              <a:r>
                <a:rPr lang="en-US" sz="2800" dirty="0">
                  <a:solidFill>
                    <a:schemeClr val="bg1"/>
                  </a:solidFill>
                </a:rPr>
                <a:t>, </a:t>
              </a:r>
            </a:p>
            <a:p>
              <a:pPr eaLnBrk="0" hangingPunct="0"/>
              <a:r>
                <a:rPr lang="en-US" sz="2800" dirty="0" err="1">
                  <a:solidFill>
                    <a:schemeClr val="bg1"/>
                  </a:solidFill>
                </a:rPr>
                <a:t>Igrice</a:t>
              </a:r>
              <a:r>
                <a:rPr lang="en-US" sz="2800" dirty="0">
                  <a:solidFill>
                    <a:schemeClr val="bg1"/>
                  </a:solidFill>
                </a:rPr>
                <a:t>, </a:t>
              </a:r>
            </a:p>
            <a:p>
              <a:pPr eaLnBrk="0" hangingPunct="0"/>
              <a:r>
                <a:rPr lang="en-US" sz="2800" dirty="0" smtClean="0">
                  <a:solidFill>
                    <a:schemeClr val="bg1"/>
                  </a:solidFill>
                </a:rPr>
                <a:t>V</a:t>
              </a:r>
              <a:r>
                <a:rPr lang="bs-Latn-BA" sz="2800" dirty="0" err="1" smtClean="0">
                  <a:solidFill>
                    <a:schemeClr val="bg1"/>
                  </a:solidFill>
                </a:rPr>
                <a:t>ij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esti</a:t>
              </a:r>
              <a:r>
                <a:rPr lang="en-US" sz="2800" dirty="0">
                  <a:solidFill>
                    <a:schemeClr val="bg1"/>
                  </a:solidFill>
                </a:rPr>
                <a:t>, </a:t>
              </a:r>
            </a:p>
            <a:p>
              <a:pPr eaLnBrk="0" hangingPunct="0"/>
              <a:r>
                <a:rPr lang="en-US" sz="2800" dirty="0" err="1">
                  <a:solidFill>
                    <a:schemeClr val="bg1"/>
                  </a:solidFill>
                </a:rPr>
                <a:t>Kupovina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6" descr="Students know thi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58850"/>
            <a:ext cx="8964613" cy="5899150"/>
          </a:xfrm>
          <a:noFill/>
        </p:spPr>
      </p:pic>
      <p:sp>
        <p:nvSpPr>
          <p:cNvPr id="95235" name="Rectangle 7"/>
          <p:cNvSpPr>
            <a:spLocks noChangeArrowheads="1"/>
          </p:cNvSpPr>
          <p:nvPr/>
        </p:nvSpPr>
        <p:spPr bwMode="auto">
          <a:xfrm>
            <a:off x="4248150" y="1952625"/>
            <a:ext cx="4108450" cy="144621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080808"/>
              </a:gs>
            </a:gsLst>
            <a:lin ang="5400000" scaled="1"/>
          </a:gradFill>
          <a:ln w="12700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chemeClr val="bg1"/>
                </a:solidFill>
              </a:rPr>
              <a:t>Današnji studenti</a:t>
            </a:r>
          </a:p>
          <a:p>
            <a:pPr algn="ctr" eaLnBrk="0" hangingPunct="0"/>
            <a:r>
              <a:rPr lang="en-US" sz="3200">
                <a:solidFill>
                  <a:schemeClr val="bg1"/>
                </a:solidFill>
              </a:rPr>
              <a:t> već znaju</a:t>
            </a:r>
          </a:p>
        </p:txBody>
      </p:sp>
      <p:sp>
        <p:nvSpPr>
          <p:cNvPr id="235528" name="Text Box 8"/>
          <p:cNvSpPr txBox="1">
            <a:spLocks noChangeArrowheads="1"/>
          </p:cNvSpPr>
          <p:nvPr/>
        </p:nvSpPr>
        <p:spPr bwMode="auto">
          <a:xfrm>
            <a:off x="4737100" y="3394075"/>
            <a:ext cx="440690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57%</a:t>
            </a:r>
            <a:r>
              <a:rPr lang="en-US" sz="3600" dirty="0">
                <a:solidFill>
                  <a:schemeClr val="bg1"/>
                </a:solidFill>
                <a:latin typeface="Verdana" pitchFamily="34" charset="0"/>
              </a:rPr>
              <a:t> </a:t>
            </a:r>
          </a:p>
          <a:p>
            <a:pPr algn="ctr" eaLnBrk="0" hangingPunct="0">
              <a:defRPr/>
            </a:pPr>
            <a:r>
              <a:rPr lang="sr-Latn-RS" sz="3200" dirty="0">
                <a:solidFill>
                  <a:schemeClr val="bg1"/>
                </a:solidFill>
                <a:latin typeface="Verdana" pitchFamily="34" charset="0"/>
              </a:rPr>
              <a:t>Kreiraju sadržaje</a:t>
            </a:r>
            <a:endParaRPr lang="en-US" sz="3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35529" name="Text Box 9"/>
          <p:cNvSpPr txBox="1">
            <a:spLocks noChangeArrowheads="1"/>
          </p:cNvSpPr>
          <p:nvPr/>
        </p:nvSpPr>
        <p:spPr bwMode="auto">
          <a:xfrm>
            <a:off x="5394325" y="5002213"/>
            <a:ext cx="2987675" cy="1938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en-US" sz="2400">
                <a:solidFill>
                  <a:schemeClr val="bg1"/>
                </a:solidFill>
              </a:rPr>
              <a:t>Web stranice, </a:t>
            </a:r>
          </a:p>
          <a:p>
            <a:pPr eaLnBrk="0" hangingPunct="0"/>
            <a:r>
              <a:rPr kumimoji="1" lang="en-US" sz="2400">
                <a:solidFill>
                  <a:schemeClr val="bg1"/>
                </a:solidFill>
              </a:rPr>
              <a:t>slike, </a:t>
            </a:r>
          </a:p>
          <a:p>
            <a:pPr eaLnBrk="0" hangingPunct="0"/>
            <a:r>
              <a:rPr kumimoji="1" lang="en-US" sz="2400">
                <a:solidFill>
                  <a:schemeClr val="bg1"/>
                </a:solidFill>
              </a:rPr>
              <a:t>Video sadržaje, </a:t>
            </a:r>
          </a:p>
          <a:p>
            <a:pPr eaLnBrk="0" hangingPunct="0"/>
            <a:r>
              <a:rPr kumimoji="1" lang="en-US" sz="2400">
                <a:solidFill>
                  <a:schemeClr val="bg1"/>
                </a:solidFill>
              </a:rPr>
              <a:t>blogs,</a:t>
            </a:r>
            <a:endParaRPr kumimoji="1" lang="en-US" sz="3200">
              <a:solidFill>
                <a:schemeClr val="bg1"/>
              </a:solidFill>
            </a:endParaRPr>
          </a:p>
          <a:p>
            <a:pPr eaLnBrk="0" hangingPunct="0"/>
            <a:r>
              <a:rPr kumimoji="1" lang="en-US" sz="2400">
                <a:solidFill>
                  <a:schemeClr val="bg1"/>
                </a:solidFill>
              </a:rPr>
              <a:t>mashups,..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8" grpId="0"/>
      <p:bldP spid="235529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8" descr="WiF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1188"/>
            <a:ext cx="42862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1196975"/>
            <a:ext cx="8229600" cy="711200"/>
          </a:xfrm>
          <a:noFill/>
        </p:spPr>
        <p:txBody>
          <a:bodyPr/>
          <a:lstStyle/>
          <a:p>
            <a:r>
              <a:rPr lang="en-US" sz="4000" i="1" smtClean="0"/>
              <a:t>Digital Natives</a:t>
            </a:r>
            <a:r>
              <a:rPr lang="en-US" sz="4000" smtClean="0"/>
              <a:t>, </a:t>
            </a:r>
            <a:r>
              <a:rPr lang="en-US" sz="4000" i="1" smtClean="0"/>
              <a:t>Digital</a:t>
            </a:r>
            <a:r>
              <a:rPr lang="sr-Cyrl-CS" sz="4000" i="1" smtClean="0"/>
              <a:t> </a:t>
            </a:r>
            <a:r>
              <a:rPr lang="en-US" sz="4000" i="1" smtClean="0"/>
              <a:t>Immigrants</a:t>
            </a:r>
            <a:r>
              <a:rPr lang="en-US" sz="4000" smtClean="0"/>
              <a:t> </a:t>
            </a:r>
          </a:p>
        </p:txBody>
      </p:sp>
      <p:pic>
        <p:nvPicPr>
          <p:cNvPr id="96260" name="Picture 10" descr="DigitalNativesDigitalImmigrants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400550"/>
            <a:ext cx="56483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11" descr="born_digital_nat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844675"/>
            <a:ext cx="3048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4" descr="conventional_classr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060575"/>
            <a:ext cx="6967538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Rectangle 6"/>
          <p:cNvSpPr>
            <a:spLocks noGrp="1" noChangeArrowheads="1"/>
          </p:cNvSpPr>
          <p:nvPr>
            <p:ph type="title"/>
          </p:nvPr>
        </p:nvSpPr>
        <p:spPr>
          <a:xfrm>
            <a:off x="628650" y="1000108"/>
            <a:ext cx="8229600" cy="854065"/>
          </a:xfrm>
          <a:noFill/>
        </p:spPr>
        <p:txBody>
          <a:bodyPr/>
          <a:lstStyle/>
          <a:p>
            <a:r>
              <a:rPr lang="en-US" sz="3200" dirty="0" err="1" smtClean="0"/>
              <a:t>Tradicionalan</a:t>
            </a:r>
            <a:r>
              <a:rPr lang="sr-Cyrl-CS" sz="3200" dirty="0" smtClean="0"/>
              <a:t> </a:t>
            </a:r>
            <a:r>
              <a:rPr lang="en-US" sz="3200" dirty="0" err="1" smtClean="0"/>
              <a:t>način</a:t>
            </a:r>
            <a:r>
              <a:rPr lang="en-US" sz="3200" dirty="0" smtClean="0"/>
              <a:t> &amp; </a:t>
            </a:r>
            <a:r>
              <a:rPr lang="en-US" sz="3200" dirty="0" err="1" smtClean="0"/>
              <a:t>predavanja</a:t>
            </a:r>
            <a:r>
              <a:rPr lang="sr-Cyrl-CS" sz="3200" dirty="0" smtClean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učenja</a:t>
            </a:r>
            <a:r>
              <a:rPr lang="sr-Cyrl-CS" sz="3200" dirty="0" smtClean="0"/>
              <a:t> </a:t>
            </a:r>
            <a:r>
              <a:rPr lang="en-US" sz="3200" dirty="0" err="1" smtClean="0"/>
              <a:t>da</a:t>
            </a:r>
            <a:r>
              <a:rPr lang="sr-Cyrl-CS" sz="3200" dirty="0" smtClean="0"/>
              <a:t> </a:t>
            </a:r>
            <a:r>
              <a:rPr lang="en-US" sz="3200" dirty="0" err="1" smtClean="0"/>
              <a:t>li</a:t>
            </a:r>
            <a:r>
              <a:rPr lang="sr-Cyrl-CS" sz="3200" dirty="0" smtClean="0"/>
              <a:t> </a:t>
            </a:r>
            <a:r>
              <a:rPr lang="en-US" sz="3200" dirty="0" smtClean="0"/>
              <a:t>je</a:t>
            </a:r>
            <a:r>
              <a:rPr lang="sr-Cyrl-CS" sz="3200" dirty="0" smtClean="0"/>
              <a:t> </a:t>
            </a:r>
            <a:r>
              <a:rPr lang="en-US" sz="3200" dirty="0" smtClean="0"/>
              <a:t>prim</a:t>
            </a:r>
            <a:r>
              <a:rPr lang="bs-Latn-BA" sz="3200" dirty="0" smtClean="0"/>
              <a:t>j</a:t>
            </a:r>
            <a:r>
              <a:rPr lang="en-US" sz="3200" dirty="0" err="1" smtClean="0"/>
              <a:t>enljiv</a:t>
            </a:r>
            <a:r>
              <a:rPr lang="en-US" sz="3200" dirty="0" smtClean="0"/>
              <a:t>?</a:t>
            </a:r>
          </a:p>
        </p:txBody>
      </p:sp>
    </p:spTree>
  </p:cSld>
  <p:clrMapOvr>
    <a:masterClrMapping/>
  </p:clrMapOvr>
  <p:transition spd="slow">
    <p:pull dir="d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 descr="Web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089025"/>
            <a:ext cx="729615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2759075" y="3957638"/>
            <a:ext cx="4124325" cy="9144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Social Web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9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1196975"/>
            <a:ext cx="8567738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38" y="1357313"/>
            <a:ext cx="8143875" cy="104616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sr-Latn-RS" sz="2400" dirty="0">
                <a:solidFill>
                  <a:schemeClr val="bg1"/>
                </a:solidFill>
              </a:rPr>
              <a:t>Internet je otvorio neograničene mogućnosti za </a:t>
            </a:r>
          </a:p>
          <a:p>
            <a:pPr algn="ctr">
              <a:defRPr/>
            </a:pPr>
            <a:endParaRPr lang="sr-Latn-RS" sz="1400" dirty="0"/>
          </a:p>
          <a:p>
            <a:pPr algn="ctr">
              <a:defRPr/>
            </a:pPr>
            <a:r>
              <a:rPr lang="en-US" sz="2400" dirty="0">
                <a:solidFill>
                  <a:srgbClr val="C00000"/>
                </a:solidFill>
              </a:rPr>
              <a:t>D</a:t>
            </a:r>
            <a:r>
              <a:rPr lang="sr-Latn-RS" sz="2400" dirty="0">
                <a:solidFill>
                  <a:srgbClr val="C00000"/>
                </a:solidFill>
              </a:rPr>
              <a:t>oprinos, zajednički rad i povezivanje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ll dir="d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4" descr="Web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7300" y="981075"/>
            <a:ext cx="4694238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1233488"/>
            <a:ext cx="8677275" cy="711200"/>
          </a:xfrm>
          <a:noFill/>
        </p:spPr>
        <p:txBody>
          <a:bodyPr/>
          <a:lstStyle/>
          <a:p>
            <a:r>
              <a:rPr lang="en-US" sz="3600" smtClean="0"/>
              <a:t>Ključni</a:t>
            </a:r>
            <a:r>
              <a:rPr lang="sr-Cyrl-CS" sz="3600" smtClean="0"/>
              <a:t> </a:t>
            </a:r>
            <a:r>
              <a:rPr lang="en-US" sz="3600" smtClean="0"/>
              <a:t>trendovi</a:t>
            </a:r>
            <a:r>
              <a:rPr lang="sr-Cyrl-CS" sz="3600" smtClean="0"/>
              <a:t> </a:t>
            </a:r>
            <a:r>
              <a:rPr lang="en-US" sz="3600" smtClean="0"/>
              <a:t>koji</a:t>
            </a:r>
            <a:r>
              <a:rPr lang="sr-Cyrl-CS" sz="3600" smtClean="0"/>
              <a:t> </a:t>
            </a:r>
            <a:r>
              <a:rPr lang="en-US" sz="3600" smtClean="0"/>
              <a:t>utiču</a:t>
            </a:r>
            <a:r>
              <a:rPr lang="sr-Cyrl-CS" sz="3600" smtClean="0"/>
              <a:t> </a:t>
            </a:r>
            <a:r>
              <a:rPr lang="en-US" sz="3600" smtClean="0"/>
              <a:t>na</a:t>
            </a:r>
            <a:br>
              <a:rPr lang="en-US" sz="3600" smtClean="0"/>
            </a:br>
            <a:r>
              <a:rPr lang="en-US" sz="3600" smtClean="0"/>
              <a:t>visoko</a:t>
            </a:r>
            <a:r>
              <a:rPr lang="sr-Cyrl-CS" sz="3600" smtClean="0"/>
              <a:t> </a:t>
            </a:r>
            <a:r>
              <a:rPr lang="en-US" sz="3600" smtClean="0"/>
              <a:t>obrazovanje</a:t>
            </a:r>
          </a:p>
        </p:txBody>
      </p:sp>
      <p:sp>
        <p:nvSpPr>
          <p:cNvPr id="244741" name="Rectangle 5"/>
          <p:cNvSpPr>
            <a:spLocks noGrp="1" noChangeArrowheads="1"/>
          </p:cNvSpPr>
          <p:nvPr>
            <p:ph idx="1"/>
          </p:nvPr>
        </p:nvSpPr>
        <p:spPr>
          <a:xfrm>
            <a:off x="395288" y="2205038"/>
            <a:ext cx="8458200" cy="4176712"/>
          </a:xfrm>
        </p:spPr>
        <p:txBody>
          <a:bodyPr/>
          <a:lstStyle/>
          <a:p>
            <a:r>
              <a:rPr lang="en-US" sz="2400" dirty="0" smtClean="0"/>
              <a:t>Meta</a:t>
            </a:r>
            <a:r>
              <a:rPr lang="sr-Cyrl-CS" sz="2400" dirty="0" smtClean="0"/>
              <a:t> </a:t>
            </a:r>
            <a:r>
              <a:rPr lang="en-US" sz="2400" dirty="0" err="1" smtClean="0"/>
              <a:t>trendovi</a:t>
            </a:r>
            <a:r>
              <a:rPr lang="bs-Latn-BA" sz="2400" dirty="0" smtClean="0"/>
              <a:t>:</a:t>
            </a:r>
            <a:endParaRPr lang="en-US" sz="2400" dirty="0" smtClean="0"/>
          </a:p>
          <a:p>
            <a:pPr lvl="1"/>
            <a:r>
              <a:rPr lang="en-US" sz="2200" dirty="0" err="1" smtClean="0"/>
              <a:t>Socijalno</a:t>
            </a:r>
            <a:r>
              <a:rPr lang="sr-Cyrl-CS" sz="2200" dirty="0" smtClean="0"/>
              <a:t> </a:t>
            </a:r>
            <a:r>
              <a:rPr lang="en-US" sz="2200" dirty="0" err="1" smtClean="0"/>
              <a:t>umrežavanje</a:t>
            </a:r>
            <a:r>
              <a:rPr lang="sr-Cyrl-CS" sz="2200" dirty="0" smtClean="0"/>
              <a:t> (</a:t>
            </a:r>
            <a:r>
              <a:rPr lang="en-US" sz="2200" i="1" dirty="0" smtClean="0"/>
              <a:t>Social Networking</a:t>
            </a:r>
            <a:r>
              <a:rPr lang="sr-Cyrl-CS" sz="2200" dirty="0" smtClean="0"/>
              <a:t>)</a:t>
            </a:r>
            <a:endParaRPr lang="en-US" sz="2200" dirty="0" smtClean="0"/>
          </a:p>
          <a:p>
            <a:pPr lvl="1"/>
            <a:r>
              <a:rPr lang="en-US" sz="2200" dirty="0" err="1" smtClean="0"/>
              <a:t>Sadržaji</a:t>
            </a:r>
            <a:r>
              <a:rPr lang="sr-Cyrl-CS" sz="2200" dirty="0" smtClean="0"/>
              <a:t> </a:t>
            </a:r>
            <a:r>
              <a:rPr lang="en-US" sz="2200" dirty="0" err="1" smtClean="0"/>
              <a:t>koje</a:t>
            </a:r>
            <a:r>
              <a:rPr lang="sr-Cyrl-CS" sz="2200" dirty="0" smtClean="0"/>
              <a:t> </a:t>
            </a:r>
            <a:r>
              <a:rPr lang="en-US" sz="2200" dirty="0" err="1" smtClean="0"/>
              <a:t>kreiraju</a:t>
            </a:r>
            <a:r>
              <a:rPr lang="sr-Cyrl-CS" sz="2200" dirty="0" smtClean="0"/>
              <a:t> </a:t>
            </a:r>
            <a:r>
              <a:rPr lang="en-US" sz="2200" dirty="0" err="1" smtClean="0"/>
              <a:t>sami</a:t>
            </a:r>
            <a:r>
              <a:rPr lang="sr-Cyrl-CS" sz="2200" dirty="0" smtClean="0"/>
              <a:t> </a:t>
            </a:r>
            <a:r>
              <a:rPr lang="en-US" sz="2200" dirty="0" err="1" smtClean="0"/>
              <a:t>korisnici</a:t>
            </a:r>
            <a:r>
              <a:rPr lang="sr-Cyrl-CS" sz="2200" dirty="0" smtClean="0"/>
              <a:t> (</a:t>
            </a:r>
            <a:r>
              <a:rPr lang="en-US" sz="2200" i="1" dirty="0" smtClean="0"/>
              <a:t>User-created Content</a:t>
            </a:r>
            <a:r>
              <a:rPr lang="sr-Cyrl-CS" sz="2200" dirty="0" smtClean="0"/>
              <a:t>)</a:t>
            </a:r>
            <a:endParaRPr lang="en-US" sz="2200" dirty="0" smtClean="0"/>
          </a:p>
          <a:p>
            <a:pPr lvl="1"/>
            <a:r>
              <a:rPr lang="en-US" sz="2200" dirty="0" err="1" smtClean="0"/>
              <a:t>Kolektivno</a:t>
            </a:r>
            <a:r>
              <a:rPr lang="sr-Cyrl-CS" sz="2200" dirty="0" smtClean="0"/>
              <a:t> </a:t>
            </a:r>
            <a:r>
              <a:rPr lang="en-US" sz="2200" dirty="0" err="1" smtClean="0"/>
              <a:t>stvarnje</a:t>
            </a:r>
            <a:r>
              <a:rPr lang="sr-Cyrl-CS" sz="2200" dirty="0" smtClean="0"/>
              <a:t> </a:t>
            </a:r>
            <a:r>
              <a:rPr lang="en-US" sz="2200" dirty="0" err="1" smtClean="0"/>
              <a:t>i</a:t>
            </a:r>
            <a:r>
              <a:rPr lang="sr-Cyrl-CS" sz="2200" dirty="0" smtClean="0"/>
              <a:t> </a:t>
            </a:r>
            <a:r>
              <a:rPr lang="en-US" sz="2200" dirty="0" smtClean="0"/>
              <a:t>d</a:t>
            </a:r>
            <a:r>
              <a:rPr lang="bs-Latn-BA" sz="2200" dirty="0" err="1" smtClean="0"/>
              <a:t>ij</a:t>
            </a:r>
            <a:r>
              <a:rPr lang="en-US" sz="2200" dirty="0" err="1" smtClean="0"/>
              <a:t>eljenje</a:t>
            </a:r>
            <a:r>
              <a:rPr lang="sr-Cyrl-CS" sz="2200" dirty="0" smtClean="0"/>
              <a:t> </a:t>
            </a:r>
            <a:r>
              <a:rPr lang="en-US" sz="2200" dirty="0" err="1" smtClean="0"/>
              <a:t>znanja</a:t>
            </a:r>
            <a:r>
              <a:rPr lang="sr-Cyrl-CS" sz="2200" dirty="0" smtClean="0"/>
              <a:t> (</a:t>
            </a:r>
            <a:r>
              <a:rPr lang="en-US" sz="2200" i="1" dirty="0" smtClean="0"/>
              <a:t>Collective generation &amp; sharing of knowledge</a:t>
            </a:r>
            <a:r>
              <a:rPr lang="sr-Cyrl-CS" sz="2200" dirty="0" smtClean="0"/>
              <a:t>)</a:t>
            </a:r>
            <a:endParaRPr lang="en-US" sz="2200" dirty="0" smtClean="0"/>
          </a:p>
          <a:p>
            <a:pPr lvl="1"/>
            <a:r>
              <a:rPr lang="en-US" sz="2200" dirty="0" err="1" smtClean="0"/>
              <a:t>Kolektivna</a:t>
            </a:r>
            <a:r>
              <a:rPr lang="sr-Cyrl-CS" sz="2200" dirty="0" smtClean="0"/>
              <a:t> </a:t>
            </a:r>
            <a:r>
              <a:rPr lang="en-US" sz="2200" dirty="0" err="1" smtClean="0"/>
              <a:t>inteligencija</a:t>
            </a:r>
            <a:r>
              <a:rPr lang="sr-Cyrl-CS" sz="2200" dirty="0" smtClean="0"/>
              <a:t> </a:t>
            </a:r>
            <a:r>
              <a:rPr lang="en-US" sz="2200" dirty="0" err="1" smtClean="0"/>
              <a:t>i</a:t>
            </a:r>
            <a:r>
              <a:rPr lang="sr-Cyrl-CS" sz="2200" dirty="0" smtClean="0"/>
              <a:t> </a:t>
            </a:r>
            <a:r>
              <a:rPr lang="en-US" sz="2200" dirty="0" err="1" smtClean="0"/>
              <a:t>resursi</a:t>
            </a:r>
            <a:r>
              <a:rPr lang="sr-Cyrl-CS" sz="2200" dirty="0" smtClean="0"/>
              <a:t> </a:t>
            </a:r>
            <a:r>
              <a:rPr lang="en-US" sz="2200" dirty="0" err="1" smtClean="0"/>
              <a:t>otvoreni</a:t>
            </a:r>
            <a:r>
              <a:rPr lang="sr-Cyrl-CS" sz="2200" dirty="0" smtClean="0"/>
              <a:t> </a:t>
            </a:r>
            <a:r>
              <a:rPr lang="en-US" sz="2200" dirty="0" err="1" smtClean="0"/>
              <a:t>za</a:t>
            </a:r>
            <a:r>
              <a:rPr lang="sr-Cyrl-CS" sz="2200" dirty="0" smtClean="0"/>
              <a:t> </a:t>
            </a:r>
            <a:r>
              <a:rPr lang="en-US" sz="2200" dirty="0" err="1" smtClean="0"/>
              <a:t>sve</a:t>
            </a:r>
            <a:r>
              <a:rPr lang="sr-Cyrl-CS" sz="2200" dirty="0" smtClean="0"/>
              <a:t> (</a:t>
            </a:r>
            <a:r>
              <a:rPr lang="en-US" sz="2200" i="1" dirty="0" smtClean="0"/>
              <a:t>Collective Intelligence &amp; Open Resources</a:t>
            </a:r>
            <a:r>
              <a:rPr lang="sr-Cyrl-CS" sz="2000" dirty="0" smtClean="0"/>
              <a:t>)</a:t>
            </a:r>
            <a:endParaRPr lang="en-US" sz="2000" dirty="0" smtClean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4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4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4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4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4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1233488"/>
            <a:ext cx="8677275" cy="711200"/>
          </a:xfrm>
          <a:noFill/>
        </p:spPr>
        <p:txBody>
          <a:bodyPr/>
          <a:lstStyle/>
          <a:p>
            <a:r>
              <a:rPr lang="en-US" sz="3600" smtClean="0"/>
              <a:t>Ključni</a:t>
            </a:r>
            <a:r>
              <a:rPr lang="sr-Cyrl-CS" sz="3600" smtClean="0"/>
              <a:t> </a:t>
            </a:r>
            <a:r>
              <a:rPr lang="en-US" sz="3600" smtClean="0"/>
              <a:t>trendovi</a:t>
            </a:r>
            <a:r>
              <a:rPr lang="sr-Cyrl-CS" sz="3600" smtClean="0"/>
              <a:t> </a:t>
            </a:r>
            <a:r>
              <a:rPr lang="en-US" sz="3600" smtClean="0"/>
              <a:t>koji</a:t>
            </a:r>
            <a:r>
              <a:rPr lang="sr-Cyrl-CS" sz="3600" smtClean="0"/>
              <a:t> </a:t>
            </a:r>
            <a:r>
              <a:rPr lang="en-US" sz="3600" smtClean="0"/>
              <a:t>utiču</a:t>
            </a:r>
            <a:r>
              <a:rPr lang="sr-Cyrl-CS" sz="3600" smtClean="0"/>
              <a:t> 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na</a:t>
            </a:r>
            <a:r>
              <a:rPr lang="sr-Cyrl-CS" sz="3600" smtClean="0"/>
              <a:t> </a:t>
            </a:r>
            <a:r>
              <a:rPr lang="en-US" sz="3600" smtClean="0"/>
              <a:t>visoko</a:t>
            </a:r>
            <a:r>
              <a:rPr lang="sr-Cyrl-CS" sz="3600" smtClean="0"/>
              <a:t> </a:t>
            </a:r>
            <a:r>
              <a:rPr lang="en-US" sz="3600" smtClean="0"/>
              <a:t>obrazovanje</a:t>
            </a:r>
          </a:p>
        </p:txBody>
      </p:sp>
      <p:sp>
        <p:nvSpPr>
          <p:cNvPr id="246786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2205038"/>
            <a:ext cx="8458200" cy="4176712"/>
          </a:xfrm>
        </p:spPr>
        <p:txBody>
          <a:bodyPr/>
          <a:lstStyle/>
          <a:p>
            <a:r>
              <a:rPr lang="en-US" sz="2400" dirty="0" smtClean="0"/>
              <a:t>Meta</a:t>
            </a:r>
            <a:r>
              <a:rPr lang="sr-Cyrl-CS" sz="2400" dirty="0" smtClean="0"/>
              <a:t> </a:t>
            </a:r>
            <a:r>
              <a:rPr lang="en-US" sz="2400" dirty="0" err="1" smtClean="0"/>
              <a:t>trendovi</a:t>
            </a:r>
            <a:r>
              <a:rPr lang="bs-Latn-BA" sz="2400" dirty="0" smtClean="0"/>
              <a:t>:</a:t>
            </a:r>
            <a:endParaRPr lang="en-US" sz="2400" dirty="0" smtClean="0"/>
          </a:p>
          <a:p>
            <a:pPr lvl="1"/>
            <a:r>
              <a:rPr lang="en-US" sz="2000" dirty="0" err="1" smtClean="0"/>
              <a:t>Mobilni</a:t>
            </a:r>
            <a:r>
              <a:rPr lang="sr-Cyrl-CS" sz="2000" dirty="0" smtClean="0"/>
              <a:t> </a:t>
            </a:r>
            <a:r>
              <a:rPr lang="en-US" sz="2000" dirty="0" err="1" smtClean="0"/>
              <a:t>telefoni</a:t>
            </a:r>
            <a:endParaRPr lang="en-US" sz="2000" dirty="0" smtClean="0"/>
          </a:p>
          <a:p>
            <a:pPr lvl="1"/>
            <a:r>
              <a:rPr lang="en-US" sz="2000" dirty="0" err="1" smtClean="0"/>
              <a:t>Igrice</a:t>
            </a:r>
            <a:r>
              <a:rPr lang="sr-Cyrl-CS" sz="2000" dirty="0" smtClean="0"/>
              <a:t> </a:t>
            </a:r>
            <a:r>
              <a:rPr lang="en-US" sz="2000" dirty="0" err="1" smtClean="0"/>
              <a:t>i</a:t>
            </a:r>
            <a:r>
              <a:rPr lang="sr-Cyrl-CS" sz="2000" dirty="0" smtClean="0"/>
              <a:t> </a:t>
            </a:r>
            <a:r>
              <a:rPr lang="en-US" sz="2000" dirty="0" err="1" smtClean="0"/>
              <a:t>pedagoške</a:t>
            </a:r>
            <a:r>
              <a:rPr lang="sr-Cyrl-CS" sz="2000" dirty="0" smtClean="0"/>
              <a:t> </a:t>
            </a:r>
            <a:r>
              <a:rPr lang="en-US" sz="2000" dirty="0" err="1" smtClean="0"/>
              <a:t>platforme</a:t>
            </a:r>
            <a:endParaRPr lang="en-US" sz="2000" dirty="0" smtClean="0"/>
          </a:p>
          <a:p>
            <a:pPr lvl="1"/>
            <a:r>
              <a:rPr lang="en-US" sz="2000" dirty="0" err="1" smtClean="0"/>
              <a:t>Virtuelni</a:t>
            </a:r>
            <a:r>
              <a:rPr lang="sr-Cyrl-CS" sz="2000" dirty="0" smtClean="0"/>
              <a:t> </a:t>
            </a:r>
            <a:r>
              <a:rPr lang="en-US" sz="2000" dirty="0" err="1" smtClean="0"/>
              <a:t>sv</a:t>
            </a:r>
            <a:r>
              <a:rPr lang="bs-Latn-BA" sz="2000" dirty="0" err="1" smtClean="0"/>
              <a:t>ij</a:t>
            </a:r>
            <a:r>
              <a:rPr lang="en-US" sz="2000" dirty="0" smtClean="0"/>
              <a:t>et</a:t>
            </a:r>
            <a:r>
              <a:rPr lang="sr-Cyrl-CS" sz="2000" dirty="0" smtClean="0"/>
              <a:t> (</a:t>
            </a:r>
            <a:r>
              <a:rPr lang="en-US" sz="2000" i="1" dirty="0" smtClean="0"/>
              <a:t>Virtual Worlds</a:t>
            </a:r>
            <a:r>
              <a:rPr lang="sr-Cyrl-CS" sz="2000" dirty="0" smtClean="0"/>
              <a:t>)</a:t>
            </a:r>
            <a:endParaRPr lang="en-US" sz="2000" dirty="0" smtClean="0"/>
          </a:p>
          <a:p>
            <a:pPr lvl="1"/>
            <a:r>
              <a:rPr lang="en-US" sz="2000" dirty="0" err="1" smtClean="0"/>
              <a:t>Nove</a:t>
            </a:r>
            <a:r>
              <a:rPr lang="sr-Cyrl-CS" sz="2000" dirty="0" smtClean="0"/>
              <a:t> </a:t>
            </a:r>
            <a:r>
              <a:rPr lang="en-US" sz="2000" dirty="0" err="1" smtClean="0"/>
              <a:t>forme</a:t>
            </a:r>
            <a:r>
              <a:rPr lang="sr-Cyrl-CS" sz="2000" dirty="0" smtClean="0"/>
              <a:t> </a:t>
            </a:r>
            <a:r>
              <a:rPr lang="en-US" sz="2000" dirty="0" err="1" smtClean="0"/>
              <a:t>interfejsa</a:t>
            </a:r>
            <a:r>
              <a:rPr lang="sr-Cyrl-CS" sz="2000" dirty="0" smtClean="0"/>
              <a:t> </a:t>
            </a:r>
            <a:r>
              <a:rPr lang="en-US" sz="2000" dirty="0" err="1" smtClean="0"/>
              <a:t>čov</a:t>
            </a:r>
            <a:r>
              <a:rPr lang="bs-Latn-BA" sz="2000" dirty="0" smtClean="0"/>
              <a:t>j</a:t>
            </a:r>
            <a:r>
              <a:rPr lang="en-US" sz="2000" dirty="0" err="1" smtClean="0"/>
              <a:t>ek</a:t>
            </a:r>
            <a:r>
              <a:rPr lang="sr-Cyrl-CS" sz="2000" dirty="0" smtClean="0"/>
              <a:t> </a:t>
            </a:r>
            <a:r>
              <a:rPr lang="en-US" sz="2000" dirty="0" err="1" smtClean="0"/>
              <a:t>računar</a:t>
            </a:r>
            <a:r>
              <a:rPr lang="en-US" sz="2000" dirty="0" smtClean="0"/>
              <a:t> </a:t>
            </a:r>
            <a:r>
              <a:rPr lang="sr-Cyrl-CS" sz="2000" dirty="0" smtClean="0"/>
              <a:t>(</a:t>
            </a:r>
            <a:r>
              <a:rPr lang="en-US" sz="2000" i="1" dirty="0" smtClean="0"/>
              <a:t>HCI</a:t>
            </a:r>
            <a:r>
              <a:rPr lang="sr-Cyrl-CS" sz="2000" i="1" dirty="0" smtClean="0"/>
              <a:t>- </a:t>
            </a:r>
            <a:r>
              <a:rPr lang="en-US" sz="2000" i="1" dirty="0" smtClean="0"/>
              <a:t>Human Computer Interface</a:t>
            </a:r>
            <a:r>
              <a:rPr lang="en-US" sz="2000" dirty="0" smtClean="0"/>
              <a:t>)</a:t>
            </a:r>
            <a:endParaRPr lang="sr-Cyrl-CS" sz="2000" dirty="0" smtClean="0"/>
          </a:p>
          <a:p>
            <a:r>
              <a:rPr lang="sr-Cyrl-CS" dirty="0" smtClean="0"/>
              <a:t>“</a:t>
            </a:r>
            <a:r>
              <a:rPr lang="en-US" sz="2400" dirty="0" err="1" smtClean="0"/>
              <a:t>Kolektivna</a:t>
            </a:r>
            <a:r>
              <a:rPr lang="sr-Cyrl-CS" sz="2400" dirty="0" smtClean="0"/>
              <a:t> </a:t>
            </a:r>
            <a:r>
              <a:rPr lang="en-US" sz="2400" dirty="0" err="1" smtClean="0"/>
              <a:t>inteligencija</a:t>
            </a:r>
            <a:r>
              <a:rPr lang="sr-Cyrl-CS" sz="2400" dirty="0" smtClean="0"/>
              <a:t>”</a:t>
            </a:r>
            <a:r>
              <a:rPr lang="en-US" sz="2400" dirty="0" smtClean="0"/>
              <a:t> = </a:t>
            </a:r>
            <a:endParaRPr lang="sr-Cyrl-CS" sz="2400" dirty="0" smtClean="0"/>
          </a:p>
          <a:p>
            <a:pPr lvl="1"/>
            <a:r>
              <a:rPr lang="en-US" sz="2000" dirty="0" err="1" smtClean="0"/>
              <a:t>oblik</a:t>
            </a:r>
            <a:r>
              <a:rPr lang="sr-Cyrl-CS" sz="2000" dirty="0" smtClean="0"/>
              <a:t> </a:t>
            </a:r>
            <a:r>
              <a:rPr lang="en-US" sz="2000" dirty="0" err="1" smtClean="0"/>
              <a:t>inteligencije</a:t>
            </a:r>
            <a:r>
              <a:rPr lang="sr-Cyrl-CS" sz="2000" dirty="0" smtClean="0"/>
              <a:t> </a:t>
            </a:r>
            <a:r>
              <a:rPr lang="en-US" sz="2000" dirty="0" err="1" smtClean="0"/>
              <a:t>koja</a:t>
            </a:r>
            <a:r>
              <a:rPr lang="sr-Cyrl-CS" sz="2000" dirty="0" smtClean="0"/>
              <a:t> </a:t>
            </a:r>
            <a:r>
              <a:rPr lang="en-US" sz="2000" dirty="0" err="1" smtClean="0"/>
              <a:t>prositiče</a:t>
            </a:r>
            <a:r>
              <a:rPr lang="sr-Cyrl-CS" sz="2000" dirty="0" smtClean="0"/>
              <a:t> </a:t>
            </a:r>
            <a:r>
              <a:rPr lang="en-US" sz="2000" dirty="0" err="1" smtClean="0"/>
              <a:t>iz</a:t>
            </a:r>
            <a:r>
              <a:rPr lang="sr-Cyrl-CS" sz="2000" dirty="0" smtClean="0"/>
              <a:t> </a:t>
            </a:r>
            <a:r>
              <a:rPr lang="en-US" sz="2000" dirty="0" err="1" smtClean="0"/>
              <a:t>sar</a:t>
            </a:r>
            <a:r>
              <a:rPr lang="bs-Latn-BA" sz="2000" dirty="0" smtClean="0"/>
              <a:t>a</a:t>
            </a:r>
            <a:r>
              <a:rPr lang="en-US" sz="2000" dirty="0" err="1" smtClean="0"/>
              <a:t>dnje</a:t>
            </a:r>
            <a:r>
              <a:rPr lang="sr-Cyrl-CS" sz="2000" dirty="0" smtClean="0"/>
              <a:t> (</a:t>
            </a:r>
            <a:r>
              <a:rPr lang="en-US" sz="2000" dirty="0" err="1" smtClean="0"/>
              <a:t>kolaboracije</a:t>
            </a:r>
            <a:r>
              <a:rPr lang="sr-Cyrl-CS" sz="2000" dirty="0" smtClean="0"/>
              <a:t>) </a:t>
            </a:r>
            <a:r>
              <a:rPr lang="en-US" sz="2000" dirty="0" err="1" smtClean="0"/>
              <a:t>više</a:t>
            </a:r>
            <a:r>
              <a:rPr lang="sr-Cyrl-CS" sz="2000" dirty="0" smtClean="0"/>
              <a:t> </a:t>
            </a:r>
            <a:r>
              <a:rPr lang="en-US" sz="2000" dirty="0" err="1" smtClean="0"/>
              <a:t>pojedinaca</a:t>
            </a:r>
            <a:endParaRPr lang="en-US" sz="2000" dirty="0" smtClean="0"/>
          </a:p>
          <a:p>
            <a:pPr lvl="1"/>
            <a:r>
              <a:rPr lang="en-US" sz="2000" dirty="0" smtClean="0"/>
              <a:t>“</a:t>
            </a:r>
            <a:r>
              <a:rPr lang="en-US" sz="2000" dirty="0" err="1" smtClean="0"/>
              <a:t>Niko</a:t>
            </a:r>
            <a:r>
              <a:rPr lang="sr-Cyrl-CS" sz="2000" dirty="0" smtClean="0"/>
              <a:t> </a:t>
            </a:r>
            <a:r>
              <a:rPr lang="en-US" sz="2000" dirty="0" err="1" smtClean="0"/>
              <a:t>nije</a:t>
            </a:r>
            <a:r>
              <a:rPr lang="sr-Cyrl-CS" sz="2000" dirty="0" smtClean="0"/>
              <a:t> </a:t>
            </a:r>
            <a:r>
              <a:rPr lang="en-US" sz="2000" dirty="0" err="1" smtClean="0"/>
              <a:t>tako</a:t>
            </a:r>
            <a:r>
              <a:rPr lang="sr-Cyrl-CS" sz="2000" dirty="0" smtClean="0"/>
              <a:t> </a:t>
            </a:r>
            <a:r>
              <a:rPr lang="en-US" sz="2000" dirty="0" err="1" smtClean="0"/>
              <a:t>pametan</a:t>
            </a:r>
            <a:r>
              <a:rPr lang="sr-Cyrl-CS" sz="2000" dirty="0" smtClean="0"/>
              <a:t> </a:t>
            </a:r>
            <a:r>
              <a:rPr lang="en-US" sz="2000" dirty="0" err="1" smtClean="0"/>
              <a:t>kao</a:t>
            </a:r>
            <a:r>
              <a:rPr lang="sr-Cyrl-CS" sz="2000" dirty="0" smtClean="0"/>
              <a:t> </a:t>
            </a:r>
            <a:r>
              <a:rPr lang="en-US" sz="2000" dirty="0" err="1" smtClean="0"/>
              <a:t>svi</a:t>
            </a:r>
            <a:r>
              <a:rPr lang="en-US" sz="2000" dirty="0" smtClean="0"/>
              <a:t>”</a:t>
            </a:r>
            <a:endParaRPr lang="sr-Cyrl-CS" sz="2000" dirty="0" smtClean="0"/>
          </a:p>
          <a:p>
            <a:r>
              <a:rPr lang="en-US" sz="2400" i="1" dirty="0" smtClean="0"/>
              <a:t>Horizon Project Reports 2004 – 2008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6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6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6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6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6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6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6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67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467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21&quot;&gt;&lt;object type=&quot;3&quot; unique_id=&quot;10022&quot;&gt;&lt;property id=&quot;20148&quot; value=&quot;5&quot;/&gt;&lt;property id=&quot;20300&quot; value=&quot;Slide 1&quot;/&gt;&lt;property id=&quot;20307&quot; value=&quot;296&quot;/&gt;&lt;/object&gt;&lt;object type=&quot;3&quot; unique_id=&quot;10023&quot;&gt;&lt;property id=&quot;20148&quot; value=&quot;5&quot;/&gt;&lt;property id=&quot;20300&quot; value=&quot;Slide 2&quot;/&gt;&lt;property id=&quot;20307&quot; value=&quot;297&quot;/&gt;&lt;/object&gt;&lt;/object&gt;&lt;object type=&quot;8&quot; unique_id=&quot;1002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3306</TotalTime>
  <Words>4547</Words>
  <Application>Microsoft Office PowerPoint</Application>
  <PresentationFormat>Prikazivanje na ekranu (4:3)</PresentationFormat>
  <Paragraphs>730</Paragraphs>
  <Slides>115</Slides>
  <Notes>1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Ugrađeni OLE serveri</vt:lpstr>
      </vt:variant>
      <vt:variant>
        <vt:i4>1</vt:i4>
      </vt:variant>
      <vt:variant>
        <vt:lpstr>Naslovi slajdova</vt:lpstr>
      </vt:variant>
      <vt:variant>
        <vt:i4>115</vt:i4>
      </vt:variant>
    </vt:vector>
  </HeadingPairs>
  <TitlesOfParts>
    <vt:vector size="117" baseType="lpstr">
      <vt:lpstr>Theme1</vt:lpstr>
      <vt:lpstr>Visio</vt:lpstr>
      <vt:lpstr>Slajd 1</vt:lpstr>
      <vt:lpstr>Slajd 2</vt:lpstr>
      <vt:lpstr>VJEŠTINE I KOMPETENCIJE</vt:lpstr>
      <vt:lpstr>Slajd 4</vt:lpstr>
      <vt:lpstr>Slajd 5</vt:lpstr>
      <vt:lpstr>Nastavni modeli</vt:lpstr>
      <vt:lpstr>Nastavni modeli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Dugotrajna memorija</vt:lpstr>
      <vt:lpstr>Dugotrajna memorija</vt:lpstr>
      <vt:lpstr>Novi model radne memorije </vt:lpstr>
      <vt:lpstr>Novi model radne memorije </vt:lpstr>
      <vt:lpstr>Novi model radne memorije </vt:lpstr>
      <vt:lpstr>Novi model radne memorije </vt:lpstr>
      <vt:lpstr>Prepoznavanje vizuelnog i verbalnog materijala</vt:lpstr>
      <vt:lpstr>Prepoznavanje vizuelnog i verbalnog materijala</vt:lpstr>
      <vt:lpstr>Slajd 25</vt:lpstr>
      <vt:lpstr>Termin multimedija?</vt:lpstr>
      <vt:lpstr>Multimedija - danas</vt:lpstr>
      <vt:lpstr>Multimedija</vt:lpstr>
      <vt:lpstr>Multimedija</vt:lpstr>
      <vt:lpstr>Multimedija</vt:lpstr>
      <vt:lpstr>Multimedija</vt:lpstr>
      <vt:lpstr>Način isporuke poruke </vt:lpstr>
      <vt:lpstr>Format poruke</vt:lpstr>
      <vt:lpstr>Čulni modalitet </vt:lpstr>
      <vt:lpstr>Učenje sa multimedijom</vt:lpstr>
      <vt:lpstr>Multimedijalne instrukcije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Elektronsko učenje 2. dio</vt:lpstr>
      <vt:lpstr>Elektronsko učenje (e-learning)</vt:lpstr>
      <vt:lpstr>Učenje na daljinu (distance e-learning)</vt:lpstr>
      <vt:lpstr>Osnovne karakeristike sistema za učenje</vt:lpstr>
      <vt:lpstr>Osnovni proncipi sistema za učenje</vt:lpstr>
      <vt:lpstr>Istorijat sistema za učenje</vt:lpstr>
      <vt:lpstr>Istorijat sistema za učenje</vt:lpstr>
      <vt:lpstr>Oblici učenja</vt:lpstr>
      <vt:lpstr>Modeli sistema za elektronsko učenje</vt:lpstr>
      <vt:lpstr>Učenje na daljinu (distance learning)</vt:lpstr>
      <vt:lpstr>Učenje na daljinu</vt:lpstr>
      <vt:lpstr>Prednosti sistema za učenje preko Interneta</vt:lpstr>
      <vt:lpstr>Nedostaci sistema za učenje preko Interneta</vt:lpstr>
      <vt:lpstr>Digitalne podjele</vt:lpstr>
      <vt:lpstr>Digital Oportinuty</vt:lpstr>
      <vt:lpstr>Proces učenja u e-obrazovanju</vt:lpstr>
      <vt:lpstr>Proces učenja u  e-obrazovanju</vt:lpstr>
      <vt:lpstr>Razlozi razvoja hibridnih sistema za učenje</vt:lpstr>
      <vt:lpstr>Hibridno učenje (blended learning)</vt:lpstr>
      <vt:lpstr>Hibridni sistem za učenje</vt:lpstr>
      <vt:lpstr>Hibridno učenje (blended learning)</vt:lpstr>
      <vt:lpstr>Hibridno učenje </vt:lpstr>
      <vt:lpstr>Hibridno učenje</vt:lpstr>
      <vt:lpstr>Hibridni sistem za učenje</vt:lpstr>
      <vt:lpstr>Osnovne komponente  hibridnih sistema za učenje</vt:lpstr>
      <vt:lpstr>Uloge učesnika u e-sistemima za učenje</vt:lpstr>
      <vt:lpstr>E-učenje u okruženju</vt:lpstr>
      <vt:lpstr>Programske platforme</vt:lpstr>
      <vt:lpstr>Programske platforme</vt:lpstr>
      <vt:lpstr>Programske platforme</vt:lpstr>
      <vt:lpstr>Programske platforme</vt:lpstr>
      <vt:lpstr>Učenje na daljinu u savremenoj varijanti</vt:lpstr>
      <vt:lpstr>Učenje na daljinu u vodećim svetskim firmama</vt:lpstr>
      <vt:lpstr>Učenje na daljinu u visokoškolskim ustanovama širom svijeta</vt:lpstr>
      <vt:lpstr>Zakon?</vt:lpstr>
      <vt:lpstr>Programska platforma Moodle</vt:lpstr>
      <vt:lpstr>Broj sajtova na programskoj platformi Moodle</vt:lpstr>
      <vt:lpstr>2. DIO</vt:lpstr>
      <vt:lpstr>(Samo) prije 10 godina…</vt:lpstr>
      <vt:lpstr>Stvari su se promijenile, tako da se danas,…</vt:lpstr>
      <vt:lpstr>Pojavile su se nove, globalne marke</vt:lpstr>
      <vt:lpstr>Digital Natives, Digital Immigrants </vt:lpstr>
      <vt:lpstr>Digital Natives, Digital Immigrants </vt:lpstr>
      <vt:lpstr>Slajd 91</vt:lpstr>
      <vt:lpstr>Slajd 92</vt:lpstr>
      <vt:lpstr>Digital Natives, Digital Immigrants </vt:lpstr>
      <vt:lpstr>Tradicionalan način &amp; predavanja  i učenja da li je primjenljiv?</vt:lpstr>
      <vt:lpstr>Slajd 95</vt:lpstr>
      <vt:lpstr>Slajd 96</vt:lpstr>
      <vt:lpstr>Slajd 97</vt:lpstr>
      <vt:lpstr>Ključni trendovi koji utiču na visoko obrazovanje</vt:lpstr>
      <vt:lpstr>Ključni trendovi koji utiču  na visoko obrazovanje</vt:lpstr>
      <vt:lpstr>Socijalno umrežavanje</vt:lpstr>
      <vt:lpstr>Facebook – globalni fenomen</vt:lpstr>
      <vt:lpstr>Sajtovi za društeveno umrežavanje</vt:lpstr>
      <vt:lpstr>Socijalne mreže &amp; učenje</vt:lpstr>
      <vt:lpstr>Socijalne mreže &amp; učenje</vt:lpstr>
      <vt:lpstr>Socijalno umrežavanje je ušlo  na univerzitete </vt:lpstr>
      <vt:lpstr>http://videolectures.net</vt:lpstr>
      <vt:lpstr>Slajd 107</vt:lpstr>
      <vt:lpstr>Sadržaji koje kreiraju korisnici  (User-Created Content)</vt:lpstr>
      <vt:lpstr>Wiki: alat za međusobnu saradnju</vt:lpstr>
      <vt:lpstr>Wikipedia: Collaborative Encyclopedia</vt:lpstr>
      <vt:lpstr>Закључак...</vt:lpstr>
      <vt:lpstr>Poređenje tehnologija učenja</vt:lpstr>
      <vt:lpstr>Zaključak...</vt:lpstr>
      <vt:lpstr>Da li smo mi svjedoci kraja sadašnjeg obrazovnog sistema?</vt:lpstr>
      <vt:lpstr>Slajd 115</vt:lpstr>
    </vt:vector>
  </TitlesOfParts>
  <Company>RSDEF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Multimedijalni sadrzaji</dc:title>
  <dc:subject>Strucno usavrsavanje</dc:subject>
  <dc:creator>Milenko Živanić</dc:creator>
  <cp:lastModifiedBy>i3</cp:lastModifiedBy>
  <cp:revision>237</cp:revision>
  <cp:lastPrinted>1601-01-01T00:00:00Z</cp:lastPrinted>
  <dcterms:created xsi:type="dcterms:W3CDTF">2004-07-27T12:34:07Z</dcterms:created>
  <dcterms:modified xsi:type="dcterms:W3CDTF">2015-02-15T22:50:04Z</dcterms:modified>
</cp:coreProperties>
</file>