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8" r:id="rId5"/>
    <p:sldId id="257" r:id="rId6"/>
    <p:sldId id="260" r:id="rId7"/>
    <p:sldId id="261" r:id="rId8"/>
    <p:sldId id="263" r:id="rId9"/>
    <p:sldId id="262" r:id="rId10"/>
    <p:sldId id="268" r:id="rId11"/>
    <p:sldId id="266" r:id="rId12"/>
    <p:sldId id="264" r:id="rId13"/>
    <p:sldId id="267" r:id="rId14"/>
    <p:sldId id="265" r:id="rId15"/>
    <p:sldId id="269" r:id="rId16"/>
    <p:sldId id="272" r:id="rId17"/>
    <p:sldId id="270" r:id="rId18"/>
    <p:sldId id="271" r:id="rId19"/>
    <p:sldId id="275" r:id="rId20"/>
    <p:sldId id="276" r:id="rId21"/>
    <p:sldId id="273" r:id="rId22"/>
    <p:sldId id="274" r:id="rId23"/>
    <p:sldId id="279"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A3404-989E-48FE-AB75-969A1E3C8E67}"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B6972-8196-42FF-95B4-56D96D1FDC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A3404-989E-48FE-AB75-969A1E3C8E67}"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B6972-8196-42FF-95B4-56D96D1FDC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A3404-989E-48FE-AB75-969A1E3C8E67}"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B6972-8196-42FF-95B4-56D96D1FDC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A3404-989E-48FE-AB75-969A1E3C8E67}"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B6972-8196-42FF-95B4-56D96D1FDC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A3404-989E-48FE-AB75-969A1E3C8E67}"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B6972-8196-42FF-95B4-56D96D1FDC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A3404-989E-48FE-AB75-969A1E3C8E67}" type="datetimeFigureOut">
              <a:rPr lang="en-US" smtClean="0"/>
              <a:pPr/>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B6972-8196-42FF-95B4-56D96D1FDC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A3404-989E-48FE-AB75-969A1E3C8E67}" type="datetimeFigureOut">
              <a:rPr lang="en-US" smtClean="0"/>
              <a:pPr/>
              <a:t>5/7/2014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B6972-8196-42FF-95B4-56D96D1FDC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A3404-989E-48FE-AB75-969A1E3C8E67}" type="datetimeFigureOut">
              <a:rPr lang="en-US" smtClean="0"/>
              <a:pPr/>
              <a:t>5/7/2014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B6972-8196-42FF-95B4-56D96D1FDC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A3404-989E-48FE-AB75-969A1E3C8E67}" type="datetimeFigureOut">
              <a:rPr lang="en-US" smtClean="0"/>
              <a:pPr/>
              <a:t>5/7/2014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B6972-8196-42FF-95B4-56D96D1FDC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A3404-989E-48FE-AB75-969A1E3C8E67}" type="datetimeFigureOut">
              <a:rPr lang="en-US" smtClean="0"/>
              <a:pPr/>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B6972-8196-42FF-95B4-56D96D1FDC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A3404-989E-48FE-AB75-969A1E3C8E67}" type="datetimeFigureOut">
              <a:rPr lang="en-US" smtClean="0"/>
              <a:pPr/>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B6972-8196-42FF-95B4-56D96D1FDC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A3404-989E-48FE-AB75-969A1E3C8E67}" type="datetimeFigureOut">
              <a:rPr lang="en-US" smtClean="0"/>
              <a:pPr/>
              <a:t>5/7/2014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B6972-8196-42FF-95B4-56D96D1FDC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5" name="Picture 4" descr="http://www.wallsave.com/wallpapers/1024x768/abstract-/65698/abstract-green-ecology-christian-65698.jpg"/>
          <p:cNvPicPr>
            <a:picLocks noChangeAspect="1" noChangeArrowheads="1"/>
          </p:cNvPicPr>
          <p:nvPr/>
        </p:nvPicPr>
        <p:blipFill>
          <a:blip r:embed="rId2" cstate="print"/>
          <a:srcRect/>
          <a:stretch>
            <a:fillRect/>
          </a:stretch>
        </p:blipFill>
        <p:spPr bwMode="auto">
          <a:xfrm>
            <a:off x="0" y="0"/>
            <a:ext cx="9148361" cy="6858000"/>
          </a:xfrm>
          <a:prstGeom prst="rect">
            <a:avLst/>
          </a:prstGeom>
          <a:noFill/>
        </p:spPr>
      </p:pic>
      <p:sp>
        <p:nvSpPr>
          <p:cNvPr id="6" name="Rectangle 5"/>
          <p:cNvSpPr/>
          <p:nvPr/>
        </p:nvSpPr>
        <p:spPr>
          <a:xfrm>
            <a:off x="395536" y="1916832"/>
            <a:ext cx="8496944" cy="3046988"/>
          </a:xfrm>
          <a:prstGeom prst="rect">
            <a:avLst/>
          </a:prstGeom>
        </p:spPr>
        <p:txBody>
          <a:bodyPr wrap="square">
            <a:spAutoFit/>
          </a:bodyPr>
          <a:lstStyle/>
          <a:p>
            <a:pPr algn="ctr"/>
            <a:r>
              <a:rPr lang="x-none" sz="3200" dirty="0"/>
              <a:t>9</a:t>
            </a:r>
            <a:r>
              <a:rPr lang="x-none" sz="3200" dirty="0" smtClean="0"/>
              <a:t>. ВЕЖБА</a:t>
            </a:r>
          </a:p>
          <a:p>
            <a:pPr algn="ctr"/>
            <a:r>
              <a:rPr lang="x-none" sz="3200" b="1" dirty="0" smtClean="0"/>
              <a:t>СИСТЕМ ПРАЋЕЊА КВАЛИТЕТА ЖИВОТНЕ СРЕДИНЕ, МЕРЕ ЗАШТИТЕ И САНАЦИЈЕ ШТЕТА НАСТАЛИХ ЗАГАЂЕЊЕМ ЖИВОТНЕ СРЕДИНЕ</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noGrp="1"/>
          </p:cNvSpPr>
          <p:nvPr>
            <p:ph type="title"/>
          </p:nvPr>
        </p:nvSpPr>
        <p:spPr>
          <a:xfrm>
            <a:off x="467544" y="0"/>
            <a:ext cx="8229600" cy="114300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3200" b="0" i="0" u="none" strike="noStrike" kern="1200" cap="none" spc="0" normalizeH="0" baseline="0" noProof="0" dirty="0" smtClean="0">
                <a:ln>
                  <a:noFill/>
                </a:ln>
                <a:solidFill>
                  <a:schemeClr val="tx1"/>
                </a:solidFill>
                <a:effectLst/>
                <a:uLnTx/>
                <a:uFillTx/>
                <a:latin typeface="+mj-lt"/>
                <a:ea typeface="+mj-ea"/>
                <a:cs typeface="+mj-cs"/>
              </a:rPr>
              <a:t>Биолошки мониторинг и организми индикатори</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extBox 3"/>
          <p:cNvSpPr txBox="1"/>
          <p:nvPr/>
        </p:nvSpPr>
        <p:spPr>
          <a:xfrm>
            <a:off x="0" y="1484784"/>
            <a:ext cx="9144000" cy="31393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x-none" dirty="0" smtClean="0"/>
              <a:t>Предности биолошког мониторинга у односу на физичко-хемијско детектовање загађења животне средине је у томе што </a:t>
            </a:r>
            <a:r>
              <a:rPr lang="x-none" dirty="0" smtClean="0">
                <a:solidFill>
                  <a:srgbClr val="FF0000"/>
                </a:solidFill>
              </a:rPr>
              <a:t>живи организми могу да показују ефекат акумулације загађујућих материја у току дужег временског периода</a:t>
            </a:r>
            <a:r>
              <a:rPr lang="x-none" smtClean="0">
                <a:solidFill>
                  <a:srgbClr val="FF0000"/>
                </a:solidFill>
              </a:rPr>
              <a:t>.</a:t>
            </a:r>
            <a:r>
              <a:rPr lang="ru-RU" dirty="0" smtClean="0"/>
              <a:t> </a:t>
            </a:r>
            <a:endParaRPr lang="en-US" dirty="0" smtClean="0"/>
          </a:p>
          <a:p>
            <a:r>
              <a:rPr lang="ru-RU" dirty="0" smtClean="0"/>
              <a:t>Мониторинг </a:t>
            </a:r>
            <a:r>
              <a:rPr lang="ru-RU" dirty="0" smtClean="0"/>
              <a:t>примењиван до седамдесетих година прошлог века који се ослањао само на хемијске и физичке методе је давао податке о стању екосистема само у тренутку када је узорак узет, а супротно томе, биолошки мониторинг даје податке о прошлом и садашњем стању екосистема. Ову разлику можемо илустровати као разлику између слике и филма, где би физичке и хемијске методе биле слика, а биолошке методе филм</a:t>
            </a:r>
            <a:endParaRPr lang="en-US"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noGrp="1"/>
          </p:cNvSpPr>
          <p:nvPr>
            <p:ph type="title"/>
          </p:nvPr>
        </p:nvSpPr>
        <p:spPr>
          <a:xfrm>
            <a:off x="467544" y="0"/>
            <a:ext cx="8229600" cy="114300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3200" b="0" i="0" u="none" strike="noStrike" kern="1200" cap="none" spc="0" normalizeH="0" baseline="0" noProof="0" dirty="0" smtClean="0">
                <a:ln>
                  <a:noFill/>
                </a:ln>
                <a:solidFill>
                  <a:schemeClr val="tx1"/>
                </a:solidFill>
                <a:effectLst/>
                <a:uLnTx/>
                <a:uFillTx/>
                <a:latin typeface="+mj-lt"/>
                <a:ea typeface="+mj-ea"/>
                <a:cs typeface="+mj-cs"/>
              </a:rPr>
              <a:t>Биолошки мониторинг и организми индикатори</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extBox 3"/>
          <p:cNvSpPr txBox="1"/>
          <p:nvPr/>
        </p:nvSpPr>
        <p:spPr>
          <a:xfrm>
            <a:off x="0" y="1225689"/>
            <a:ext cx="914400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x-none" dirty="0" smtClean="0"/>
              <a:t>Биолошки мониторинг може бити:</a:t>
            </a:r>
          </a:p>
          <a:p>
            <a:endParaRPr lang="x-none" dirty="0" smtClean="0"/>
          </a:p>
          <a:p>
            <a:pPr marL="342900" indent="-342900">
              <a:buFont typeface="+mj-lt"/>
              <a:buAutoNum type="arabicPeriod"/>
            </a:pPr>
            <a:r>
              <a:rPr lang="x-none" dirty="0" smtClean="0"/>
              <a:t>Биолошки мониторинг </a:t>
            </a:r>
            <a:r>
              <a:rPr lang="x-none" smtClean="0"/>
              <a:t>загађења </a:t>
            </a:r>
            <a:r>
              <a:rPr lang="x-none" smtClean="0"/>
              <a:t>ваздуха</a:t>
            </a:r>
            <a:endParaRPr lang="x-none" dirty="0" smtClean="0"/>
          </a:p>
          <a:p>
            <a:pPr marL="342900" indent="-342900">
              <a:buFont typeface="+mj-lt"/>
              <a:buAutoNum type="arabicPeriod"/>
            </a:pPr>
            <a:endParaRPr lang="x-none" dirty="0" smtClean="0"/>
          </a:p>
          <a:p>
            <a:pPr marL="342900" indent="-342900">
              <a:buFont typeface="+mj-lt"/>
              <a:buAutoNum type="arabicPeriod"/>
            </a:pPr>
            <a:r>
              <a:rPr lang="x-none" dirty="0" smtClean="0"/>
              <a:t>Биолошки мониторинг загађења вода</a:t>
            </a:r>
          </a:p>
          <a:p>
            <a:pPr marL="342900" indent="-342900">
              <a:buFont typeface="+mj-lt"/>
              <a:buAutoNum type="arabicPeriod"/>
            </a:pPr>
            <a:endParaRPr lang="x-none" dirty="0" smtClean="0"/>
          </a:p>
          <a:p>
            <a:pPr marL="342900" indent="-342900">
              <a:buFont typeface="+mj-lt"/>
              <a:buAutoNum type="arabicPeriod"/>
            </a:pPr>
            <a:r>
              <a:rPr lang="x-none" dirty="0" smtClean="0"/>
              <a:t>Биолошки мониторинг загађења земљишта</a:t>
            </a:r>
            <a:endParaRPr lang="en-US" dirty="0"/>
          </a:p>
        </p:txBody>
      </p:sp>
      <p:pic>
        <p:nvPicPr>
          <p:cNvPr id="14340" name="Picture 4" descr="http://static.guim.co.uk/sys-images/Environment/Pix/columnists/2012/4/20/1334922170303/Air-pollution-in-London---007.jpg"/>
          <p:cNvPicPr>
            <a:picLocks noChangeAspect="1" noChangeArrowheads="1"/>
          </p:cNvPicPr>
          <p:nvPr/>
        </p:nvPicPr>
        <p:blipFill>
          <a:blip r:embed="rId2"/>
          <a:srcRect l="21195"/>
          <a:stretch>
            <a:fillRect/>
          </a:stretch>
        </p:blipFill>
        <p:spPr bwMode="auto">
          <a:xfrm>
            <a:off x="6357951" y="1214422"/>
            <a:ext cx="2786049" cy="2271710"/>
          </a:xfrm>
          <a:prstGeom prst="rect">
            <a:avLst/>
          </a:prstGeom>
          <a:noFill/>
        </p:spPr>
      </p:pic>
      <p:pic>
        <p:nvPicPr>
          <p:cNvPr id="14346" name="Picture 10" descr="http://upload.wikimedia.org/wikipedia/commons/9/9e/Soilcontam.JPG"/>
          <p:cNvPicPr>
            <a:picLocks noChangeAspect="1" noChangeArrowheads="1"/>
          </p:cNvPicPr>
          <p:nvPr/>
        </p:nvPicPr>
        <p:blipFill>
          <a:blip r:embed="rId3" cstate="print"/>
          <a:srcRect/>
          <a:stretch>
            <a:fillRect/>
          </a:stretch>
        </p:blipFill>
        <p:spPr bwMode="auto">
          <a:xfrm>
            <a:off x="5500694" y="3786190"/>
            <a:ext cx="3603572" cy="2702679"/>
          </a:xfrm>
          <a:prstGeom prst="rect">
            <a:avLst/>
          </a:prstGeom>
          <a:noFill/>
        </p:spPr>
      </p:pic>
      <p:pic>
        <p:nvPicPr>
          <p:cNvPr id="14344" name="Picture 8" descr="http://agsci.oregonstate.edu/aquatic-bt/sites/default/files/waterpollution.JPG"/>
          <p:cNvPicPr>
            <a:picLocks noChangeAspect="1" noChangeArrowheads="1"/>
          </p:cNvPicPr>
          <p:nvPr/>
        </p:nvPicPr>
        <p:blipFill>
          <a:blip r:embed="rId4" cstate="print"/>
          <a:srcRect/>
          <a:stretch>
            <a:fillRect/>
          </a:stretch>
        </p:blipFill>
        <p:spPr bwMode="auto">
          <a:xfrm>
            <a:off x="500034" y="3831819"/>
            <a:ext cx="4000528" cy="267613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p:cNvSpPr>
          <p:nvPr>
            <p:ph type="title"/>
          </p:nvPr>
        </p:nvSpPr>
        <p:spPr>
          <a:xfrm>
            <a:off x="467544" y="0"/>
            <a:ext cx="8229600" cy="1077218"/>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3200" b="0" i="0" u="none" strike="noStrike" kern="1200" cap="none" spc="0" normalizeH="0" baseline="0" noProof="0" dirty="0" smtClean="0">
                <a:ln>
                  <a:noFill/>
                </a:ln>
                <a:solidFill>
                  <a:schemeClr val="tx1"/>
                </a:solidFill>
                <a:effectLst/>
                <a:uLnTx/>
                <a:uFillTx/>
                <a:latin typeface="+mj-lt"/>
                <a:ea typeface="+mj-ea"/>
                <a:cs typeface="+mj-cs"/>
              </a:rPr>
              <a:t>Биолошки мониторинг и организми индикатори</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Rectangle 5"/>
          <p:cNvSpPr/>
          <p:nvPr/>
        </p:nvSpPr>
        <p:spPr>
          <a:xfrm>
            <a:off x="0" y="1268760"/>
            <a:ext cx="91440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x-none" dirty="0" smtClean="0">
                <a:solidFill>
                  <a:srgbClr val="0070C0"/>
                </a:solidFill>
              </a:rPr>
              <a:t>Биолошки мониторинг загађења ваздуха</a:t>
            </a:r>
          </a:p>
          <a:p>
            <a:endParaRPr lang="x-none" dirty="0" smtClean="0"/>
          </a:p>
          <a:p>
            <a:r>
              <a:rPr lang="x-none" dirty="0" smtClean="0"/>
              <a:t>Најпознатије биљке индикатори загађења ваздуха су </a:t>
            </a:r>
            <a:r>
              <a:rPr lang="x-none" dirty="0" smtClean="0">
                <a:solidFill>
                  <a:srgbClr val="FF0000"/>
                </a:solidFill>
              </a:rPr>
              <a:t>маховине и лишајеви </a:t>
            </a:r>
            <a:r>
              <a:rPr lang="x-none" dirty="0" smtClean="0"/>
              <a:t>– не расту у загађеним градским срединама где је висока концентрација сумпор-диоксида</a:t>
            </a:r>
          </a:p>
          <a:p>
            <a:r>
              <a:rPr lang="x-none" dirty="0" smtClean="0">
                <a:solidFill>
                  <a:srgbClr val="FF0000"/>
                </a:solidFill>
              </a:rPr>
              <a:t>Листови дувана </a:t>
            </a:r>
            <a:r>
              <a:rPr lang="x-none" dirty="0" smtClean="0"/>
              <a:t>су промењени и опадају у ваздуху загађеним озоном; још неки биоиндикатори загађења ваздуха: </a:t>
            </a:r>
            <a:r>
              <a:rPr lang="x-none" dirty="0" smtClean="0">
                <a:solidFill>
                  <a:srgbClr val="FF0000"/>
                </a:solidFill>
              </a:rPr>
              <a:t>бели бор, лубеница, краставац, махунарке,...</a:t>
            </a:r>
            <a:endParaRPr lang="en-US" dirty="0">
              <a:solidFill>
                <a:srgbClr val="FF0000"/>
              </a:solidFill>
            </a:endParaRPr>
          </a:p>
        </p:txBody>
      </p:sp>
      <p:pic>
        <p:nvPicPr>
          <p:cNvPr id="2050" name="Picture 2" descr="http://www.turnbull-lichens.us/wp-content/uploads/2012/07/evernia-prunastri-cheney-wetlands-eutrophic-effects.jpg"/>
          <p:cNvPicPr>
            <a:picLocks noChangeAspect="1" noChangeArrowheads="1"/>
          </p:cNvPicPr>
          <p:nvPr/>
        </p:nvPicPr>
        <p:blipFill>
          <a:blip r:embed="rId2" cstate="print"/>
          <a:srcRect/>
          <a:stretch>
            <a:fillRect/>
          </a:stretch>
        </p:blipFill>
        <p:spPr bwMode="auto">
          <a:xfrm>
            <a:off x="0" y="3645025"/>
            <a:ext cx="4293496" cy="3212976"/>
          </a:xfrm>
          <a:prstGeom prst="rect">
            <a:avLst/>
          </a:prstGeom>
          <a:noFill/>
        </p:spPr>
      </p:pic>
      <p:pic>
        <p:nvPicPr>
          <p:cNvPr id="2054" name="Picture 6" descr="http://www.naturephoto-cz.com/photos/others/eastern-white-pine-25288.jpg"/>
          <p:cNvPicPr>
            <a:picLocks noChangeAspect="1" noChangeArrowheads="1"/>
          </p:cNvPicPr>
          <p:nvPr/>
        </p:nvPicPr>
        <p:blipFill>
          <a:blip r:embed="rId3" cstate="print"/>
          <a:srcRect/>
          <a:stretch>
            <a:fillRect/>
          </a:stretch>
        </p:blipFill>
        <p:spPr bwMode="auto">
          <a:xfrm>
            <a:off x="4427984" y="3645025"/>
            <a:ext cx="4716016" cy="32129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71546"/>
            <a:ext cx="9144000"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x-none" dirty="0" smtClean="0">
                <a:solidFill>
                  <a:srgbClr val="0070C0"/>
                </a:solidFill>
              </a:rPr>
              <a:t>Биолошки мониторинг загађења вода </a:t>
            </a:r>
          </a:p>
          <a:p>
            <a:r>
              <a:rPr lang="x-none" dirty="0" smtClean="0"/>
              <a:t>Биоиндикатори загађења вода могу бити алге, животиње дна, бактерије, рибе</a:t>
            </a:r>
          </a:p>
          <a:p>
            <a:r>
              <a:rPr lang="x-none" dirty="0" smtClean="0"/>
              <a:t>Присуство појединих врста микроскопских </a:t>
            </a:r>
            <a:r>
              <a:rPr lang="x-none" dirty="0" smtClean="0">
                <a:solidFill>
                  <a:srgbClr val="FF0000"/>
                </a:solidFill>
              </a:rPr>
              <a:t>алги, црва и протозоа </a:t>
            </a:r>
            <a:r>
              <a:rPr lang="x-none" dirty="0" smtClean="0"/>
              <a:t>у води прецизно говори о степену загађености односно сапробности те воде: силикатне алге су индикатор олигосапробне воде, односно чисте воде, а присуство бичара еуглене говори о полисапробној, биолошки загађеној води</a:t>
            </a:r>
          </a:p>
          <a:p>
            <a:r>
              <a:rPr lang="x-none" dirty="0" smtClean="0"/>
              <a:t>Присуство </a:t>
            </a:r>
            <a:r>
              <a:rPr lang="x-none" dirty="0" smtClean="0">
                <a:solidFill>
                  <a:srgbClr val="FF0000"/>
                </a:solidFill>
              </a:rPr>
              <a:t>фекалних бактерија </a:t>
            </a:r>
            <a:r>
              <a:rPr lang="x-none" dirty="0" smtClean="0"/>
              <a:t>у води говори о фекалном загађењу вода и присуству потенцијално патогених бактерија из фекалија;</a:t>
            </a:r>
          </a:p>
          <a:p>
            <a:r>
              <a:rPr lang="x-none" dirty="0" smtClean="0"/>
              <a:t>Присуство </a:t>
            </a:r>
            <a:r>
              <a:rPr lang="x-none" dirty="0" smtClean="0">
                <a:solidFill>
                  <a:srgbClr val="FF0000"/>
                </a:solidFill>
              </a:rPr>
              <a:t>гвожђевитих бактерија </a:t>
            </a:r>
            <a:r>
              <a:rPr lang="x-none" dirty="0" smtClean="0"/>
              <a:t>– феругиноза – говори о повећаној концентрацији гвожђа у води </a:t>
            </a:r>
            <a:endParaRPr lang="en-US" dirty="0" smtClean="0"/>
          </a:p>
        </p:txBody>
      </p:sp>
      <p:sp>
        <p:nvSpPr>
          <p:cNvPr id="4" name="Title 4"/>
          <p:cNvSpPr txBox="1">
            <a:spLocks noGrp="1"/>
          </p:cNvSpPr>
          <p:nvPr>
            <p:ph type="title"/>
          </p:nvPr>
        </p:nvSpPr>
        <p:spPr>
          <a:xfrm>
            <a:off x="467544" y="0"/>
            <a:ext cx="8229600" cy="114300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3200" b="0" i="0" u="none" strike="noStrike" kern="1200" cap="none" spc="0" normalizeH="0" baseline="0" noProof="0" dirty="0" smtClean="0">
                <a:ln>
                  <a:noFill/>
                </a:ln>
                <a:solidFill>
                  <a:schemeClr val="tx1"/>
                </a:solidFill>
                <a:effectLst/>
                <a:uLnTx/>
                <a:uFillTx/>
                <a:latin typeface="+mj-lt"/>
                <a:ea typeface="+mj-ea"/>
                <a:cs typeface="+mj-cs"/>
              </a:rPr>
              <a:t>Биолошки мониторинг и организми индикатори</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2294" name="Picture 6" descr="http://microsafari.weebly.com/uploads/2/2/0/1/22017678/8307428_orig.jpg"/>
          <p:cNvPicPr>
            <a:picLocks noChangeAspect="1" noChangeArrowheads="1"/>
          </p:cNvPicPr>
          <p:nvPr/>
        </p:nvPicPr>
        <p:blipFill>
          <a:blip r:embed="rId2" cstate="print"/>
          <a:srcRect/>
          <a:stretch>
            <a:fillRect/>
          </a:stretch>
        </p:blipFill>
        <p:spPr bwMode="auto">
          <a:xfrm>
            <a:off x="214282" y="4507537"/>
            <a:ext cx="2928926" cy="2350463"/>
          </a:xfrm>
          <a:prstGeom prst="rect">
            <a:avLst/>
          </a:prstGeom>
          <a:noFill/>
        </p:spPr>
      </p:pic>
      <p:pic>
        <p:nvPicPr>
          <p:cNvPr id="12296" name="Picture 8" descr="http://userwww.sfsu.edu/biol240/labs/lab_09algae/media/euglena2.jpg"/>
          <p:cNvPicPr>
            <a:picLocks noChangeAspect="1" noChangeArrowheads="1"/>
          </p:cNvPicPr>
          <p:nvPr/>
        </p:nvPicPr>
        <p:blipFill>
          <a:blip r:embed="rId3"/>
          <a:srcRect/>
          <a:stretch>
            <a:fillRect/>
          </a:stretch>
        </p:blipFill>
        <p:spPr bwMode="auto">
          <a:xfrm>
            <a:off x="3143240" y="4500571"/>
            <a:ext cx="3319012" cy="2357430"/>
          </a:xfrm>
          <a:prstGeom prst="rect">
            <a:avLst/>
          </a:prstGeom>
          <a:noFill/>
        </p:spPr>
      </p:pic>
      <p:pic>
        <p:nvPicPr>
          <p:cNvPr id="12298" name="Picture 10" descr="http://lib.jiangnan.edu.cn/ASM/355-1.jpg"/>
          <p:cNvPicPr>
            <a:picLocks noChangeAspect="1" noChangeArrowheads="1"/>
          </p:cNvPicPr>
          <p:nvPr/>
        </p:nvPicPr>
        <p:blipFill>
          <a:blip r:embed="rId4"/>
          <a:srcRect/>
          <a:stretch>
            <a:fillRect/>
          </a:stretch>
        </p:blipFill>
        <p:spPr bwMode="auto">
          <a:xfrm>
            <a:off x="6053008" y="4500570"/>
            <a:ext cx="3090992" cy="2357430"/>
          </a:xfrm>
          <a:prstGeom prst="rect">
            <a:avLst/>
          </a:prstGeom>
          <a:noFill/>
        </p:spPr>
      </p:pic>
      <p:sp>
        <p:nvSpPr>
          <p:cNvPr id="9" name="Rectangle 8"/>
          <p:cNvSpPr/>
          <p:nvPr/>
        </p:nvSpPr>
        <p:spPr>
          <a:xfrm>
            <a:off x="0" y="4500570"/>
            <a:ext cx="1000100"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000" dirty="0" smtClean="0">
                <a:solidFill>
                  <a:schemeClr val="tx1"/>
                </a:solidFill>
              </a:rPr>
              <a:t>Силикатне алге</a:t>
            </a:r>
            <a:endParaRPr lang="en-US" sz="1000" dirty="0">
              <a:solidFill>
                <a:schemeClr val="tx1"/>
              </a:solidFill>
            </a:endParaRPr>
          </a:p>
        </p:txBody>
      </p:sp>
      <p:sp>
        <p:nvSpPr>
          <p:cNvPr id="10" name="Rectangle 9"/>
          <p:cNvSpPr/>
          <p:nvPr/>
        </p:nvSpPr>
        <p:spPr>
          <a:xfrm>
            <a:off x="8072462" y="4500570"/>
            <a:ext cx="1071538"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000" dirty="0" smtClean="0">
                <a:solidFill>
                  <a:schemeClr val="tx1"/>
                </a:solidFill>
              </a:rPr>
              <a:t>Бактерије феругинозе</a:t>
            </a:r>
            <a:endParaRPr lang="en-US" sz="10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noGrp="1"/>
          </p:cNvSpPr>
          <p:nvPr>
            <p:ph type="title"/>
          </p:nvPr>
        </p:nvSpPr>
        <p:spPr>
          <a:xfrm>
            <a:off x="467544" y="-48245"/>
            <a:ext cx="8229600" cy="1077218"/>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3200" b="0" i="0" u="none" strike="noStrike" kern="1200" cap="none" spc="0" normalizeH="0" baseline="0" noProof="0" dirty="0" smtClean="0">
                <a:ln>
                  <a:noFill/>
                </a:ln>
                <a:solidFill>
                  <a:schemeClr val="tx1"/>
                </a:solidFill>
                <a:effectLst/>
                <a:uLnTx/>
                <a:uFillTx/>
                <a:latin typeface="+mj-lt"/>
                <a:ea typeface="+mj-ea"/>
                <a:cs typeface="+mj-cs"/>
              </a:rPr>
              <a:t>Биолошки мониторинг и организми индикатори</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TextBox 4"/>
          <p:cNvSpPr txBox="1"/>
          <p:nvPr/>
        </p:nvSpPr>
        <p:spPr>
          <a:xfrm>
            <a:off x="0" y="1268760"/>
            <a:ext cx="9144000"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x-none" dirty="0" smtClean="0">
                <a:solidFill>
                  <a:srgbClr val="7030A0"/>
                </a:solidFill>
              </a:rPr>
              <a:t>Биолошки мониторинг загађења земљишта </a:t>
            </a:r>
          </a:p>
          <a:p>
            <a:r>
              <a:rPr lang="x-none" dirty="0" smtClean="0"/>
              <a:t>Биоиндикатори загађења земљишта могу бити више биљке – вегетација, бактерије</a:t>
            </a:r>
          </a:p>
          <a:p>
            <a:endParaRPr lang="x-none" dirty="0"/>
          </a:p>
          <a:p>
            <a:endParaRPr lang="x-none" dirty="0" smtClean="0"/>
          </a:p>
          <a:p>
            <a:r>
              <a:rPr lang="x-none" dirty="0" smtClean="0">
                <a:solidFill>
                  <a:srgbClr val="FF0000"/>
                </a:solidFill>
              </a:rPr>
              <a:t>Металофите</a:t>
            </a:r>
            <a:r>
              <a:rPr lang="x-none" dirty="0" smtClean="0"/>
              <a:t> – биљке које расту у присуству </a:t>
            </a:r>
          </a:p>
          <a:p>
            <a:r>
              <a:rPr lang="x-none" dirty="0" smtClean="0"/>
              <a:t>повећане концентрације тешких метала у </a:t>
            </a:r>
          </a:p>
          <a:p>
            <a:r>
              <a:rPr lang="x-none" dirty="0" smtClean="0"/>
              <a:t>земљишту: једна </a:t>
            </a:r>
            <a:r>
              <a:rPr lang="x-none" dirty="0" smtClean="0">
                <a:solidFill>
                  <a:srgbClr val="FF0000"/>
                </a:solidFill>
              </a:rPr>
              <a:t>врста љубичице </a:t>
            </a:r>
            <a:r>
              <a:rPr lang="x-none" dirty="0" smtClean="0"/>
              <a:t>која расте </a:t>
            </a:r>
          </a:p>
          <a:p>
            <a:r>
              <a:rPr lang="x-none" dirty="0" smtClean="0"/>
              <a:t>на земљишту богатом цинком, оловом и </a:t>
            </a:r>
          </a:p>
          <a:p>
            <a:r>
              <a:rPr lang="x-none" dirty="0" smtClean="0"/>
              <a:t>кадмијумом</a:t>
            </a:r>
            <a:endParaRPr lang="en-US" dirty="0"/>
          </a:p>
        </p:txBody>
      </p:sp>
      <p:pic>
        <p:nvPicPr>
          <p:cNvPr id="1026" name="Picture 2" descr="http://1.bp.blogspot.com/-hhNn37dtjUs/Tiqj6mghRDI/AAAAAAAAAQE/2tS_KQwbhLY/s1600/pansy.jpg"/>
          <p:cNvPicPr>
            <a:picLocks noChangeAspect="1" noChangeArrowheads="1"/>
          </p:cNvPicPr>
          <p:nvPr/>
        </p:nvPicPr>
        <p:blipFill>
          <a:blip r:embed="rId2" cstate="print"/>
          <a:srcRect/>
          <a:stretch>
            <a:fillRect/>
          </a:stretch>
        </p:blipFill>
        <p:spPr bwMode="auto">
          <a:xfrm>
            <a:off x="6012160" y="2420888"/>
            <a:ext cx="2863383" cy="3345124"/>
          </a:xfrm>
          <a:prstGeom prst="rect">
            <a:avLst/>
          </a:prstGeom>
          <a:noFill/>
        </p:spPr>
      </p:pic>
      <p:sp>
        <p:nvSpPr>
          <p:cNvPr id="7" name="TextBox 6"/>
          <p:cNvSpPr txBox="1"/>
          <p:nvPr/>
        </p:nvSpPr>
        <p:spPr>
          <a:xfrm>
            <a:off x="3491880" y="5380672"/>
            <a:ext cx="2592288" cy="1477328"/>
          </a:xfrm>
          <a:prstGeom prst="rect">
            <a:avLst/>
          </a:prstGeom>
          <a:noFill/>
        </p:spPr>
        <p:txBody>
          <a:bodyPr wrap="square" rtlCol="0">
            <a:spAutoFit/>
          </a:bodyPr>
          <a:lstStyle/>
          <a:p>
            <a:r>
              <a:rPr lang="x-none" dirty="0" smtClean="0">
                <a:solidFill>
                  <a:srgbClr val="FF0000"/>
                </a:solidFill>
              </a:rPr>
              <a:t>Коприва</a:t>
            </a:r>
            <a:r>
              <a:rPr lang="x-none" dirty="0" smtClean="0"/>
              <a:t> је индикатор да је земља засићена нитратима и нитритима</a:t>
            </a:r>
            <a:endParaRPr lang="en-US" dirty="0"/>
          </a:p>
        </p:txBody>
      </p:sp>
      <p:pic>
        <p:nvPicPr>
          <p:cNvPr id="1028" name="Picture 4" descr="http://bioweb.uwlax.edu/bio203/2011/homolka_kail/Stinging%20Nettle-%20home.jpg"/>
          <p:cNvPicPr>
            <a:picLocks noChangeAspect="1" noChangeArrowheads="1"/>
          </p:cNvPicPr>
          <p:nvPr/>
        </p:nvPicPr>
        <p:blipFill>
          <a:blip r:embed="rId3" cstate="print"/>
          <a:srcRect/>
          <a:stretch>
            <a:fillRect/>
          </a:stretch>
        </p:blipFill>
        <p:spPr bwMode="auto">
          <a:xfrm>
            <a:off x="0" y="4181475"/>
            <a:ext cx="3533775" cy="26765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noGrp="1"/>
          </p:cNvSpPr>
          <p:nvPr>
            <p:ph type="title"/>
          </p:nvPr>
        </p:nvSpPr>
        <p:spPr>
          <a:xfrm>
            <a:off x="467544" y="0"/>
            <a:ext cx="8229600" cy="114300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3200" b="0" i="0" u="none" strike="noStrike" kern="1200" cap="none" spc="0" normalizeH="0" baseline="0" noProof="0" dirty="0" smtClean="0">
                <a:ln>
                  <a:noFill/>
                </a:ln>
                <a:solidFill>
                  <a:schemeClr val="tx1"/>
                </a:solidFill>
                <a:effectLst/>
                <a:uLnTx/>
                <a:uFillTx/>
                <a:latin typeface="+mj-lt"/>
                <a:ea typeface="+mj-ea"/>
                <a:cs typeface="+mj-cs"/>
              </a:rPr>
              <a:t>Биолошки мониторинг и организми индикатори</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extBox 3"/>
          <p:cNvSpPr txBox="1"/>
          <p:nvPr/>
        </p:nvSpPr>
        <p:spPr>
          <a:xfrm>
            <a:off x="323528" y="1196752"/>
            <a:ext cx="4320480" cy="923330"/>
          </a:xfrm>
          <a:prstGeom prst="rect">
            <a:avLst/>
          </a:prstGeom>
          <a:noFill/>
        </p:spPr>
        <p:txBody>
          <a:bodyPr wrap="square" rtlCol="0">
            <a:spAutoFit/>
          </a:bodyPr>
          <a:lstStyle/>
          <a:p>
            <a:pPr algn="r"/>
            <a:r>
              <a:rPr lang="x-none" dirty="0" smtClean="0">
                <a:solidFill>
                  <a:srgbClr val="FF0000"/>
                </a:solidFill>
              </a:rPr>
              <a:t>Халофите</a:t>
            </a:r>
            <a:r>
              <a:rPr lang="x-none" dirty="0" smtClean="0"/>
              <a:t> су индикатори велике концентрације соли у земљишту</a:t>
            </a:r>
            <a:endParaRPr lang="en-US" dirty="0"/>
          </a:p>
        </p:txBody>
      </p:sp>
      <p:pic>
        <p:nvPicPr>
          <p:cNvPr id="26626" name="Picture 2" descr="http://gaiafrique.files.wordpress.com/2010/10/halophyte-in-pan_a.jpg"/>
          <p:cNvPicPr>
            <a:picLocks noChangeAspect="1" noChangeArrowheads="1"/>
          </p:cNvPicPr>
          <p:nvPr/>
        </p:nvPicPr>
        <p:blipFill>
          <a:blip r:embed="rId2" cstate="print"/>
          <a:srcRect/>
          <a:stretch>
            <a:fillRect/>
          </a:stretch>
        </p:blipFill>
        <p:spPr bwMode="auto">
          <a:xfrm>
            <a:off x="4716016" y="1052736"/>
            <a:ext cx="4163055" cy="2823940"/>
          </a:xfrm>
          <a:prstGeom prst="rect">
            <a:avLst/>
          </a:prstGeom>
          <a:noFill/>
        </p:spPr>
      </p:pic>
      <p:pic>
        <p:nvPicPr>
          <p:cNvPr id="6" name="Picture 4" descr="Viola arsenica-06"/>
          <p:cNvPicPr>
            <a:picLocks noChangeAspect="1" noChangeArrowheads="1"/>
          </p:cNvPicPr>
          <p:nvPr/>
        </p:nvPicPr>
        <p:blipFill>
          <a:blip r:embed="rId3" cstate="print">
            <a:lum bright="-8000" contrast="6000"/>
          </a:blip>
          <a:srcRect/>
          <a:stretch>
            <a:fillRect/>
          </a:stretch>
        </p:blipFill>
        <p:spPr bwMode="auto">
          <a:xfrm>
            <a:off x="0" y="3969060"/>
            <a:ext cx="3851920" cy="2888940"/>
          </a:xfrm>
          <a:prstGeom prst="rect">
            <a:avLst/>
          </a:prstGeom>
          <a:noFill/>
          <a:ln w="25400">
            <a:solidFill>
              <a:srgbClr val="000066"/>
            </a:solidFill>
            <a:miter lim="800000"/>
            <a:headEnd/>
            <a:tailEnd/>
          </a:ln>
        </p:spPr>
      </p:pic>
      <p:sp>
        <p:nvSpPr>
          <p:cNvPr id="7" name="TextBox 6"/>
          <p:cNvSpPr txBox="1"/>
          <p:nvPr/>
        </p:nvSpPr>
        <p:spPr>
          <a:xfrm>
            <a:off x="3851920" y="4653136"/>
            <a:ext cx="4104456" cy="646331"/>
          </a:xfrm>
          <a:prstGeom prst="rect">
            <a:avLst/>
          </a:prstGeom>
          <a:noFill/>
        </p:spPr>
        <p:txBody>
          <a:bodyPr wrap="square" rtlCol="0">
            <a:spAutoFit/>
          </a:bodyPr>
          <a:lstStyle/>
          <a:p>
            <a:r>
              <a:rPr lang="x-none" i="1" dirty="0" smtClean="0"/>
              <a:t>Violla arsenica </a:t>
            </a:r>
            <a:r>
              <a:rPr lang="x-none" dirty="0" smtClean="0"/>
              <a:t>– индикатор загађености арсеном</a:t>
            </a:r>
            <a:endParaRPr lang="en-US" dirty="0"/>
          </a:p>
        </p:txBody>
      </p:sp>
      <p:pic>
        <p:nvPicPr>
          <p:cNvPr id="8" name="Picture 8" descr="Salsola soda-01"/>
          <p:cNvPicPr>
            <a:picLocks noChangeAspect="1" noChangeArrowheads="1"/>
          </p:cNvPicPr>
          <p:nvPr/>
        </p:nvPicPr>
        <p:blipFill>
          <a:blip r:embed="rId4" cstate="print">
            <a:lum bright="-6000"/>
          </a:blip>
          <a:srcRect/>
          <a:stretch>
            <a:fillRect/>
          </a:stretch>
        </p:blipFill>
        <p:spPr bwMode="auto">
          <a:xfrm>
            <a:off x="2411760" y="2132856"/>
            <a:ext cx="2272712" cy="1707059"/>
          </a:xfrm>
          <a:prstGeom prst="rect">
            <a:avLst/>
          </a:prstGeom>
          <a:noFill/>
          <a:ln w="25400">
            <a:solidFill>
              <a:srgbClr val="000066"/>
            </a:solidFill>
            <a:miter lim="800000"/>
            <a:headEnd/>
            <a:tailEnd/>
          </a:ln>
        </p:spPr>
      </p:pic>
      <p:sp>
        <p:nvSpPr>
          <p:cNvPr id="9" name="TextBox 8"/>
          <p:cNvSpPr txBox="1"/>
          <p:nvPr/>
        </p:nvSpPr>
        <p:spPr>
          <a:xfrm>
            <a:off x="0" y="2132856"/>
            <a:ext cx="2339752" cy="369332"/>
          </a:xfrm>
          <a:prstGeom prst="rect">
            <a:avLst/>
          </a:prstGeom>
          <a:noFill/>
        </p:spPr>
        <p:txBody>
          <a:bodyPr wrap="square" rtlCol="0">
            <a:spAutoFit/>
          </a:bodyPr>
          <a:lstStyle/>
          <a:p>
            <a:pPr algn="r"/>
            <a:r>
              <a:rPr lang="x-none" i="1" dirty="0" smtClean="0"/>
              <a:t>Salsola soda</a:t>
            </a:r>
            <a:endParaRPr lang="en-US"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ilanthus altissima-01"/>
          <p:cNvPicPr>
            <a:picLocks noChangeAspect="1" noChangeArrowheads="1"/>
          </p:cNvPicPr>
          <p:nvPr/>
        </p:nvPicPr>
        <p:blipFill>
          <a:blip r:embed="rId2" cstate="print"/>
          <a:srcRect/>
          <a:stretch>
            <a:fillRect/>
          </a:stretch>
        </p:blipFill>
        <p:spPr bwMode="auto">
          <a:xfrm>
            <a:off x="3697607" y="1916832"/>
            <a:ext cx="5446393" cy="3600400"/>
          </a:xfrm>
          <a:prstGeom prst="rect">
            <a:avLst/>
          </a:prstGeom>
          <a:noFill/>
          <a:ln w="25400">
            <a:solidFill>
              <a:srgbClr val="000066"/>
            </a:solidFill>
            <a:miter lim="800000"/>
            <a:headEnd/>
            <a:tailEnd/>
          </a:ln>
        </p:spPr>
      </p:pic>
      <p:sp>
        <p:nvSpPr>
          <p:cNvPr id="4" name="Title 4"/>
          <p:cNvSpPr txBox="1">
            <a:spLocks noGrp="1"/>
          </p:cNvSpPr>
          <p:nvPr>
            <p:ph type="title"/>
          </p:nvPr>
        </p:nvSpPr>
        <p:spPr>
          <a:xfrm>
            <a:off x="467544" y="0"/>
            <a:ext cx="8229600" cy="114300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3200" b="0" i="0" u="none" strike="noStrike" kern="1200" cap="none" spc="0" normalizeH="0" baseline="0" noProof="0" dirty="0" smtClean="0">
                <a:ln>
                  <a:noFill/>
                </a:ln>
                <a:solidFill>
                  <a:schemeClr val="tx1"/>
                </a:solidFill>
                <a:effectLst/>
                <a:uLnTx/>
                <a:uFillTx/>
                <a:latin typeface="+mj-lt"/>
                <a:ea typeface="+mj-ea"/>
                <a:cs typeface="+mj-cs"/>
              </a:rPr>
              <a:t>Биолошки мониторинг и организми индикатори</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Text Box 4"/>
          <p:cNvSpPr txBox="1">
            <a:spLocks noChangeArrowheads="1"/>
          </p:cNvSpPr>
          <p:nvPr/>
        </p:nvSpPr>
        <p:spPr bwMode="auto">
          <a:xfrm>
            <a:off x="4788024" y="5589240"/>
            <a:ext cx="3711575" cy="366713"/>
          </a:xfrm>
          <a:prstGeom prst="rect">
            <a:avLst/>
          </a:prstGeom>
          <a:noFill/>
          <a:ln w="9525">
            <a:noFill/>
            <a:miter lim="800000"/>
            <a:headEnd/>
            <a:tailEnd/>
          </a:ln>
        </p:spPr>
        <p:txBody>
          <a:bodyPr wrap="none">
            <a:spAutoFit/>
          </a:bodyPr>
          <a:lstStyle/>
          <a:p>
            <a:pPr eaLnBrk="1" hangingPunct="1"/>
            <a:r>
              <a:rPr lang="pt-BR" b="1" i="1" dirty="0">
                <a:solidFill>
                  <a:srgbClr val="9900CC"/>
                </a:solidFill>
                <a:latin typeface="Times New Roman" pitchFamily="18" charset="0"/>
              </a:rPr>
              <a:t>Ailanthus </a:t>
            </a:r>
            <a:r>
              <a:rPr lang="hr-HR" b="1" i="1" dirty="0">
                <a:solidFill>
                  <a:srgbClr val="9900CC"/>
                </a:solidFill>
                <a:latin typeface="Times New Roman" pitchFamily="18" charset="0"/>
              </a:rPr>
              <a:t>glandulosa (</a:t>
            </a:r>
            <a:r>
              <a:rPr lang="en-US" b="1" i="1" dirty="0">
                <a:solidFill>
                  <a:srgbClr val="9900CC"/>
                </a:solidFill>
                <a:latin typeface="Times New Roman" pitchFamily="18" charset="0"/>
              </a:rPr>
              <a:t>= A. </a:t>
            </a:r>
            <a:r>
              <a:rPr lang="pt-BR" b="1" i="1" dirty="0">
                <a:solidFill>
                  <a:srgbClr val="9900CC"/>
                </a:solidFill>
                <a:latin typeface="Times New Roman" pitchFamily="18" charset="0"/>
              </a:rPr>
              <a:t>altissima)</a:t>
            </a:r>
            <a:endParaRPr lang="hr-HR" dirty="0">
              <a:solidFill>
                <a:srgbClr val="9900CC"/>
              </a:solidFill>
              <a:latin typeface="Times New Roman" pitchFamily="18" charset="0"/>
            </a:endParaRPr>
          </a:p>
        </p:txBody>
      </p:sp>
      <p:sp>
        <p:nvSpPr>
          <p:cNvPr id="6" name="TextBox 5"/>
          <p:cNvSpPr txBox="1"/>
          <p:nvPr/>
        </p:nvSpPr>
        <p:spPr>
          <a:xfrm>
            <a:off x="0" y="1772816"/>
            <a:ext cx="3779912" cy="4524315"/>
          </a:xfrm>
          <a:prstGeom prst="rect">
            <a:avLst/>
          </a:prstGeom>
          <a:noFill/>
        </p:spPr>
        <p:txBody>
          <a:bodyPr wrap="square" rtlCol="0">
            <a:spAutoFit/>
          </a:bodyPr>
          <a:lstStyle/>
          <a:p>
            <a:r>
              <a:rPr lang="x-none" dirty="0" smtClean="0">
                <a:solidFill>
                  <a:srgbClr val="FF0000"/>
                </a:solidFill>
              </a:rPr>
              <a:t>Кисело дрво</a:t>
            </a:r>
            <a:r>
              <a:rPr lang="x-none" dirty="0" smtClean="0"/>
              <a:t>, врста која је у 18. веку из Азије интродукована у Европу, данас је једно од најбоље прилагођених дрвећа у загађеним градским срединама, а индикатор загађености је пораст хлорофила у листовима у току сезоне са максимумом у августу, док је код јединки у незагађеним срединама концентрација хлорофила мања и опада током сезоне</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68760"/>
            <a:ext cx="9144000" cy="203132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x-none" dirty="0" smtClean="0">
                <a:solidFill>
                  <a:srgbClr val="FF0000"/>
                </a:solidFill>
              </a:rPr>
              <a:t>Биљке акумулирају тешке метале и отрове (хром, кадмијум, цинк, бакар, жива, олово, арсен) у својој кори и листовима упијајући их преко кореновог система</a:t>
            </a:r>
            <a:endParaRPr lang="x-none" dirty="0">
              <a:solidFill>
                <a:srgbClr val="FF0000"/>
              </a:solidFill>
            </a:endParaRPr>
          </a:p>
          <a:p>
            <a:r>
              <a:rPr lang="x-none" dirty="0" smtClean="0"/>
              <a:t>Мерење присуства ових супстанци у тим деловима биљака може послужити за одређивање степена загађења земљишта, а са друге стране те </a:t>
            </a:r>
            <a:r>
              <a:rPr lang="x-none" dirty="0" smtClean="0">
                <a:solidFill>
                  <a:srgbClr val="FF0000"/>
                </a:solidFill>
              </a:rPr>
              <a:t>биљке могу бити пречистачи земљишта и водених екосистема од загађујућих супстанци </a:t>
            </a:r>
          </a:p>
        </p:txBody>
      </p:sp>
      <p:sp>
        <p:nvSpPr>
          <p:cNvPr id="4" name="Title 4"/>
          <p:cNvSpPr txBox="1">
            <a:spLocks noGrp="1"/>
          </p:cNvSpPr>
          <p:nvPr>
            <p:ph type="title"/>
          </p:nvPr>
        </p:nvSpPr>
        <p:spPr>
          <a:xfrm>
            <a:off x="467544" y="0"/>
            <a:ext cx="8229600" cy="114300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3200" b="0" i="0" u="none" strike="noStrike" kern="1200" cap="none" spc="0" normalizeH="0" baseline="0" noProof="0" dirty="0" smtClean="0">
                <a:ln>
                  <a:noFill/>
                </a:ln>
                <a:solidFill>
                  <a:schemeClr val="tx1"/>
                </a:solidFill>
                <a:effectLst/>
                <a:uLnTx/>
                <a:uFillTx/>
                <a:latin typeface="+mj-lt"/>
                <a:ea typeface="+mj-ea"/>
                <a:cs typeface="+mj-cs"/>
              </a:rPr>
              <a:t>Биолошки мониторинг и организми индикатори</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TextBox 4"/>
          <p:cNvSpPr txBox="1"/>
          <p:nvPr/>
        </p:nvSpPr>
        <p:spPr>
          <a:xfrm>
            <a:off x="0" y="3356992"/>
            <a:ext cx="91440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x-none" sz="2400" b="1" dirty="0" smtClean="0">
                <a:solidFill>
                  <a:srgbClr val="FF0000"/>
                </a:solidFill>
              </a:rPr>
              <a:t>Токсикофите</a:t>
            </a:r>
            <a:r>
              <a:rPr lang="x-none" b="1" dirty="0" smtClean="0"/>
              <a:t> су биљке које нагомилавају штетне елементе (арсен, селен, олово,...) и учествују у </a:t>
            </a:r>
            <a:r>
              <a:rPr lang="x-none" sz="2400" b="1" dirty="0" smtClean="0">
                <a:solidFill>
                  <a:srgbClr val="FF0000"/>
                </a:solidFill>
              </a:rPr>
              <a:t>фиторемедијацији</a:t>
            </a:r>
            <a:endParaRPr lang="hr-HR" sz="2400" b="1" u="sng" dirty="0">
              <a:solidFill>
                <a:srgbClr val="FF0000"/>
              </a:solidFill>
            </a:endParaRPr>
          </a:p>
        </p:txBody>
      </p:sp>
      <p:pic>
        <p:nvPicPr>
          <p:cNvPr id="7" name="Picture 9" descr="Pteris vittata-01"/>
          <p:cNvPicPr>
            <a:picLocks noChangeAspect="1" noChangeArrowheads="1"/>
          </p:cNvPicPr>
          <p:nvPr/>
        </p:nvPicPr>
        <p:blipFill>
          <a:blip r:embed="rId2" cstate="print">
            <a:lum bright="-6000" contrast="18000"/>
          </a:blip>
          <a:srcRect/>
          <a:stretch>
            <a:fillRect/>
          </a:stretch>
        </p:blipFill>
        <p:spPr bwMode="auto">
          <a:xfrm>
            <a:off x="467544" y="4674096"/>
            <a:ext cx="3275856" cy="2183904"/>
          </a:xfrm>
          <a:prstGeom prst="rect">
            <a:avLst/>
          </a:prstGeom>
          <a:noFill/>
          <a:ln w="25400">
            <a:solidFill>
              <a:srgbClr val="000066"/>
            </a:solidFill>
            <a:miter lim="800000"/>
            <a:headEnd/>
            <a:tailEnd/>
          </a:ln>
        </p:spPr>
      </p:pic>
      <p:sp>
        <p:nvSpPr>
          <p:cNvPr id="8" name="Rectangle 7"/>
          <p:cNvSpPr/>
          <p:nvPr/>
        </p:nvSpPr>
        <p:spPr>
          <a:xfrm>
            <a:off x="971600" y="4293096"/>
            <a:ext cx="2345579" cy="369332"/>
          </a:xfrm>
          <a:prstGeom prst="rect">
            <a:avLst/>
          </a:prstGeom>
        </p:spPr>
        <p:txBody>
          <a:bodyPr wrap="none">
            <a:spAutoFit/>
          </a:bodyPr>
          <a:lstStyle/>
          <a:p>
            <a:r>
              <a:rPr lang="hr-HR" b="1" i="1" dirty="0" smtClean="0">
                <a:solidFill>
                  <a:srgbClr val="9900CC"/>
                </a:solidFill>
                <a:latin typeface="Times New Roman" pitchFamily="18" charset="0"/>
              </a:rPr>
              <a:t>Pteris vittata</a:t>
            </a:r>
            <a:r>
              <a:rPr lang="hr-HR" b="1" dirty="0" smtClean="0">
                <a:solidFill>
                  <a:srgbClr val="9900CC"/>
                </a:solidFill>
                <a:latin typeface="Times New Roman" pitchFamily="18" charset="0"/>
              </a:rPr>
              <a:t> - ARSEN</a:t>
            </a:r>
            <a:endParaRPr lang="hr-HR" b="1" dirty="0">
              <a:solidFill>
                <a:srgbClr val="9900CC"/>
              </a:solidFill>
              <a:latin typeface="Times New Roman" pitchFamily="18" charset="0"/>
            </a:endParaRPr>
          </a:p>
        </p:txBody>
      </p:sp>
      <p:pic>
        <p:nvPicPr>
          <p:cNvPr id="9" name="Picture 8" descr="Xylorhiza tortifolia-01"/>
          <p:cNvPicPr>
            <a:picLocks noChangeAspect="1" noChangeArrowheads="1"/>
          </p:cNvPicPr>
          <p:nvPr/>
        </p:nvPicPr>
        <p:blipFill>
          <a:blip r:embed="rId3" cstate="print">
            <a:lum bright="-10000" contrast="22000"/>
          </a:blip>
          <a:srcRect/>
          <a:stretch>
            <a:fillRect/>
          </a:stretch>
        </p:blipFill>
        <p:spPr bwMode="auto">
          <a:xfrm>
            <a:off x="5364088" y="4675045"/>
            <a:ext cx="2910607" cy="2182955"/>
          </a:xfrm>
          <a:prstGeom prst="rect">
            <a:avLst/>
          </a:prstGeom>
          <a:noFill/>
          <a:ln w="25400">
            <a:solidFill>
              <a:srgbClr val="000066"/>
            </a:solidFill>
            <a:miter lim="800000"/>
            <a:headEnd/>
            <a:tailEnd/>
          </a:ln>
        </p:spPr>
      </p:pic>
      <p:sp>
        <p:nvSpPr>
          <p:cNvPr id="10" name="Text Box 6"/>
          <p:cNvSpPr txBox="1">
            <a:spLocks noChangeArrowheads="1"/>
          </p:cNvSpPr>
          <p:nvPr/>
        </p:nvSpPr>
        <p:spPr bwMode="auto">
          <a:xfrm>
            <a:off x="5364088" y="4293096"/>
            <a:ext cx="2921000" cy="366712"/>
          </a:xfrm>
          <a:prstGeom prst="rect">
            <a:avLst/>
          </a:prstGeom>
          <a:noFill/>
          <a:ln w="9525">
            <a:noFill/>
            <a:miter lim="800000"/>
            <a:headEnd/>
            <a:tailEnd/>
          </a:ln>
        </p:spPr>
        <p:txBody>
          <a:bodyPr wrap="none">
            <a:spAutoFit/>
          </a:bodyPr>
          <a:lstStyle/>
          <a:p>
            <a:pPr eaLnBrk="1" hangingPunct="1"/>
            <a:r>
              <a:rPr lang="hr-HR" b="1" i="1" dirty="0">
                <a:solidFill>
                  <a:srgbClr val="9900CC"/>
                </a:solidFill>
                <a:latin typeface="Times New Roman" pitchFamily="18" charset="0"/>
              </a:rPr>
              <a:t>Xylorhiza tortifolia </a:t>
            </a:r>
            <a:r>
              <a:rPr lang="hr-HR" b="1" dirty="0">
                <a:solidFill>
                  <a:srgbClr val="9900CC"/>
                </a:solidFill>
                <a:latin typeface="Times New Roman" pitchFamily="18" charset="0"/>
              </a:rPr>
              <a:t>- SELEN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68760"/>
            <a:ext cx="9035480" cy="1200329"/>
          </a:xfrm>
          <a:prstGeom prst="rect">
            <a:avLst/>
          </a:prstGeom>
        </p:spPr>
        <p:txBody>
          <a:bodyPr wrap="square">
            <a:spAutoFit/>
          </a:bodyPr>
          <a:lstStyle/>
          <a:p>
            <a:r>
              <a:rPr lang="x-none" b="1" dirty="0" smtClean="0"/>
              <a:t>Због изузетних могућности акумулације тешких метала (олова) и токсичних супстанци тропска плутајућа биљка </a:t>
            </a:r>
            <a:r>
              <a:rPr lang="pt-BR" b="1" i="1" dirty="0" smtClean="0"/>
              <a:t>Eichornia crassipes</a:t>
            </a:r>
            <a:r>
              <a:rPr lang="x-none" b="1" i="1" dirty="0" smtClean="0"/>
              <a:t> </a:t>
            </a:r>
            <a:r>
              <a:rPr lang="pt-BR" b="1" dirty="0" smtClean="0"/>
              <a:t> </a:t>
            </a:r>
            <a:r>
              <a:rPr lang="x-none" b="1" dirty="0" smtClean="0"/>
              <a:t>се широко примењује у пречишћавању – </a:t>
            </a:r>
            <a:r>
              <a:rPr lang="x-none" b="1" dirty="0" smtClean="0">
                <a:solidFill>
                  <a:srgbClr val="FF0000"/>
                </a:solidFill>
              </a:rPr>
              <a:t>фиторемедијацији</a:t>
            </a:r>
            <a:r>
              <a:rPr lang="x-none" b="1" dirty="0" smtClean="0"/>
              <a:t> језера и других водених екосистема</a:t>
            </a:r>
            <a:endParaRPr lang="en-US" dirty="0"/>
          </a:p>
        </p:txBody>
      </p:sp>
      <p:pic>
        <p:nvPicPr>
          <p:cNvPr id="5" name="Picture 3" descr="Eichhornia crassipes-01"/>
          <p:cNvPicPr>
            <a:picLocks noChangeAspect="1" noChangeArrowheads="1"/>
          </p:cNvPicPr>
          <p:nvPr/>
        </p:nvPicPr>
        <p:blipFill>
          <a:blip r:embed="rId2" cstate="print">
            <a:lum bright="4000" contrast="4000"/>
          </a:blip>
          <a:srcRect/>
          <a:stretch>
            <a:fillRect/>
          </a:stretch>
        </p:blipFill>
        <p:spPr bwMode="auto">
          <a:xfrm>
            <a:off x="1475656" y="2564904"/>
            <a:ext cx="6389404" cy="4129475"/>
          </a:xfrm>
          <a:prstGeom prst="rect">
            <a:avLst/>
          </a:prstGeom>
          <a:noFill/>
          <a:ln w="25400">
            <a:solidFill>
              <a:srgbClr val="000066"/>
            </a:solidFill>
            <a:miter lim="800000"/>
            <a:headEnd/>
            <a:tailEnd/>
          </a:ln>
        </p:spPr>
      </p:pic>
      <p:sp>
        <p:nvSpPr>
          <p:cNvPr id="6" name="Title 4"/>
          <p:cNvSpPr txBox="1">
            <a:spLocks noGrp="1"/>
          </p:cNvSpPr>
          <p:nvPr>
            <p:ph type="title"/>
          </p:nvPr>
        </p:nvSpPr>
        <p:spPr>
          <a:xfrm>
            <a:off x="395536" y="0"/>
            <a:ext cx="8229600" cy="114300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3200" b="0" i="0" u="none" strike="noStrike" kern="1200" cap="none" spc="0" normalizeH="0" baseline="0" noProof="0" dirty="0" smtClean="0">
                <a:ln>
                  <a:noFill/>
                </a:ln>
                <a:solidFill>
                  <a:schemeClr val="tx1"/>
                </a:solidFill>
                <a:effectLst/>
                <a:uLnTx/>
                <a:uFillTx/>
                <a:latin typeface="+mj-lt"/>
                <a:ea typeface="+mj-ea"/>
                <a:cs typeface="+mj-cs"/>
              </a:rPr>
              <a:t>Биолошки мониторинг и организми индикатори</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normAutofit/>
          </a:bodyPr>
          <a:lstStyle/>
          <a:p>
            <a:r>
              <a:rPr lang="x-none" sz="3200" dirty="0" smtClean="0"/>
              <a:t>ФИТОРЕМЕДИЈАЦИЈА</a:t>
            </a:r>
            <a:endParaRPr lang="en-US" sz="3200" dirty="0"/>
          </a:p>
        </p:txBody>
      </p:sp>
      <p:sp>
        <p:nvSpPr>
          <p:cNvPr id="3" name="TextBox 2"/>
          <p:cNvSpPr txBox="1"/>
          <p:nvPr/>
        </p:nvSpPr>
        <p:spPr>
          <a:xfrm>
            <a:off x="0" y="1268760"/>
            <a:ext cx="9144000" cy="240065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x-none" sz="2400" dirty="0" smtClean="0">
                <a:solidFill>
                  <a:srgbClr val="FF0000"/>
                </a:solidFill>
              </a:rPr>
              <a:t>Фиторемедијација </a:t>
            </a:r>
            <a:r>
              <a:rPr lang="x-none" dirty="0" smtClean="0">
                <a:solidFill>
                  <a:srgbClr val="FF0000"/>
                </a:solidFill>
              </a:rPr>
              <a:t>је процес пречишћавања земљишта или воде помоћу биљака које метаболишу или имобилишу штетне материје </a:t>
            </a:r>
            <a:r>
              <a:rPr lang="x-none" dirty="0" smtClean="0"/>
              <a:t>(тешке метале, радионуклиде) </a:t>
            </a:r>
            <a:r>
              <a:rPr lang="x-none" dirty="0" smtClean="0">
                <a:solidFill>
                  <a:srgbClr val="FF0000"/>
                </a:solidFill>
              </a:rPr>
              <a:t>или их акумулирају. </a:t>
            </a:r>
            <a:r>
              <a:rPr lang="x-none" dirty="0" smtClean="0"/>
              <a:t>То</a:t>
            </a:r>
            <a:r>
              <a:rPr lang="x-none" dirty="0" smtClean="0">
                <a:solidFill>
                  <a:srgbClr val="FF0000"/>
                </a:solidFill>
              </a:rPr>
              <a:t> </a:t>
            </a:r>
            <a:r>
              <a:rPr lang="x-none" dirty="0" smtClean="0"/>
              <a:t>је технологија у развоју  која подразумева разјашњавање сложених односа који постоје између ризосфере (дела земљишта око кореновог система) и механизама који омогућавају биљкама да усвајају и транслоцирају метале и радионуклиде из загађене средине.  </a:t>
            </a:r>
            <a:endParaRPr lang="en-US" dirty="0"/>
          </a:p>
        </p:txBody>
      </p:sp>
      <p:sp>
        <p:nvSpPr>
          <p:cNvPr id="4" name="TextBox 3"/>
          <p:cNvSpPr txBox="1"/>
          <p:nvPr/>
        </p:nvSpPr>
        <p:spPr>
          <a:xfrm>
            <a:off x="0" y="3717032"/>
            <a:ext cx="914400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x-none" b="1" dirty="0" smtClean="0"/>
              <a:t>Експерименти фиторемедијације су изведени између осталог у Чернобиљу у Русији који је био тешко загађен радиоактивним елементима након хаварије нуклеарног реактора.</a:t>
            </a:r>
            <a:r>
              <a:rPr lang="sl-SI" b="1" dirty="0" smtClean="0">
                <a:solidFill>
                  <a:srgbClr val="003366"/>
                </a:solidFill>
                <a:latin typeface="Times New Roman" pitchFamily="18" charset="0"/>
              </a:rPr>
              <a:t> </a:t>
            </a:r>
            <a:r>
              <a:rPr lang="x-none" b="1" dirty="0" smtClean="0"/>
              <a:t>При томе се биљкама може помоћи додавањем одређених супстанци (лимунске киселине у земљиште контаминирано уранијумом или јона амонијума у земљиште са цезијумом), што повећава апсорпцију ових радионуклида од стране биљке.</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x-none" sz="3200" b="1" dirty="0" smtClean="0"/>
              <a:t>СИСТЕМ ПРАЋЕЊА КВАЛИТЕТА ЖИВОТНЕ СРЕДИНЕ</a:t>
            </a:r>
            <a:endParaRPr lang="en-US" sz="3200" dirty="0"/>
          </a:p>
        </p:txBody>
      </p:sp>
      <p:sp>
        <p:nvSpPr>
          <p:cNvPr id="3" name="TextBox 2"/>
          <p:cNvSpPr txBox="1"/>
          <p:nvPr/>
        </p:nvSpPr>
        <p:spPr>
          <a:xfrm>
            <a:off x="0" y="1196752"/>
            <a:ext cx="91440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x-none" dirty="0" smtClean="0"/>
              <a:t>Да бисмо ефикасно спречили и уклонили негативне последице дејства човека на животну средину, морамо успоставити организовани систем праћења, надгледања односно мониторинга промена и загађења у животној средини, те анализирати стање животне средине.</a:t>
            </a:r>
            <a:endParaRPr lang="en-US" dirty="0"/>
          </a:p>
        </p:txBody>
      </p:sp>
      <p:sp>
        <p:nvSpPr>
          <p:cNvPr id="5" name="TextBox 4"/>
          <p:cNvSpPr txBox="1"/>
          <p:nvPr/>
        </p:nvSpPr>
        <p:spPr>
          <a:xfrm>
            <a:off x="0" y="2780928"/>
            <a:ext cx="914400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x-none" dirty="0" smtClean="0"/>
              <a:t>Постоји више врста мониторинга:</a:t>
            </a:r>
          </a:p>
          <a:p>
            <a:endParaRPr lang="x-none" dirty="0" smtClean="0"/>
          </a:p>
          <a:p>
            <a:pPr marL="342900" indent="-342900">
              <a:buAutoNum type="arabicPeriod"/>
            </a:pPr>
            <a:r>
              <a:rPr lang="x-none" dirty="0" smtClean="0"/>
              <a:t>Систем контроле различитих компоненти животне средине: мониторинг атмосфере, хидросфере, земљишта, биосфере</a:t>
            </a:r>
          </a:p>
          <a:p>
            <a:pPr marL="342900" indent="-342900">
              <a:buAutoNum type="arabicPeriod"/>
            </a:pPr>
            <a:endParaRPr lang="x-none" dirty="0" smtClean="0"/>
          </a:p>
          <a:p>
            <a:pPr marL="342900" indent="-342900">
              <a:buAutoNum type="arabicPeriod"/>
            </a:pPr>
            <a:r>
              <a:rPr lang="x-none" dirty="0" smtClean="0"/>
              <a:t>Систем контроле фактора и </a:t>
            </a:r>
          </a:p>
          <a:p>
            <a:pPr marL="342900" indent="-342900"/>
            <a:r>
              <a:rPr lang="x-none" dirty="0" smtClean="0"/>
              <a:t>узрока деловања: </a:t>
            </a:r>
          </a:p>
          <a:p>
            <a:pPr marL="342900" indent="-342900"/>
            <a:r>
              <a:rPr lang="x-none" dirty="0" smtClean="0"/>
              <a:t>мониторинг извора загађивања</a:t>
            </a:r>
          </a:p>
        </p:txBody>
      </p:sp>
      <p:pic>
        <p:nvPicPr>
          <p:cNvPr id="8194" name="Picture 2" descr="http://www.epa.vic.gov.au/our-work/%7E/media/Images/Your%20env/Land/EPADay815244_500x298.jpg?mh=300&amp;mw=500"/>
          <p:cNvPicPr>
            <a:picLocks noChangeAspect="1" noChangeArrowheads="1"/>
          </p:cNvPicPr>
          <p:nvPr/>
        </p:nvPicPr>
        <p:blipFill>
          <a:blip r:embed="rId2" cstate="print"/>
          <a:srcRect/>
          <a:stretch>
            <a:fillRect/>
          </a:stretch>
        </p:blipFill>
        <p:spPr bwMode="auto">
          <a:xfrm>
            <a:off x="4332778" y="4005064"/>
            <a:ext cx="4641681" cy="276644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0"/>
            <a:ext cx="8229600" cy="418058"/>
          </a:xfrm>
        </p:spPr>
        <p:txBody>
          <a:bodyPr>
            <a:normAutofit fontScale="90000"/>
          </a:bodyPr>
          <a:lstStyle/>
          <a:p>
            <a:r>
              <a:rPr lang="x-none" sz="3200" dirty="0" smtClean="0"/>
              <a:t>ФИТОРЕМЕДИЈАЦИЈА</a:t>
            </a:r>
            <a:endParaRPr lang="en-US" sz="3200" dirty="0"/>
          </a:p>
        </p:txBody>
      </p:sp>
      <p:grpSp>
        <p:nvGrpSpPr>
          <p:cNvPr id="13" name="Group 12"/>
          <p:cNvGrpSpPr/>
          <p:nvPr/>
        </p:nvGrpSpPr>
        <p:grpSpPr>
          <a:xfrm>
            <a:off x="107504" y="1556792"/>
            <a:ext cx="8640960" cy="4143376"/>
            <a:chOff x="107504" y="1916832"/>
            <a:chExt cx="8640960" cy="4143376"/>
          </a:xfrm>
        </p:grpSpPr>
        <p:pic>
          <p:nvPicPr>
            <p:cNvPr id="27652" name="Picture 4" descr="http://urbanomnibus.net/redux/wp-content/uploads/2010/10/fieldguide_tree.jpg"/>
            <p:cNvPicPr>
              <a:picLocks noChangeAspect="1" noChangeArrowheads="1"/>
            </p:cNvPicPr>
            <p:nvPr/>
          </p:nvPicPr>
          <p:blipFill>
            <a:blip r:embed="rId2" cstate="print"/>
            <a:srcRect/>
            <a:stretch>
              <a:fillRect/>
            </a:stretch>
          </p:blipFill>
          <p:spPr bwMode="auto">
            <a:xfrm>
              <a:off x="899592" y="1916832"/>
              <a:ext cx="7153275" cy="4143376"/>
            </a:xfrm>
            <a:prstGeom prst="rect">
              <a:avLst/>
            </a:prstGeom>
            <a:noFill/>
          </p:spPr>
        </p:pic>
        <p:sp>
          <p:nvSpPr>
            <p:cNvPr id="8" name="Rectangle 7"/>
            <p:cNvSpPr/>
            <p:nvPr/>
          </p:nvSpPr>
          <p:spPr>
            <a:xfrm>
              <a:off x="179512" y="2060848"/>
              <a:ext cx="2160240"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x-none" sz="1000" dirty="0" smtClean="0">
                  <a:solidFill>
                    <a:srgbClr val="00B050"/>
                  </a:solidFill>
                </a:rPr>
                <a:t>Фитоволатилизација</a:t>
              </a:r>
              <a:r>
                <a:rPr lang="x-none" sz="1000" dirty="0" smtClean="0">
                  <a:solidFill>
                    <a:schemeClr val="tx1"/>
                  </a:solidFill>
                </a:rPr>
                <a:t> – неке биљке узимају корењем контаминант; контаминант се разграђује у биљци у мање токсичну супстанцу и отпушта у атмосферу путем транспирације;</a:t>
              </a:r>
              <a:endParaRPr lang="en-US" sz="1000" dirty="0">
                <a:solidFill>
                  <a:schemeClr val="tx1"/>
                </a:solidFill>
              </a:endParaRPr>
            </a:p>
          </p:txBody>
        </p:sp>
        <p:sp>
          <p:nvSpPr>
            <p:cNvPr id="10" name="Rectangle 9"/>
            <p:cNvSpPr/>
            <p:nvPr/>
          </p:nvSpPr>
          <p:spPr>
            <a:xfrm>
              <a:off x="107504" y="4581128"/>
              <a:ext cx="2304256"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x-none" sz="1000" dirty="0" smtClean="0">
                  <a:solidFill>
                    <a:srgbClr val="00B050"/>
                  </a:solidFill>
                </a:rPr>
                <a:t>Фитостабилизација</a:t>
              </a:r>
              <a:r>
                <a:rPr lang="x-none" sz="1000" dirty="0" smtClean="0">
                  <a:solidFill>
                    <a:schemeClr val="tx1"/>
                  </a:solidFill>
                </a:rPr>
                <a:t> – неке биљке имобилишу контаминант испуштајући хемикалију која претвара контаминант у мање токсичну супстанцу; то ограничава миграцију контаминанта путем ерозије</a:t>
              </a:r>
              <a:endParaRPr lang="en-US" sz="1000" dirty="0">
                <a:solidFill>
                  <a:schemeClr val="tx1"/>
                </a:solidFill>
              </a:endParaRPr>
            </a:p>
          </p:txBody>
        </p:sp>
        <p:sp>
          <p:nvSpPr>
            <p:cNvPr id="11" name="Rectangle 10"/>
            <p:cNvSpPr/>
            <p:nvPr/>
          </p:nvSpPr>
          <p:spPr>
            <a:xfrm>
              <a:off x="6588224" y="1988840"/>
              <a:ext cx="2160240"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x-none" sz="1000" dirty="0" smtClean="0">
                  <a:solidFill>
                    <a:srgbClr val="00B050"/>
                  </a:solidFill>
                </a:rPr>
                <a:t>Фитодеградација</a:t>
              </a:r>
              <a:r>
                <a:rPr lang="x-none" sz="1000" dirty="0" smtClean="0">
                  <a:solidFill>
                    <a:schemeClr val="tx1"/>
                  </a:solidFill>
                </a:rPr>
                <a:t> – неке биљке узимају органски контаминант који се разграђује у биљци у мање токсичну супстанцу под дејством ензима или у фотосинтетичкој оксидо-редукцији;</a:t>
              </a:r>
              <a:endParaRPr lang="en-US" sz="1000" dirty="0">
                <a:solidFill>
                  <a:schemeClr val="tx1"/>
                </a:solidFill>
              </a:endParaRPr>
            </a:p>
          </p:txBody>
        </p:sp>
        <p:sp>
          <p:nvSpPr>
            <p:cNvPr id="12" name="Rectangle 11"/>
            <p:cNvSpPr/>
            <p:nvPr/>
          </p:nvSpPr>
          <p:spPr>
            <a:xfrm>
              <a:off x="6588224" y="3212976"/>
              <a:ext cx="216024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x-none" sz="1000" dirty="0" smtClean="0">
                  <a:solidFill>
                    <a:srgbClr val="00B050"/>
                  </a:solidFill>
                </a:rPr>
                <a:t>Фитоекстракција</a:t>
              </a:r>
              <a:r>
                <a:rPr lang="x-none" sz="1000" dirty="0" smtClean="0">
                  <a:solidFill>
                    <a:schemeClr val="tx1"/>
                  </a:solidFill>
                </a:rPr>
                <a:t> – неке биљке узимају корењем контаминант – метале, радиоактивне елементе; и акумулирају их у великим количинама у стаблу и лишћу. Ове биљке се секу и одлажу као посебан отпад</a:t>
              </a:r>
              <a:endParaRPr lang="en-US" sz="1000" dirty="0">
                <a:solidFill>
                  <a:schemeClr val="tx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490066"/>
          </a:xfrm>
        </p:spPr>
        <p:txBody>
          <a:bodyPr>
            <a:normAutofit fontScale="90000"/>
          </a:bodyPr>
          <a:lstStyle/>
          <a:p>
            <a:r>
              <a:rPr lang="x-none" sz="3200" b="1" dirty="0" smtClean="0"/>
              <a:t>БИОРЕМЕДИЈАЦИЈА</a:t>
            </a:r>
            <a:endParaRPr lang="en-US" dirty="0"/>
          </a:p>
        </p:txBody>
      </p:sp>
      <p:sp>
        <p:nvSpPr>
          <p:cNvPr id="3" name="TextBox 2"/>
          <p:cNvSpPr txBox="1"/>
          <p:nvPr/>
        </p:nvSpPr>
        <p:spPr>
          <a:xfrm>
            <a:off x="0" y="980728"/>
            <a:ext cx="9144000" cy="249299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x-none" sz="2400" dirty="0" smtClean="0">
                <a:solidFill>
                  <a:srgbClr val="00B050"/>
                </a:solidFill>
              </a:rPr>
              <a:t>Биоремедијација</a:t>
            </a:r>
            <a:r>
              <a:rPr lang="x-none" dirty="0" smtClean="0">
                <a:solidFill>
                  <a:srgbClr val="00B050"/>
                </a:solidFill>
              </a:rPr>
              <a:t> је процес природног пречишћавања околине (пре свега земљишта) захваљујући природној способности хетеротрофних </a:t>
            </a:r>
            <a:r>
              <a:rPr lang="x-none" sz="2400" dirty="0" smtClean="0">
                <a:solidFill>
                  <a:srgbClr val="C00000"/>
                </a:solidFill>
              </a:rPr>
              <a:t>бактерија</a:t>
            </a:r>
            <a:r>
              <a:rPr lang="x-none" dirty="0" smtClean="0">
                <a:solidFill>
                  <a:srgbClr val="00B050"/>
                </a:solidFill>
              </a:rPr>
              <a:t> да разлажу различите вештачки произведене органске материје - пестициде, минерална ђубрива и друге штетне материје које доспевају у земљиште</a:t>
            </a:r>
          </a:p>
          <a:p>
            <a:r>
              <a:rPr lang="sr-Cyrl-CS" b="1" dirty="0" smtClean="0">
                <a:solidFill>
                  <a:srgbClr val="C00000"/>
                </a:solidFill>
                <a:latin typeface="+mj-lt"/>
              </a:rPr>
              <a:t>Биоремедијација је изузетно ефикасна код третирања загађења пореклом од угљоводоника нафте, али је неефикасна у случајевима загађења тешким металима.</a:t>
            </a:r>
            <a:endParaRPr lang="en-US" dirty="0">
              <a:solidFill>
                <a:srgbClr val="C00000"/>
              </a:solidFill>
              <a:latin typeface="+mj-lt"/>
            </a:endParaRPr>
          </a:p>
        </p:txBody>
      </p:sp>
      <p:sp>
        <p:nvSpPr>
          <p:cNvPr id="4" name="TextBox 3"/>
          <p:cNvSpPr txBox="1"/>
          <p:nvPr/>
        </p:nvSpPr>
        <p:spPr>
          <a:xfrm>
            <a:off x="0" y="3789040"/>
            <a:ext cx="9144000" cy="21082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x-none" b="1" dirty="0" smtClean="0"/>
              <a:t>Биоремедијација се састоји од два процеса:</a:t>
            </a:r>
          </a:p>
          <a:p>
            <a:r>
              <a:rPr lang="x-none" sz="2400" b="1" dirty="0" smtClean="0">
                <a:solidFill>
                  <a:srgbClr val="FF0000"/>
                </a:solidFill>
              </a:rPr>
              <a:t>Биостимулација </a:t>
            </a:r>
            <a:r>
              <a:rPr lang="x-none" b="1" dirty="0" smtClean="0"/>
              <a:t>– додавање хранљивих материја како би се убрзао процес разградње</a:t>
            </a:r>
            <a:endParaRPr lang="sr-Latn-CS" b="1" dirty="0" smtClean="0"/>
          </a:p>
          <a:p>
            <a:endParaRPr lang="en-US" sz="1100" b="1" dirty="0" smtClean="0"/>
          </a:p>
          <a:p>
            <a:r>
              <a:rPr lang="x-none" sz="2400" b="1" dirty="0" smtClean="0">
                <a:solidFill>
                  <a:srgbClr val="FF0000"/>
                </a:solidFill>
              </a:rPr>
              <a:t>Биоаугментација </a:t>
            </a:r>
            <a:r>
              <a:rPr lang="x-none" b="1" dirty="0" smtClean="0"/>
              <a:t>– засејавање одређене групе микроорганизама како би дошло до разградње циљне контаминације или отпадног материјала</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08720"/>
            <a:ext cx="91440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x-none" b="1" dirty="0" smtClean="0">
                <a:latin typeface="+mj-lt"/>
              </a:rPr>
              <a:t>Многа једињења могу бити разграђена микроорганизмима до нетоксичних материја:</a:t>
            </a:r>
            <a:endParaRPr lang="en-US" b="1" dirty="0">
              <a:latin typeface="+mj-lt"/>
            </a:endParaRPr>
          </a:p>
        </p:txBody>
      </p:sp>
      <p:sp>
        <p:nvSpPr>
          <p:cNvPr id="4" name="Rectangle 3"/>
          <p:cNvSpPr/>
          <p:nvPr/>
        </p:nvSpPr>
        <p:spPr>
          <a:xfrm>
            <a:off x="0" y="1556792"/>
            <a:ext cx="914400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buFont typeface="Wingdings" pitchFamily="2" charset="2"/>
              <a:buChar char="ü"/>
            </a:pPr>
            <a:r>
              <a:rPr lang="x-none" b="1" dirty="0" smtClean="0"/>
              <a:t>Хербициди</a:t>
            </a:r>
          </a:p>
          <a:p>
            <a:pPr marL="342900" indent="-342900">
              <a:buFont typeface="Wingdings" pitchFamily="2" charset="2"/>
              <a:buChar char="ü"/>
            </a:pPr>
            <a:r>
              <a:rPr lang="x-none" b="1" dirty="0" smtClean="0"/>
              <a:t>Инсектициди –</a:t>
            </a:r>
            <a:r>
              <a:rPr lang="en-US" b="1" dirty="0" smtClean="0"/>
              <a:t>DDT</a:t>
            </a:r>
            <a:endParaRPr lang="x-none" b="1" dirty="0" smtClean="0"/>
          </a:p>
          <a:p>
            <a:pPr marL="342900" indent="-342900">
              <a:buFont typeface="Wingdings" pitchFamily="2" charset="2"/>
              <a:buChar char="ü"/>
            </a:pPr>
            <a:r>
              <a:rPr lang="x-none" b="1" dirty="0" smtClean="0"/>
              <a:t>Угљоводонична горива (фосилна горива – угаљ и нафта) и уља</a:t>
            </a:r>
            <a:endParaRPr lang="en-US" b="1" dirty="0" smtClean="0"/>
          </a:p>
          <a:p>
            <a:pPr marL="342900" indent="-342900">
              <a:buFont typeface="Wingdings" pitchFamily="2" charset="2"/>
              <a:buChar char="ü"/>
            </a:pPr>
            <a:r>
              <a:rPr lang="en-US" b="1" dirty="0" smtClean="0"/>
              <a:t>PCB – </a:t>
            </a:r>
            <a:r>
              <a:rPr lang="x-none" b="1" dirty="0" smtClean="0"/>
              <a:t>течности за хлађење у електричним трансформаторима</a:t>
            </a:r>
          </a:p>
          <a:p>
            <a:pPr marL="342900" indent="-342900">
              <a:buFont typeface="Wingdings" pitchFamily="2" charset="2"/>
              <a:buChar char="ü"/>
            </a:pPr>
            <a:r>
              <a:rPr lang="x-none" b="1" dirty="0" smtClean="0"/>
              <a:t>Сапуни и детерџенти</a:t>
            </a:r>
          </a:p>
          <a:p>
            <a:pPr marL="342900" indent="-342900">
              <a:buFont typeface="Wingdings" pitchFamily="2" charset="2"/>
              <a:buChar char="ü"/>
            </a:pPr>
            <a:r>
              <a:rPr lang="x-none" b="1" dirty="0" smtClean="0"/>
              <a:t>Неке врсте пластике</a:t>
            </a:r>
          </a:p>
          <a:p>
            <a:pPr marL="342900" indent="-342900">
              <a:buFont typeface="Wingdings" pitchFamily="2" charset="2"/>
              <a:buChar char="ü"/>
            </a:pPr>
            <a:r>
              <a:rPr lang="x-none" b="1" dirty="0" smtClean="0"/>
              <a:t>Неоргански загађивачи – арсен, селен, жива (батерије), нитрити, уранијум</a:t>
            </a:r>
            <a:r>
              <a:rPr lang="en-US" b="1" dirty="0" smtClean="0"/>
              <a:t> </a:t>
            </a:r>
          </a:p>
        </p:txBody>
      </p:sp>
      <p:sp>
        <p:nvSpPr>
          <p:cNvPr id="5" name="Title 1"/>
          <p:cNvSpPr>
            <a:spLocks noGrp="1"/>
          </p:cNvSpPr>
          <p:nvPr>
            <p:ph type="title"/>
          </p:nvPr>
        </p:nvSpPr>
        <p:spPr>
          <a:xfrm>
            <a:off x="467544" y="0"/>
            <a:ext cx="8229600" cy="836712"/>
          </a:xfrm>
        </p:spPr>
        <p:txBody>
          <a:bodyPr>
            <a:normAutofit/>
          </a:bodyPr>
          <a:lstStyle/>
          <a:p>
            <a:r>
              <a:rPr lang="x-none" sz="3200" b="1" dirty="0" smtClean="0"/>
              <a:t>БИОРЕМЕДИЈАЦИЈА</a:t>
            </a:r>
            <a:endParaRPr lang="en-US" dirty="0"/>
          </a:p>
        </p:txBody>
      </p:sp>
      <p:pic>
        <p:nvPicPr>
          <p:cNvPr id="3074" name="Picture 2" descr="http://www.bremgroup.com/Image/teren/S21.jpg"/>
          <p:cNvPicPr>
            <a:picLocks noChangeAspect="1" noChangeArrowheads="1"/>
          </p:cNvPicPr>
          <p:nvPr/>
        </p:nvPicPr>
        <p:blipFill>
          <a:blip r:embed="rId2" cstate="print"/>
          <a:srcRect/>
          <a:stretch>
            <a:fillRect/>
          </a:stretch>
        </p:blipFill>
        <p:spPr bwMode="auto">
          <a:xfrm>
            <a:off x="24884" y="4043897"/>
            <a:ext cx="9119116" cy="281410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80728"/>
            <a:ext cx="9144000" cy="535531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x-none" dirty="0" smtClean="0"/>
              <a:t>Пример: </a:t>
            </a:r>
          </a:p>
          <a:p>
            <a:r>
              <a:rPr lang="x-none" dirty="0" smtClean="0"/>
              <a:t>Биоремедијација земљишта у кругу рафинерије нафте у Панчеву – засићење земљишта нафтом, односно минералним уљима.</a:t>
            </a:r>
          </a:p>
          <a:p>
            <a:r>
              <a:rPr lang="x-none" dirty="0" smtClean="0"/>
              <a:t>Земљиште је “засејано” популацијама бактерија које су адаптиране да користе органске загађиваче (минерална уља) као изворе енергије и на тај начин их разграђују.</a:t>
            </a:r>
          </a:p>
          <a:p>
            <a:r>
              <a:rPr lang="x-none" dirty="0" smtClean="0"/>
              <a:t>После неколико дана извршена је сетва одабраних биљака за ову врсту загађења. У близини корена у зони ризосфере побољшавају се услови за раст и активност микроорганизама, а биљке преко корена луче супстанце које додатно стимулишу бактеријску активност и убрзава се процес биоразградње.</a:t>
            </a:r>
          </a:p>
          <a:p>
            <a:r>
              <a:rPr lang="x-none" dirty="0" smtClean="0"/>
              <a:t>Резултат: </a:t>
            </a:r>
          </a:p>
          <a:p>
            <a:r>
              <a:rPr lang="x-none" dirty="0" smtClean="0"/>
              <a:t>Ницање и нормалан раст биљака што потврђује успешну биоремедијацију, а у току 24 дана садржај минералних уља у земљишту смањен је са 60 грама по килограму на 3 грама по килограму!!!</a:t>
            </a:r>
          </a:p>
          <a:p>
            <a:r>
              <a:rPr lang="vi-VN" dirty="0" smtClean="0"/>
              <a:t> </a:t>
            </a:r>
            <a:br>
              <a:rPr lang="vi-VN" dirty="0" smtClean="0"/>
            </a:br>
            <a:r>
              <a:rPr lang="vi-VN" dirty="0" smtClean="0"/>
              <a:t/>
            </a:r>
            <a:br>
              <a:rPr lang="vi-VN" dirty="0" smtClean="0"/>
            </a:br>
            <a:endParaRPr lang="en-US" dirty="0"/>
          </a:p>
        </p:txBody>
      </p:sp>
      <p:sp>
        <p:nvSpPr>
          <p:cNvPr id="4" name="Title 1"/>
          <p:cNvSpPr>
            <a:spLocks noGrp="1"/>
          </p:cNvSpPr>
          <p:nvPr>
            <p:ph type="title"/>
          </p:nvPr>
        </p:nvSpPr>
        <p:spPr>
          <a:xfrm>
            <a:off x="539552" y="0"/>
            <a:ext cx="8229600" cy="1143000"/>
          </a:xfrm>
        </p:spPr>
        <p:txBody>
          <a:bodyPr>
            <a:normAutofit/>
          </a:bodyPr>
          <a:lstStyle/>
          <a:p>
            <a:r>
              <a:rPr lang="x-none" sz="3200" b="1" dirty="0" smtClean="0"/>
              <a:t>БИОРЕМЕДИЈАЦИЈА</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95536" y="0"/>
            <a:ext cx="8229600" cy="1143000"/>
          </a:xfrm>
        </p:spPr>
        <p:txBody>
          <a:bodyPr>
            <a:normAutofit/>
          </a:bodyPr>
          <a:lstStyle/>
          <a:p>
            <a:r>
              <a:rPr lang="x-none" sz="3200" b="1" dirty="0" smtClean="0"/>
              <a:t>БИОРЕМЕДИЈАЦИЈА</a:t>
            </a:r>
            <a:endParaRPr lang="en-US" dirty="0"/>
          </a:p>
        </p:txBody>
      </p:sp>
      <p:sp>
        <p:nvSpPr>
          <p:cNvPr id="4" name="TextBox 3"/>
          <p:cNvSpPr txBox="1"/>
          <p:nvPr/>
        </p:nvSpPr>
        <p:spPr>
          <a:xfrm>
            <a:off x="0" y="1196752"/>
            <a:ext cx="9144000" cy="507831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x-none" dirty="0" smtClean="0"/>
              <a:t>Активност микроорганизама користи се и приликом пречишћавања отпадних вода:</a:t>
            </a:r>
          </a:p>
          <a:p>
            <a:r>
              <a:rPr lang="x-none" dirty="0" smtClean="0"/>
              <a:t>Отпадне воде из града које се састоје из отпадних вода из домаћинстава (углавном отпад органског порекла), вода из атмосферске канализације и индустријских отпадних вода (уколико се у индустријској зони већ не пречишћава вода) се системом цеви спроводе до постројења за прераду отпадних вода. Процес прераде се састоји од </a:t>
            </a:r>
          </a:p>
          <a:p>
            <a:r>
              <a:rPr lang="x-none" dirty="0" smtClean="0">
                <a:solidFill>
                  <a:srgbClr val="FF0000"/>
                </a:solidFill>
              </a:rPr>
              <a:t>Примарног пречишћавања </a:t>
            </a:r>
            <a:r>
              <a:rPr lang="x-none" dirty="0" smtClean="0"/>
              <a:t>– уклањање грубог и инертног материјала (дрво, пластика, метал, гума,..) кроз сита, таложењем и филтрацијом</a:t>
            </a:r>
          </a:p>
          <a:p>
            <a:r>
              <a:rPr lang="x-none" dirty="0" smtClean="0">
                <a:solidFill>
                  <a:srgbClr val="FF0000"/>
                </a:solidFill>
              </a:rPr>
              <a:t>Секундарног пречишћавања  </a:t>
            </a:r>
            <a:r>
              <a:rPr lang="x-none" dirty="0" smtClean="0"/>
              <a:t>- </a:t>
            </a:r>
            <a:r>
              <a:rPr lang="x-none" dirty="0" smtClean="0">
                <a:solidFill>
                  <a:srgbClr val="00B050"/>
                </a:solidFill>
              </a:rPr>
              <a:t>биолошка аерација – у присуству кисеоника аеробне бактерије у активном муљу разлажу органски отпад</a:t>
            </a:r>
          </a:p>
          <a:p>
            <a:r>
              <a:rPr lang="x-none" dirty="0" smtClean="0">
                <a:solidFill>
                  <a:srgbClr val="FF0000"/>
                </a:solidFill>
              </a:rPr>
              <a:t>Третмана муља </a:t>
            </a:r>
            <a:r>
              <a:rPr lang="x-none" dirty="0" smtClean="0"/>
              <a:t>– </a:t>
            </a:r>
            <a:r>
              <a:rPr lang="x-none" dirty="0" smtClean="0">
                <a:solidFill>
                  <a:srgbClr val="00B050"/>
                </a:solidFill>
              </a:rPr>
              <a:t>анаеробни процес стабилизације муља (труљење) и обезводњавање муља пресовањем</a:t>
            </a:r>
          </a:p>
          <a:p>
            <a:endParaRPr lang="x-none" dirty="0" smtClean="0"/>
          </a:p>
          <a:p>
            <a:r>
              <a:rPr lang="x-none" dirty="0" smtClean="0"/>
              <a:t>Овако пречишћене отпадне воде изливају се у природне водотокове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7544" y="0"/>
            <a:ext cx="8229600" cy="1143000"/>
          </a:xfrm>
        </p:spPr>
        <p:txBody>
          <a:bodyPr>
            <a:normAutofit/>
          </a:bodyPr>
          <a:lstStyle/>
          <a:p>
            <a:r>
              <a:rPr lang="x-none" sz="3200" b="1" dirty="0" smtClean="0"/>
              <a:t>СИСТЕМ ПРАЋЕЊА КВАЛИТЕТА ЖИВОТНЕ СРЕДИНЕ</a:t>
            </a:r>
            <a:endParaRPr lang="en-US" sz="3200" dirty="0"/>
          </a:p>
        </p:txBody>
      </p:sp>
      <p:sp>
        <p:nvSpPr>
          <p:cNvPr id="4" name="TextBox 3"/>
          <p:cNvSpPr txBox="1"/>
          <p:nvPr/>
        </p:nvSpPr>
        <p:spPr>
          <a:xfrm>
            <a:off x="0" y="1285860"/>
            <a:ext cx="91440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x-none" dirty="0" smtClean="0"/>
              <a:t>1. Приликом мониторинга стања животне средине, фокусирамо се на поједине физичке, хемијске или биолошке показатеље који указују на загађивање. </a:t>
            </a:r>
            <a:endParaRPr lang="en-US" dirty="0"/>
          </a:p>
        </p:txBody>
      </p:sp>
      <p:sp>
        <p:nvSpPr>
          <p:cNvPr id="6" name="TextBox 5"/>
          <p:cNvSpPr txBox="1"/>
          <p:nvPr/>
        </p:nvSpPr>
        <p:spPr>
          <a:xfrm>
            <a:off x="0" y="2285992"/>
            <a:ext cx="8964488"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x-none" dirty="0" smtClean="0"/>
              <a:t>2. Приликом праћења фактора односно узрока загађивања, то можемо чинити контролом технолошког процеса (у некој производњи или индустрији) или на местима где се врши испуштање штетних или загађујућих материја (димњаци, канализациони изводи,...) или праћењем судбине загађујућих материја по испуштању у околну средину или мерењем деловања загађујућих материја на жива бића </a:t>
            </a:r>
            <a:endParaRPr lang="en-US" dirty="0"/>
          </a:p>
        </p:txBody>
      </p:sp>
      <p:pic>
        <p:nvPicPr>
          <p:cNvPr id="22532" name="Picture 4" descr="https://www.dataloggerinc.com/content/files/application/environmental/stormwater_monitoring.jpg"/>
          <p:cNvPicPr>
            <a:picLocks noChangeAspect="1" noChangeArrowheads="1"/>
          </p:cNvPicPr>
          <p:nvPr/>
        </p:nvPicPr>
        <p:blipFill>
          <a:blip r:embed="rId2"/>
          <a:srcRect/>
          <a:stretch>
            <a:fillRect/>
          </a:stretch>
        </p:blipFill>
        <p:spPr bwMode="auto">
          <a:xfrm>
            <a:off x="5643570" y="4235421"/>
            <a:ext cx="3500430" cy="2622579"/>
          </a:xfrm>
          <a:prstGeom prst="rect">
            <a:avLst/>
          </a:prstGeom>
          <a:noFill/>
        </p:spPr>
      </p:pic>
      <p:pic>
        <p:nvPicPr>
          <p:cNvPr id="22534" name="Picture 6" descr="http://2.imimg.com/data2/AQ/LG/MY-396971/dscn0734-250x250-250x250.jpg"/>
          <p:cNvPicPr>
            <a:picLocks noChangeAspect="1" noChangeArrowheads="1"/>
          </p:cNvPicPr>
          <p:nvPr/>
        </p:nvPicPr>
        <p:blipFill>
          <a:blip r:embed="rId3"/>
          <a:srcRect/>
          <a:stretch>
            <a:fillRect/>
          </a:stretch>
        </p:blipFill>
        <p:spPr bwMode="auto">
          <a:xfrm>
            <a:off x="0" y="4286232"/>
            <a:ext cx="2571768" cy="2571768"/>
          </a:xfrm>
          <a:prstGeom prst="rect">
            <a:avLst/>
          </a:prstGeom>
          <a:noFill/>
        </p:spPr>
      </p:pic>
      <p:pic>
        <p:nvPicPr>
          <p:cNvPr id="22536" name="Picture 8" descr="http://upload.wikimedia.org/wikipedia/commons/3/38/EPA_GULF_BREEZE_LABORATORY,_CHEMISTRY_LAB._THE_CHEMIST_IS_TESTING_WATER_SAMPLES_FOR_PESTICIDES_-_NARA_-_546277.jpg"/>
          <p:cNvPicPr>
            <a:picLocks noChangeAspect="1" noChangeArrowheads="1"/>
          </p:cNvPicPr>
          <p:nvPr/>
        </p:nvPicPr>
        <p:blipFill>
          <a:blip r:embed="rId4" cstate="print"/>
          <a:srcRect/>
          <a:stretch>
            <a:fillRect/>
          </a:stretch>
        </p:blipFill>
        <p:spPr bwMode="auto">
          <a:xfrm>
            <a:off x="2285984" y="4222778"/>
            <a:ext cx="3378474" cy="263522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95536" y="0"/>
            <a:ext cx="8229600" cy="1143000"/>
          </a:xfrm>
        </p:spPr>
        <p:txBody>
          <a:bodyPr>
            <a:normAutofit/>
          </a:bodyPr>
          <a:lstStyle/>
          <a:p>
            <a:r>
              <a:rPr lang="x-none" sz="3200" b="1" dirty="0" smtClean="0"/>
              <a:t>СИСТЕМ ПРАЋЕЊА КВАЛИТЕТА ЖИВОТНЕ СРЕДИНЕ</a:t>
            </a:r>
            <a:endParaRPr lang="en-US" sz="3200" dirty="0"/>
          </a:p>
        </p:txBody>
      </p:sp>
      <p:sp>
        <p:nvSpPr>
          <p:cNvPr id="5" name="TextBox 4"/>
          <p:cNvSpPr txBox="1"/>
          <p:nvPr/>
        </p:nvSpPr>
        <p:spPr>
          <a:xfrm>
            <a:off x="0" y="1268760"/>
            <a:ext cx="91440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x-none" dirty="0" smtClean="0"/>
              <a:t>Законски дефинисан мониторинг стања човекове средине (углавном насељених места) код нас врши се периодично и односи се на физичко-хемијске и микробиолошке (бактеријске) анализе квалитета ваздуха и вода у градовима на разним мерним местима.</a:t>
            </a:r>
          </a:p>
          <a:p>
            <a:r>
              <a:rPr lang="x-none" dirty="0" smtClean="0"/>
              <a:t>За ову врсту мониторинга задужени су </a:t>
            </a:r>
            <a:r>
              <a:rPr lang="x-none" sz="2400" dirty="0" smtClean="0">
                <a:solidFill>
                  <a:srgbClr val="FF0000"/>
                </a:solidFill>
              </a:rPr>
              <a:t>институти и заводи за јавно здравље </a:t>
            </a:r>
            <a:endParaRPr lang="en-US" sz="2400" dirty="0">
              <a:solidFill>
                <a:srgbClr val="FF0000"/>
              </a:solidFill>
            </a:endParaRPr>
          </a:p>
        </p:txBody>
      </p:sp>
      <p:sp>
        <p:nvSpPr>
          <p:cNvPr id="7" name="TextBox 6"/>
          <p:cNvSpPr txBox="1"/>
          <p:nvPr/>
        </p:nvSpPr>
        <p:spPr>
          <a:xfrm>
            <a:off x="0" y="3140968"/>
            <a:ext cx="914400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x-none" dirty="0" smtClean="0">
                <a:solidFill>
                  <a:srgbClr val="FF0000"/>
                </a:solidFill>
              </a:rPr>
              <a:t>МДК</a:t>
            </a:r>
            <a:r>
              <a:rPr lang="x-none" dirty="0" smtClean="0"/>
              <a:t> је максимално дозвољена концентрација неке штетне материје у ваздуху или води и то је концентрација загађујуће материје која не утиче на здравље људи. Њу прописују здравствене установе фокусиране су на људе. То нису и МДК за остале живе организме</a:t>
            </a:r>
            <a:endParaRPr lang="en-US" dirty="0"/>
          </a:p>
        </p:txBody>
      </p:sp>
      <p:sp>
        <p:nvSpPr>
          <p:cNvPr id="9" name="TextBox 8"/>
          <p:cNvSpPr txBox="1"/>
          <p:nvPr/>
        </p:nvSpPr>
        <p:spPr>
          <a:xfrm>
            <a:off x="0" y="4653136"/>
            <a:ext cx="91440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x-none" dirty="0" smtClean="0"/>
              <a:t>Међутим, за процену стања екосистема и биосфере, односно утицаје човекових активности на друга жива бића и животну средину неопходан је шири обим мониторинга</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467544" y="-48245"/>
            <a:ext cx="8229600" cy="1077218"/>
          </a:xfrm>
          <a:prstGeom prst="rect">
            <a:avLst/>
          </a:prstGeom>
          <a:noFill/>
        </p:spPr>
        <p:txBody>
          <a:bodyPr wrap="square" rtlCol="0">
            <a:spAutoFit/>
          </a:bodyPr>
          <a:lstStyle/>
          <a:p>
            <a:r>
              <a:rPr lang="x-none" sz="3200" dirty="0" smtClean="0"/>
              <a:t>Биолошки мониторинг и организми индикатори</a:t>
            </a:r>
            <a:endParaRPr lang="en-US" sz="3200" dirty="0"/>
          </a:p>
        </p:txBody>
      </p:sp>
      <p:sp>
        <p:nvSpPr>
          <p:cNvPr id="6" name="TextBox 5"/>
          <p:cNvSpPr txBox="1"/>
          <p:nvPr/>
        </p:nvSpPr>
        <p:spPr>
          <a:xfrm>
            <a:off x="0" y="1340768"/>
            <a:ext cx="91440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x-none" dirty="0" smtClean="0"/>
              <a:t>Биолошки мониторинг се састоји у праћењу штетних дејстава на свим нивоима организације живота: молекула – ткива – органа – организама – популација – екосистема – биома – биосфере.</a:t>
            </a:r>
          </a:p>
          <a:p>
            <a:endParaRPr lang="x-none" dirty="0" smtClean="0"/>
          </a:p>
          <a:p>
            <a:r>
              <a:rPr lang="x-none" dirty="0" smtClean="0"/>
              <a:t>При томе се могу пратити: </a:t>
            </a:r>
          </a:p>
          <a:p>
            <a:r>
              <a:rPr lang="x-none" dirty="0" smtClean="0"/>
              <a:t>а) акумулација или </a:t>
            </a:r>
            <a:r>
              <a:rPr lang="x-none" dirty="0" smtClean="0">
                <a:solidFill>
                  <a:srgbClr val="FF0000"/>
                </a:solidFill>
              </a:rPr>
              <a:t>нагомилавање загађујућих материја </a:t>
            </a:r>
            <a:r>
              <a:rPr lang="x-none" dirty="0" smtClean="0"/>
              <a:t>или њихових штетних продуката </a:t>
            </a:r>
            <a:r>
              <a:rPr lang="x-none" dirty="0" smtClean="0">
                <a:solidFill>
                  <a:srgbClr val="FF0000"/>
                </a:solidFill>
              </a:rPr>
              <a:t>у ткивима и органима јединки </a:t>
            </a:r>
          </a:p>
          <a:p>
            <a:endParaRPr lang="x-none" dirty="0" smtClean="0"/>
          </a:p>
          <a:p>
            <a:r>
              <a:rPr lang="x-none" dirty="0"/>
              <a:t>б</a:t>
            </a:r>
            <a:r>
              <a:rPr lang="x-none" dirty="0" smtClean="0"/>
              <a:t>) одговарајуће </a:t>
            </a:r>
            <a:r>
              <a:rPr lang="x-none" dirty="0" smtClean="0">
                <a:solidFill>
                  <a:srgbClr val="FF0000"/>
                </a:solidFill>
              </a:rPr>
              <a:t>молекуларне, биохемијске, морфолошке, физиолошке и патолошке промене</a:t>
            </a:r>
            <a:r>
              <a:rPr lang="x-none" dirty="0" smtClean="0"/>
              <a:t> код јединки </a:t>
            </a:r>
          </a:p>
          <a:p>
            <a:endParaRPr lang="x-none" dirty="0" smtClean="0"/>
          </a:p>
          <a:p>
            <a:r>
              <a:rPr lang="x-none" dirty="0" smtClean="0"/>
              <a:t>в) </a:t>
            </a:r>
            <a:r>
              <a:rPr lang="x-none" dirty="0" smtClean="0">
                <a:solidFill>
                  <a:srgbClr val="FF0000"/>
                </a:solidFill>
              </a:rPr>
              <a:t>популационо-еколошке промене</a:t>
            </a:r>
          </a:p>
        </p:txBody>
      </p:sp>
      <p:pic>
        <p:nvPicPr>
          <p:cNvPr id="9218" name="Picture 2" descr="http://jpkc.jluhp.edu.cn/zwkx/zwbl/Essential%20Plant%20Pathology/IllustratedGlossary/PhotosA-D/airpollution.jpg"/>
          <p:cNvPicPr>
            <a:picLocks noChangeAspect="1" noChangeArrowheads="1"/>
          </p:cNvPicPr>
          <p:nvPr/>
        </p:nvPicPr>
        <p:blipFill>
          <a:blip r:embed="rId2" cstate="print"/>
          <a:srcRect/>
          <a:stretch>
            <a:fillRect/>
          </a:stretch>
        </p:blipFill>
        <p:spPr bwMode="auto">
          <a:xfrm>
            <a:off x="5334000" y="4238625"/>
            <a:ext cx="3810000" cy="26193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467544" y="0"/>
            <a:ext cx="8229600" cy="1077218"/>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3200" b="0" i="0" u="none" strike="noStrike" kern="1200" cap="none" spc="0" normalizeH="0" baseline="0" noProof="0" dirty="0" smtClean="0">
                <a:ln>
                  <a:noFill/>
                </a:ln>
                <a:solidFill>
                  <a:schemeClr val="tx1"/>
                </a:solidFill>
                <a:effectLst/>
                <a:uLnTx/>
                <a:uFillTx/>
                <a:latin typeface="+mj-lt"/>
                <a:ea typeface="+mj-ea"/>
                <a:cs typeface="+mj-cs"/>
              </a:rPr>
              <a:t>Биолошки мониторинг и организми индикатори</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Rectangle 8"/>
          <p:cNvSpPr/>
          <p:nvPr/>
        </p:nvSpPr>
        <p:spPr>
          <a:xfrm>
            <a:off x="0" y="1268760"/>
            <a:ext cx="9144000" cy="424731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x-none" dirty="0"/>
              <a:t>а</a:t>
            </a:r>
            <a:r>
              <a:rPr lang="x-none" dirty="0" smtClean="0"/>
              <a:t>) Први тип промена проучава се тако што се мерењем детектује повећан садржај појединих токсичних супстанци (метали, пестициди,...) у појединим ткивима и органима живих бића. </a:t>
            </a:r>
          </a:p>
          <a:p>
            <a:r>
              <a:rPr lang="x-none" dirty="0"/>
              <a:t>б</a:t>
            </a:r>
            <a:r>
              <a:rPr lang="x-none" dirty="0" smtClean="0"/>
              <a:t>) Други тип промена детектује се на јединки (висина, тежина, морфологија, стање органа, патолошке промене...) или молекуларном анализом наследног материјала  (ДНК и РНК) (детекцијом мутација); на основу запажених промена закључујемо о штетном дејству појединих загађивача. </a:t>
            </a:r>
          </a:p>
          <a:p>
            <a:r>
              <a:rPr lang="x-none" dirty="0"/>
              <a:t>в</a:t>
            </a:r>
            <a:r>
              <a:rPr lang="x-none" dirty="0" smtClean="0"/>
              <a:t>) Трећи тип промена односи се на саму популацију поједине врсте – како неки тип загађења утиче </a:t>
            </a:r>
          </a:p>
          <a:p>
            <a:r>
              <a:rPr lang="x-none" dirty="0"/>
              <a:t>н</a:t>
            </a:r>
            <a:r>
              <a:rPr lang="x-none" dirty="0" smtClean="0"/>
              <a:t>а бројност и густину популације, </a:t>
            </a:r>
          </a:p>
          <a:p>
            <a:r>
              <a:rPr lang="x-none" dirty="0" smtClean="0"/>
              <a:t>морталитет, узрасну структуру, </a:t>
            </a:r>
          </a:p>
          <a:p>
            <a:r>
              <a:rPr lang="x-none" dirty="0" smtClean="0"/>
              <a:t>распрострањење, учесталост </a:t>
            </a:r>
          </a:p>
          <a:p>
            <a:r>
              <a:rPr lang="x-none" dirty="0" smtClean="0"/>
              <a:t>парења и бројност потомства, </a:t>
            </a:r>
          </a:p>
          <a:p>
            <a:r>
              <a:rPr lang="x-none" dirty="0" smtClean="0"/>
              <a:t>итд. или чак на целу биоценозу </a:t>
            </a:r>
            <a:endParaRPr lang="en-US" dirty="0"/>
          </a:p>
        </p:txBody>
      </p:sp>
      <p:pic>
        <p:nvPicPr>
          <p:cNvPr id="6146" name="Picture 2" descr="http://www.qm.qld.gov.au/Find+out+about/Animals+of+Queensland/Frogs/%7E/media/Images/Find%20out%20about/Animals/Frogs/Disappearing%20frogs/limnodynastes-terraereginae.jpg?w=300&amp;h=196&amp;as=1"/>
          <p:cNvPicPr>
            <a:picLocks noChangeAspect="1" noChangeArrowheads="1"/>
          </p:cNvPicPr>
          <p:nvPr/>
        </p:nvPicPr>
        <p:blipFill>
          <a:blip r:embed="rId2" cstate="print"/>
          <a:srcRect/>
          <a:stretch>
            <a:fillRect/>
          </a:stretch>
        </p:blipFill>
        <p:spPr bwMode="auto">
          <a:xfrm>
            <a:off x="4572000" y="3797421"/>
            <a:ext cx="4572000" cy="306057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noGrp="1"/>
          </p:cNvSpPr>
          <p:nvPr>
            <p:ph type="title"/>
          </p:nvPr>
        </p:nvSpPr>
        <p:spPr>
          <a:xfrm>
            <a:off x="395536" y="0"/>
            <a:ext cx="8229600" cy="114300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3200" b="0" i="0" u="none" strike="noStrike" kern="1200" cap="none" spc="0" normalizeH="0" baseline="0" noProof="0" dirty="0" smtClean="0">
                <a:ln>
                  <a:noFill/>
                </a:ln>
                <a:solidFill>
                  <a:schemeClr val="tx1"/>
                </a:solidFill>
                <a:effectLst/>
                <a:uLnTx/>
                <a:uFillTx/>
                <a:latin typeface="+mj-lt"/>
                <a:ea typeface="+mj-ea"/>
                <a:cs typeface="+mj-cs"/>
              </a:rPr>
              <a:t>Биолошки мониторинг и организми индикатори</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Rounded Rectangle 3"/>
          <p:cNvSpPr/>
          <p:nvPr/>
        </p:nvSpPr>
        <p:spPr>
          <a:xfrm>
            <a:off x="179512" y="1988840"/>
            <a:ext cx="4320480" cy="3456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smtClean="0">
                <a:solidFill>
                  <a:srgbClr val="FFFF00"/>
                </a:solidFill>
              </a:rPr>
              <a:t>ПРИМАРНЕ ПОСЛЕДИЦЕ</a:t>
            </a:r>
          </a:p>
          <a:p>
            <a:endParaRPr lang="x-none" dirty="0" smtClean="0"/>
          </a:p>
          <a:p>
            <a:r>
              <a:rPr lang="x-none" dirty="0" smtClean="0"/>
              <a:t> - Акумулација загађујућих супстанци у органима и ткивима јединки</a:t>
            </a:r>
          </a:p>
          <a:p>
            <a:r>
              <a:rPr lang="x-none" dirty="0" smtClean="0"/>
              <a:t>- </a:t>
            </a:r>
            <a:r>
              <a:rPr lang="x-none" dirty="0"/>
              <a:t>М</a:t>
            </a:r>
            <a:r>
              <a:rPr lang="x-none" dirty="0" smtClean="0"/>
              <a:t>олекуларне, биохемијске, морфолошке, физиолошке и патолошке промене код јединки </a:t>
            </a:r>
            <a:endParaRPr lang="en-US" dirty="0"/>
          </a:p>
        </p:txBody>
      </p:sp>
      <p:sp>
        <p:nvSpPr>
          <p:cNvPr id="5" name="Rounded Rectangle 4"/>
          <p:cNvSpPr/>
          <p:nvPr/>
        </p:nvSpPr>
        <p:spPr>
          <a:xfrm>
            <a:off x="4716016" y="2060848"/>
            <a:ext cx="4320480" cy="345638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smtClean="0">
                <a:solidFill>
                  <a:srgbClr val="FFFF00"/>
                </a:solidFill>
              </a:rPr>
              <a:t>СЕКУНДАРНЕ ПОСЛЕДИЦЕ</a:t>
            </a:r>
          </a:p>
          <a:p>
            <a:pPr algn="ctr"/>
            <a:endParaRPr lang="x-none" sz="2400" dirty="0">
              <a:solidFill>
                <a:srgbClr val="FFFF00"/>
              </a:solidFill>
            </a:endParaRPr>
          </a:p>
          <a:p>
            <a:r>
              <a:rPr lang="x-none" sz="2400" dirty="0" smtClean="0"/>
              <a:t>   - П</a:t>
            </a:r>
            <a:r>
              <a:rPr lang="x-none" dirty="0" smtClean="0"/>
              <a:t>опулационо- еколошке </a:t>
            </a:r>
          </a:p>
          <a:p>
            <a:r>
              <a:rPr lang="x-none" dirty="0" smtClean="0"/>
              <a:t>      промене</a:t>
            </a:r>
            <a:endParaRPr lang="x-none" dirty="0" smtClean="0">
              <a:solidFill>
                <a:srgbClr val="FFFF00"/>
              </a:solidFill>
            </a:endParaRPr>
          </a:p>
          <a:p>
            <a:endParaRPr lang="x-none"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noGrp="1"/>
          </p:cNvSpPr>
          <p:nvPr>
            <p:ph type="title"/>
          </p:nvPr>
        </p:nvSpPr>
        <p:spPr>
          <a:xfrm>
            <a:off x="467544" y="0"/>
            <a:ext cx="8229600" cy="114300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3200" b="0" i="0" u="none" strike="noStrike" kern="1200" cap="none" spc="0" normalizeH="0" baseline="0" noProof="0" dirty="0" smtClean="0">
                <a:ln>
                  <a:noFill/>
                </a:ln>
                <a:solidFill>
                  <a:schemeClr val="tx1"/>
                </a:solidFill>
                <a:effectLst/>
                <a:uLnTx/>
                <a:uFillTx/>
                <a:latin typeface="+mj-lt"/>
                <a:ea typeface="+mj-ea"/>
                <a:cs typeface="+mj-cs"/>
              </a:rPr>
              <a:t>Биолошки мониторинг и организми индикатори</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extBox 3"/>
          <p:cNvSpPr txBox="1"/>
          <p:nvPr/>
        </p:nvSpPr>
        <p:spPr>
          <a:xfrm>
            <a:off x="0" y="1071546"/>
            <a:ext cx="9144000" cy="452431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x-none" dirty="0" smtClean="0"/>
              <a:t>Пример: </a:t>
            </a:r>
          </a:p>
          <a:p>
            <a:r>
              <a:rPr lang="x-none" dirty="0" smtClean="0"/>
              <a:t>Тестирање токсичности неке супстанце </a:t>
            </a:r>
            <a:r>
              <a:rPr lang="x-none" dirty="0" smtClean="0">
                <a:solidFill>
                  <a:srgbClr val="FF0000"/>
                </a:solidFill>
              </a:rPr>
              <a:t>у лабораторији </a:t>
            </a:r>
            <a:r>
              <a:rPr lang="x-none" dirty="0" smtClean="0"/>
              <a:t>може се вршити на микроорганизмима – на хранљиву подлогу (Петријева посуда) нанесе се слој бактерија и супстанца која се испитује. Петријева посуда се стави у инкубатор на одговарајућу температуру (на пример, за цревну бактерију </a:t>
            </a:r>
            <a:r>
              <a:rPr lang="x-none" i="1" dirty="0" smtClean="0"/>
              <a:t>Escherichia coli </a:t>
            </a:r>
            <a:r>
              <a:rPr lang="x-none" dirty="0" smtClean="0"/>
              <a:t>то је 37°С) и након 24 часа се посматра да ли су бактерије порасле или је њихова деоба блокирана дејством супстанце. Овако се могу испитивати и ћелије виших организама – такозвана култура ткива, где се посматра патогени ефекат супстанце на ћелије у Петријевој посуди.</a:t>
            </a:r>
          </a:p>
          <a:p>
            <a:r>
              <a:rPr lang="x-none" dirty="0" smtClean="0"/>
              <a:t>Код бактерија, винских мушица, мишева</a:t>
            </a:r>
            <a:r>
              <a:rPr lang="x-none" smtClean="0"/>
              <a:t>, </a:t>
            </a:r>
            <a:endParaRPr lang="en-US" dirty="0" smtClean="0"/>
          </a:p>
          <a:p>
            <a:r>
              <a:rPr lang="x-none" smtClean="0"/>
              <a:t>итд </a:t>
            </a:r>
            <a:r>
              <a:rPr lang="x-none" dirty="0" smtClean="0"/>
              <a:t>може се пратити појава мутаната, </a:t>
            </a:r>
            <a:r>
              <a:rPr lang="x-none" smtClean="0"/>
              <a:t>или </a:t>
            </a:r>
            <a:endParaRPr lang="en-US" dirty="0" smtClean="0"/>
          </a:p>
          <a:p>
            <a:r>
              <a:rPr lang="x-none" smtClean="0"/>
              <a:t>јединки </a:t>
            </a:r>
            <a:r>
              <a:rPr lang="x-none" dirty="0" smtClean="0"/>
              <a:t>које имају промене у </a:t>
            </a:r>
            <a:r>
              <a:rPr lang="x-none" smtClean="0"/>
              <a:t>наследном </a:t>
            </a:r>
            <a:endParaRPr lang="en-US" dirty="0" smtClean="0"/>
          </a:p>
          <a:p>
            <a:r>
              <a:rPr lang="x-none" smtClean="0"/>
              <a:t>материјалу </a:t>
            </a:r>
            <a:r>
              <a:rPr lang="x-none" dirty="0" smtClean="0"/>
              <a:t>или ДНК под </a:t>
            </a:r>
            <a:r>
              <a:rPr lang="x-none" smtClean="0"/>
              <a:t>дејством </a:t>
            </a:r>
            <a:endParaRPr lang="en-US" dirty="0" smtClean="0"/>
          </a:p>
          <a:p>
            <a:r>
              <a:rPr lang="x-none" smtClean="0"/>
              <a:t>загађујућих </a:t>
            </a:r>
            <a:r>
              <a:rPr lang="x-none" dirty="0" smtClean="0"/>
              <a:t>материја. </a:t>
            </a:r>
            <a:endParaRPr lang="en-US" dirty="0"/>
          </a:p>
        </p:txBody>
      </p:sp>
      <p:pic>
        <p:nvPicPr>
          <p:cNvPr id="5" name="Picture 4" descr="http://schools-wikipedia.org/images/819/81968.jpg"/>
          <p:cNvPicPr>
            <a:picLocks noChangeAspect="1" noChangeArrowheads="1"/>
          </p:cNvPicPr>
          <p:nvPr/>
        </p:nvPicPr>
        <p:blipFill>
          <a:blip r:embed="rId2"/>
          <a:srcRect/>
          <a:stretch>
            <a:fillRect/>
          </a:stretch>
        </p:blipFill>
        <p:spPr bwMode="auto">
          <a:xfrm>
            <a:off x="6178876" y="4174563"/>
            <a:ext cx="2965124" cy="268343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noGrp="1"/>
          </p:cNvSpPr>
          <p:nvPr>
            <p:ph type="title"/>
          </p:nvPr>
        </p:nvSpPr>
        <p:spPr>
          <a:xfrm>
            <a:off x="467544" y="0"/>
            <a:ext cx="8229600" cy="114300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3200" b="0" i="0" u="none" strike="noStrike" kern="1200" cap="none" spc="0" normalizeH="0" baseline="0" noProof="0" dirty="0" smtClean="0">
                <a:ln>
                  <a:noFill/>
                </a:ln>
                <a:solidFill>
                  <a:schemeClr val="tx1"/>
                </a:solidFill>
                <a:effectLst/>
                <a:uLnTx/>
                <a:uFillTx/>
                <a:latin typeface="+mj-lt"/>
                <a:ea typeface="+mj-ea"/>
                <a:cs typeface="+mj-cs"/>
              </a:rPr>
              <a:t>Биолошки мониторинг и организми индикатори</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extBox 3"/>
          <p:cNvSpPr txBox="1"/>
          <p:nvPr/>
        </p:nvSpPr>
        <p:spPr>
          <a:xfrm>
            <a:off x="0" y="1556792"/>
            <a:ext cx="91440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x-none" dirty="0" smtClean="0"/>
              <a:t>Посебну важност у овим студијама имају поједини организми код којих је нагомилавање штетних материја или њихових продуката у ткивима брже него код других – </a:t>
            </a:r>
            <a:r>
              <a:rPr lang="x-none" sz="2400" dirty="0" smtClean="0">
                <a:solidFill>
                  <a:srgbClr val="FF0000"/>
                </a:solidFill>
              </a:rPr>
              <a:t>организми концентратори </a:t>
            </a:r>
            <a:r>
              <a:rPr lang="x-none" dirty="0" smtClean="0"/>
              <a:t>– што се може искористити за благовремено уочавање могућих опасности од загађивања</a:t>
            </a:r>
            <a:endParaRPr lang="en-US" dirty="0"/>
          </a:p>
        </p:txBody>
      </p:sp>
      <p:sp>
        <p:nvSpPr>
          <p:cNvPr id="6" name="TextBox 5"/>
          <p:cNvSpPr txBox="1"/>
          <p:nvPr/>
        </p:nvSpPr>
        <p:spPr>
          <a:xfrm>
            <a:off x="0" y="3429000"/>
            <a:ext cx="9144000" cy="240065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x-none" sz="2400" dirty="0" smtClean="0">
                <a:solidFill>
                  <a:srgbClr val="FF0000"/>
                </a:solidFill>
              </a:rPr>
              <a:t>Биоиндикатори </a:t>
            </a:r>
            <a:r>
              <a:rPr lang="x-none" dirty="0" smtClean="0"/>
              <a:t>су организми који својим присуством или одсуством указују на одређени ниво загађености и одређену врсту загађености. То могу бити ниже и више биљке, више и ниже животиње, бактерије, гљиве. </a:t>
            </a:r>
          </a:p>
          <a:p>
            <a:r>
              <a:rPr lang="x-none" dirty="0" smtClean="0"/>
              <a:t>За биоиндикаторе се узимају врсте које имају уску еколошку валенцу за поједини еколошки фактор загађења, односно малу толеранцију на поједине врсте загађења – </a:t>
            </a:r>
            <a:r>
              <a:rPr lang="x-none" dirty="0" smtClean="0">
                <a:solidFill>
                  <a:srgbClr val="FF0000"/>
                </a:solidFill>
              </a:rPr>
              <a:t>СТЕНОВАЛЕНТНЕ ВРСТЕ</a:t>
            </a:r>
            <a:r>
              <a:rPr lang="x-none" dirty="0" smtClean="0"/>
              <a:t>. Зато је потребно познавати идиоекологију дате врсте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TotalTime>
  <Words>1963</Words>
  <Application>Microsoft Office PowerPoint</Application>
  <PresentationFormat>On-screen Show (4:3)</PresentationFormat>
  <Paragraphs>148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СИСТЕМ ПРАЋЕЊА КВАЛИТЕТА ЖИВОТНЕ СРЕДИНЕ</vt:lpstr>
      <vt:lpstr>СИСТЕМ ПРАЋЕЊА КВАЛИТЕТА ЖИВОТНЕ СРЕДИНЕ</vt:lpstr>
      <vt:lpstr>СИСТЕМ ПРАЋЕЊА КВАЛИТЕТА ЖИВОТНЕ СРЕДИНЕ</vt:lpstr>
      <vt:lpstr>Биолошки мониторинг и организми индикатори</vt:lpstr>
      <vt:lpstr>Slide 6</vt:lpstr>
      <vt:lpstr>Биолошки мониторинг и организми индикатори</vt:lpstr>
      <vt:lpstr>Биолошки мониторинг и организми индикатори</vt:lpstr>
      <vt:lpstr>Биолошки мониторинг и организми индикатори</vt:lpstr>
      <vt:lpstr>Биолошки мониторинг и организми индикатори</vt:lpstr>
      <vt:lpstr>Биолошки мониторинг и организми индикатори</vt:lpstr>
      <vt:lpstr>Биолошки мониторинг и организми индикатори</vt:lpstr>
      <vt:lpstr>Биолошки мониторинг и организми индикатори</vt:lpstr>
      <vt:lpstr>Биолошки мониторинг и организми индикатори</vt:lpstr>
      <vt:lpstr>Биолошки мониторинг и организми индикатори</vt:lpstr>
      <vt:lpstr>Биолошки мониторинг и организми индикатори</vt:lpstr>
      <vt:lpstr>Биолошки мониторинг и организми индикатори</vt:lpstr>
      <vt:lpstr>Биолошки мониторинг и организми индикатори</vt:lpstr>
      <vt:lpstr>ФИТОРЕМЕДИЈАЦИЈА</vt:lpstr>
      <vt:lpstr>ФИТОРЕМЕДИЈАЦИЈА</vt:lpstr>
      <vt:lpstr>БИОРЕМЕДИЈАЦИЈА</vt:lpstr>
      <vt:lpstr>БИОРЕМЕДИЈАЦИЈА</vt:lpstr>
      <vt:lpstr>БИОРЕМЕДИЈАЦИЈА</vt:lpstr>
      <vt:lpstr>БИОРЕМЕДИЈАЦИЈА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Stojkov</dc:creator>
  <cp:lastModifiedBy>dekan</cp:lastModifiedBy>
  <cp:revision>71</cp:revision>
  <dcterms:created xsi:type="dcterms:W3CDTF">2014-04-29T06:29:25Z</dcterms:created>
  <dcterms:modified xsi:type="dcterms:W3CDTF">2014-05-07T14:18:33Z</dcterms:modified>
</cp:coreProperties>
</file>