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2"/>
  </p:notesMasterIdLst>
  <p:sldIdLst>
    <p:sldId id="256" r:id="rId2"/>
    <p:sldId id="257" r:id="rId3"/>
    <p:sldId id="387" r:id="rId4"/>
    <p:sldId id="469" r:id="rId5"/>
    <p:sldId id="258" r:id="rId6"/>
    <p:sldId id="393" r:id="rId7"/>
    <p:sldId id="259" r:id="rId8"/>
    <p:sldId id="392" r:id="rId9"/>
    <p:sldId id="265" r:id="rId10"/>
    <p:sldId id="492" r:id="rId11"/>
    <p:sldId id="493" r:id="rId12"/>
    <p:sldId id="494" r:id="rId13"/>
    <p:sldId id="261" r:id="rId14"/>
    <p:sldId id="262" r:id="rId15"/>
    <p:sldId id="396" r:id="rId16"/>
    <p:sldId id="341" r:id="rId17"/>
    <p:sldId id="339" r:id="rId18"/>
    <p:sldId id="495" r:id="rId19"/>
    <p:sldId id="395" r:id="rId20"/>
    <p:sldId id="263" r:id="rId21"/>
    <p:sldId id="397" r:id="rId22"/>
    <p:sldId id="264" r:id="rId23"/>
    <p:sldId id="354" r:id="rId24"/>
    <p:sldId id="398" r:id="rId25"/>
    <p:sldId id="266" r:id="rId26"/>
    <p:sldId id="267" r:id="rId27"/>
    <p:sldId id="399" r:id="rId28"/>
    <p:sldId id="268" r:id="rId29"/>
    <p:sldId id="355" r:id="rId30"/>
    <p:sldId id="498" r:id="rId31"/>
    <p:sldId id="343" r:id="rId32"/>
    <p:sldId id="344" r:id="rId33"/>
    <p:sldId id="345" r:id="rId34"/>
    <p:sldId id="496" r:id="rId35"/>
    <p:sldId id="497" r:id="rId36"/>
    <p:sldId id="269" r:id="rId37"/>
    <p:sldId id="388" r:id="rId38"/>
    <p:sldId id="270" r:id="rId39"/>
    <p:sldId id="402" r:id="rId40"/>
    <p:sldId id="467" r:id="rId41"/>
    <p:sldId id="468" r:id="rId42"/>
    <p:sldId id="514" r:id="rId43"/>
    <p:sldId id="271" r:id="rId44"/>
    <p:sldId id="272" r:id="rId45"/>
    <p:sldId id="273" r:id="rId46"/>
    <p:sldId id="500" r:id="rId47"/>
    <p:sldId id="382" r:id="rId48"/>
    <p:sldId id="406" r:id="rId49"/>
    <p:sldId id="501" r:id="rId50"/>
    <p:sldId id="275" r:id="rId51"/>
    <p:sldId id="357" r:id="rId52"/>
    <p:sldId id="499" r:id="rId53"/>
    <p:sldId id="277" r:id="rId54"/>
    <p:sldId id="408" r:id="rId55"/>
    <p:sldId id="502" r:id="rId56"/>
    <p:sldId id="504" r:id="rId57"/>
    <p:sldId id="503" r:id="rId58"/>
    <p:sldId id="279" r:id="rId59"/>
    <p:sldId id="358" r:id="rId60"/>
    <p:sldId id="410" r:id="rId61"/>
    <p:sldId id="455" r:id="rId62"/>
    <p:sldId id="281" r:id="rId63"/>
    <p:sldId id="411" r:id="rId64"/>
    <p:sldId id="505" r:id="rId65"/>
    <p:sldId id="506" r:id="rId66"/>
    <p:sldId id="508" r:id="rId67"/>
    <p:sldId id="282" r:id="rId68"/>
    <p:sldId id="412" r:id="rId69"/>
    <p:sldId id="283" r:id="rId70"/>
    <p:sldId id="285" r:id="rId71"/>
    <p:sldId id="507" r:id="rId72"/>
    <p:sldId id="509" r:id="rId73"/>
    <p:sldId id="286" r:id="rId74"/>
    <p:sldId id="457" r:id="rId75"/>
    <p:sldId id="284" r:id="rId76"/>
    <p:sldId id="510" r:id="rId77"/>
    <p:sldId id="413" r:id="rId78"/>
    <p:sldId id="287" r:id="rId79"/>
    <p:sldId id="288" r:id="rId80"/>
    <p:sldId id="346" r:id="rId81"/>
    <p:sldId id="347" r:id="rId82"/>
    <p:sldId id="414" r:id="rId83"/>
    <p:sldId id="348" r:id="rId84"/>
    <p:sldId id="511" r:id="rId85"/>
    <p:sldId id="351" r:id="rId86"/>
    <p:sldId id="352" r:id="rId87"/>
    <p:sldId id="353" r:id="rId88"/>
    <p:sldId id="512" r:id="rId89"/>
    <p:sldId id="513" r:id="rId90"/>
    <p:sldId id="515" r:id="rId91"/>
    <p:sldId id="516" r:id="rId92"/>
    <p:sldId id="517" r:id="rId93"/>
    <p:sldId id="518" r:id="rId94"/>
    <p:sldId id="519" r:id="rId95"/>
    <p:sldId id="520" r:id="rId96"/>
    <p:sldId id="521" r:id="rId97"/>
    <p:sldId id="522" r:id="rId98"/>
    <p:sldId id="523" r:id="rId99"/>
    <p:sldId id="524" r:id="rId100"/>
    <p:sldId id="525" r:id="rId101"/>
    <p:sldId id="289" r:id="rId102"/>
    <p:sldId id="290" r:id="rId103"/>
    <p:sldId id="416" r:id="rId104"/>
    <p:sldId id="292" r:id="rId105"/>
    <p:sldId id="293" r:id="rId106"/>
    <p:sldId id="526" r:id="rId107"/>
    <p:sldId id="534" r:id="rId108"/>
    <p:sldId id="535" r:id="rId109"/>
    <p:sldId id="527" r:id="rId110"/>
    <p:sldId id="528" r:id="rId111"/>
    <p:sldId id="529" r:id="rId112"/>
    <p:sldId id="530" r:id="rId113"/>
    <p:sldId id="294" r:id="rId114"/>
    <p:sldId id="531" r:id="rId115"/>
    <p:sldId id="295" r:id="rId116"/>
    <p:sldId id="536" r:id="rId117"/>
    <p:sldId id="532" r:id="rId118"/>
    <p:sldId id="537" r:id="rId119"/>
    <p:sldId id="533" r:id="rId120"/>
    <p:sldId id="296" r:id="rId121"/>
    <p:sldId id="297" r:id="rId122"/>
    <p:sldId id="423" r:id="rId123"/>
    <p:sldId id="488" r:id="rId124"/>
    <p:sldId id="487" r:id="rId125"/>
    <p:sldId id="298" r:id="rId126"/>
    <p:sldId id="384" r:id="rId127"/>
    <p:sldId id="299" r:id="rId128"/>
    <p:sldId id="489" r:id="rId129"/>
    <p:sldId id="461" r:id="rId130"/>
    <p:sldId id="300" r:id="rId131"/>
    <p:sldId id="540" r:id="rId132"/>
    <p:sldId id="474" r:id="rId133"/>
    <p:sldId id="541" r:id="rId134"/>
    <p:sldId id="418" r:id="rId135"/>
    <p:sldId id="542" r:id="rId136"/>
    <p:sldId id="362" r:id="rId137"/>
    <p:sldId id="476" r:id="rId138"/>
    <p:sldId id="543" r:id="rId139"/>
    <p:sldId id="475" r:id="rId140"/>
    <p:sldId id="477" r:id="rId141"/>
    <p:sldId id="545" r:id="rId142"/>
    <p:sldId id="478" r:id="rId143"/>
    <p:sldId id="479" r:id="rId144"/>
    <p:sldId id="544" r:id="rId145"/>
    <p:sldId id="301" r:id="rId146"/>
    <p:sldId id="472" r:id="rId147"/>
    <p:sldId id="473" r:id="rId148"/>
    <p:sldId id="462" r:id="rId149"/>
    <p:sldId id="538" r:id="rId150"/>
    <p:sldId id="363" r:id="rId151"/>
    <p:sldId id="539" r:id="rId152"/>
    <p:sldId id="302" r:id="rId153"/>
    <p:sldId id="490" r:id="rId154"/>
    <p:sldId id="480" r:id="rId155"/>
    <p:sldId id="303" r:id="rId156"/>
    <p:sldId id="436" r:id="rId157"/>
    <p:sldId id="304" r:id="rId158"/>
    <p:sldId id="305" r:id="rId159"/>
    <p:sldId id="463" r:id="rId160"/>
    <p:sldId id="420" r:id="rId161"/>
    <p:sldId id="306" r:id="rId162"/>
    <p:sldId id="307" r:id="rId163"/>
    <p:sldId id="365" r:id="rId164"/>
    <p:sldId id="425" r:id="rId165"/>
    <p:sldId id="484" r:id="rId166"/>
    <p:sldId id="485" r:id="rId167"/>
    <p:sldId id="486" r:id="rId168"/>
    <p:sldId id="483" r:id="rId169"/>
    <p:sldId id="308" r:id="rId170"/>
    <p:sldId id="426" r:id="rId171"/>
    <p:sldId id="481" r:id="rId172"/>
    <p:sldId id="482" r:id="rId173"/>
    <p:sldId id="309" r:id="rId174"/>
    <p:sldId id="465" r:id="rId175"/>
    <p:sldId id="427" r:id="rId176"/>
    <p:sldId id="310" r:id="rId177"/>
    <p:sldId id="546" r:id="rId178"/>
    <p:sldId id="428" r:id="rId179"/>
    <p:sldId id="547" r:id="rId180"/>
    <p:sldId id="366" r:id="rId181"/>
    <p:sldId id="311" r:id="rId182"/>
    <p:sldId id="429" r:id="rId183"/>
    <p:sldId id="367" r:id="rId184"/>
    <p:sldId id="437" r:id="rId185"/>
    <p:sldId id="312" r:id="rId186"/>
    <p:sldId id="430" r:id="rId187"/>
    <p:sldId id="313" r:id="rId188"/>
    <p:sldId id="314" r:id="rId189"/>
    <p:sldId id="466" r:id="rId190"/>
    <p:sldId id="431" r:id="rId191"/>
    <p:sldId id="368" r:id="rId192"/>
    <p:sldId id="315" r:id="rId193"/>
    <p:sldId id="432" r:id="rId194"/>
    <p:sldId id="369" r:id="rId195"/>
    <p:sldId id="316" r:id="rId196"/>
    <p:sldId id="433" r:id="rId197"/>
    <p:sldId id="370" r:id="rId198"/>
    <p:sldId id="317" r:id="rId199"/>
    <p:sldId id="318" r:id="rId200"/>
    <p:sldId id="548" r:id="rId201"/>
    <p:sldId id="371" r:id="rId202"/>
    <p:sldId id="372" r:id="rId203"/>
    <p:sldId id="319" r:id="rId204"/>
    <p:sldId id="435" r:id="rId205"/>
    <p:sldId id="320" r:id="rId206"/>
    <p:sldId id="385" r:id="rId207"/>
    <p:sldId id="549" r:id="rId208"/>
    <p:sldId id="321" r:id="rId209"/>
    <p:sldId id="439" r:id="rId210"/>
    <p:sldId id="373" r:id="rId211"/>
    <p:sldId id="556" r:id="rId212"/>
    <p:sldId id="557" r:id="rId213"/>
    <p:sldId id="550" r:id="rId214"/>
    <p:sldId id="551" r:id="rId215"/>
    <p:sldId id="558" r:id="rId216"/>
    <p:sldId id="559" r:id="rId217"/>
    <p:sldId id="552" r:id="rId218"/>
    <p:sldId id="553" r:id="rId219"/>
    <p:sldId id="322" r:id="rId220"/>
    <p:sldId id="560" r:id="rId221"/>
    <p:sldId id="389" r:id="rId222"/>
    <p:sldId id="561" r:id="rId223"/>
    <p:sldId id="325" r:id="rId224"/>
    <p:sldId id="326" r:id="rId225"/>
    <p:sldId id="442" r:id="rId226"/>
    <p:sldId id="327" r:id="rId227"/>
    <p:sldId id="443" r:id="rId228"/>
    <p:sldId id="374" r:id="rId229"/>
    <p:sldId id="328" r:id="rId230"/>
    <p:sldId id="445" r:id="rId231"/>
    <p:sldId id="447" r:id="rId232"/>
    <p:sldId id="329" r:id="rId233"/>
    <p:sldId id="330" r:id="rId234"/>
    <p:sldId id="331" r:id="rId235"/>
    <p:sldId id="386" r:id="rId236"/>
    <p:sldId id="332" r:id="rId237"/>
    <p:sldId id="449" r:id="rId238"/>
    <p:sldId id="450" r:id="rId239"/>
    <p:sldId id="334" r:id="rId240"/>
    <p:sldId id="451" r:id="rId241"/>
    <p:sldId id="376" r:id="rId242"/>
    <p:sldId id="335" r:id="rId243"/>
    <p:sldId id="377" r:id="rId244"/>
    <p:sldId id="452" r:id="rId245"/>
    <p:sldId id="336" r:id="rId246"/>
    <p:sldId id="337" r:id="rId247"/>
    <p:sldId id="380" r:id="rId248"/>
    <p:sldId id="338" r:id="rId249"/>
    <p:sldId id="464" r:id="rId250"/>
    <p:sldId id="453" r:id="rId2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4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443B5-4CF5-4045-98F4-C17DD93FE47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12CF-0FBF-4458-A3A6-6B424F33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50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12CF-0FBF-4458-A3A6-6B424F33F28B}" type="slidenum">
              <a:rPr lang="en-US" smtClean="0"/>
              <a:pPr/>
              <a:t>219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BF487F-86FE-4C76-9A37-ABCF2F7D3D9E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5EC9E9-9D42-46ED-B44B-6C833A515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7406640" cy="2438400"/>
          </a:xfrm>
        </p:spPr>
        <p:txBody>
          <a:bodyPr>
            <a:noAutofit/>
          </a:bodyPr>
          <a:lstStyle/>
          <a:p>
            <a:pPr algn="ctr"/>
            <a:r>
              <a:rPr lang="sr-Cyrl-CS" sz="5400" b="1" dirty="0" smtClean="0">
                <a:solidFill>
                  <a:schemeClr val="tx1"/>
                </a:solidFill>
              </a:rPr>
              <a:t>ОПШТА ИСТОРИЈА ПИСМА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7406640" cy="22098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sr-Cyrl-CS" sz="3500" dirty="0" smtClean="0">
                <a:solidFill>
                  <a:schemeClr val="tx1"/>
                </a:solidFill>
                <a:latin typeface="Arial Narrow" pitchFamily="34" charset="0"/>
              </a:rPr>
              <a:t>“Што су гођ људи на овоме свијету измислили, ништа се не може успоредити с писмом.</a:t>
            </a:r>
            <a:r>
              <a:rPr lang="en-US" sz="3500" dirty="0" smtClean="0">
                <a:solidFill>
                  <a:schemeClr val="tx1"/>
                </a:solidFill>
                <a:latin typeface="Arial Narrow" pitchFamily="34" charset="0"/>
              </a:rPr>
              <a:t>”</a:t>
            </a:r>
          </a:p>
          <a:p>
            <a:pPr>
              <a:lnSpc>
                <a:spcPct val="90000"/>
              </a:lnSpc>
              <a:defRPr/>
            </a:pPr>
            <a:endParaRPr lang="sr-Cyrl-C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sr-Cyrl-CS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                                 Вук </a:t>
            </a:r>
            <a:r>
              <a:rPr lang="sr-Cyrl-CS" dirty="0">
                <a:solidFill>
                  <a:schemeClr val="tx1"/>
                </a:solidFill>
                <a:latin typeface="Arial Narrow" pitchFamily="34" charset="0"/>
              </a:rPr>
              <a:t>Ст. Караџић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b="1" dirty="0" smtClean="0">
                <a:latin typeface="Arial" pitchFamily="34" charset="0"/>
                <a:cs typeface="Arial" pitchFamily="34" charset="0"/>
              </a:rPr>
              <a:t>СИСТЕМИ ПИСАЊА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Развијали се упоредо са писмима, временом су се усталили у одређени систем распореда и редоследа знакова (преовладао линеарни систем распореда знакова – по хоризонталној или вертикалној линији у одређеном правцу)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Мењао се и правац писања:</a:t>
            </a:r>
          </a:p>
          <a:p>
            <a:pPr algn="just">
              <a:buFontTx/>
              <a:buChar char="-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Семитска писма (хебрејско и арапско) – здесна налево</a:t>
            </a:r>
          </a:p>
          <a:p>
            <a:pPr algn="just">
              <a:buFontTx/>
              <a:buChar char="-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Кинеско, корејско и јапанско – одозго на доле </a:t>
            </a:r>
          </a:p>
          <a:p>
            <a:pPr algn="just">
              <a:buFontTx/>
              <a:buChar char="-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Алфабетска писма потекла од грчког алфабета – с лева надесно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 почетној фази – писано наизменично тзв. бустрофедонски начин писања (према грчком називу за окрет вола при орању бразде)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arla\Desktop\grka-vie-od-sunca-i-blie-od-prve-plae-1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ГРЧКО ПИСМО </a:t>
            </a:r>
            <a:r>
              <a:rPr lang="sr-Cyrl-CS" sz="4400" b="1" dirty="0" smtClean="0">
                <a:solidFill>
                  <a:schemeClr val="tx1"/>
                </a:solidFill>
              </a:rPr>
              <a:t/>
            </a:r>
            <a:br>
              <a:rPr lang="sr-Cyrl-CS" sz="4400" b="1" dirty="0" smtClean="0">
                <a:solidFill>
                  <a:schemeClr val="tx1"/>
                </a:solidFill>
              </a:rPr>
            </a:br>
            <a:r>
              <a:rPr lang="sr-Cyrl-CS" sz="3600" b="1" dirty="0" smtClean="0">
                <a:solidFill>
                  <a:schemeClr val="tx1"/>
                </a:solidFill>
              </a:rPr>
              <a:t>-</a:t>
            </a:r>
            <a:r>
              <a:rPr lang="sr-Cyrl-CS" sz="2800" b="1" dirty="0" smtClean="0">
                <a:solidFill>
                  <a:schemeClr val="tx1"/>
                </a:solidFill>
              </a:rPr>
              <a:t> основа европског алфабетског писма -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382000" cy="48006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Настало је </a:t>
            </a: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од феничанског писма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Феничани су као познати трговци и морепловци трговали са Грцима и пренели им свој </a:t>
            </a:r>
            <a:r>
              <a:rPr lang="sr-Cyrl-CS" sz="2600" b="1" dirty="0" smtClean="0">
                <a:latin typeface="Arial" pitchFamily="34" charset="0"/>
                <a:cs typeface="Arial" pitchFamily="34" charset="0"/>
              </a:rPr>
              <a:t>алфабет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, почетком 9. века пре 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Највероватније су га прво прихватили становници Крита</a:t>
            </a:r>
          </a:p>
          <a:p>
            <a:pPr>
              <a:buFont typeface="Wingdings" pitchFamily="2" charset="2"/>
              <a:buChar char="v"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Алфабет је у 7. веку пре н.е. био у употреби на целом грчком простору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Феничани су писали здесна налево, па су и Грци у почетку писали у оба правца, непрекидно (наизменично здесна налево и у повратку реда слева надесно)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У 6. веку пре н.е. Грци су прешли на писање слева надесно</a:t>
            </a:r>
          </a:p>
          <a:p>
            <a:pPr>
              <a:buFont typeface="Wingdings" pitchFamily="2" charset="2"/>
              <a:buChar char="v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Фазе грчког алфабета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58200" cy="54102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Првобитно грчко писмо, тзв.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лапидарно писмо,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монументално је писмо у којем су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слова уклесана у камен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сва су исте величине, усправна и међусобно неповезана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Ова слова коришћена су за писање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повеља и религиозних записа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је касније названо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унцијално (уставно)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 постало је најважније грчко писмо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382000" cy="61722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Унцијално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(уставно) писмо прерасло је у брзописну варијанту, тзв.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курзивно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(искошен тип слова), и употребљавало се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од 3. века нове ере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два облика: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мајускула -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(лат.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maius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већи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чија су слова обликована између две замишљене линије и представља најстарији тип грчког алфабета у којем су сва слова  исте висине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минускула -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(лат.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minus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мањи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 је врста писања слова између четири линије, а пише се изнад и испод ових линија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Потомци грчког алфабета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58200" cy="51816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грчког писма су још у </a:t>
            </a: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веку пре н.е.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настала писма других народа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малоазијски народи Лакије, Лидије, Фригије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Карије прихватили су грчко писмо, уз одговарајуће прилагођавање локалном говору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коптско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Египту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од грчког алфабета преузето је 25 графема, а 7 из египатског (демотског хијероглифског писма, курзивне варијанте)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византијско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се развија од 4. века наше ере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словенска писма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глагољица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ћирилица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настала су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из грчког унцијалног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крајем 9. и почетком 10. века нове ере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8868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/>
              <a:t>ЛАТИНСКО ПИСМО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Римљани су преузели слова од Грка после 7. века пре н.е.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почетку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латиница је имала 21 слово, у доба Цицерона 23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1. века н.е. додају се слова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11. века слово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17. веку се разликују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J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V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Латиница данас има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26 слова 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2453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Најстарији и најпознатији латински натпис је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Црни камен са Форума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Lapis </a:t>
            </a:r>
            <a:r>
              <a:rPr lang="sr-Cyrl-CS" i="1" dirty="0" smtClean="0">
                <a:latin typeface="Arial" pitchFamily="34" charset="0"/>
                <a:cs typeface="Arial" pitchFamily="34" charset="0"/>
              </a:rPr>
              <a:t>niger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) из 6. века пре н.е. (откривен 1899. године). Стуб висок 60 цм, садржај натписа говори о неком сакралном месту и клетви која пада на онога ко би то место оскрнавио (вероватно је то било место поред Ростре где су држани говори и представљао је заштиту и неповредивост говорнице).</a:t>
            </a:r>
          </a:p>
          <a:p>
            <a:pPr algn="just"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Из истог периода је и </a:t>
            </a:r>
            <a:r>
              <a:rPr lang="sr-Cyrl-CS" b="1" u="sng" dirty="0" smtClean="0">
                <a:latin typeface="Arial" pitchFamily="34" charset="0"/>
                <a:cs typeface="Arial" pitchFamily="34" charset="0"/>
              </a:rPr>
              <a:t>Фибула из Пренесте</a:t>
            </a:r>
          </a:p>
          <a:p>
            <a:pPr algn="just">
              <a:buFont typeface="Wingdings" pitchFamily="2" charset="2"/>
              <a:buChar char="v"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Жан Мабијон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је 1681. год. дао своју теорију о развоју латинице →постојала су различита латинска писма истог порекла, јер су различити народи модификовали писмо и прогласили га за национално.</a:t>
            </a:r>
          </a:p>
          <a:p>
            <a:pPr algn="just"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У свом делу </a:t>
            </a:r>
            <a:r>
              <a:rPr lang="sr-Latn-RS" b="1" i="1" dirty="0" smtClean="0">
                <a:latin typeface="Arial" pitchFamily="34" charset="0"/>
                <a:cs typeface="Arial" pitchFamily="34" charset="0"/>
              </a:rPr>
              <a:t>De re diplomatica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говори о развоју латинског писма, дао је прву систематизацију латинског писма: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criptura diplomatica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criptura litteratoria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382000" cy="662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la\Desktop\Lapis_niger_st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267200" cy="5334000"/>
          </a:xfrm>
          <a:prstGeom prst="rect">
            <a:avLst/>
          </a:prstGeom>
          <a:noFill/>
        </p:spPr>
      </p:pic>
      <p:pic>
        <p:nvPicPr>
          <p:cNvPr id="1027" name="Picture 3" descr="C:\Users\Karla\Desktop\220px-Lapis-n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05800" cy="6245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la\Desktop\преузимањ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39000" cy="3276600"/>
          </a:xfrm>
          <a:prstGeom prst="rect">
            <a:avLst/>
          </a:prstGeom>
          <a:noFill/>
        </p:spPr>
      </p:pic>
      <p:pic>
        <p:nvPicPr>
          <p:cNvPr id="2051" name="Picture 3" descr="C:\Users\Karla\Desktop\fíbula-de-prenest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620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Ова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подела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остаје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константна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свим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даљим проучавањима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Књижевно писмо поделио је на 5 врста: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omana antiqua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othica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(Немачка)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axonica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(северни део)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rancogallica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(Галија)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angobardica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(Италија)</a:t>
            </a:r>
          </a:p>
          <a:p>
            <a:pPr algn="just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Већину назива преузео је из већ познате терминологије, први користи термине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erovingica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Carolina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сматра да су се развили у доба Карла Великог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Грешка је што је сматрао да су ова писма производ народа по којима су типови писама названи – није увидео да су то специфични развојни облици истог латинског писма. Јасно разликује писмо антике од писма средњег века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324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RS" b="1" dirty="0" smtClean="0">
                <a:latin typeface="Arial" pitchFamily="34" charset="0"/>
                <a:cs typeface="Arial" pitchFamily="34" charset="0"/>
              </a:rPr>
              <a:t>ТЕХНИКЕ ПИСАЊА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Развој техничких средстава донео је различите технике писања: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манускрипт (рукопис)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калиграфију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криптографију (тајно писмо)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штампу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писмо за слепе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кодирано писмо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електронско писмо итд.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Као и хипербрзе начине преноса графичких знакова и слика на даљину</a:t>
            </a: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324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Мабијонове теорије кориговао је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Сципион Мафеи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1675-1755)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– утврдо постојање еволуције у развитку латинског писма – да то нису различите врсте него једна, разних форми које потичу из заједничког извора → латинског писма римске епохе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Мафеи је извршио нову класификацију којом се све те врсте писама могу поделити на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u="sng" dirty="0" smtClean="0">
                <a:latin typeface="Arial" pitchFamily="34" charset="0"/>
                <a:cs typeface="Arial" pitchFamily="34" charset="0"/>
              </a:rPr>
              <a:t>maiusculae, minusculae i kurziv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(од антике до данас)</a:t>
            </a:r>
          </a:p>
          <a:p>
            <a:pPr algn="just">
              <a:buFont typeface="Wingdings" pitchFamily="2" charset="2"/>
              <a:buChar char="v"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Luigi Schiaparelli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 (Луиђи Скјапарели)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(1871-1936) →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први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дао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правилну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слику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генез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и процеса развоја латинског писма, од најстаријих лапидарних споменика до појаве минускулних елемената → из архајске лапидарне капитале развиле су се: 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лапидарна елегантна (квадратна) и рустична капитала и 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лапидарни мајускулни курзив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Прва прелази у књигу (ротулус, па у кодекс), а мајускулни курзив у документе и за свакодневну употребу (постепено се преображава у минускулни курзив)</a:t>
            </a:r>
          </a:p>
          <a:p>
            <a:pPr algn="just">
              <a:buFont typeface="Wingdings" pitchFamily="2" charset="2"/>
              <a:buChar char="v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229600" cy="62453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И мајускула и минускула имају две варијанте: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калиграфску и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Курсивну (брзописну)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После пропасти Рима писмо се квари и из млађег римског курзива (минускуле) развијају се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национална писма средњег века у Европ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и: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criptura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merovingica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Француск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a),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visigothica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Шпаниј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a),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beneventana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јужна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Италија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лм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циј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a),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prekarolinška minuscula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Француска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Немачка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Италија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прекаролиншке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минускуле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под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утицајем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полуунциј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ле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пој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вил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scriptura carolina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освојила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цео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европски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запад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имала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универзалну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калиграфску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форму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каролиншко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осн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латинице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полуунцијале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развило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тзв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острвско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инсуларно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 –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scriptura insularis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своје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две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варијанте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iroscotica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anglosaxonica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једном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периоду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појавом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новог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архитектонског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стила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развиће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scriptura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gothica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минускула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књигама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курсивна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минускула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документима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осталим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актима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Са појавом хуманизма појавила се и тежња за обновом писма –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scriptura</a:t>
            </a:r>
            <a:r>
              <a:rPr lang="sr-Cyrl-R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humanistica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у два типа: књижевном и курсивном (у документима)</a:t>
            </a:r>
          </a:p>
          <a:p>
            <a:pPr algn="just">
              <a:buFont typeface="Wingdings" pitchFamily="2" charset="2"/>
              <a:buChar char="v"/>
            </a:pPr>
            <a:r>
              <a:rPr lang="sr-Cyrl-RS" b="1" dirty="0" smtClean="0">
                <a:latin typeface="Arial" pitchFamily="34" charset="0"/>
                <a:cs typeface="Arial" pitchFamily="34" charset="0"/>
              </a:rPr>
              <a:t>Скјапарели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 читав процес развоја латинског писма поделио у три велика раздобља:</a:t>
            </a:r>
          </a:p>
          <a:p>
            <a:pPr marL="682625" indent="0"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Римско (6/5 век пне-крај 2 века пне; 1 век пне-4 век)</a:t>
            </a:r>
          </a:p>
          <a:p>
            <a:pPr marL="682625" indent="0"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Средњовековно (5-15 века)</a:t>
            </a:r>
          </a:p>
          <a:p>
            <a:pPr marL="682625" indent="0"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Модерно (од 15 века до данас)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њега је допунио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Г. Бателиа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задржао ову поделу са исправком да антички перио траје до 8. века, што је прихватила и ватиканска школа и од 15. века латиница се није мењала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458200" cy="62484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По овој подели развој писма може да се прати у две фазе: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Latn-RS" sz="3000" b="1" u="sng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Cyrl-RS" sz="3000" b="1" u="sng" dirty="0" smtClean="0">
                <a:latin typeface="Arial" pitchFamily="34" charset="0"/>
                <a:cs typeface="Arial" pitchFamily="34" charset="0"/>
              </a:rPr>
              <a:t> фаза – римска епоха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3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Епиграфска капитала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Мајускулни римски курзив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(старији и млађи)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Књижно писмо старог века –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имало две варијанте</a:t>
            </a: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    ►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квадратна капитала и рустична капитала –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  из њих се развила  ► унцијала, полуунцијала и млађи минускулни римски курзив (отприлике данашње писмо)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3000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24535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фаза – средњовековна минускула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Меровингика 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Визиготика 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Беневентана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Каролина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Инсуларна писма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Готика 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Хуманистика (тренутак проналаска штампе)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0960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Епиграфска капитала –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најстарија врста римског писма, очувала се на камену, мермеру и бронзи. То је први фиксирани алфабет, основни облик писма, сва слова су писана у замишљеном квадрату.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Подваријанта овог писма је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рустична капитала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којом су били исписани натписи на зидовима а изведени четкицом и бојом (сачувани у Помпеји на храмовима и зградама).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Имала је и своју књижну варијанту –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књижна епиграфска капитала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– први корак ка развоју капитале у рукописима (7-3. век пне.)</a:t>
            </a: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686800" cy="6324600"/>
          </a:xfrm>
        </p:spPr>
        <p:txBody>
          <a:bodyPr/>
          <a:lstStyle/>
          <a:p>
            <a:r>
              <a:rPr lang="sr-Cyrl-RS" dirty="0" smtClean="0"/>
              <a:t>Квадратна и рустична капитала</a:t>
            </a:r>
            <a:endParaRPr lang="en-US" dirty="0"/>
          </a:p>
        </p:txBody>
      </p:sp>
      <p:pic>
        <p:nvPicPr>
          <p:cNvPr id="3074" name="Picture 2" descr="C:\Users\Karla\Desktop\LE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2581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Мајускулни римски курзив (старији)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писмо мањих димензија. Нов материјал и прибор за писање омогућили појаву курсивног писма – слова више коса и положена, непропорционална. С обзиром да је брже писмо, више је одговарало свакодневим потребама.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Била је у употреби од 1. до 4. века.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Сачувано писмо на папирусу, повоштеним таблицама, дрвету, глиненим плочицама, олову.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Унцијала (унцијално писмо) –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књижно мајускулно писмо, калиграфског карактера, јавља се у књижевним споменицима од 5. века, њиме се пишу кодекси све до 9. века. По неким ауторима настало је са преводима Библије са грчког на латински језик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Одваја се од капитале облином појединих потеза и облином углова, оставља утисак облог писма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01000" cy="6169152"/>
          </a:xfrm>
        </p:spPr>
        <p:txBody>
          <a:bodyPr/>
          <a:lstStyle/>
          <a:p>
            <a:r>
              <a:rPr lang="sr-Cyrl-RS" dirty="0" smtClean="0"/>
              <a:t>унцијала</a:t>
            </a:r>
            <a:endParaRPr lang="en-US" dirty="0"/>
          </a:p>
        </p:txBody>
      </p:sp>
      <p:pic>
        <p:nvPicPr>
          <p:cNvPr id="4098" name="Picture 2" descr="C:\Users\Karla\Desktop\romu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0010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2296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Полуунцијала -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полуунцијално писмо је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настало у 5. веку, а коришћено је за писање кодекса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познати споменик овог писма је </a:t>
            </a: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Сплитски еванђелистар,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настао између 7. и 9. века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Прелазна фаза ка минускули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Минускулни римски курзив (млађи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) – завршна фаза формирања алфабета, коначни прелаз на четворолинијски систем писања. Појавило се после 4. века, писано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зарезаним птичјим пером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као књижно писмо било је заступљено у кодексима од 7. до 10. века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Појављује се и нов материјал за писање – пергамент, што је олакшало формирање облика, облина (као код унцијале и полуунцијале), курзивних елемената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Из овог типа писма развили су се сви типови средњовековних минускула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229600" cy="6248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Cyrl-RS" b="1" dirty="0" smtClean="0">
                <a:latin typeface="Arial" pitchFamily="34" charset="0"/>
                <a:cs typeface="Arial" pitchFamily="34" charset="0"/>
              </a:rPr>
              <a:t>СТАНДАРДИЗАЦИЈА ПИСМА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Значајан процес који је довео до усавршавања писама, који се примењују у писању различитих језика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Фонетска писма – стандардизован и сам назив писма (алфабет, абецеда, азбука)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Стандардизован и смер писања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Најважније – стандардизован је број знакова сваког алфабета (алфабет 24, абецеда 24-30, српска ћирилица 30, руска 29)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Највећи допринос стандардизацији писама дала је </a:t>
            </a:r>
            <a:r>
              <a:rPr lang="sr-Cyrl-RS" b="1" i="1" dirty="0" smtClean="0">
                <a:latin typeface="Arial" pitchFamily="34" charset="0"/>
                <a:cs typeface="Arial" pitchFamily="34" charset="0"/>
              </a:rPr>
              <a:t>типографија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(графичка штампа), која је увела универзална, општа правила: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писање између две линије,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разлику између рукописне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мајускуле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(велика слова) и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минускуле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(мала слова) типографија је стандардизовала и назвала их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верзал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(велика) и 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курент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(мала)</a:t>
            </a:r>
          </a:p>
          <a:p>
            <a:pPr algn="just">
              <a:buFont typeface="Wingdings" pitchFamily="2" charset="2"/>
              <a:buChar char="ü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858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Латиница у средњем веку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Распадом Римског царства слаби културни утицај Рима, па латиница од 7. до 12. века добија локално обележје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Јављају се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народна (национална) писма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беневентана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прекаролиншка минускула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у Италији у 7. веку;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меровиншко писмо </a:t>
            </a:r>
            <a:r>
              <a:rPr lang="sr-Cyrl-CS" sz="3000" dirty="0" smtClean="0">
                <a:latin typeface="Arial Narrow" pitchFamily="34" charset="0"/>
              </a:rPr>
              <a:t>у Галији у 7. и 8. веку;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визиготско писмо </a:t>
            </a:r>
            <a:r>
              <a:rPr lang="sr-Cyrl-CS" sz="3000" dirty="0" smtClean="0">
                <a:latin typeface="Arial Narrow" pitchFamily="34" charset="0"/>
              </a:rPr>
              <a:t>у Шпанији у 8. веку;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прекаролина</a:t>
            </a:r>
            <a:r>
              <a:rPr lang="sr-Cyrl-CS" sz="3000" dirty="0" smtClean="0">
                <a:latin typeface="Arial Narrow" pitchFamily="34" charset="0"/>
              </a:rPr>
              <a:t> у делу Француске и Немачке у 7. и 8. веку;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англосаксонско</a:t>
            </a:r>
            <a:r>
              <a:rPr lang="sr-Cyrl-CS" sz="3000" dirty="0" smtClean="0">
                <a:latin typeface="Arial Narrow" pitchFamily="34" charset="0"/>
              </a:rPr>
              <a:t> или </a:t>
            </a:r>
            <a:r>
              <a:rPr lang="sr-Cyrl-CS" sz="3000" b="1" dirty="0" smtClean="0">
                <a:latin typeface="Arial Narrow" pitchFamily="34" charset="0"/>
              </a:rPr>
              <a:t>инзуларно писмо </a:t>
            </a:r>
            <a:r>
              <a:rPr lang="sr-Cyrl-CS" sz="3000" dirty="0" smtClean="0">
                <a:latin typeface="Arial Narrow" pitchFamily="34" charset="0"/>
              </a:rPr>
              <a:t>у Енглеској и Ирској у 7. веку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88680" cy="9144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СЛОВЕНСКА ПИСМА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1219200"/>
            <a:ext cx="8534400" cy="54102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Сматра се да су Словени релативно касно научили писати.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Као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најстарије историјско сведочанство о томе може се навести један запис византијског цара и летописца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Константина Порфирогенита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(912-959) из његовог познатог дела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administrando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imperio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 преводу 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О управљању државом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 коме се наводи: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„да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су Хрвати године 635, после покрштења, пришли римској столици и обећали да ће у chirographa propria, што значи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својим властитим рукописима,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повељама,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чувати мир са својим суседима“.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248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dirty="0">
                <a:latin typeface="Arial" pitchFamily="34" charset="0"/>
                <a:cs typeface="Arial" pitchFamily="34" charset="0"/>
              </a:rPr>
              <a:t>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>
                <a:latin typeface="Arial" pitchFamily="34" charset="0"/>
                <a:cs typeface="Arial" pitchFamily="34" charset="0"/>
              </a:rPr>
              <a:t>расправи </a:t>
            </a:r>
            <a:r>
              <a:rPr lang="sr-Cyrl-CS" sz="3000" b="1" i="1" dirty="0">
                <a:latin typeface="Arial" pitchFamily="34" charset="0"/>
                <a:cs typeface="Arial" pitchFamily="34" charset="0"/>
              </a:rPr>
              <a:t>Сказаније о словјанских писменех </a:t>
            </a:r>
            <a:r>
              <a:rPr lang="sr-Cyrl-CS" sz="3000" u="sng" dirty="0">
                <a:latin typeface="Arial" pitchFamily="34" charset="0"/>
                <a:cs typeface="Arial" pitchFamily="34" charset="0"/>
              </a:rPr>
              <a:t>Црнорисца Храбра</a:t>
            </a:r>
            <a:r>
              <a:rPr lang="sr-Cyrl-C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првог словенског филолога </a:t>
            </a:r>
            <a:r>
              <a:rPr lang="sr-Cyrl-CS" sz="3000" dirty="0">
                <a:latin typeface="Arial" pitchFamily="34" charset="0"/>
                <a:cs typeface="Arial" pitchFamily="34" charset="0"/>
              </a:rPr>
              <a:t>с краја 9. и почетка 10. века, тврди се да Словени пре појаве учене браће нису имали своје фонетско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r>
              <a:rPr lang="sr-Cyrl-C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том спису се наводи да су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Словени, док су били пагани, читали и писали цртама и резама, неком врстом сликовног или појмовног писма, 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када су дошли у контакт са хришћанством писали су и римским и грчким писмом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Отуда ст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рословенска реч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псати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која је значила урезивање, уцртавање знакова у камен или дрво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трактату бугарске редакције из 1348. године, преведено на савремени језик, Храбар је забележио: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„Пре Словени нису имали књига него су цртама и зарезима бројали и гатали, јер су били пагани. Покрстивши се, римским и грчким писменима испомагали су се писати словенски језик, без система... И тако је било много година. А затим човекољубац Бог, који све уређује и не оставља рода човечјега без разума него све к разуму приводи и спасењу, помиловавши род словенски, посла им светога Константина Филозофа, названог Ћирила, човека праведна и истинољубива, који им створи 38 слова, једна према начину грчких слова, а друга према словенском језику.“ 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sr-Latn-C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172200"/>
          </a:xfrm>
        </p:spPr>
        <p:txBody>
          <a:bodyPr/>
          <a:lstStyle/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Ø"/>
            </a:pPr>
            <a:endParaRPr lang="sr-Cyrl-CS" dirty="0" smtClean="0">
              <a:latin typeface="Arial Narrow" pitchFamily="34" charset="0"/>
            </a:endParaRP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Значајни слависти ХIХ века (Срезњевски, Шарафик, Рачки) сматрају да је ово Храброво дело, од којег је до сада пронађено 73 преписа, писано глагољицом</a:t>
            </a: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Једну стару прераду тог списа по рукопису из XIII-XIV века штампао је и наш Вук Караџић 1857. године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248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Настанак глагољице и ћирилице  везан је за браћу Константина (Ћирила) и Методија из Солуна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позив великоморавског кнеза Растислава (842-871), браћа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Ћирило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Методије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са групом својих ученика, у пролеће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863. године,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крећу из Цариграда у Великоморавску кнежевину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Константин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је, пре одласка, превео са грчког на словенски језик најпотребније литургијске књиге (јеванђеље, псалтир и молитвеник), створивши тако посебно словенско писмо,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глагољицу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Константин и Методије покрштавају Словене и служе у цркви на словенском језику, стварајући тако прву књижевност на том језику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Језик македонских Словена око града Солуна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постаје од 9. до 12. века први књижевни језик свих Словена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Касније, путем тзв.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рецензија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 створени су    посебни књижевни језици источних и језици јужнословенских народа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1080" cy="9144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Глагољица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x-none" sz="3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обила је име највероватније од словенске речи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глагољати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говорити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 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настанку глагољице и њеном творцу и данас постоји велики број теорија, око 46. </a:t>
            </a:r>
            <a:endParaRPr lang="sr-Latn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Latn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ипак, већина њих сматра да је </a:t>
            </a:r>
            <a:r>
              <a:rPr lang="ru-RU" sz="3000" u="sng" dirty="0">
                <a:latin typeface="Arial" pitchFamily="34" charset="0"/>
                <a:cs typeface="Arial" pitchFamily="34" charset="0"/>
              </a:rPr>
              <a:t>глагољица најстарије словенско писмо,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настала на Балкану </a:t>
            </a:r>
            <a:r>
              <a:rPr lang="ru-RU" sz="3000" u="sng" dirty="0">
                <a:latin typeface="Arial" pitchFamily="34" charset="0"/>
                <a:cs typeface="Arial" pitchFamily="34" charset="0"/>
              </a:rPr>
              <a:t>у другој половини IX века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тачније 863. године када је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Ћирило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(Константин)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пошао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међу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Моравце (данашња територија источног дела Чешке Републике),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ради покрштавања словенских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народа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Ћирило је уз помоћ брата Методија превео на словенски језик Нови завет (Јеванђеље) и друге црквене књиге, а словенски народи су били први који су имали могућност да слушају богослужење на свом, уместо на латинском језику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Глагољица је била у употреби на Балканском полуострву, а најдуже се задржала, готово и до данашњих дана у Хрватском приморју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61722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У почетку, глагољица је имала 40, а касније 38 слова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Свако слово је имало гласовну и бројну вредност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9. до краја 12. века глагољица се ширила од Велике Моравске, преко Чешке и Паноније, до Молдавије и Русије, на југ до Бугарске, Македоније, Рашке, Зете, и даље на запад до Босне, Хума, Далмације и Истре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Македонији се задржала све до краја 12. века на подручју Охридске школе, а касније, глагољица је опстала у западним јужнословенским крајевима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17280" cy="6858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НАУКА О ПИСМУ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Општа наука о писму,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граматологија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(грч.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γράμμα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= слово)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бави се настанком, врстама и развојем писма, као и дешифровањем старих писама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Историја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у зависности од материјала на којима се писало, темељи се на: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епиграфици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(писмо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 тврдим материјалима: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камену, металу, керамици) и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палеографији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(писмо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 меким материјалима: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 папирусу, пергаменту, тканини, папиру)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500" u="sng" dirty="0" smtClean="0">
                <a:latin typeface="Arial" pitchFamily="34" charset="0"/>
                <a:cs typeface="Arial" pitchFamily="34" charset="0"/>
              </a:rPr>
              <a:t>Најпознатији споменици писани глагољицом су</a:t>
            </a:r>
            <a:r>
              <a:rPr lang="sr-Cyrl-CS" sz="3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5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sr-Cyrl-CS" sz="3500" b="1" i="1" dirty="0" smtClean="0">
                <a:latin typeface="Arial" pitchFamily="34" charset="0"/>
                <a:cs typeface="Arial" pitchFamily="34" charset="0"/>
              </a:rPr>
              <a:t>Зографско јеванђеље </a:t>
            </a:r>
            <a:endParaRPr lang="en-US" sz="3500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sr-Cyrl-CS" sz="35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>
                <a:latin typeface="Arial" pitchFamily="34" charset="0"/>
                <a:cs typeface="Arial" pitchFamily="34" charset="0"/>
              </a:rPr>
              <a:t>Зографско јеванђеље је четворојеванђеље, на 303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листа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Глагољицом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је писано првих 288 листова, а остали су, касније, писани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ћирилицом; писано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је крајем Х или почетком ХI века у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Македонији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Добило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је име по бугарском манастиру „Зографу“ у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Светој Гори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је најстарије сачувано старословенско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јеванђеље;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се данас чува у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x-none" sz="3500" dirty="0" smtClean="0">
                <a:latin typeface="Arial" pitchFamily="34" charset="0"/>
                <a:cs typeface="Arial" pitchFamily="34" charset="0"/>
              </a:rPr>
              <a:t>анкт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Петербургу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Године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1879.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издао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га је Ватрослав Јагић у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Берлину</a:t>
            </a:r>
            <a:endParaRPr lang="ru-RU" sz="35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sr-Cyrl-CS" sz="3000" b="1" i="1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sr-Cyrl-CS" sz="3500" i="1" dirty="0" smtClean="0">
                <a:latin typeface="Arial Narrow" pitchFamily="34" charset="0"/>
              </a:rPr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Karla\Desktop\300px-ZografskiyKode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495800" cy="6096000"/>
          </a:xfrm>
          <a:prstGeom prst="rect">
            <a:avLst/>
          </a:prstGeom>
          <a:noFill/>
        </p:spPr>
      </p:pic>
      <p:pic>
        <p:nvPicPr>
          <p:cNvPr id="3075" name="Picture 3" descr="C:\Users\Karla\Desktop\Zographensis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96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248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Cyrl-CS" dirty="0">
              <a:latin typeface="Arial Narrow" pitchFamily="34" charset="0"/>
            </a:endParaRPr>
          </a:p>
          <a:p>
            <a:pPr marL="82296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   Маријино </a:t>
            </a:r>
            <a:r>
              <a:rPr lang="sr-Cyrl-CS" b="1" i="1" dirty="0">
                <a:latin typeface="Arial" pitchFamily="34" charset="0"/>
                <a:cs typeface="Arial" pitchFamily="34" charset="0"/>
              </a:rPr>
              <a:t>јеванђеље 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Cyrl-CS" b="1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Маријино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јеванђеље је такође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четворојеванђеље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Има </a:t>
            </a:r>
            <a:r>
              <a:rPr lang="ru-RU" dirty="0">
                <a:latin typeface="Arial" pitchFamily="34" charset="0"/>
                <a:cs typeface="Arial" pitchFamily="34" charset="0"/>
              </a:rPr>
              <a:t>174 листа и млађе је од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Зографског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Добило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име по манастиру „Рођење Богородице Марије“ у Светој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Гори</a:t>
            </a:r>
          </a:p>
          <a:p>
            <a:pPr marL="82296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Јагић </a:t>
            </a:r>
            <a:r>
              <a:rPr lang="ru-RU" dirty="0">
                <a:latin typeface="Arial" pitchFamily="34" charset="0"/>
                <a:cs typeface="Arial" pitchFamily="34" charset="0"/>
              </a:rPr>
              <a:t>га је издао у Петрограду 1883. године, а данас се налази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Москви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sr-Cyrl-CS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245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arla\Desktop\640px-Old_east_slavic_in_manuscri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495800" cy="6248400"/>
          </a:xfrm>
          <a:prstGeom prst="rect">
            <a:avLst/>
          </a:prstGeom>
          <a:noFill/>
        </p:spPr>
      </p:pic>
      <p:pic>
        <p:nvPicPr>
          <p:cNvPr id="4099" name="Picture 3" descr="C:\Users\Karla\Desktop\250px-Codex_Marianus,_fol_36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3733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40080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   Асеманијево јеванђеље  </a:t>
            </a: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Асеманијево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јеванђеље се сматра најбоље сачуваним старословенским спомеником и најлепшом старословенском рукописном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књигом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То је први пронађени старословенски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споменик;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158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листова;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ероватно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писано у Македонији у ХI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веку; названо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по Јосифу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Асеманију, службенику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папске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столице, 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који га је пронашао у Јерусалиму 1736.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године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Данас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се чува у Ватиканској библиотеци 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Риму;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укупно четири издања од којих је прво у Загребу 1865. писано глагољицом, друго је у Риму 1878. године, треће је фототипско издање, издато у Прагу 1929. године, а четврто у ћирилици, такође је издато у Прагу 1956.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4400" cy="6092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arla\Desktop\1200px-CodVatSlav3Glag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038600" cy="5943599"/>
          </a:xfrm>
          <a:prstGeom prst="rect">
            <a:avLst/>
          </a:prstGeom>
          <a:noFill/>
        </p:spPr>
      </p:pic>
      <p:pic>
        <p:nvPicPr>
          <p:cNvPr id="5123" name="Picture 3" descr="C:\Users\Karla\Desktop\1200px-CodVatSlav3Glag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11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477000"/>
          </a:xfrm>
        </p:spPr>
        <p:txBody>
          <a:bodyPr>
            <a:normAutofit/>
          </a:bodyPr>
          <a:lstStyle/>
          <a:p>
            <a:pPr marL="82296" indent="0" algn="just"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 Narrow" pitchFamily="34" charset="0"/>
              </a:rPr>
              <a:t>   </a:t>
            </a: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 Narrow" pitchFamily="34" charset="0"/>
              </a:rPr>
              <a:t>  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Охридско јеванђеље</a:t>
            </a: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Охридско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јеванђеље има само два листа и по садржини представља изборно јеванђеље, односно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апраксос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Оно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писано у Македонији у ХI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веку</a:t>
            </a:r>
          </a:p>
          <a:p>
            <a:pPr marL="82296" indent="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Открио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га је Виктор Грегорович у Охриду, а чува се 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Одеси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Издао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га је И. Срезњевски 1861.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године 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3000" b="1" i="1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latin typeface="Arial Narrow" pitchFamily="34" charset="0"/>
              </a:rPr>
              <a:t>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Синајски псалтир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Синајски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псалтир има 106 листова. И он је писан у Македонији у ХI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веку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Име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добио по Синајској гори где се чува и данас, тачније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грчком манастиру </a:t>
            </a:r>
            <a:r>
              <a:rPr lang="ru-RU" dirty="0">
                <a:latin typeface="Arial" pitchFamily="34" charset="0"/>
                <a:cs typeface="Arial" pitchFamily="34" charset="0"/>
              </a:rPr>
              <a:t>„Св.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Катарина“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Први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пут га је издао чешки научник Лавослав Леополд Гајтлер 1883. године у Загребу, потом га издаје Сергеј Северјанов у Петрограду 1922.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године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Фототипско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издање издао је Моша Алтбауер 1971.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године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4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77200" cy="6092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arla\Desktop\Psalterium_Sinaiticum_2N,_fol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1627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324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b="1" dirty="0" smtClean="0">
                <a:latin typeface="Arial Narrow" pitchFamily="34" charset="0"/>
              </a:rPr>
              <a:t>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Синајски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молитвеник (требник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Синајски требник састоји се од 109 листова, од којих је 106 листова у манастиру „Св. Катарине“ на Синају, а 3 у Јавној библиотеци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Петерсбургу 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Зове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се и Синајски еухологиј и представља зборник молитви.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Настао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у Македонији у Х</a:t>
            </a:r>
            <a:r>
              <a:rPr lang="en-US" dirty="0">
                <a:latin typeface="Arial" pitchFamily="34" charset="0"/>
                <a:cs typeface="Arial" pitchFamily="34" charset="0"/>
              </a:rPr>
              <a:t>I </a:t>
            </a:r>
            <a:r>
              <a:rPr lang="ru-RU" dirty="0">
                <a:latin typeface="Arial" pitchFamily="34" charset="0"/>
                <a:cs typeface="Arial" pitchFamily="34" charset="0"/>
              </a:rPr>
              <a:t>веку, а издат је у Загребу 1882. године. И њега је издао Леополд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Гајтлер.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Фототипско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издање издато је у Љубљани 1941.</a:t>
            </a:r>
          </a:p>
          <a:p>
            <a:pPr algn="just"/>
            <a:endParaRPr lang="ru-RU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4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sr-Cyrl-CS" sz="4400" dirty="0" smtClean="0"/>
              <a:t/>
            </a:r>
            <a:br>
              <a:rPr lang="sr-Cyrl-CS" sz="4400" dirty="0" smtClean="0"/>
            </a:br>
            <a:r>
              <a:rPr lang="sr-Cyrl-C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ПОМОЋНЕ ИСТОРИЈСКЕ НАУКЕ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58200" cy="5181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Помоћне историјске науке настале су ради проучавања и тумачења историјских извора</a:t>
            </a: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sz="3000" u="sng" dirty="0" smtClean="0">
                <a:latin typeface="Arial" pitchFamily="34" charset="0"/>
                <a:cs typeface="Arial" pitchFamily="34" charset="0"/>
              </a:rPr>
              <a:t>Зависно од извора које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sr-Latn-CS" sz="3000" u="sng" dirty="0" smtClean="0">
                <a:latin typeface="Arial" pitchFamily="34" charset="0"/>
                <a:cs typeface="Arial" pitchFamily="34" charset="0"/>
              </a:rPr>
              <a:t> изучавају, </a:t>
            </a:r>
            <a:r>
              <a:rPr lang="sr-Latn-CS" sz="3000" b="1" u="sng" dirty="0" smtClean="0">
                <a:latin typeface="Arial" pitchFamily="34" charset="0"/>
                <a:cs typeface="Arial" pitchFamily="34" charset="0"/>
              </a:rPr>
              <a:t>помоћне историјске науке </a:t>
            </a:r>
            <a:r>
              <a:rPr lang="sr-Latn-CS" sz="3000" u="sng" dirty="0" smtClean="0">
                <a:latin typeface="Arial" pitchFamily="34" charset="0"/>
                <a:cs typeface="Arial" pitchFamily="34" charset="0"/>
              </a:rPr>
              <a:t>се деле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 на</a:t>
            </a:r>
            <a:r>
              <a:rPr lang="sr-Latn-CS" sz="3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оне које проучавају </a:t>
            </a: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материјалне остатке прошлости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археологија са нумизматиком, сфрагистиком и хералдиком 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оне које проучавају </a:t>
            </a: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писане споменике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палеографија (археографија) са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папирологијом,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криптографијом,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епиграфиком и дипломатиком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1722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82296" indent="0" algn="just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   Клоцов глагољаш (зборник)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Клоцов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зборник има 14 листова, а некада их је било око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400; настао је у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ХI веку у чакавској области у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Хрватској </a:t>
            </a:r>
          </a:p>
          <a:p>
            <a:pPr algn="just">
              <a:buFont typeface="Wingdings" pitchFamily="2" charset="2"/>
              <a:buChar char="v"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Добио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је име по грофу Парису Клоцу, његовом власнику у првој половини ХIХ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века</a:t>
            </a:r>
          </a:p>
          <a:p>
            <a:pPr algn="just">
              <a:buFont typeface="Wingdings" pitchFamily="2" charset="2"/>
              <a:buChar char="v"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Његов први издавач (12 листова) је Јернеј Копитар 1836. године у Бечу, потом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је издат у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Прагу, 1893. године од стране Вацлава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Вондрака</a:t>
            </a:r>
          </a:p>
          <a:p>
            <a:pPr algn="just">
              <a:buFont typeface="Wingdings" pitchFamily="2" charset="2"/>
              <a:buChar char="v"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листова се данас чува у Италији, у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Градском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музеју Тренту, а 2 у Аустрији у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Инсбруку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6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Karla\Desktop\Glagolita_Clozianus,_fol._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81965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324600"/>
          </a:xfrm>
        </p:spPr>
        <p:txBody>
          <a:bodyPr>
            <a:normAutofit fontScale="55000" lnSpcReduction="20000"/>
          </a:bodyPr>
          <a:lstStyle/>
          <a:p>
            <a:pPr marL="82296" indent="0" algn="just">
              <a:buNone/>
            </a:pPr>
            <a:r>
              <a:rPr lang="sr-Cyrl-CS" sz="4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r-Cyrl-CS" sz="4800" b="1" i="1" dirty="0" smtClean="0">
                <a:latin typeface="Arial" pitchFamily="34" charset="0"/>
                <a:cs typeface="Arial" pitchFamily="34" charset="0"/>
              </a:rPr>
              <a:t>Рилски одломци</a:t>
            </a:r>
            <a:endParaRPr lang="en-US" sz="4800" b="1" i="1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Font typeface="Wingdings" pitchFamily="2" charset="2"/>
              <a:buChar char="v"/>
            </a:pPr>
            <a:endParaRPr lang="sr-Cyrl-CS" sz="48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Рилски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одломци такође се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зову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и Рилски глагољски листови, као и Македонски глагољски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листови; имају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8 листова и настали су у ХI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веку</a:t>
            </a:r>
          </a:p>
          <a:p>
            <a:pPr algn="just">
              <a:buFont typeface="Wingdings" pitchFamily="2" charset="2"/>
              <a:buChar char="v"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Прва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два листа открио је 1845.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године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Виктор Грегорович, три Константин Јиричек 1880.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године, а три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листа Јордан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Иванов</a:t>
            </a:r>
          </a:p>
          <a:p>
            <a:pPr marL="82296" indent="0"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Цео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текст издао је Иван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Гошев;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су делови црквених поука и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молитви</a:t>
            </a:r>
          </a:p>
          <a:p>
            <a:pPr algn="just">
              <a:buFont typeface="Wingdings" pitchFamily="2" charset="2"/>
              <a:buChar char="v"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Данас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се 6 листова чува у Рилском манастиру у Бугарској, а 2 у фонду Срезњевског у Академији наука у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Русији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Cyrl-CS" dirty="0">
              <a:latin typeface="Arial Narrow" pitchFamily="34" charset="0"/>
            </a:endParaRPr>
          </a:p>
          <a:p>
            <a:pPr marL="82296" indent="0" algn="just">
              <a:buNone/>
            </a:pPr>
            <a:r>
              <a:rPr lang="sr-Cyrl-CS" dirty="0" smtClean="0">
                <a:latin typeface="Arial Narrow" pitchFamily="34" charset="0"/>
              </a:rPr>
              <a:t> </a:t>
            </a:r>
            <a:endParaRPr lang="sr-Cyrl-CS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5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1722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>
                <a:latin typeface="Arial Narrow" pitchFamily="34" charset="0"/>
              </a:rPr>
              <a:t>  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Кијевски мисал</a:t>
            </a:r>
          </a:p>
          <a:p>
            <a:pPr marL="82296" indent="0" algn="just">
              <a:buNone/>
            </a:pPr>
            <a:endParaRPr lang="ru-RU" sz="3000" b="1" i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Кијевски мисал се састоји од само 7 листова, а откривен је 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Јерусалиму</a:t>
            </a:r>
          </a:p>
          <a:p>
            <a:pPr algn="just">
              <a:buFont typeface="Wingdings" pitchFamily="2" charset="2"/>
              <a:buChar char="v"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Данас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се чува у Кијеву у Украјинској академији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наука </a:t>
            </a:r>
          </a:p>
          <a:p>
            <a:pPr algn="just">
              <a:buFont typeface="Wingdings" pitchFamily="2" charset="2"/>
              <a:buChar char="v"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Првобитно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га је издао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Измаил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Срезњевски у Кијеву 1874. године, потом Јагић 1900. године и Каниберт Молберг у Риму 1928.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године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arla\Desktop\220px-Kiev_Folios,_fol._7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7817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248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4800" b="1" u="sng" dirty="0" smtClean="0">
                <a:latin typeface="Arial" pitchFamily="34" charset="0"/>
                <a:cs typeface="Arial" pitchFamily="34" charset="0"/>
              </a:rPr>
              <a:t>Типови глагољице:</a:t>
            </a:r>
            <a:endParaRPr 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sr-Cyrl-CS" sz="4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4800" b="1" dirty="0" smtClean="0">
                <a:latin typeface="Arial" pitchFamily="34" charset="0"/>
                <a:cs typeface="Arial" pitchFamily="34" charset="0"/>
              </a:rPr>
              <a:t>обла глагољица, </a:t>
            </a:r>
            <a:r>
              <a:rPr lang="sr-Cyrl-CS" sz="4800" dirty="0" smtClean="0">
                <a:latin typeface="Arial" pitchFamily="34" charset="0"/>
                <a:cs typeface="Arial" pitchFamily="34" charset="0"/>
              </a:rPr>
              <a:t>којом су писане књиге које су донели ученици солунске браће из Моравске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48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4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4800" b="1" dirty="0" smtClean="0">
                <a:latin typeface="Arial" pitchFamily="34" charset="0"/>
                <a:cs typeface="Arial" pitchFamily="34" charset="0"/>
              </a:rPr>
              <a:t>угласта глагољица, </a:t>
            </a:r>
            <a:r>
              <a:rPr lang="sr-Cyrl-CS" sz="4800" dirty="0" smtClean="0">
                <a:latin typeface="Arial" pitchFamily="34" charset="0"/>
                <a:cs typeface="Arial" pitchFamily="34" charset="0"/>
              </a:rPr>
              <a:t>у употреби у цркви на територији Босне, Далмације и Истре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12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i="1" dirty="0" smtClean="0">
                <a:latin typeface="Arial Narrow" pitchFamily="34" charset="0"/>
              </a:rPr>
              <a:t> </a:t>
            </a: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82296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53340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Слика 1. Обла глагољица</a:t>
            </a:r>
            <a:endParaRPr lang="sr-Cyrl-C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5769" y="5366266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>
                <a:latin typeface="Times New Roman" pitchFamily="18" charset="0"/>
                <a:cs typeface="Times New Roman" pitchFamily="18" charset="0"/>
              </a:rPr>
              <a:t>Слика 2. Угласта глагољица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6803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10600" cy="6400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Глагољицу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су неговали и чували народни свештеници,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глагољаши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из отпора према туђинском утицају преко латинског писма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Службу су вршили на народном језику, а писали су глагољицом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Најпознатији и најстарији јужнословенски глагољски споменик је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Башчанска плоча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1102.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Писана је обло-угластом глагољицом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на каменој плочи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пронађена је 1851. године од стране Ивана Кукуљевића – Сакцинског у Башки, на јужном делу острва Крка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la\Desktop\baščanska_ploč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67056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Палеографија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проучава развој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старих писама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с циљем да омогући исправно читање и одреди место и време настанка старих рукописа и натписа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Епиграфика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која проучава писане споменике,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писе на кам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ну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и другим тврдим материјалима на којима се слова урезују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Нумизматика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помоћна историјска наука која проучава порекло, настанак,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дешифровање и употребу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кованог новца</a:t>
            </a: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Сфрагистика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о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печатима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на повељама, старим рукописима и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др.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Хералдика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о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грбовима</a:t>
            </a: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Дипломатика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која проучава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дипломе (исправе)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 и повеље 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сопственим критичким методом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са циљем утврђивања њихове вредности као историјских извора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458200" cy="5715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Најпознатији писани глагољски споменик је </a:t>
            </a: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Хрвојев мисал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кодекс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 пергаменту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са илуминацијама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Писао га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глагољаш Бутко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око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1405. године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за кнеза Хрвоја Вукчића Хрватинића</a:t>
            </a:r>
            <a:endParaRPr lang="en-US" sz="30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058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la\Desktop\hrvojev-misal-slika-8010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65492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12480" cy="8382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ЋИРИЛИЦА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458200" cy="5638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Друго словенско писмо, настало после глагољице;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најстарији ћирилични споменици потичу из 10. века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; појавило се после Методијеве смрти (885. године)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Ћирилица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најраспрострањеније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словенско писмо. Њоме се служе Срби, Бугари, Руси, Македонци, а била је једно време и у употреби у појединим деловима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Хрватске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Сматра </a:t>
            </a:r>
            <a:r>
              <a:rPr lang="ru-RU" dirty="0">
                <a:latin typeface="Arial" pitchFamily="34" charset="0"/>
                <a:cs typeface="Arial" pitchFamily="34" charset="0"/>
              </a:rPr>
              <a:t>се да је добила назив према словенском просветитељу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Константину-Ћирилу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324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Најстарији датирани ћирилични споменик је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Самуилов натпис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из 993. године, пронађен у Македонији, у селу Герман близу Преспанског језера</a:t>
            </a:r>
          </a:p>
          <a:p>
            <a:pPr algn="just">
              <a:buFont typeface="Wingdings" pitchFamily="2" charset="2"/>
              <a:buChar char="Ø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sr-Latn-CS" dirty="0"/>
          </a:p>
        </p:txBody>
      </p:sp>
      <p:pic>
        <p:nvPicPr>
          <p:cNvPr id="9218" name="Picture 2" descr="C:\Users\Karla\Desktop\преузимањ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1722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Велики слависта </a:t>
            </a:r>
            <a:r>
              <a:rPr lang="ru-RU" sz="3300" u="sng" dirty="0" smtClean="0">
                <a:latin typeface="Arial" pitchFamily="34" charset="0"/>
                <a:cs typeface="Arial" pitchFamily="34" charset="0"/>
              </a:rPr>
              <a:t>Павле Јосиф Шафарик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(1795-1861) сматрао је за редактора ћирилице Св.Климента Охридског (?-916) </a:t>
            </a:r>
          </a:p>
          <a:p>
            <a:pPr algn="just">
              <a:buFont typeface="Wingdings" pitchFamily="2" charset="2"/>
              <a:buChar char="v"/>
            </a:pP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Професор </a:t>
            </a:r>
            <a:r>
              <a:rPr lang="ru-RU" sz="3300" u="sng" dirty="0">
                <a:latin typeface="Arial" pitchFamily="34" charset="0"/>
                <a:cs typeface="Arial" pitchFamily="34" charset="0"/>
              </a:rPr>
              <a:t>Петар </a:t>
            </a:r>
            <a:r>
              <a:rPr lang="ru-RU" sz="3300" u="sng" dirty="0" smtClean="0">
                <a:latin typeface="Arial" pitchFamily="34" charset="0"/>
                <a:cs typeface="Arial" pitchFamily="34" charset="0"/>
              </a:rPr>
              <a:t>Ђорђић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, наш најбољи познавалац ове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области, писац </a:t>
            </a:r>
            <a:r>
              <a:rPr lang="ru-RU" sz="3300" i="1" dirty="0">
                <a:latin typeface="Arial" pitchFamily="34" charset="0"/>
                <a:cs typeface="Arial" pitchFamily="34" charset="0"/>
              </a:rPr>
              <a:t>Историје српске ћирилице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, </a:t>
            </a:r>
            <a:r>
              <a:rPr lang="x-none" sz="3300" dirty="0" smtClean="0">
                <a:latin typeface="Arial" pitchFamily="34" charset="0"/>
                <a:cs typeface="Arial" pitchFamily="34" charset="0"/>
              </a:rPr>
              <a:t>тврди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да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је ћирилица настала у Бугарској, у бугарској престоници Преславу, на самом почетку владавине кнеза и потоњег цара Симеона (893-927), у чије је време Бугарска доживела и златни век своје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књижевности</a:t>
            </a:r>
          </a:p>
          <a:p>
            <a:pPr algn="just">
              <a:buFont typeface="Wingdings" pitchFamily="2" charset="2"/>
              <a:buChar char="v"/>
            </a:pPr>
            <a:endParaRPr lang="ru-RU" sz="33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5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Према том тврђењу, Симеон је поверио уређење новог писма свештенику Константину, преславском епископу и једном од најспособнијих млађих ученика солунске браће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позив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бугарског цара Симеона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(893-925), долазе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ученици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Ћирила и Методија у Бугарску, преносе византијску културу и стварају ново писмо,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ћирилицу</a:t>
            </a: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сам образован књижевник,  цар Симеон подстиче ширење просвете, те у време његове владавине долази до процвата бугарске културе, тзв.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златно доба књижевности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458200" cy="6400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Иако на словенском језику, у основи је та књижевност била византијска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ново писмо,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ћирилицу,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ученици Ћирила и Методија су прилагодили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грчко унцијално писмо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При том су као полазиште имали глагољицу, јер је на њој већ био формиран књижевни језик код Словена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Неретко се дешавало да се у најстаријим рукописима истовремено користила и глагољица и ћирилица и то чак у делима истог писара</a:t>
            </a:r>
            <a:endParaRPr lang="sr-Cyrl-C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3820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Ћирилица је као и грчко писмо задржала обележавање бројева словима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Бројна вредност слова зависила је од његовог места у азбучном реду (прво слово – 1, друго – 2, и тако редом до 9 за јединице, у другом реду за десетице и у трећем за стотине)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Ћирилична азбука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састојала се од 24 слова преузетих из грчког уставног писма, и од 12 слова прилагођених гласовним потребама словенских језика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Типови ћирилице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0580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Устав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Канцеларијско писмо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Калиграфска канцеларијска минускула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Полуустав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Брзопис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Курзив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Калиграфски полуустав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Босанска ћирилица (босанчица)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2800" b="1" i="1" u="sng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i="1" u="sng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i="1" u="sng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i="1" u="sng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800" b="1" i="1" u="sng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3000" u="sng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1722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Устав</a:t>
            </a:r>
            <a:endParaRPr lang="sr-Latn-CS" sz="30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x-none" sz="3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ајстарији начин ћирилског писања јесте устав и имао је два типа: обични и насловни. Насловни се употребљавао за писање наслова исписаних на тврдом материјалу док се обични тип среће у насловима одељака рукописа</a:t>
            </a:r>
            <a:endParaRPr lang="sr-Cyrl-CS" sz="30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геометријски правилно, калиграфско писмо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 доследно спроведеним обликом за свако слово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употреби од 12. до краја 14. века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средине 14. века потискује га полуустав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рашка писменост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"/>
            <a:ext cx="8458200" cy="6705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Археографија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проучава методологију објављивања научне грађе документарног значаја; археографску науку у Србији негује Археографско одељење Народне библиотеке Србије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Папирологија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која се бави проучавањем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текстова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из Египта који су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писани на папирусу</a:t>
            </a:r>
            <a:endParaRPr lang="sr-Cyrl-R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Криптографија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посебна грана палеографије која се бави проучавањем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тајн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их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 пис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ма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и њиховим разрешавањем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Хронологија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помоћна историјска наука која проучава 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ране системе означавања времена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 и помаже у датирању, односно преношењу на савремени начин рачунања времена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Канцеларијско писмо</a:t>
            </a:r>
            <a:endParaRPr lang="en-US" sz="3000" b="1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пословна варијанта уставног писма; карактерише га брзина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повеља и уговора дубровачких писара; у употреби у 13. веку и у првој четвртини 14. век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када га замењује калиграфска канцеларијска минускула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Калиграфска канцеларијска минускула</a:t>
            </a:r>
            <a:endParaRPr lang="en-US" sz="3000" b="1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први тип канцеларијског устава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јавља се око 1330. године, а користила се у току целог 14. века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4770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Полуустав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унцијалне (уставне) ћирилице, временом се развио полуунцијални (полууставни) облик, црквена и световна азбука којима се још и данас служе Срби, Руси, Украјинци и Бугари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35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карактеристична је разноликост варијанти за једно слово и више позајмица из грчког писма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јавља се од половине 14.  до 15. века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ресавска писменост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defRPr/>
            </a:pPr>
            <a:endParaRPr lang="en-US" sz="3000" b="1" i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 Narrow" pitchFamily="34" charset="0"/>
              </a:rPr>
              <a:t>Брзопис</a:t>
            </a:r>
            <a:r>
              <a:rPr lang="sr-Cyrl-CS" sz="3000" i="1" u="sng" dirty="0" smtClean="0">
                <a:latin typeface="Arial Narrow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јавио се код Срба у Х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веку у канцеларијским књигама; формирао се у дворској и државној канцеларији за владавине краља Милутина, а коришћен је и у босанској државној канцеларији за време Твртка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као и у дубровачкој</a:t>
            </a:r>
            <a:endParaRPr lang="sr-Cyrl-CS" sz="30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30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популарно писмо које са упрошћеним облицима полуустава наставља традиције канцеларијске минускуле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слова нису повезана; био у употреби све до 18. века; писари цара Душана користили су брзопис за црквене повеље, убрзо потом се јавља и у црквеним књигама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Курзив</a:t>
            </a:r>
            <a:r>
              <a:rPr lang="sr-Cyrl-CS" sz="3000" i="1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одликује се везаним писањем (повезана слова)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јавља се тек у 18. веку са појавом грађанске ћирилице – гражданице (под руским утицајем)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Калиграфски полуустав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литургијских књига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настао под утицајем руске калиграфије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употреби између 15. и 17. века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05800" cy="61722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Босанска ћирилица (босанчица)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тип ћирилице који се употребљавао у писаним споменицима Босне и Далмације од 13. до 15. века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уставна ћирилица, коришћена у рукописним књигама и дипломатичким списима</a:t>
            </a:r>
            <a:endParaRPr lang="en-US" sz="30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477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Ћирилска писменост се свестрано развијала у држави Немањића и њихових наследника</a:t>
            </a:r>
          </a:p>
          <a:p>
            <a:pPr algn="just"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У књизи </a:t>
            </a:r>
            <a:r>
              <a:rPr lang="sr-Cyrl-CS" sz="2800" i="1" u="sng" dirty="0" smtClean="0">
                <a:latin typeface="Arial" pitchFamily="34" charset="0"/>
                <a:cs typeface="Arial" pitchFamily="34" charset="0"/>
              </a:rPr>
              <a:t>Историја и естетика књиге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Драгутина Фуруновића, налазимо да се први писари у канцеларијама Немањића по имену почињу јављати тек од почетка 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века, у Милутиновим повељама уз своје име они су стављали назив звања: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дијак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логотет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а неретко су додавали и предикате: најчешће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писа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писах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ређе 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записа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пописа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и још ређе 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својом руком</a:t>
            </a: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У канцеларији краља Вукашина сачуване су две исправе. У једној стоји: 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Ја Косан писах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(1366), а у другој логотет Братослав (1370)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477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Од писара најпознатији су: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писар Дабиша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који је написао Милутинову повељу за манастир „Св. Ђорђа“ у Скопљу, 1300. године;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Рајко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чије име се помиње у двема повељама Стефана Дечанског из 1326. год;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Цоцан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Арсеније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који је спомињан у актима Стефана Душана, те Ђурађ, Гојко, итд. </a:t>
            </a:r>
          </a:p>
          <a:p>
            <a:pPr algn="just">
              <a:buNone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Кнегиња Милица имала је за писара дијака Тодорца (ради се о повељи из 1402. године); Ђурађ Бранковић писаре Новака, Богдана и Степана Ратковића; Вук Бранковић писаре Лукача и Добровоја; Ђурађ и Стратимир Црнојевић за које је повељу из 1492. год. писао Никола Поповић и др.</a:t>
            </a:r>
            <a:endParaRPr lang="sr-Latn-C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Србији се у Х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веку дешавало да разне повеље, уговори и закони нису били потписивани именом већ крстом </a:t>
            </a:r>
          </a:p>
          <a:p>
            <a:pPr algn="just"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Пример томе је </a:t>
            </a:r>
            <a:r>
              <a:rPr lang="sr-Cyrl-CS" sz="3000" i="1" u="sng" dirty="0" smtClean="0">
                <a:latin typeface="Arial" pitchFamily="34" charset="0"/>
                <a:cs typeface="Arial" pitchFamily="34" charset="0"/>
              </a:rPr>
              <a:t>Уговор о миру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са Дубровником од 27.09.1186. писан на латинском, а у којем су се велики жупан Стефан Немања и кнез Мирослав, сваки за себе потписали само крстом. Ова повеља и препис данас се налазе у Дубровнику, у Државном архиву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324600"/>
          </a:xfrm>
        </p:spPr>
        <p:txBody>
          <a:bodyPr>
            <a:normAutofit/>
          </a:bodyPr>
          <a:lstStyle/>
          <a:p>
            <a:endParaRPr lang="sr-Cyrl-CS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Ћирилица је коришћена и од стране писара у турским канцеларијама</a:t>
            </a:r>
          </a:p>
          <a:p>
            <a:pPr algn="just"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преписци са дубровачком општином од 1488-1506. године користио је Стефан Херцеговић, најмлађи син Херцега Стефана, који је променио веру и име и постао велики везир Ахмет-паша. Користио је и султан Мурат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у турској престоници Једрену, итд.</a:t>
            </a:r>
            <a:endParaRPr lang="sr-Latn-C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400" b="1" dirty="0" smtClean="0"/>
              <a:t> </a:t>
            </a:r>
            <a:r>
              <a:rPr lang="sr-Cyrl-CS" sz="4000" b="1" dirty="0" smtClean="0"/>
              <a:t>Ћирилични рукописни споменици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58200" cy="4724400"/>
          </a:xfrm>
        </p:spPr>
        <p:txBody>
          <a:bodyPr>
            <a:normAutofit/>
          </a:bodyPr>
          <a:lstStyle/>
          <a:p>
            <a:pPr marL="82296" indent="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  Савина књига 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(непотпун јеванђелистар)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Савина књига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има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129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листова, 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настала је у североисточној Бугарској у 11. веку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Пронашао га је Исмаил Срезњевски у Петрограду 1868. године. Он му је и дао име по два кратка записа на маргинама у којима се спомиње поп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Сава 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>
                <a:latin typeface="Arial" pitchFamily="34" charset="0"/>
                <a:cs typeface="Arial" pitchFamily="34" charset="0"/>
              </a:rPr>
              <a:t>Ч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ува се у Државној библиотеци у Москви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2286000"/>
          </a:xfrm>
        </p:spPr>
        <p:txBody>
          <a:bodyPr>
            <a:no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ПАЛЕОГРАФИЈА</a:t>
            </a:r>
            <a:r>
              <a:rPr lang="sr-Cyrl-CS" sz="3600" b="1" dirty="0" smtClean="0">
                <a:solidFill>
                  <a:schemeClr val="tx1"/>
                </a:solidFill>
              </a:rPr>
              <a:t> </a:t>
            </a:r>
            <a:br>
              <a:rPr lang="sr-Cyrl-CS" sz="3600" b="1" dirty="0" smtClean="0">
                <a:solidFill>
                  <a:schemeClr val="tx1"/>
                </a:solidFill>
              </a:rPr>
            </a:br>
            <a:r>
              <a:rPr lang="sr-Cyrl-CS" sz="2400" dirty="0" smtClean="0">
                <a:solidFill>
                  <a:schemeClr val="tx1"/>
                </a:solidFill>
              </a:rPr>
              <a:t> </a:t>
            </a:r>
            <a:r>
              <a:rPr lang="sr-Cyrl-CS" sz="3200" dirty="0" smtClean="0">
                <a:solidFill>
                  <a:schemeClr val="tx1"/>
                </a:solidFill>
              </a:rPr>
              <a:t>-</a:t>
            </a:r>
            <a:r>
              <a:rPr lang="sr-Cyrl-CS" sz="2800" dirty="0" smtClean="0">
                <a:solidFill>
                  <a:schemeClr val="tx1"/>
                </a:solidFill>
              </a:rPr>
              <a:t>наука о пореклу, развоју и ширењу писма- </a:t>
            </a:r>
            <a:r>
              <a:rPr lang="sr-Cyrl-CS" sz="2800" dirty="0" smtClean="0"/>
              <a:t/>
            </a:r>
            <a:br>
              <a:rPr lang="sr-Cyrl-CS" sz="2800" dirty="0" smtClean="0"/>
            </a:br>
            <a:r>
              <a:rPr lang="sr-Cyrl-CS" sz="28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br>
              <a:rPr lang="sr-Cyrl-C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CS" sz="2800" b="1" dirty="0" smtClean="0">
                <a:solidFill>
                  <a:schemeClr val="accent1">
                    <a:lumMod val="50000"/>
                  </a:schemeClr>
                </a:solidFill>
              </a:rPr>
              <a:t>ЛАТИНСКА ПАЛЕОГРАФИЈА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743200"/>
            <a:ext cx="8305800" cy="3886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Латинска палеографија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помоћна историјска наука која се бави проучавањем настанка и развоја латинског писма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Од грч. π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αλαιόσ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γραφία</a:t>
            </a: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Предмет палеографије се ограничава на оно што је писано на меким материјалима (повоштеним таблицама, папирусу, пергаменту и папиру)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4770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Супрасаљски зборник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(зборник житија и црквених беседа за месец март)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 Narrow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>
                <a:latin typeface="Arial" pitchFamily="34" charset="0"/>
                <a:cs typeface="Arial" pitchFamily="34" charset="0"/>
              </a:rPr>
              <a:t>П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исан је у источној Бугарској у другој половини 11.века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ронађен у манастиру Супрасљу у Пољској и по њему је добио име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астоји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се од 285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листова. Први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пут је издат у Бечу 1851. године од стране Фрање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Миклошича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који му је дао и латински назив </a:t>
            </a:r>
            <a:r>
              <a:rPr lang="ru-RU" sz="3000" i="1" u="sng" dirty="0">
                <a:latin typeface="Arial" pitchFamily="34" charset="0"/>
                <a:cs typeface="Arial" pitchFamily="34" charset="0"/>
              </a:rPr>
              <a:t>Codex </a:t>
            </a:r>
            <a:r>
              <a:rPr lang="ru-RU" sz="3000" i="1" u="sng" dirty="0" smtClean="0">
                <a:latin typeface="Arial" pitchFamily="34" charset="0"/>
                <a:cs typeface="Arial" pitchFamily="34" charset="0"/>
              </a:rPr>
              <a:t>suprasliensis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</a:t>
            </a:r>
            <a:r>
              <a:rPr lang="ru-RU" sz="3000" u="sng" dirty="0">
                <a:latin typeface="Arial" pitchFamily="34" charset="0"/>
                <a:cs typeface="Arial" pitchFamily="34" charset="0"/>
              </a:rPr>
              <a:t>највећи сачувани споменик на старословенском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језику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једини старословенски рукопис који се једним својим делом налази у Универзитетској библиотеци у Љубљани (188 листова), 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Петербургу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(16) и у Варшави 151 лист којима се изгубио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траг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i="1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i="1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770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Font typeface="Wingdings" pitchFamily="2" charset="2"/>
              <a:buChar char="v"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Добромирово јеванђеље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Добромирово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јеванђеље јесте </a:t>
            </a:r>
            <a:r>
              <a:rPr lang="sr-Cyrl-CS" sz="2600" u="sng" dirty="0">
                <a:latin typeface="Arial" pitchFamily="34" charset="0"/>
                <a:cs typeface="Arial" pitchFamily="34" charset="0"/>
              </a:rPr>
              <a:t>најстарије словенско ћирилично четворојеванђеље и јединствен ћирилични </a:t>
            </a: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споменик </a:t>
            </a:r>
          </a:p>
          <a:p>
            <a:pPr algn="just">
              <a:buFont typeface="Wingdings" pitchFamily="2" charset="2"/>
              <a:buChar char="ü"/>
            </a:pPr>
            <a:endParaRPr lang="sr-Cyrl-CS" sz="2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Научници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различито обележавају време његовог настанка. По некима настало је између Х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XII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века, а по другима у првој половини Х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II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века </a:t>
            </a:r>
          </a:p>
          <a:p>
            <a:pPr algn="just">
              <a:buFont typeface="Wingdings" pitchFamily="2" charset="2"/>
              <a:buChar char="ü"/>
            </a:pPr>
            <a:endParaRPr lang="sr-Cyrl-CS" sz="2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Фототипско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издање изашло је у Скопљу 1973.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године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од стране израелског слависте М. Алтбауера.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Издање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обухвата цело лењинградско издање, као и снимке 23 листа овог споменика који су откривени 1968.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године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у синајском манастиру „Св. Катарине“, где је пронађен и лењинградски део рукописа. Лењинградски део састоји се од 183 пергаментна листа, међу којима је и један касније уметнути лист хартије. Са овим јеванђељем повезан је касније и један синаксар у Х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V </a:t>
            </a:r>
            <a:r>
              <a:rPr lang="sr-Cyrl-CS" sz="2600" dirty="0">
                <a:latin typeface="Arial" pitchFamily="34" charset="0"/>
                <a:cs typeface="Arial" pitchFamily="34" charset="0"/>
              </a:rPr>
              <a:t>веку и обухвата 13 листова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хартије</a:t>
            </a:r>
            <a:endParaRPr lang="sr-Cyrl-CS" sz="2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4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248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000" b="1" i="1" dirty="0">
                <a:latin typeface="Arial" pitchFamily="34" charset="0"/>
                <a:cs typeface="Arial" pitchFamily="34" charset="0"/>
              </a:rPr>
              <a:t>Хиландарски одломци </a:t>
            </a: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имају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листа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Нађени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су у Хиландару и представљају беседу Ћирила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Јерусалимског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Данас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се налазе у Одеси. Издао их је Степан Куљбакин у Петрограду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1898. године</a:t>
            </a:r>
          </a:p>
          <a:p>
            <a:pPr algn="just">
              <a:buFont typeface="Wingdings" pitchFamily="2" charset="2"/>
              <a:buChar char="ü"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000" b="1" i="1" dirty="0">
                <a:latin typeface="Arial" pitchFamily="34" charset="0"/>
                <a:cs typeface="Arial" pitchFamily="34" charset="0"/>
              </a:rPr>
              <a:t>Зографски одломци </a:t>
            </a: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такође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имају 2 листа и представљају правила Василија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Великога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старословенски ћирилични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рукопис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пронађен почетком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20.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века, а чува се 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Паризу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3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Целокупна српска књижевност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од 12. до 18. века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писана је на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српскословенском језику,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 књиге писане овим језиком зову се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србуље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Најстарији сачувани српски рукопис је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Мирослављево јеванђеље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12. века, најлепши и најбоље очувани споменик српске редакције, чува се у Народном музеју у Београду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Cyrl-BA" b="1" dirty="0" smtClean="0">
                <a:solidFill>
                  <a:schemeClr val="tx1"/>
                </a:solidFill>
              </a:rPr>
              <a:t>Мирослављево јеванђеље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534400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BA" sz="3000" dirty="0" smtClean="0">
                <a:latin typeface="Arial" pitchFamily="34" charset="0"/>
                <a:cs typeface="Arial" pitchFamily="34" charset="0"/>
              </a:rPr>
              <a:t>Написано је на старословенском језику, српске редакције и рашке ортографије</a:t>
            </a:r>
          </a:p>
          <a:p>
            <a:pPr algn="just">
              <a:buFont typeface="Wingdings" pitchFamily="2" charset="2"/>
              <a:buChar char="v"/>
            </a:pPr>
            <a:endParaRPr lang="sr-Cyrl-BA" sz="3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BA" sz="3000" dirty="0" smtClean="0">
                <a:latin typeface="Arial" pitchFamily="34" charset="0"/>
                <a:cs typeface="Arial" pitchFamily="34" charset="0"/>
              </a:rPr>
              <a:t>По садржини је јеванђелистар – богослужбена књига</a:t>
            </a:r>
          </a:p>
          <a:p>
            <a:pPr algn="just">
              <a:buFont typeface="Wingdings" pitchFamily="2" charset="2"/>
              <a:buChar char="v"/>
            </a:pPr>
            <a:endParaRPr lang="sr-Cyrl-BA" sz="3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BA" sz="3000" dirty="0" smtClean="0">
                <a:latin typeface="Arial" pitchFamily="34" charset="0"/>
                <a:cs typeface="Arial" pitchFamily="34" charset="0"/>
              </a:rPr>
              <a:t>Садржи четири јеванђеља распоређена према редоследу читања у току црквене године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Вуканово јеванђеље,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писано око 1200. године, има 189 листова и налази се у Руској националној библиотеци у Санкт Петербургу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Сачуване су још литургијске и историјске књиге: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Летопис попа Дукљанина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Призренски препис Душанова законика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14. века,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Минхенски псалтир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 краја 14. века,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Српске средњовековне биографије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итд.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Епиграфски ћирилични споменици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разлику од рукописа, бројнији су и тачније датирани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Самуилов натпис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x-none" sz="30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је надгробна плоча из 993. године, са натписом који је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оштећен 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>
                <a:latin typeface="Arial" pitchFamily="34" charset="0"/>
                <a:cs typeface="Arial" pitchFamily="34" charset="0"/>
              </a:rPr>
              <a:t>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азван по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цару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македонских Словена Самуилу који је подигао споменик својим родитељима и брату. Нађен је у селу Свети Ђерман, крај Преспанског језера, на грчкој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територији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82296" indent="0"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чува се у Народном музеју у Софији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01000" cy="6092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la\Desktop\преузимањ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076700" cy="3400425"/>
          </a:xfrm>
          <a:prstGeom prst="rect">
            <a:avLst/>
          </a:prstGeom>
          <a:noFill/>
        </p:spPr>
      </p:pic>
      <p:pic>
        <p:nvPicPr>
          <p:cNvPr id="1027" name="Picture 3" descr="C:\Users\Karla\Desktop\SamuilInscrip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228600"/>
            <a:ext cx="8382000" cy="6248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Темнићки натпис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није датиран, али се зна да није млађи од XI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века</a:t>
            </a: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нађен је у Темнићу, у селу Доњи Катун код Варварина у Србији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чува се у Народном музеју у Београду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77200" cy="6092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la\Desktop\преузимањ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191000" cy="4267200"/>
          </a:xfrm>
          <a:prstGeom prst="rect">
            <a:avLst/>
          </a:prstGeom>
          <a:noFill/>
        </p:spPr>
      </p:pic>
      <p:pic>
        <p:nvPicPr>
          <p:cNvPr id="2051" name="Picture 3" descr="C:\Users\Karla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05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Латинска палеографија проучава и латинско писмо којим су писане књиге и оно којим су писани службени списи.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Бави се проучавањем латинског писма од његовог настанка до друге половине 15 века када је пронађено штампарство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 проучавању рукописа највећа пажња се поклања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писму, језику и садржају.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Поред тога обраћа се пажња и на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спољне карактеристике рукописа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(тј. на материјал и облик), као и на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текст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u="sng" dirty="0" smtClean="0">
                <a:latin typeface="Arial" pitchFamily="34" charset="0"/>
                <a:cs typeface="Arial" pitchFamily="34" charset="0"/>
              </a:rPr>
              <a:t>Најважнији део латинске палеографије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 онај који говори о појави абецеде и фазама њеног развоја од антике до краја средњег века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Латинска палеографија настала је због потребе критике текста, па је према томе она у ближој или даљој вези са свим друштвеним наукама које се баве проучавањем старих текстова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82000" cy="6019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Из друге половине 12. века су:</a:t>
            </a:r>
            <a:endParaRPr lang="en-U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Надгробни натпис жупана Грда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1173-1189., пронађен код Требиња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Ктиторски натпис Кулина Бана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1185., пронађен код Високог (Федерација БиХ)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Ктиторски натпис хумског кнеза Мирослава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1170., на његовој задужбини у цркви св. Петра у Бијелом Пољу (Србија)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Ћирилица у штампаним књигама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Словени започињу са штампањем књига крајем 15. века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Чаславац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прва штампана књига, појавила се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1491. у Кракову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Српско штампарство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започето на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Цетињу 1493. године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Октоих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првогласник)</a:t>
            </a: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Јеромонах Макарије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први штампао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цетињске инкунабуле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1493. до 1496.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Штампање је настављено 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Венецији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комерцијалним штампарством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Најпознатији штампари су били војвода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Божидар Вуковић Подгоричанин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браћа Љубавићи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Венеције, по налогу оснивача штампарије, Божидара Горажданина, штампарија се сели 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Горажде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1519. године, одакле је пренета 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Трговиште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у Румунију, 1544.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Комерцијална штампарија радила је и 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Београду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1552.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058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После цетињске и горажданске штампарије, књиге су штампане и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у манастирима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Рујну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1537.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Грачаници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1539.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Милешеви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1544-6., 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Мркшиној Цркви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1661-6. године</a:t>
            </a:r>
            <a:endParaRPr lang="en-US" sz="30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Код Словена се од почетка 16. века штампају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ћириличке књиге и за припаднике западне цркве: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Дубровчани 1512. и 1521. године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у Млецима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штампају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Молитвеник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на народном језику ћирилицом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Млецима је 1583. године штампан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Наук кристијански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познатог калиграфа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Камила Занетија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5344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Наук кристијански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Матије Дивковића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штампа се 1611. године са оригиналним калупом за ћирилична слова (нека слова имају облик брзописне ћирилице који се задржао и у другим Дивковићевим књигама, али и у књигама босанских фрањеваца)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штампарији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Приможа Трубара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Уру (Urch) у Немачкој, штампано је 9 књига за пет година, ћирилицом на народном језику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64880" cy="8382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Реформе ћирилице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Реформу руске ћирилице извршио је Петар Велики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Верзија тзв.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гражданице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била је прихваћена и у нашој славеносерпској култури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Руско писмо у данашњем облику формирано је тек почетком 20. века, када су 1918. године законом поједноставили ћириличко писмо, сводећи га на 32 слова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096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Наша првобитна ћирилица имала је и до 39 слова, не рачунајући она за писање гласова преузетих из грчког језика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Упрошћавањем гласовног система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старословенског језика српске редакције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од 13. века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користила су се 33 слова, све до Вукове реформе у 19. веку, када се азбука своди на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30 слова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како је и данас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324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Први реформатор српске ћирилице био је </a:t>
            </a:r>
            <a:r>
              <a:rPr lang="sr-Cyrl-BA" b="1" dirty="0" smtClean="0">
                <a:latin typeface="Arial" pitchFamily="34" charset="0"/>
                <a:cs typeface="Arial" pitchFamily="34" charset="0"/>
              </a:rPr>
              <a:t>Сава Мркаљ (1783-1833)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који је из овог писма искључио сувишна слова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1810. године написао тада веома актуелну књижицу о српској азбуци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Сало дебелог јера либо азбукопротрес</a:t>
            </a:r>
          </a:p>
          <a:p>
            <a:pPr algn="just">
              <a:buFont typeface="Wingdings" pitchFamily="2" charset="2"/>
              <a:buChar char="v"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 до Мркаља и Вука владала је диглосија, један језик је коришћен у књижевности, праву, образовању, а други у свакодневној комуникацији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Вук Караџић у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Писменици Сербскога језика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1814. године је записао: "...имајући за намјерење успјех Сербског Књижества не могу друге Азбуке употребити него Меркаилеву (Мркаљеву), јербо за Сербски језик лакша и чистија не може бити од ове“.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1722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развој латинске палеографије нарочито је заслужан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Жан Маби</a:t>
            </a:r>
            <a:r>
              <a:rPr lang="sr-Cyrl-RS" sz="3000" b="1" dirty="0" smtClean="0">
                <a:latin typeface="Arial" pitchFamily="34" charset="0"/>
                <a:cs typeface="Arial" pitchFamily="34" charset="0"/>
              </a:rPr>
              <a:t>ј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Jean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Mаbillon,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1632-1707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Аутор је знамените студије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Шест књига о дипломатици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CS" sz="3000" i="1" dirty="0" smtClean="0">
                <a:latin typeface="Arial" pitchFamily="34" charset="0"/>
                <a:cs typeface="Arial" pitchFamily="34" charset="0"/>
              </a:rPr>
              <a:t>De re diplomatica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i="1" dirty="0" smtClean="0">
                <a:latin typeface="Arial" pitchFamily="34" charset="0"/>
                <a:cs typeface="Arial" pitchFamily="34" charset="0"/>
              </a:rPr>
              <a:t>libri VI)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објављене 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Паризу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1681.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Мабијон је први направио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класификацију типова латинског писма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Проучавао је обе врсте латинског писма: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x-none" sz="3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њиж</a:t>
            </a:r>
            <a:r>
              <a:rPr lang="x-none" sz="3000" b="1" smtClean="0">
                <a:latin typeface="Arial" pitchFamily="34" charset="0"/>
                <a:cs typeface="Arial" pitchFamily="34" charset="0"/>
              </a:rPr>
              <a:t>eв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но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scriptura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literatoria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дипломатичко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scriptura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diplomatica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770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Реформа српске ћирилице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Вука Стефановића Караџића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темељила се на начелу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ЈЕДАН ГЛАС – ЈЕДНО СЛОВО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Поред 24 слова ’’опште ћирилице’’ коришћене у свим раздобљима, додато је 6 слова карактеристичних за српску ћирилицу: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ћ, ђ, љ, њ, џ, ј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Остале словенске ћирилице (руска, украјинска и бугарска) развијале су се према њиховим редакцијама старословенског језика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sr-Cyrl-CS" b="1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endParaRPr lang="sr-Cyrl-CS" b="1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endParaRPr lang="sr-Cyrl-CS" b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sr-Cyrl-CS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Реформисана српска ћирилица, штампани тип азбуке, појавио се први пут у издању Вуковог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Српског рјечника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1818. године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али званично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дозвољена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у Књажевини Србији тек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1868. године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Према овој години, одређује се и ранг културних добара, па се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старом и ретком српском књигом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сматра све што је писано и штампано</a:t>
            </a: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 до 1868. године </a:t>
            </a:r>
            <a:endParaRPr lang="en-US" sz="30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СПЕЦИЈАЛНА ПИСМА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334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То су писма прилагођена за одређене, нарочите потребе: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стенографија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писмо за слепе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Морзеова азбука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пасиграфија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кодирано писмо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Стенографија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вештина брзог записивања говора употребом упрошћене азбуке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са кратким знаковима за слова, чешће за речи и реченице;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исписују се само њихови делови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била је позната и старим Грцима и Римљанима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Писмо за слепе (Брајево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творац је учитељ за слепе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Луј Брај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Louis Braille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1809-1852)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а слова се састоје од испупчених тачкица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се састоји од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6 тачака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вертикално поређаних у 2 реда по 3 тачке чијом се комбинацијом добијају поједина слова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се пише здесна налево, а чита у обрнутом смеру, слева надесно помоћу чула додира, пипањем рељефних знакова јагодицама прстију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 Narrow" pitchFamily="34" charset="0"/>
              </a:rPr>
              <a:t>Морзеова азбука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b="1" dirty="0" smtClean="0">
                <a:latin typeface="Arial Narrow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Самјуел Морзе (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Morse Samuel Finley Breese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1791-1872)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амерички физичар и сликар, изумео је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1837. године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електрични телеграфски апарат за отпрему знакова састављених од тачака и повлака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Морзеова азбука се користила за преношење  порука његовим телеграфским апаратом у поштама широм света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58674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Пасиграфија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интернационално, универзално појмовно писмо, писмо које би разумели сви народи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идеју је заступао немачки хуманиста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Јохан Тритхајм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крајем 15. века, а подухват је подржао филозоф и песник Готфрид Лајбниц и други логичари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утопијски подухват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344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Кодирано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настало је развојем телекомуникација и рачунара крајем 20. века</a:t>
            </a:r>
          </a:p>
          <a:p>
            <a:pPr algn="just">
              <a:spcBef>
                <a:spcPts val="0"/>
              </a:spcBef>
              <a:buNone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писмо електронске технологије која је омогућила да велику количину информација памти машина, а не човек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традиционално штампани текст замењује се новим начином организовања визуелних информација, са хипербрзим преношењем на екране високих резолуција</a:t>
            </a: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Писмо у штампаним књигама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181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Типографско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се развило у Европи као резултат усавршених варијанти латинице из доба хуманизма и ренесансе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Нова типографска писма стварана су за сва три европска алфабета: грчки, латиницу и ћирилицу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почетку, ливена слова су личила на рукописна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Кроз пет векова штампари развијају и усавршавају слова, а крајњи циљ је што боља читљивост штампаног текста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88680" cy="1066800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Материјали за писање и оруђе којим се писало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534400" cy="5410200"/>
          </a:xfrm>
        </p:spPr>
        <p:txBody>
          <a:bodyPr numCol="1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Материјал за писање помаже код датирања рукописа и код ширења писма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Условио је морфолошке промене у развоју писма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Чврсти материјали за писање: камен, печена глина, метал, слонова кост, стакло, дрво, дрво, лишће, тканина – проучавају се у оквиру археологије, епиграфике и нумизматике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Меки и полумеки материјали: восак, папирус, пергамент, папир – проучава их палеографија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У својој књизи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Naturalis historia – Gaius Plinius Secundus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говори да се у време Александра Великог употребљавало за писање палмино лишће, лико, олово и платно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64880" cy="1143000"/>
          </a:xfrm>
        </p:spPr>
        <p:txBody>
          <a:bodyPr>
            <a:noAutofit/>
          </a:bodyPr>
          <a:lstStyle/>
          <a:p>
            <a:pPr algn="ctr"/>
            <a:r>
              <a:rPr lang="sr-Cyrl-CS" sz="3200" b="1" u="sng" dirty="0" smtClean="0">
                <a:solidFill>
                  <a:schemeClr val="tx1"/>
                </a:solidFill>
                <a:latin typeface="Arial Narrow" pitchFamily="34" charset="0"/>
              </a:rPr>
              <a:t>Литература за предмет </a:t>
            </a:r>
            <a:r>
              <a:rPr lang="sr-Cyrl-CS" sz="3200" b="1" i="1" u="sng" dirty="0" smtClean="0">
                <a:solidFill>
                  <a:schemeClr val="tx1"/>
                </a:solidFill>
                <a:latin typeface="Arial Narrow" pitchFamily="34" charset="0"/>
              </a:rPr>
              <a:t>Историја писма, књиге и библиотека:</a:t>
            </a:r>
            <a:endParaRPr lang="en-US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534400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Ранко Бугарски: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, Нови Сад</a:t>
            </a:r>
            <a:r>
              <a:rPr lang="sr-Latn-CS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1996.</a:t>
            </a:r>
            <a:endParaRPr lang="sr-Latn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400" dirty="0" smtClean="0">
                <a:latin typeface="Arial" pitchFamily="34" charset="0"/>
                <a:cs typeface="Arial" pitchFamily="34" charset="0"/>
              </a:rPr>
              <a:t>Драган Бараћ: </a:t>
            </a:r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Општа историја писма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, Београд, 2004.</a:t>
            </a:r>
            <a:endParaRPr lang="sr-Latn-C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Петар Ђорђић: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Историја српске ћирилице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Београд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1990.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Svend Dahl:  </a:t>
            </a:r>
            <a:r>
              <a:rPr lang="sl-SI" sz="2600" b="1" i="1" dirty="0" smtClean="0">
                <a:latin typeface="Arial" pitchFamily="34" charset="0"/>
                <a:cs typeface="Arial" pitchFamily="34" charset="0"/>
              </a:rPr>
              <a:t>Povjest knjige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sl-SI" sz="2600" b="1" i="1" dirty="0" smtClean="0">
                <a:latin typeface="Arial" pitchFamily="34" charset="0"/>
                <a:cs typeface="Arial" pitchFamily="34" charset="0"/>
              </a:rPr>
              <a:t>Od antike do dana</a:t>
            </a:r>
            <a:r>
              <a:rPr lang="sl-SI" sz="26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600" dirty="0" smtClean="0">
                <a:latin typeface="Arial" pitchFamily="34" charset="0"/>
                <a:cs typeface="Arial" pitchFamily="34" charset="0"/>
              </a:rPr>
              <a:t>Zagreb, 1979.</a:t>
            </a:r>
            <a:endParaRPr lang="sr-Cyrl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Јован Деретић: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Културна историја Срба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Београд: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Народна књига, 2005.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600" dirty="0" smtClean="0">
                <a:latin typeface="Arial" pitchFamily="34" charset="0"/>
                <a:cs typeface="Arial" pitchFamily="34" charset="0"/>
              </a:rPr>
              <a:t>Звонимир Кулунџић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l-SI" sz="2600" b="1" i="1" dirty="0" smtClean="0">
                <a:latin typeface="Arial" pitchFamily="34" charset="0"/>
                <a:cs typeface="Arial" pitchFamily="34" charset="0"/>
              </a:rPr>
              <a:t>Како је постала књига</a:t>
            </a:r>
            <a:r>
              <a:rPr lang="sl-SI" sz="2600" dirty="0" smtClean="0">
                <a:latin typeface="Arial" pitchFamily="34" charset="0"/>
                <a:cs typeface="Arial" pitchFamily="34" charset="0"/>
              </a:rPr>
              <a:t>, Београд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l-SI" sz="2600" dirty="0" smtClean="0">
                <a:latin typeface="Arial" pitchFamily="34" charset="0"/>
                <a:cs typeface="Arial" pitchFamily="34" charset="0"/>
              </a:rPr>
              <a:t> 1955.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sr-Cyrl-C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5791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BA" sz="3000" b="1" dirty="0" smtClean="0">
                <a:latin typeface="Arial" pitchFamily="34" charset="0"/>
                <a:cs typeface="Arial" pitchFamily="34" charset="0"/>
              </a:rPr>
              <a:t>Скипион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Мафеи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(Scipione Maffei, 1675-1755) је тврдио да су национална латинска писма примљена од Римљана заједно са осталим тековинама римске културе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Своје научно стајалиште саопштио је  у делу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Историја дипломатике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објављеном у Мантови,1727. године</a:t>
            </a:r>
          </a:p>
          <a:p>
            <a:pPr algn="just"/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153400" cy="601675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Жан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Маби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ј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оснивач палеографије и дипломатике, истиче као материјале за записивање: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камен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лишће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кости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глину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дрво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восак    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метал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тканину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папирус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кожу и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папир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2484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КАМЕН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користи се од палеолита до данас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најстарији петроглифи уклесани су у стене на зидовима пећина у Северној Европи, Африци и Аустралији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појавом хијероглифа, записи су се урезивали на стубовима и зидовима храмова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много је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уклесивано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покретним каменим плочама, надгробним споменицима, саркофазима, стећцима и другим сличним споменицима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камене плоче се писало (цртало) 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сликањем бојом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(графити)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први графити се појављују у палеолиту на каменим зидовима, светлим површинама, а откривени су и у рушевинама Помпеје и римским катакомбама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Споменици на камену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Хамурабијев законик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Камен из Розете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Темнићки натпис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Самуилова плоча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У камену, односно у малтеру на црквеном зиду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Хиландарски типик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Грачаничка повеља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КОСТИ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кости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животиња спадају у врло старе материјале на којима се писало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коришћене су веће кости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оклопи корњач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шкољке, лобање, па и зуби већих животиња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међу најстарије цртеже на кости спада део рога ирваса,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чува се у Британском музеју у Лондону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кости су за писање користили и Кинези, а сачувани примерци потичу из 16. в. п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н.е.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почетком нове ере популаран и веома луксузан материјал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слонова кост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богати Римљани (4. век) су имали књиге направљене од танких плоча слонове кости исписане црним тушем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Такве књиге називали су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 libri ebrei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(од слонове кости) или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 elephantini</a:t>
            </a:r>
            <a:endParaRPr lang="sr-Cyrl-RS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Садржавале су знаменита дела истакнутих оптимата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Latn-RS" sz="3000" dirty="0" smtClean="0">
                <a:latin typeface="Arial" pitchFamily="34" charset="0"/>
                <a:cs typeface="Arial" pitchFamily="34" charset="0"/>
              </a:rPr>
              <a:t>Flavius Vopiseus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каже да су се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senatus consulta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уколико су се односила на принцепсе бележила на слоновој кости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Књиге на слоновој кости нису пронађене, вероватно су и тада биле ретке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ГЛИНА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(плочице, ваљци од глине, посуде и сл.)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главни писаћи материјал у Месопотамији, захваљујући плодној и плавној речној долини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глину су за писање први користили Сумерци и Вавилонци, а по угледу на њих: Хетити и Персијанци. Употребљавали је и Грци и Римљани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писање су коришћене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глинене таблице око 2 цм дебљине, формата 8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(16-25 цм висине), које су након утискивања знакова сушене на сунцу или печене у пећи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дело писано на глиненим плочицама садржало је десетине плочица које су обележаване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кустодама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(“чуварима реда у таблицама”)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месопотамски цар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Асурбанипал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(669-626.г.пре н.е.) 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Дому поуке и савета,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тј. у библиотеци, имао је десетине хиљада глинених плочица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неким плочицама пронађеним у рушевинама престонице Ниниве, налазио се Асурбанипалов царски печат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Сачуван је огроман број споменика исписаних на глини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82000" cy="64008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Натписи занимљиви не само по својим морфолошким особеностима него и због разноврсне садржине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Употреба глине условљава и напредак у развоју писма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 мекану глину писари су урезивали заоштреном писаљком знакове и онда је сушили на сунцу. Ако су желели да се болје очувају пекли су их у пећима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Глинене плочице су се чувале у посебним сандуцима или на полицама. Сандуци су били од дрвета или од гипса, а код Грка чуване су и у плетеним корпама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Текстови су били кратки због простора за писање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 Грчкој помоћу њих су гласали за протеривање из земље – у археологији се таква врста исписаних фрагмената назива остракон (остаци) – пронађени на вазама које су служиле у религијске сврхе</a:t>
            </a:r>
          </a:p>
          <a:p>
            <a:pPr algn="just"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ДРВО </a:t>
            </a:r>
            <a:endParaRPr lang="sr-Cyrl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Спомиње се још у Хомеровој </a:t>
            </a:r>
            <a:r>
              <a:rPr lang="sr-Cyrl-RS" sz="3000" i="1" dirty="0" smtClean="0">
                <a:latin typeface="Arial" pitchFamily="34" charset="0"/>
                <a:cs typeface="Arial" pitchFamily="34" charset="0"/>
              </a:rPr>
              <a:t>Илијади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Користили га и на Истоку и на Западу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Дрво као материјал за писање је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коришћено у више облика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sr-Cyrl-C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као лишће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,</a:t>
            </a:r>
            <a:endParaRPr lang="sr-Cyrl-C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кора-лика,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у виду плоче од 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дрвета тј. дрвене таблице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b="1" i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b="1" i="1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629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Лишће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су за писање употребљавали стари Римљани и Грци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користило се и у азијским земљама као јефтин, једноставан и веома доступан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материјал – најчешће у употреби било је палмино лишће (најтрајније)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лишћу се писало тушем, четкицом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Кини су нађене књиге сложених листова прошивених преко средине, тако да подсећају на данашњу књигу, свеску или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албум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Грчкој и Италији лишће маслине употребљавало се приликом гласања за остракизам (у Сиракузи се тај обичај звао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πεταλισμόσ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πέταλον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= лист)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ловоровом и маслиновом лишћу записивале су се и формуле за народна чарања и бајања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458200" cy="5867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У Немачкој,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проучавањем палеографије бавили су се: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Јохан Б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сел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Johan Georg Bessel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1672-1749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), и</a:t>
            </a: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Кристофор Гатерер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(Christofor Gaterer,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1727-1799)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Гатерер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оснивач катедре за палеографију на Универзитету у Гетингену и писац уџбеника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Основи дипломатике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(студија о палеографији и дипломатици)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Кора-лика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(унутрашњи део коре дрвета, нарочито липе, брезе, букве и бамбуса)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користили су је многи европски народи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Као материјал спомиње је Плиније, употребљавала се унутрашња страна дрвета погодна за писање, а најбоље су биле од липовог дрвета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књига од липове коре личила је на свитак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папируса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Тако је материја дала коначно име за најмањи саставни део књиге – </a:t>
            </a:r>
            <a:r>
              <a:rPr lang="sr-Latn-RS" sz="3000" b="1" dirty="0" smtClean="0">
                <a:latin typeface="Arial" pitchFamily="34" charset="0"/>
                <a:cs typeface="Arial" pitchFamily="34" charset="0"/>
              </a:rPr>
              <a:t>folium =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лист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– </a:t>
            </a:r>
            <a:r>
              <a:rPr lang="sr-Latn-RS" sz="3000" b="1" dirty="0" smtClean="0">
                <a:latin typeface="Arial" pitchFamily="34" charset="0"/>
                <a:cs typeface="Arial" pitchFamily="34" charset="0"/>
              </a:rPr>
              <a:t>liber =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књига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(кора дрвета)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Исто значење имала је и грчка реч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βίβλοσ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тј. </a:t>
            </a:r>
            <a:r>
              <a:rPr lang="el-GR" sz="3000" b="1" dirty="0" smtClean="0">
                <a:latin typeface="Arial" pitchFamily="34" charset="0"/>
                <a:cs typeface="Arial" pitchFamily="34" charset="0"/>
              </a:rPr>
              <a:t>λυκο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24535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Плоче од дрвета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у античко доба служиле су за писање јавних наредби и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огласа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прављене су као школске табле и дрвене плоче за писање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дрвеним таблицама исписивали су се већи текстови, нарочито песничка дела, закони који су били јавно изложени или јавна наређења – да би текст био уочљив табла се премазивала белилом да би се црвено или црно мастило јаче истицало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Претпоставља се да је </a:t>
            </a:r>
            <a:r>
              <a:rPr lang="sr-Latn-RS" i="1" u="sng" dirty="0" smtClean="0">
                <a:latin typeface="Arial" pitchFamily="34" charset="0"/>
                <a:cs typeface="Arial" pitchFamily="34" charset="0"/>
              </a:rPr>
              <a:t>Lex duodecim tabularum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Закон 12 таблица) писан на дрвеним таблицама у 5 веку п.н.е.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 Римљана у употреби и у школама, слова су или урезивана или се писало мастилом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4008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Дрвене таблице су се употребљавале и у средњем веку, а у Енглеској су се и у 19. веку употребљавале за неке јавне рачуне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 Словена дрво као материјал за писање познато још од доба Ћирила и Методија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 Чеха и Морављана постоје 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tabulae terrae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folia provinciala</a:t>
            </a:r>
            <a:r>
              <a:rPr lang="sr-Cyrl-R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 којима су записиване одлуке покрајинских судова још од времена Премисла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. Исликане су грбовима и важан су извор чешког народног права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 нас су се још од средњег века употребљвале дрвене таблице у школама – пре свега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букварске табле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tabulae abecedariae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) са којих су се учила читати слова, а спомиње их и Доситеј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Користили су и тзв. 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tabula rasa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неисписане таблице, тамо где није било повоштених, писано је мастилом или се гребало шилом. Таблице су се истругале и удесиле за ново вежбање када би се исписале до краја. У неким крајевима су се очувале до 19. века и звале су се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штица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даштица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МЕТАЛ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као материјал за писање, од метала су се користили: олово, бронза, гвожђе, злато и сребро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Спомињу га Плиније и Паусанија (писао је да је на Хеликону видео оловну таблу на којој су били исписани Хесиодови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Послови и дани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металним плочама писани су: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закони,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натписи,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војничке дипломе,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разни записи,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 и читава књижевна дела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У Додони су нађене оловне таблице на којима су пророчишту исписане молбе, као и одговори пророчишта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од метала су ливени египатски споменици и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обележја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на металу се писало урезивањем (гравира) или постојаним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бојама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исписивани су епиграфски записи и друга обележја 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Олово се најчешће користило јер је било најјефтиније, лако савитљиво и обрадиво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Познате су тзв. </a:t>
            </a:r>
            <a:r>
              <a:rPr lang="sr-Latn-RS" u="sng" dirty="0" smtClean="0">
                <a:latin typeface="Arial" pitchFamily="34" charset="0"/>
                <a:cs typeface="Arial" pitchFamily="34" charset="0"/>
              </a:rPr>
              <a:t>tabellae defixionum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таблице клетви, записи против урока (једна се чува у Археолошком музеју у Загребу, из 6. века, писмо је минускулни курсив)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бронзи су Грци и Римљани урезивали вотивне текстове, законе, уговоре и остала свечана документа (Закон 12 таблица, едикти Сената, царски едикти – нпр. Забрана прославе Баханалија у Риму, чува се у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Бечу)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Сачуване су на бронзи и тзв. </a:t>
            </a:r>
            <a:r>
              <a:rPr lang="sr-Latn-RS" u="sng" dirty="0" smtClean="0">
                <a:latin typeface="Arial" pitchFamily="34" charset="0"/>
                <a:cs typeface="Arial" pitchFamily="34" charset="0"/>
              </a:rPr>
              <a:t>tabulae honestae missionis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тј.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u="sng" dirty="0" smtClean="0">
                <a:latin typeface="Arial" pitchFamily="34" charset="0"/>
                <a:cs typeface="Arial" pitchFamily="34" charset="0"/>
              </a:rPr>
              <a:t>privilegia militum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којима су римски ветерани добијали земљу и стицали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ius civitatis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ius conubii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после су се чувале у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Tabulariumu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(архиву). Са унутрашње стране две бронзане плоче налазио с угравирани текст царског едикта, са именом привилегованог лица. Спојене су уз једну страну са три прстенаста колута, а са друге стране кроз две рупице била је провучена гвоздена жица, споља запечаћена са 7 печата седморице сведока. Са спољне стране је био поновљен текст привилегије у коме се позивало на едикт који је био изложен на Капитолу, а после на Палатину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Злато тј. златне таблице нађене су у јужној Италији и Криту, потичу из хеленистичког периода. Исписивали су се разни записи, углавном против злих духова</a:t>
            </a: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То су тзв.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Орфички листићи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– са упутствима покојнику који се током живота придржавао орфичких закона о животу (у основи је грех и казна због греха)</a:t>
            </a: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Сачуван је и билингвални натпис, познат као Натпис из Пирга, на етрурском и старопунском дијаллекту, из 6/5 века п.н.е. Пронађен је 1964. год. У Санта Севери у Италији. Старопунски текст је дешифрован, а налаз је значајан због дешифровања етрурског писма (у питању је ритуални текст посвећен богињи Иштар –Афродити-Астарти и етрурској богињи Уни)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ТКАНИНА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као материјали на којима се писало,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коришћени су: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свила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ланено платно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ланено платно су користили Персијанци, Египћани 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Етрурци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Египћани и Етрурци су мумије обмотавали платненим тракама које су биле исписане (једна таква етрурска мумија чува се у Археолошком музеју у Загребу)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најдужи етрурски запис откривен је на платну (ланеним тракама) којим је била обавијена мумија једне жене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Књиге на платну –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libri lintea-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помињу Тит Ливије и Плиније, и биле су у форми свитка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Ливије спомиње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Libri Sybyllini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= сибилска пророчанства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свила се као луксузан материјал за писање користила највише у њеној постојбини, Кини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ВОШТАНЕ ТАБЛИЦЕ 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мање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правоугаоне плоче од дрвета, незнатно издубљене и испуњене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воском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употребљавале су се у античкој Грчкој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Риму,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касније у средњем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веку,у 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употреби 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све до 19. века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Рамови су прављени и од слонове кости,, метала, кристала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оне су прелаз од тврдих материјала за писање ка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меким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У Европи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се после Француске буржоаске револуције 1789. године, оснивају палеографске школе и заводи:</a:t>
            </a:r>
          </a:p>
          <a:p>
            <a:pPr algn="just">
              <a:spcBef>
                <a:spcPts val="0"/>
              </a:spcBef>
              <a:buNone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Школа за палеографију,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основана 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Паризу, 1821. године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Висока школа за палеографију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такође 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Паризу, 1868.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Први уџбеник латинске палеографије објавио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Габријел Фридрих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крајем 19 в.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Писало се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stilus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-ом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graphium)-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од метала, дрвета, слонове кости, који је са једне стране био зашиљен, а са друге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пљоснат</a:t>
            </a:r>
          </a:p>
          <a:p>
            <a:pPr algn="just">
              <a:buFont typeface="Wingdings" pitchFamily="2" charset="2"/>
              <a:buChar char="ü"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Овај мекани материјал је унапредио писање тј. морфологију обликовања слова, омогућио је брже писање, био је јефтинији, практичнији и имао ширу примену</a:t>
            </a:r>
          </a:p>
          <a:p>
            <a:pPr algn="just">
              <a:buFont typeface="Wingdings" pitchFamily="2" charset="2"/>
              <a:buChar char="ü"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Употреба – у свакодневном животу за белешке, концепте, рачуне, писма, трговачке уговоре, тестаменте дипломатске сврхе, и у школама</a:t>
            </a: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више воштаних таблица спојених заједно тако да су се могле отварати, називале су се 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кодекс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одекс од воштаних таблица је праузор данашње књиге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одекс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састављен од: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две таблице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зове се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ДИПТИХ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три таблице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ТРИПТИХ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више таблица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ПОЛИПТИХ</a:t>
            </a:r>
            <a:endParaRPr lang="sr-Latn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Latn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Диптиси и полиптиси били су повоштени само са унутрашње стране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05800" cy="6400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Неки су израђивани и од драгоцених материјала, украшени и изрезбарени рељефно (за то је била погодна слоновача, па се временом развила и посебна врста уметничке производње – све до средњег века)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Сачувани су конзуларни диптиси из 4-7 века, од слонове кости (71), који су у средњем веку служили као корице књиге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воштане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таблице нађене су у рушевинама Помпеје у једној приватној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библиотеци (1875. год.); у Трансилванији, у једном руднику злата (1786/88. год.) и писане су римским курсивном мајускулом (триптиси); у Египту – фрагменти из 2-3 века, Италији и Француској из 13-14 века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Сличне повоштеним таблицама биле су и гипсане плоче -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album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ПАПИРУС</a:t>
            </a:r>
          </a:p>
          <a:p>
            <a:pPr>
              <a:spcBef>
                <a:spcPts val="0"/>
              </a:spcBef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прављен је од јефтиног и приступачног материјала, од врсте трске раширене у мочварама делте Нила у Египту, којој су Грци дали име (лат. Cyperus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papyrus)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Египћани су још пре 5000 година користили папирус као материјал за сликање и писање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срчика биљке је резана на танке траке, које су после сушења слагане једна поред друге, влажене водом, а потом глачане да би се слепиле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сличан процес прављења папируса описао је римски писац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Гај Плиније Старији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у делу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Природна историја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папирус је био веома тражен материјал за писање и значајан извозни артикал старог Египта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извожен је у Феникију и Сирију почетком 11. века пре н.е., а касније и у Грчку и Рим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44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папирусу се писало зашиљеном трском,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каламусом,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 чијем крају је била четкица од влакана трске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као средство за писање коришћен је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туш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који се добијао од чађи растопљене у води, уз додатак лепка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писало се усправно, одозго надоле у хоризонталним редовима, здесна налево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папирусне траке су се чувале, због своје дужине, омотане око дрвеног штапића и тако се формирао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свитак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свици су чувани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у дрвеним или глиненим судовима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или у посебним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кожним врећицама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због свог биљног порекла папирус није био дугог века, страдао је од инсеката и влаге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инсеката су га штитили употребом кедровог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уља, али од влаге није било поуздане заштите</a:t>
            </a:r>
            <a:endParaRPr lang="en-U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en-U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најстарији папирусни свици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пронађени су у 20. веку у глиненим ћуповима у Кумрану крај Мртвог мора; названи су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Кумрански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рукописи</a:t>
            </a:r>
            <a:endParaRPr lang="sr-Latn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Latn-R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најдужи папирус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Папирус Харис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 1200. године пре н.е., а чува се у Библиотеци  Британског музеја у Лондону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Тукидидова </a:t>
            </a:r>
            <a:r>
              <a:rPr lang="sr-Cyrl-CS" sz="3000" b="1" i="1" dirty="0" smtClean="0">
                <a:latin typeface="Arial Narrow" pitchFamily="34" charset="0"/>
              </a:rPr>
              <a:t>Историја Пелопонеског рата </a:t>
            </a:r>
            <a:r>
              <a:rPr lang="sr-Cyrl-CS" sz="3000" dirty="0" smtClean="0">
                <a:latin typeface="Arial Narrow" pitchFamily="34" charset="0"/>
              </a:rPr>
              <a:t>у 8 књига, имала је дужину 81 метар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Хомерова </a:t>
            </a:r>
            <a:r>
              <a:rPr lang="sr-Cyrl-CS" sz="3000" b="1" i="1" dirty="0" smtClean="0">
                <a:latin typeface="Arial Narrow" pitchFamily="34" charset="0"/>
              </a:rPr>
              <a:t>Илијада и Одисеја </a:t>
            </a:r>
            <a:r>
              <a:rPr lang="sr-Cyrl-CS" sz="3000" dirty="0" smtClean="0">
                <a:latin typeface="Arial Narrow" pitchFamily="34" charset="0"/>
              </a:rPr>
              <a:t>дугачка је чак 150 </a:t>
            </a:r>
            <a:r>
              <a:rPr lang="sr-Cyrl-CS" sz="3000" dirty="0" smtClean="0">
                <a:latin typeface="Arial Narrow" pitchFamily="34" charset="0"/>
              </a:rPr>
              <a:t>метара</a:t>
            </a:r>
            <a:endParaRPr lang="sr-Latn-R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Latn-R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u="sng" dirty="0" smtClean="0">
                <a:latin typeface="Arial Narrow" pitchFamily="34" charset="0"/>
              </a:rPr>
              <a:t>Папирологија,</a:t>
            </a:r>
            <a:r>
              <a:rPr lang="sr-Cyrl-CS" sz="3000" dirty="0" smtClean="0">
                <a:latin typeface="Arial Narrow" pitchFamily="34" charset="0"/>
              </a:rPr>
              <a:t> наука која се бави проучавањем споменика писаних на папирусу, групише папирусе у 3 групе: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папируси нађени у Египту,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папируси нађени у Херкулануму и Помпеји, и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 Narrow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средњовековни папируси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КОЖА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ПЕРГАМЕНТ)</a:t>
            </a:r>
          </a:p>
          <a:p>
            <a:pPr algn="just">
              <a:spcBef>
                <a:spcPts val="0"/>
              </a:spcBef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као материјал за писање у употреби је од најстаријих времена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од 2. века пре н.е. на кожи су писали Египћани, Асирци и Јевреји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помиње се као материјал на коме се писало и у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Библији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пергамент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се правио од коже коза, оваца, јагањаца, телади или од срна, антилопа и сл.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10600" cy="6324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 У другој половини 19. века примат у латинској палеографији преузима катедра за палеографију Универзитета у Минхену, под управом професора </a:t>
            </a:r>
            <a:r>
              <a:rPr lang="sr-Cyrl-CS" sz="12000" b="1" dirty="0" smtClean="0">
                <a:latin typeface="Arial" pitchFamily="34" charset="0"/>
                <a:cs typeface="Arial" pitchFamily="34" charset="0"/>
              </a:rPr>
              <a:t>Лудвига Траубеа </a:t>
            </a: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0" dirty="0" smtClean="0">
                <a:latin typeface="Arial" pitchFamily="34" charset="0"/>
                <a:cs typeface="Arial" pitchFamily="34" charset="0"/>
              </a:rPr>
              <a:t>Ludwig </a:t>
            </a: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Traube,</a:t>
            </a:r>
            <a:r>
              <a:rPr lang="en-US" sz="12000" dirty="0" smtClean="0">
                <a:latin typeface="Arial" pitchFamily="34" charset="0"/>
                <a:cs typeface="Arial" pitchFamily="34" charset="0"/>
              </a:rPr>
              <a:t> 1861-1907)</a:t>
            </a:r>
            <a:endParaRPr lang="sr-Cyrl-RS" sz="1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sr-Cyrl-CS" sz="12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12000" b="1" u="sng" dirty="0" smtClean="0">
                <a:latin typeface="Arial" pitchFamily="34" charset="0"/>
                <a:cs typeface="Arial" pitchFamily="34" charset="0"/>
              </a:rPr>
              <a:t>Траубе</a:t>
            </a:r>
            <a:r>
              <a:rPr lang="sr-Cyrl-CS" sz="12000" u="sng" dirty="0" smtClean="0">
                <a:latin typeface="Arial" pitchFamily="34" charset="0"/>
                <a:cs typeface="Arial" pitchFamily="34" charset="0"/>
              </a:rPr>
              <a:t> је дефинисао палеографију као дисциплину која учи: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како се чита старо писмо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како се транскрибује и разуме прочитани текст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како му се одређује старост и место настанка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12000" dirty="0" smtClean="0">
                <a:latin typeface="Arial" pitchFamily="34" charset="0"/>
                <a:cs typeface="Arial" pitchFamily="34" charset="0"/>
              </a:rPr>
              <a:t>како се откривају и отклањају грешке у њему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4. веку пре н.е. кожа се користила за рукописне књиге, а од 8. века и за састављање исправа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до средине 14. века била је скоро једини материјал за писање, када је постепено замењује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папир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штављење коже: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одрана кожа се умакала у растопину креча и воде да би се одстраниле  длаке и масноћа, потом се разапињала на оквир ради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сушења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после сушења, кожа се глачала и тањила до провидности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понекад је бојена, тј. тонирана, обично црвеном бојом, ређе црном и шафрановом бојом; овако припремљена кожа за писање назива се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пергамент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lnSpcReduction="10000"/>
          </a:bodyPr>
          <a:lstStyle/>
          <a:p>
            <a:pPr algn="just" defTabSz="1943100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име је добила по малоазијском граду Пергаму у коме су је производили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историја њеног настанка везана је за оснивање познате библиотеке у Пергаму у 2. веку пре 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легенда каже да је до проналаска пергамента дошло тако што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египатски цар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Птоломеј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Сотер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спречио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пергамског цара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Еумена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(197-159 г. пре н.е.) да направи библиотеку по узору на велику Александријску, забранивши продају папируса изван Египта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пергамски цар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Еумен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наредио поданицима да пронађу погодан материјал за писање као замену за папирус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будући да се народ бавио сточарством, није им дуго требало да се досете да животињску кожу користе као писаћи материјал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легенду бележи и Плиније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Млађи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пергамент је био скупоценији материјал од папируса, квалитетнији, трајнији, није се ломио, и најважније,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могло се писати на обе стране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палимпсест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рукопис на пергаменту са кога је стругањем избрисан првобитни текст, па написан нови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палимпсести се читају помоћу лампе са ултраљубичастим зрацима 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неки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палимпсести су веома значајни за науку јер су на њима нађени непознати стари текстови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најпознатији словенски палимпсест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Бојанско јеванђеље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 краја 12. и почетка 13. века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Појава пергамента условљава настанак </a:t>
            </a:r>
            <a:r>
              <a:rPr lang="sr-Cyrl-CS" sz="3000" b="1" i="1" u="sng" dirty="0" smtClean="0">
                <a:latin typeface="Arial" pitchFamily="34" charset="0"/>
                <a:cs typeface="Arial" pitchFamily="34" charset="0"/>
              </a:rPr>
              <a:t>кодекса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кодекс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настао тако што се више свешчица од  пергамента увезивало у корице између две дрвене плоче које су пресвучене кожом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поступак формирања свешчица за писање: један лист пергамента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фолио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савија се по средини и настаје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аркус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(а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ѕ)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када се аркус поново пресавије добија се четвртина, а када се повеже више свешчица настаје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кодекс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60198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листови кодекса нису пагинирани, већ су обележаване само свешчице од којих се кодекс састојао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да би се равно писало, писар је повлачио по пергаменту танке линије оштрим предметом или тушем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писало се тушем или другим мастилом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ПАПИР</a:t>
            </a:r>
          </a:p>
          <a:p>
            <a:pPr algn="just">
              <a:spcBef>
                <a:spcPts val="0"/>
              </a:spcBef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пронађен је у Кини почетком другог века наше ере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изумео га је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Монг Тијан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200. године пре 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он је израђивао материјал за писање од коре дрвета и млевене ланене тканине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папир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сличан данашњем откривен је тек 300 година касније, око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105. године н.е.,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захваљујући мандарину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Чаи Луну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је правио папир од дудове коре, млевене конопље, лана и старих рибарских мрежа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оригиналност његовог изума  огледала се у начину намакања и избору лепила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Latn-RS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800" b="1" u="sng" dirty="0" smtClean="0">
                <a:latin typeface="Arial" pitchFamily="34" charset="0"/>
                <a:cs typeface="Arial" pitchFamily="34" charset="0"/>
              </a:rPr>
              <a:t>Кинески </a:t>
            </a:r>
            <a:r>
              <a:rPr lang="sr-Cyrl-CS" sz="2800" b="1" u="sng" dirty="0" smtClean="0">
                <a:latin typeface="Arial" pitchFamily="34" charset="0"/>
                <a:cs typeface="Arial" pitchFamily="34" charset="0"/>
              </a:rPr>
              <a:t>папир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израђиван је по древној рецептури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збирка старог кинеског папира чува се у Британском музеју, а неки примерци потичу из другог века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Кинези вековима чувају рецептуру израде папира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почетком 7. века тајну су сазнали Кореанци, а почетком 8. века и Јапанци, који су усавршили технологију и средином 9. века имали раширену производњу квалитетног папира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Европу је папир вероватно дошао са Медитерана, тек пошто су Арапи овладали производњом папира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Арапски папир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средином 8. века када су Арапи заузели Туркестан, од кинеских војника сазнају вештину прављења папира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убрзо почињу производњу папира у Самарканду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производња се потом шири на арапске центре Дамаск и Каиро, а век касније оснивају се радионице за производњу папира у северноафричким градовима Фесу и Мароку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172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Код јужнословенских народа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најзначајни латински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палеографи били су: </a:t>
            </a:r>
          </a:p>
          <a:p>
            <a:pPr algn="just"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Фрањо 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Рачки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Иван Кукуљевић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Сакцински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Ватрослав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Јагић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Виктор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Новак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5344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Арапи преносе израду папира почетком 11. века у Шпанију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Ксативи (крај Валенсије) покрећу производњу папира, а потом ничу радионице у Толеду и Валенсији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традиција израде арапског папира одржала се и после повлачења Арапа из Шпаније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Арапи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 усавршили производњу папира  у погледу сировина (конопља, ланене тканине, памук)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алата и ливења папирне масе (метално сито, механички млинови и др.)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средњем веку арапски папир се користио у Европи у папској канцеларији и у дворским  канцеларијама у Византији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chemeClr val="tx1"/>
                </a:solidFill>
              </a:rPr>
              <a:t>ПРИБОР ЗА ПИСАЊЕ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334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Оруђе (прибор) за писање зависило је од материјала на ком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се писало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Две основне технике писања: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знакови </a:t>
            </a: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урезивани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 у површину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материјала по коме се писало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знакови </a:t>
            </a: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наношени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 површину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материјала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утискивање знакова у меке материјале (нпр. глинене плочице или воштане таблице) употребљавали су се дугуљасти штапићи (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stilusi)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метала, дрвета или кости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Египћани су сликали своје хијероглифе по стубовима, храмовима и гробницама писаљком од трске, зашиљеном на врху и зацепљеном, тзв.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каламусом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Каламус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је, поред Египћана, био у употреби и код Грка и Римљана све до средњег века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sr-Cyrl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770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Европи, од почетка средњег па све до 19. века, штапиће од трске заменили су штапићи од метала,  а затим птичија пера (од гуске, лабуда, гаврана)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Пера су чувана у посебној кутијици, тј. перници (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calamariu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а зарезивана су нарочитим ножићем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scalpellum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librarium)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Прво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модерно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челично перо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начинио је Немац А.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Зенефелдер 1790. године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проналазач литографије, а прва фабрика металних пера подигнута је у Енглеској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Оловка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касно уведена у употребу, тек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1790. године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; француски сликар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Никол Жак Конт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Nicholas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Jacques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Conte)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први је начинио оловку, употребивши за њено језгро печену смесу графитног праха 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глине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Наливперо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конструисано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у Америци 1884.,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 у Европи се проширило после 1900. 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Писаћа машина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појавила  у 19. веку; прву су начинили Американци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1867. године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Милвокију, а прва фабрика која је почела израду писаћих машина била је фирме ‘’Ремингтон’’, 1876. 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године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двадесетом веку су усавршени рачунари за графичко штампање, као и дигитализовани ласерски штампачи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tx1"/>
                </a:solidFill>
              </a:rPr>
              <a:t>Средства за писање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5105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Туш и мастило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позната су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кинеска и индијска мастила (тушеви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), прављена од чађи и желатина или неке биљне гуме као везива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њих је прављена густа паста која је обликована у ваљке или колачиће, па сушена на сунцу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затим би писар осушене колачиће настругао, помешао са водом и потом користио као боју за писање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770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најстарији сачувани текст написан тушем потиче из 2500. године пре н.е.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туш је имао недостатке: због густоће раствора, брзо су се таложиле честице чађи и образовале талог који је сметао при писању, па се прешло на употребу органских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боја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Танинско </a:t>
            </a: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мастило гвожђа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ушло је у ширу употребу у Европи у 12. веку </a:t>
            </a: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израђивало се тако што се екстракту од шишки (мале квргаве израслине на кори храста), додавала извесна количина феросулфата и гумиарабике (гуме из вишње, трешње или неког другог дрвета)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поред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шишки, као извор танина коришћене су и коре јове, јасена, нара или боровнице, рујевине и др.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танинско мастило гвожђа се и данас  употребљава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друге половине 18. века употребљавана су мастила од оксида метала, а касније су напуштена јер су уништавала хартију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008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 Narrow" pitchFamily="34" charset="0"/>
              </a:rPr>
              <a:t>Половином 19. века промењена је технологија мастила: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смеша феросулфата и екстракта од шишки чувала се од оксидације, па је мастило дуже остајало бистро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 Narrow" pitchFamily="34" charset="0"/>
              </a:rPr>
              <a:t>приликом писања мастило је продирало у влакна хартије где се оксидисало и постајало </a:t>
            </a:r>
            <a:r>
              <a:rPr lang="sr-Cyrl-CS" sz="3000" dirty="0" smtClean="0">
                <a:latin typeface="Arial Narrow" pitchFamily="34" charset="0"/>
              </a:rPr>
              <a:t>нерастворљиво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 Narrow" pitchFamily="34" charset="0"/>
              </a:rPr>
              <a:t>У </a:t>
            </a:r>
            <a:r>
              <a:rPr lang="sr-Cyrl-CS" sz="3000" dirty="0" smtClean="0">
                <a:latin typeface="Arial Narrow" pitchFamily="34" charset="0"/>
              </a:rPr>
              <a:t>средњем веку је био обичај писања мастилима у боји, најчешће црвеном, а затим плавом, зеленом и златном бојом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 Narrow" pitchFamily="34" charset="0"/>
              </a:rPr>
              <a:t>За боју су коришћени природни и вештачки пигменти неорганског и органског порекла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609600"/>
          </a:xfrm>
        </p:spPr>
        <p:txBody>
          <a:bodyPr>
            <a:normAutofit/>
          </a:bodyPr>
          <a:lstStyle/>
          <a:p>
            <a:pPr algn="ctr"/>
            <a:r>
              <a:rPr lang="sr-Cyrl-CS" sz="3200" b="1" dirty="0" smtClean="0"/>
              <a:t> </a:t>
            </a:r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СЛОВЕНСКА ПАЛЕОГРАФИЈА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34400" cy="5105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Словенска палеографија 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је помоћна историјска наука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која проучава постанак и развој словенских писама: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глагољице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ћирилице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Формирала се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у Русији у 19. веку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Проучавање и описивање средњовековних ћирилских рукописа као историјских извора, били су основни предмет интересовања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словенске филологије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Мастила израђена од угљена, односно чађи су најпостојанија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Трајност мастила зависи: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којој ће га количини хартија апсорбовати,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пера којим се пише,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притиска приликом писања и, наравно,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од количине мастила која остаје на хартији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458200" cy="6096000"/>
          </a:xfrm>
        </p:spPr>
        <p:txBody>
          <a:bodyPr>
            <a:normAutofit/>
          </a:bodyPr>
          <a:lstStyle/>
          <a:p>
            <a:pPr algn="just"/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Петар Алексејевич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Лавров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(1856-1929) је објавио студију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Југословенска палеографија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у Санкт Петербургу, 1904. године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оквиру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Енциклопедије словенске филологије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(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Петроград, 1915.)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објављује одредницу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Палеографски преглед ћириличког писма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која је послужила као методолошка основа палеографског описа ћириличких рукописа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382000" cy="60198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Прве уџбенике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словенске палеографије написали су: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Евгениј Федорович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Карски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Словенска ћирилска палеографија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Лењинград,1928.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Вјачеслав Николаевич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Шчепкин: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Руска палеографија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Москва,1967.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ЋИРИЛИЧКА ПАЛЕОГРАФИЈА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Заједно са руским колегама, српски филолози почињу у 19-ом, а настављају у 20. веку да се баве  објављивањем писаних споменика и њиховим палеографским описивањем: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Ђура Даничић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(1825-1882)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Рјечник из књижевних старина српских,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1864.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Стојан Новаковић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(1842-1915)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Хералдички обичаји у Срба у примени и књижевности,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1884.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5867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Љубомир Стојановић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(1860-1929)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Стари српски записи и натписи  </a:t>
            </a: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Граматика старога словенскога језика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Драгутин Костић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(1873-1945)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Тајно писмо у јужнословенским ћириличким споменицима,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1913.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Владимир Мошин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(1894-1987)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Ћирилички рукописи Југославенске академије,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1952.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Палеографски албум јужнословенског ћириличног писма,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1966</a:t>
            </a:r>
            <a:r>
              <a:rPr lang="sr-Cyrl-CS" dirty="0" smtClean="0">
                <a:latin typeface="Arial Narrow" pitchFamily="34" charset="0"/>
                <a:cs typeface="Arial" pitchFamily="34" charset="0"/>
              </a:rPr>
              <a:t>.</a:t>
            </a:r>
            <a:endParaRPr lang="en-US" i="1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943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400" dirty="0" smtClean="0">
                <a:latin typeface="Arial" pitchFamily="34" charset="0"/>
                <a:cs typeface="Arial" pitchFamily="34" charset="0"/>
              </a:rPr>
              <a:t>Maršal Makluan</a:t>
            </a:r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Cyrl-CS" sz="2400" b="1" i="1" dirty="0" smtClean="0">
                <a:latin typeface="Arial" pitchFamily="34" charset="0"/>
                <a:cs typeface="Arial" pitchFamily="34" charset="0"/>
              </a:rPr>
              <a:t>Gutenbergova galaksija: nastajanje tipografskog čoveka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, Beograd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 Nolit, 1973.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400" b="1" i="1" dirty="0" smtClean="0">
                <a:latin typeface="Arial" pitchFamily="34" charset="0"/>
                <a:cs typeface="Arial" pitchFamily="34" charset="0"/>
              </a:rPr>
              <a:t>Пет векова српског штампарства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, Београд; Нови Сад, 1994.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Aleksandar Stipčević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l-SI" sz="2400" b="1" i="1" dirty="0" smtClean="0">
                <a:latin typeface="Arial" pitchFamily="34" charset="0"/>
                <a:cs typeface="Arial" pitchFamily="34" charset="0"/>
              </a:rPr>
              <a:t>Povjest knjige</a:t>
            </a:r>
            <a:r>
              <a:rPr lang="sr-Cyrl-CS" sz="24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Zagreb, 1985.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sr-Cyrl-C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400" dirty="0" smtClean="0">
                <a:latin typeface="Arial" pitchFamily="34" charset="0"/>
                <a:cs typeface="Arial" pitchFamily="34" charset="0"/>
              </a:rPr>
              <a:t>Kason Lajonel: </a:t>
            </a:r>
            <a:r>
              <a:rPr lang="sr-Cyrl-CS" sz="2400" b="1" i="1" dirty="0" smtClean="0">
                <a:latin typeface="Arial" pitchFamily="34" charset="0"/>
                <a:cs typeface="Arial" pitchFamily="34" charset="0"/>
              </a:rPr>
              <a:t>Biblioteke starog sveta</a:t>
            </a:r>
            <a:r>
              <a:rPr lang="sr-Cyrl-CS" sz="2400" i="1" dirty="0" smtClean="0">
                <a:latin typeface="Arial" pitchFamily="34" charset="0"/>
                <a:cs typeface="Arial" pitchFamily="34" charset="0"/>
              </a:rPr>
              <a:t>; prevela s engleskog Gordana Ljubanović,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Beograd: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Clio, 2004.</a:t>
            </a:r>
            <a:endParaRPr lang="sr-Cyrl-C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2400" dirty="0" smtClean="0">
                <a:latin typeface="Arial" pitchFamily="34" charset="0"/>
                <a:cs typeface="Arial" pitchFamily="34" charset="0"/>
              </a:rPr>
              <a:t>Чедомир Денић: </a:t>
            </a:r>
            <a:r>
              <a:rPr lang="sr-Cyrl-CS" sz="2400" b="1" i="1" dirty="0" smtClean="0">
                <a:latin typeface="Arial" pitchFamily="34" charset="0"/>
                <a:cs typeface="Arial" pitchFamily="34" charset="0"/>
              </a:rPr>
              <a:t>Српске библиотеке у Хабзбуршкој монархији  током 18. века</a:t>
            </a:r>
            <a:r>
              <a:rPr lang="sr-Cyrl-C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Београд: САНУ, 2010.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Гордана Стокић-Симончић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Књига и библиотеке код Срба у средњем веку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Панчево: Градска библиотека, 2008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Бранка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Драгосавац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Јавне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библиотеке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Србији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1901.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1918.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године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Панчево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Градска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библиотека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Ниш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Народна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библиотека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"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Стеван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Сремац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 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Неготин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Народна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библиотека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"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Доситеј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Новаковић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", 2016. 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БИБЛИОТЕКА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кроз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време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прилози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општој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историји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библиотека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16.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века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[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Гордана Стокић Симончић, прир.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].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Панчево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Градска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библиотека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Београд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Филолошки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факултет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2017. </a:t>
            </a:r>
            <a:endParaRPr lang="sr-Latn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АРХЕОГРАФИЈА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2578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Као нов метод помоћне историјске науке уведена је 50-тих година 20. века после Међународног конгреса слависта у Москви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До тада је за сва три писма (ћирилицу, латиницу и глагољицу) коришћен термин палеографија, са значењем помоћне историјске науке која се бави проучавањем тих писама</a:t>
            </a:r>
          </a:p>
          <a:p>
            <a:pPr algn="just">
              <a:buFont typeface="Wingdings" pitchFamily="2" charset="2"/>
              <a:buChar char="v"/>
            </a:pPr>
            <a:r>
              <a:rPr lang="sr-Cyrl-RS" u="sng" dirty="0" smtClean="0">
                <a:latin typeface="Arial" pitchFamily="34" charset="0"/>
                <a:cs typeface="Arial" pitchFamily="34" charset="0"/>
              </a:rPr>
              <a:t>Термин археографија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(грч.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αρχαιοσ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= стари и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γράφοσ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= писање) означава помоћну историјску науку која се бави истраживањем, проучавањем и археографским описивањем старих рукописних књига 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Код нас је термин први употребио Петар Ђорђић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Ћирилску археографију је код нас поставио и развио Владимир Мошин средином 20. века, када је ћириличку археографију утемељио на савременим принципима и са оригиналном методом</a:t>
            </a:r>
          </a:p>
          <a:p>
            <a:pPr>
              <a:buFont typeface="Wingdings" pitchFamily="2" charset="2"/>
              <a:buChar char="v"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88680" cy="838200"/>
          </a:xfrm>
        </p:spPr>
        <p:txBody>
          <a:bodyPr>
            <a:noAutofit/>
          </a:bodyPr>
          <a:lstStyle/>
          <a:p>
            <a:pPr algn="ctr"/>
            <a:r>
              <a:rPr lang="sr-Latn-CS" sz="3600" b="1" dirty="0" smtClean="0">
                <a:latin typeface="Corbel" pitchFamily="34" charset="0"/>
              </a:rPr>
              <a:t>Х</a:t>
            </a:r>
            <a:r>
              <a:rPr lang="sr-Cyrl-CS" sz="3600" b="1" dirty="0" smtClean="0">
                <a:latin typeface="Corbel" pitchFamily="34" charset="0"/>
              </a:rPr>
              <a:t>РОНОЛОГИЈА И РАЧУНАЊЕ ВРЕМЕНА</a:t>
            </a:r>
            <a:endParaRPr lang="en-US" sz="360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382000" cy="5334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Latn-CS" sz="3000" b="1" dirty="0" smtClean="0">
                <a:latin typeface="Arial Narrow" pitchFamily="34" charset="0"/>
              </a:rPr>
              <a:t>Хронологија</a:t>
            </a:r>
            <a:r>
              <a:rPr lang="sr-Cyrl-CS" sz="3000" b="1" dirty="0" smtClean="0">
                <a:latin typeface="Arial Narrow" pitchFamily="34" charset="0"/>
              </a:rPr>
              <a:t> </a:t>
            </a:r>
            <a:r>
              <a:rPr lang="sr-Latn-CS" sz="3000" dirty="0" smtClean="0">
                <a:latin typeface="Arial Narrow" pitchFamily="34" charset="0"/>
              </a:rPr>
              <a:t>(</a:t>
            </a:r>
            <a:r>
              <a:rPr lang="sr-Cyrl-CS" sz="3000" dirty="0" smtClean="0">
                <a:latin typeface="Arial Narrow" pitchFamily="34" charset="0"/>
              </a:rPr>
              <a:t>chronos </a:t>
            </a:r>
            <a:r>
              <a:rPr lang="en-US" sz="3000" dirty="0" smtClean="0">
                <a:latin typeface="Arial Narrow" pitchFamily="34" charset="0"/>
              </a:rPr>
              <a:t>=</a:t>
            </a:r>
            <a:r>
              <a:rPr lang="sr-Cyrl-CS" sz="3000" dirty="0" smtClean="0">
                <a:latin typeface="Arial Narrow" pitchFamily="34" charset="0"/>
              </a:rPr>
              <a:t> време) је</a:t>
            </a:r>
            <a:r>
              <a:rPr lang="sr-Cyrl-CS" sz="3000" b="1" dirty="0" smtClean="0">
                <a:latin typeface="Arial Narrow" pitchFamily="34" charset="0"/>
              </a:rPr>
              <a:t> </a:t>
            </a:r>
            <a:r>
              <a:rPr lang="sr-Cyrl-CS" sz="3000" dirty="0" smtClean="0">
                <a:latin typeface="Arial Narrow" pitchFamily="34" charset="0"/>
              </a:rPr>
              <a:t>помоћна историјска наука која изучава системе означавања и рачунања времена у прошлости</a:t>
            </a: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sz="3000" dirty="0" smtClean="0">
                <a:latin typeface="Arial Narrow" pitchFamily="34" charset="0"/>
              </a:rPr>
              <a:t>Подела и мерење времена настал</a:t>
            </a:r>
            <a:r>
              <a:rPr lang="sr-Cyrl-CS" sz="3000" dirty="0" smtClean="0">
                <a:latin typeface="Arial Narrow" pitchFamily="34" charset="0"/>
              </a:rPr>
              <a:t>о</a:t>
            </a:r>
            <a:r>
              <a:rPr lang="sr-Latn-CS" sz="3000" dirty="0" smtClean="0">
                <a:latin typeface="Arial Narrow" pitchFamily="34" charset="0"/>
              </a:rPr>
              <a:t> је на основу запажања кретања небеских тела</a:t>
            </a:r>
            <a:r>
              <a:rPr lang="sr-Cyrl-CS" sz="3000" dirty="0" smtClean="0">
                <a:latin typeface="Arial Narrow" pitchFamily="34" charset="0"/>
              </a:rPr>
              <a:t>: </a:t>
            </a:r>
            <a:r>
              <a:rPr lang="sr-Latn-CS" sz="3000" dirty="0" smtClean="0">
                <a:latin typeface="Arial Narrow" pitchFamily="34" charset="0"/>
              </a:rPr>
              <a:t>Сунца, Месеца и Земље</a:t>
            </a:r>
            <a:r>
              <a:rPr lang="sr-Cyrl-CS" sz="3000" dirty="0" smtClean="0">
                <a:latin typeface="Arial Narrow" pitchFamily="34" charset="0"/>
              </a:rPr>
              <a:t>,</a:t>
            </a:r>
            <a:r>
              <a:rPr lang="sr-Latn-CS" sz="3000" dirty="0" smtClean="0">
                <a:latin typeface="Arial Narrow" pitchFamily="34" charset="0"/>
              </a:rPr>
              <a:t> и њиховог међусобног односа</a:t>
            </a: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sr-Latn-CS" sz="3000" dirty="0" smtClean="0">
                <a:latin typeface="Arial Narrow" pitchFamily="34" charset="0"/>
              </a:rPr>
              <a:t>	</a:t>
            </a: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Latn-CS" sz="3000" b="1" dirty="0" smtClean="0">
                <a:latin typeface="Arial Narrow" pitchFamily="34" charset="0"/>
              </a:rPr>
              <a:t>Дипломатика</a:t>
            </a:r>
            <a:r>
              <a:rPr lang="sr-Latn-CS" sz="3000" dirty="0" smtClean="0">
                <a:latin typeface="Arial Narrow" pitchFamily="34" charset="0"/>
              </a:rPr>
              <a:t> основне делове неког датума  дели на дане, седмице, месеце и године</a:t>
            </a:r>
            <a:endParaRPr lang="sr-Cyrl-CS" sz="3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172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Дан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(постоје три врсте дана):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природни дан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(време од изласка до заласка Сунца)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уни дан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(дан и ноћ заједно)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гр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ђански дан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(време од поноћи до поноћи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Седмица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(се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модневна недеља)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; д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ани у седмици се називају двојако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по тзв. феријама или по планетама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hr-HR" sz="3000" b="1" dirty="0" smtClean="0">
                <a:latin typeface="Arial" pitchFamily="34" charset="0"/>
                <a:cs typeface="Arial" pitchFamily="34" charset="0"/>
              </a:rPr>
              <a:t>Месец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период који протекне док се не изре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ђ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ају месечеве мене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4400" cy="6096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КАЛЕНДАРИ</a:t>
            </a:r>
          </a:p>
          <a:p>
            <a:pPr algn="just">
              <a:spcBef>
                <a:spcPts val="0"/>
              </a:spcBef>
              <a:buNone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Сумерски календар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од 3100 године п.н.е. његова основа је лунарна година (месечева). Месеци су у сумерском календару рачунати на основу месечевих мена.</a:t>
            </a:r>
          </a:p>
          <a:p>
            <a:pPr algn="just">
              <a:spcBef>
                <a:spcPts val="0"/>
              </a:spcBef>
              <a:buNone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Египатски календар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везан за реку Нил, која је одређивала ритам живота и ради се о низу појава у једном циклусу везаном за реку. Година је била подељена на три годишња доба (поплаве, сетве и жетве) која су трајала 4 месеца. Месец је имао 30 дана, са по пет додатних дана на крају сваке године. Архимед или Ератостен (библиотекар Александријске библиотеке и оснивач научне хронологије) убацио је један дан сваке четврте године и тиме је календар усклађен са природом.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16915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РАЧУНАЊЕ ВРЕМЕНА –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од неког утврђеног почетка назива се ера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Ера олимпијада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почињала од 1. јула 776 год.пне, у циклусима од 4 године. Трајала до последњих Олимпијских игара 393 год. не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Римска ера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започињала од оснивања Рима, 21. априла 753 год.пне. Римском ером користили су се историчари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Византијска ера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започињала од “стварања света” које се рачуна од 1. септембра 5508 год.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Јеврејска ера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исто започињала од “стварања света”, које се рачуна од 3760 год.пне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Мухамед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ан</a:t>
            </a:r>
            <a:r>
              <a:rPr lang="sr-Latn-CS" u="sng" dirty="0" smtClean="0">
                <a:latin typeface="Arial" pitchFamily="34" charset="0"/>
                <a:cs typeface="Arial" pitchFamily="34" charset="0"/>
              </a:rPr>
              <a:t>ска ера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рачуна се од сеобе Мухамеда из Меке у Медину, 622 год. не. И почиње првог дана арапске месечеве године – 16. јула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r-Latn-CS" u="sng" dirty="0" smtClean="0">
                <a:latin typeface="Arial" pitchFamily="34" charset="0"/>
                <a:cs typeface="Arial" pitchFamily="34" charset="0"/>
              </a:rPr>
              <a:t>Хришћанска ера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рачуна се од рођења Христа, а за почетак је узет 1. јануар 754 године по римској ери (од 6 века не за датум се узима 25. 12. 753 год. од оснивања Рима)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229600" cy="62453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Данас се време рачуна двојако – пре и после Христовог рођења</a:t>
            </a:r>
          </a:p>
          <a:p>
            <a:pPr algn="just"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Јулијански и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Грегоријански календар</a:t>
            </a:r>
            <a:endParaRPr lang="sr-Cyrl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u="sng" dirty="0" smtClean="0">
                <a:latin typeface="Arial" pitchFamily="34" charset="0"/>
                <a:cs typeface="Arial" pitchFamily="34" charset="0"/>
              </a:rPr>
              <a:t>Јулијански календар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добио је име по Јулију Цезару, који је 1. јануара 45 год.пне реформисао календар по предлогу александријског библиотекара Сосигена. Он је поред просте године од 365 дана, увео у календар као преступну сваку четврту годину. По овом календару година траје 365 дана и 6 сати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 предлог папе Гргура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XIII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 реформисан је календар 1582. године, који је по њему назван </a:t>
            </a:r>
            <a:r>
              <a:rPr lang="sr-Cyrl-RS" u="sng" dirty="0" smtClean="0">
                <a:latin typeface="Arial" pitchFamily="34" charset="0"/>
                <a:cs typeface="Arial" pitchFamily="34" charset="0"/>
              </a:rPr>
              <a:t>Грегоријански календар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. По овом календару сунчана година траје 365 дана, 5 сати, 48 минута и 46 секунди. Све столетне године које су у јулијанском календару биле преступне претворене су у просте а преступне су само оне дељиве са 400. 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Системи означавања времена и системи и методи рачунања времена од велике су важности за проучавање настанка и развоја писма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ХРОНОЛОГИЈА ПИСМА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915400" cy="5638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Настоји да научно објасни редослед настајања и трајања најстаријих писама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Игнације Гелб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(Ignatius J. Gelb)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амерички научник,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оснивач граматологије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установио је 1952. године хронологију настанка писама, постављајући хипотезу о седам система писања: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Сумерски систем клинастог писма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у Месопотамији који је настао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3100 г. п.н.е.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Египатски</a:t>
            </a:r>
            <a:r>
              <a:rPr lang="sr-Latn-C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систем</a:t>
            </a:r>
            <a:r>
              <a:rPr lang="sr-Latn-C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u="sng" dirty="0" smtClean="0">
                <a:latin typeface="Arial" pitchFamily="34" charset="0"/>
                <a:cs typeface="Arial" pitchFamily="34" charset="0"/>
              </a:rPr>
              <a:t>писма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(хијероглифско, хијератско и демотско писмо) настао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3000 г.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sr-Latn-CS" sz="3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н.е.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Протоеламитски систем писма у Еламу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(доњи ток реке Тигар), настао између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3000 и 2200 г. пре 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Протоиндијски  систем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настао у долини Инда око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2000 г. пре н.е.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Критски систем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настао између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2000 и 1200 г. пре н.е.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Хетитско писмо (хетитски хијероглифи)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настало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1600 г. пре н.е.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Кинески систем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1300 г. пре н.е.</a:t>
            </a:r>
          </a:p>
          <a:p>
            <a:pPr algn="just">
              <a:spcBef>
                <a:spcPts val="0"/>
              </a:spcBef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Гелбова хронологија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преовладавала је у науци до краја 20. века.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b="1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ВИНЧАНСКО ПИСМО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Пронађено је у Подунављу на Балкану, на 40 локалитета, а названо према најбогатијем локалитету у Винчи крај Београда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проналазак писма најзаслужнији су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Милоје М. Васић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оснивач српске археологије и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Драгослав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Срејовић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Винчанско писмо је </a:t>
            </a:r>
            <a:r>
              <a:rPr lang="sr-Cyrl-CS" sz="3200" b="1" u="sng" dirty="0" smtClean="0">
                <a:latin typeface="Arial" pitchFamily="34" charset="0"/>
                <a:cs typeface="Arial" pitchFamily="34" charset="0"/>
              </a:rPr>
              <a:t>аутохтоно балканско писмо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, старије за више од два миленијума од сумерског клинастог писма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b="1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sr-Cyrl-CS" sz="26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Потиче из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млађег каменог доба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око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6000 година пре н.е.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Претежно је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сакралног карактера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у употреби код слојева  високог свештенства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На основу налаза керамике винчанске културе, реконструисан је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најстарији фонетски алфабет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Допуна Гелбове хронологије писма: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Прото  писмо Лепенског вира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између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8000 и 6000 г. пре н.е.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Винчанско писмо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између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5300 и 3200 г. пре н.е.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u="sng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336280" cy="3276600"/>
          </a:xfrm>
        </p:spPr>
        <p:txBody>
          <a:bodyPr/>
          <a:lstStyle/>
          <a:p>
            <a:pPr algn="just">
              <a:buNone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“Језик је хранитељ народа. Докле год живи језик, докле га љубимо и поштујемо, њим говоримо и пишемо, прочишћавамо, дотле живи народ, може се међу собом разумевати и умно сједињавати, не прелива се у други, не пропада.”</a:t>
            </a:r>
          </a:p>
          <a:p>
            <a:pPr algn="just">
              <a:buNone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    Вук Караџић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20764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 smtClean="0"/>
              <a:t>Винчанска керамика,</a:t>
            </a:r>
          </a:p>
          <a:p>
            <a:r>
              <a:rPr lang="x-none" dirty="0" smtClean="0"/>
              <a:t>жртвеник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85800"/>
            <a:ext cx="37151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487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 smtClean="0"/>
              <a:t>Винчанска керамика, фигура од теракоте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65532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14800" y="5791200"/>
            <a:ext cx="209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/>
              <a:t>Винчанско “писмо”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924800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Karla\Desktop\vincansko-pismo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934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ПРЕТЕЧЕ ПИСМА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Споразумевање пре појаве писма: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кинетички покрети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тј. говор помоћу руке, ноге и главе; споразумевање наших предака пре 100.000 година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Мнемотехничка средства</a:t>
            </a:r>
            <a:r>
              <a:rPr lang="en-US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грч.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b="1" i="1" dirty="0" smtClean="0">
                <a:latin typeface="Arial" pitchFamily="34" charset="0"/>
                <a:cs typeface="Arial" pitchFamily="34" charset="0"/>
              </a:rPr>
              <a:t>mneme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сећање, подсећање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3000" b="1" i="1" dirty="0" smtClean="0">
                <a:latin typeface="Arial" pitchFamily="34" charset="0"/>
                <a:cs typeface="Arial" pitchFamily="34" charset="0"/>
              </a:rPr>
              <a:t>tehne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вештина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подсетници у говору, тј. предмети за подсећање уместо записивања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Најпознатији и најраспрострањенији су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чворови,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нанизане шкољке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рабош</a:t>
            </a:r>
          </a:p>
          <a:p>
            <a:pPr algn="just">
              <a:buNone/>
              <a:defRPr/>
            </a:pPr>
            <a:endParaRPr lang="sr-Cyrl-CS" dirty="0" smtClean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58200" cy="6248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800" b="1" i="1" u="sng" dirty="0" smtClean="0">
                <a:latin typeface="Arial" pitchFamily="34" charset="0"/>
                <a:cs typeface="Arial" pitchFamily="34" charset="0"/>
              </a:rPr>
              <a:t>Чворовно</a:t>
            </a:r>
            <a:r>
              <a:rPr lang="sr-Cyrl-CS" sz="2800" b="1" u="sng" dirty="0" smtClean="0">
                <a:latin typeface="Arial" pitchFamily="34" charset="0"/>
                <a:cs typeface="Arial" pitchFamily="34" charset="0"/>
              </a:rPr>
              <a:t> писмо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се састојало у следећем: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о дрво или једну главну траку, везиване су друге траке разне дужине, ширине и боје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значење се одређивало према начину везивања чворова (једноструки, двоструки...), према боји траке, удаљености од главне траке итд.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чворовно писмо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су усавршили и користили јужноамерички Индијанци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назива се још и 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капуи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(перуанско писмо), а у употреби код племена Инка  било је све до 16. века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sr-Cyrl-CS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44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Шкољке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служиле само за подсећање у говору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улога им је била тренутна, а свака је била носилац одређеног значења 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нанизане шкољке различитих величина, дебљина и боја, могле су да послуже само једном, када их говорник пребира по рукама присећајући се шта има да каже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после су служиле као украс (појас), амајлија или као новац</a:t>
            </a:r>
          </a:p>
          <a:p>
            <a:pPr algn="just">
              <a:buNone/>
              <a:defRPr/>
            </a:pPr>
            <a:endParaRPr lang="sr-Cyrl-CS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buNone/>
              <a:defRPr/>
            </a:pPr>
            <a:endParaRPr lang="en-US" u="sng" dirty="0" smtClean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40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Рабош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најраширеније мнемотехничко средство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употребљавали су га Германи, Скандинаваци,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Скити, Монголи, Словени, Кинези, Египћани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он је и данас у употреби код неких народа у Африци, Аустралији и Кини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i="1" u="sng" dirty="0" smtClean="0">
                <a:latin typeface="Arial" pitchFamily="34" charset="0"/>
                <a:cs typeface="Arial" pitchFamily="34" charset="0"/>
              </a:rPr>
              <a:t>рабош 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штап, најчешће сачињен од врбе, тополе или неког другог мекшег дрвета, дужине 20-80 см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sr-Cyrl-CS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008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У нашим крајевима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користио се на следећи начин: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b="1" dirty="0" smtClean="0">
                <a:latin typeface="Arial" pitchFamily="34" charset="0"/>
                <a:cs typeface="Arial" pitchFamily="34" charset="0"/>
              </a:rPr>
              <a:t>лесков штап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одређене дужине расцепљен је уздуж, до ¾ дужине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дужи део звао се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квочка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 остајао је код продавца или код онога коме се нешто дугује, а краћи део звао се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пиле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 њега је добијао онај који узима дуг или робу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када дужник узима поново робу, предаје продавцу своје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пиле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а овај га прислања уз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квочку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 направи на њима зарез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приликом обрачуна оба дела се прислањају један уз други и морају да се подударају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приликом исплате дуга, оба дела рабоша се ломе и бацају у ватру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la\Desktop\image009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848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>
                <a:cs typeface="Calibri" pitchFamily="34" charset="0"/>
              </a:rPr>
              <a:t>ПОЈАМ - ПОРЕКЛО РЕЧИ - ЗНАЧЕЊЕ </a:t>
            </a:r>
            <a:endParaRPr lang="en-US" sz="3600" b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Шта је писмо?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У смислу вредносног одређења – најважнији знаковни систем који је човек изумео, на њему почивају и многи други системи знакова, као и људска цивилизација у целини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У општем смислу – писмо је систем комуникације међу људима путем конвенционалних видљивих знакова, нарочито језичких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Наведена дефиниција писма обухвата разне системе и технике писања, од најстаријих до савремених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b="1" i="1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ЕТАПЕ У РАЗВОЈУ ПИСМА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953000"/>
          </a:xfrm>
        </p:spPr>
        <p:txBody>
          <a:bodyPr>
            <a:normAutofit/>
          </a:bodyPr>
          <a:lstStyle/>
          <a:p>
            <a:pPr marL="400050" indent="-319088" algn="just"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Четири етапе у развоју писма:</a:t>
            </a:r>
          </a:p>
          <a:p>
            <a:pPr marL="596646" indent="-514350" algn="just"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СЛИКОВНО ПИСМО</a:t>
            </a:r>
          </a:p>
          <a:p>
            <a:pPr marL="596646" indent="-514350" algn="just"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ПОЈМОВНО ПИСМО</a:t>
            </a:r>
          </a:p>
          <a:p>
            <a:pPr marL="596646" indent="-514350" algn="just"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СЛОГОВНО ПИСМО</a:t>
            </a:r>
          </a:p>
          <a:p>
            <a:pPr marL="596646" indent="-514350" algn="just"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ФОНЕТСКО ПИСМО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8868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accent1">
                    <a:lumMod val="50000"/>
                  </a:schemeClr>
                </a:solidFill>
              </a:rPr>
              <a:t>СЛИКОВНО ПИСМО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Пиктограф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врста записа на камену, односно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прича у сликама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цртежи приказују предмет или радњу, а више њих заједно приказују одређени догађај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најстарији </a:t>
            </a: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пиктографи</a:t>
            </a:r>
            <a:r>
              <a:rPr lang="sr-Cyrl-C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млађег палеолита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откривени су на зидовима пећина у Алтамири (Шпанија), Јамтланду (Шведска) и Дордоњи (Француска)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Пронађени су и млађи пиктографи на: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кости,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металу (бронзи) 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кожи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Пиктографи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још увек нису писмо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јер не постоје никаква правила за бележење и читање слика, али су први наговештаји писма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la\Desktop\risunki-drevnih-lyudej-drevnie-naskalnie-risu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4000500" cy="2628900"/>
          </a:xfrm>
          <a:prstGeom prst="rect">
            <a:avLst/>
          </a:prstGeom>
          <a:noFill/>
        </p:spPr>
      </p:pic>
      <p:pic>
        <p:nvPicPr>
          <p:cNvPr id="1027" name="Picture 3" descr="C:\Users\Karla\Desktop\cave-painting-0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4572000" cy="299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36280" cy="762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>
                <a:solidFill>
                  <a:schemeClr val="accent1">
                    <a:lumMod val="50000"/>
                  </a:schemeClr>
                </a:solidFill>
              </a:rPr>
              <a:t>ПОЈМОВНО ПИСМО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Идеограм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( грч.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Ίδέα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= мисао, појам,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γράμμα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= слово)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је симбол (знак) за одређени појам и основни је елемент писма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То је систем конвенционалних знакова разумљивих свакоме, при чему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сваки знак означава један појам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 сваки појам или реч постоји посебан знак или група знакова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sr-Cyrl-CS" sz="3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Пример: уместо читавог човека, нацртана је само људска глава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6324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Свакодневни примери: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математици (- и +),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зодијачки знаци,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хемијски, физички, географски знаци и симболи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Идеографско писмо, измењено и усавршено јесте кинеско писмо, које има десетине хиљада знакова, односно симбола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la\Desktop\Kuozha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6172200" cy="3505200"/>
          </a:xfrm>
          <a:prstGeom prst="rect">
            <a:avLst/>
          </a:prstGeom>
          <a:noFill/>
        </p:spPr>
      </p:pic>
      <p:pic>
        <p:nvPicPr>
          <p:cNvPr id="5122" name="Picture 2" descr="C:\Users\Karla\Desktop\300px-04-Pis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4" y="4038600"/>
            <a:ext cx="4060825" cy="260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СЛОГОВНО ПИСМО(силабичко</a:t>
            </a: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153400" cy="5715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писмо речи прелази у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писмо гласова</a:t>
            </a:r>
          </a:p>
          <a:p>
            <a:pPr algn="just">
              <a:buFont typeface="Wingdings" pitchFamily="2" charset="2"/>
              <a:buChar char="Ø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Јапанско писмо – преуређено кинеско помовно писмо, има само 48 знакова (графема)</a:t>
            </a:r>
          </a:p>
          <a:p>
            <a:pPr algn="just">
              <a:buFont typeface="Wingdings" pitchFamily="2" charset="2"/>
              <a:buChar char="Ø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Прелазна фаза од сликовног и идеографског у фонетско писмо </a:t>
            </a:r>
          </a:p>
          <a:p>
            <a:endParaRPr lang="en-US" dirty="0"/>
          </a:p>
        </p:txBody>
      </p:sp>
      <p:pic>
        <p:nvPicPr>
          <p:cNvPr id="6146" name="Picture 2" descr="C:\Users\Karla\Desktop\katakana-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3124199"/>
            <a:ext cx="47625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ФОНЕТСКО ПИСМО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382000" cy="5486400"/>
          </a:xfrm>
        </p:spPr>
        <p:txBody>
          <a:bodyPr/>
          <a:lstStyle/>
          <a:p>
            <a:pPr algn="just">
              <a:buNone/>
              <a:defRPr/>
            </a:pPr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(лат.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phono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глас)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Трећа фаза у развоју писма – прелазак слоговног писма у фонетско или фонографско писмо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Идеограм – силабички фонограм – фонограм &gt;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фонетизација писма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знакови су се употребљавали само за поједини глас, па је тако настао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алфабетски фонограм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једна графема (знак) представља један глас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то је најсавршенији облик писма, тзв. </a:t>
            </a: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алфабетско писмо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886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400" b="1" dirty="0" smtClean="0"/>
              <a:t/>
            </a:r>
            <a:br>
              <a:rPr lang="sr-Cyrl-CS" sz="4400" b="1" dirty="0" smtClean="0"/>
            </a:br>
            <a:r>
              <a:rPr lang="sr-Cyrl-CS" sz="4400" b="1" dirty="0" smtClean="0"/>
              <a:t/>
            </a:r>
            <a:br>
              <a:rPr lang="sr-Cyrl-CS" sz="4400" b="1" dirty="0" smtClean="0"/>
            </a:br>
            <a:r>
              <a:rPr lang="sr-Cyrl-CS" sz="4000" b="1" dirty="0" smtClean="0"/>
              <a:t/>
            </a:r>
            <a:br>
              <a:rPr lang="sr-Cyrl-CS" sz="4000" b="1" dirty="0" smtClean="0"/>
            </a:br>
            <a:r>
              <a:rPr lang="sr-Cyrl-CS" sz="3200" b="1" dirty="0" smtClean="0"/>
              <a:t> </a:t>
            </a:r>
            <a:r>
              <a:rPr lang="sr-Cyrl-CS" sz="3200" b="1" dirty="0" smtClean="0">
                <a:solidFill>
                  <a:schemeClr val="tx1"/>
                </a:solidFill>
              </a:rPr>
              <a:t>ПРВА ПИСМА</a:t>
            </a:r>
            <a:br>
              <a:rPr lang="sr-Cyrl-CS" sz="3200" b="1" dirty="0" smtClean="0">
                <a:solidFill>
                  <a:schemeClr val="tx1"/>
                </a:solidFill>
              </a:rPr>
            </a:br>
            <a:r>
              <a:rPr lang="sr-Cyrl-CS" sz="3200" b="1" dirty="0" smtClean="0">
                <a:solidFill>
                  <a:schemeClr val="tx1"/>
                </a:solidFill>
              </a:rPr>
              <a:t> </a:t>
            </a:r>
            <a:r>
              <a:rPr lang="sr-Cyrl-CS" sz="3200" b="1" dirty="0" smtClean="0"/>
              <a:t/>
            </a:r>
            <a:br>
              <a:rPr lang="sr-Cyrl-CS" sz="3200" b="1" dirty="0" smtClean="0"/>
            </a:br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КЛИНАСТО ПИСМО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458200" cy="4876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sr-Cyrl-C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Појавило се између 5000 и 3000 г. пре н.е. код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Сумераца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, тј. народа који је живео на југу плодне долине Месопотамије, између река Еуфрат и Тигар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Сумерска цивилизација је колевка писма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(клинасто),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 књиге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(од глинених плочица) и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библиотеке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(збирка глинених плочица)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Сумери су употребљавали неку врсту усавршенијег појмовног писма, тј. систем знакова са већим фонетским карактеристикама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458200" cy="5867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  <a:cs typeface="Arial" pitchFamily="34" charset="0"/>
              </a:rPr>
              <a:t>Писали су </a:t>
            </a:r>
            <a:r>
              <a:rPr lang="sr-Cyrl-CS" sz="3000" u="sng" dirty="0" smtClean="0">
                <a:latin typeface="Arial Narrow" pitchFamily="34" charset="0"/>
                <a:cs typeface="Arial" pitchFamily="34" charset="0"/>
              </a:rPr>
              <a:t>утискивањем троугластог (тространог) клина у глину</a:t>
            </a:r>
            <a:r>
              <a:rPr lang="sr-Cyrl-CS" sz="3000" dirty="0" smtClean="0">
                <a:latin typeface="Arial Narrow" pitchFamily="34" charset="0"/>
                <a:cs typeface="Arial" pitchFamily="34" charset="0"/>
              </a:rPr>
              <a:t>, комбинујући положај клина који је био од тврдог материјала: дрвета, метала или кости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  <a:cs typeface="Arial" pitchFamily="34" charset="0"/>
              </a:rPr>
              <a:t>У глину су се утискивала 4 основна знака: </a:t>
            </a:r>
            <a:r>
              <a:rPr lang="sr-Cyrl-CS" sz="3000" b="1" dirty="0" smtClean="0">
                <a:latin typeface="Arial Narrow" pitchFamily="34" charset="0"/>
                <a:cs typeface="Arial" pitchFamily="34" charset="0"/>
              </a:rPr>
              <a:t>клин, троугао, угао и стрелица, </a:t>
            </a:r>
            <a:r>
              <a:rPr lang="sr-Cyrl-CS" sz="3000" dirty="0" smtClean="0">
                <a:latin typeface="Arial Narrow" pitchFamily="34" charset="0"/>
                <a:cs typeface="Arial" pitchFamily="34" charset="0"/>
              </a:rPr>
              <a:t>а комбинацијом ових знакова добијало се више од 500 скупина знакова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  <a:cs typeface="Arial" pitchFamily="34" charset="0"/>
              </a:rPr>
              <a:t>Смер писања је био одозго на доле до 2700. г. пре н.е, а од тада се пише водоравно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86800" cy="61722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Реч писмо  (лат. =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scriptura,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нем. =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schrift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) поред основног има више других значења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200" dirty="0" smtClean="0">
                <a:latin typeface="Arial" pitchFamily="34" charset="0"/>
                <a:cs typeface="Arial" pitchFamily="34" charset="0"/>
              </a:rPr>
              <a:t>Реч </a:t>
            </a:r>
            <a:r>
              <a:rPr lang="sr-Cyrl-CS" sz="3200" b="1" i="1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 најчешће се користи у значењу система за међусобно споразумевање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људи помоћу видљивих графичких знакова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R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500" dirty="0" smtClean="0">
                <a:latin typeface="Arial" pitchFamily="34" charset="0"/>
                <a:cs typeface="Arial" pitchFamily="34" charset="0"/>
              </a:rPr>
              <a:t>Реч </a:t>
            </a:r>
            <a:r>
              <a:rPr lang="sr-Cyrl-CS" sz="3500" b="1" dirty="0" smtClean="0">
                <a:latin typeface="Arial" pitchFamily="34" charset="0"/>
                <a:cs typeface="Arial" pitchFamily="34" charset="0"/>
              </a:rPr>
              <a:t>писмо </a:t>
            </a:r>
            <a:r>
              <a:rPr lang="sr-Cyrl-CS" sz="3500" dirty="0" smtClean="0">
                <a:latin typeface="Arial" pitchFamily="34" charset="0"/>
                <a:cs typeface="Arial" pitchFamily="34" charset="0"/>
              </a:rPr>
              <a:t>се користи такође и за: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500" dirty="0" smtClean="0">
                <a:latin typeface="Arial" pitchFamily="34" charset="0"/>
                <a:cs typeface="Arial" pitchFamily="34" charset="0"/>
              </a:rPr>
              <a:t>посебне системе, облике и технике писања (клинасто, египатско, грчко писмо)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500" dirty="0" smtClean="0">
                <a:latin typeface="Arial" pitchFamily="34" charset="0"/>
                <a:cs typeface="Arial" pitchFamily="34" charset="0"/>
              </a:rPr>
              <a:t>писану комуникацију између особа, просторно раздвојених (у литератури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500" dirty="0" smtClean="0">
                <a:latin typeface="Arial" pitchFamily="34" charset="0"/>
                <a:cs typeface="Arial" pitchFamily="34" charset="0"/>
              </a:rPr>
              <a:t> жанр се зове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500" b="1" dirty="0" smtClean="0">
                <a:latin typeface="Arial" pitchFamily="34" charset="0"/>
                <a:cs typeface="Arial" pitchFamily="34" charset="0"/>
              </a:rPr>
              <a:t>епистоларна</a:t>
            </a:r>
            <a:r>
              <a:rPr lang="sr-Cyrl-CS" sz="3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500" b="1" dirty="0" smtClean="0">
                <a:latin typeface="Arial" pitchFamily="34" charset="0"/>
                <a:cs typeface="Arial" pitchFamily="34" charset="0"/>
              </a:rPr>
              <a:t>књижевност</a:t>
            </a:r>
            <a:r>
              <a:rPr lang="sr-Cyrl-CS" sz="3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500" dirty="0" smtClean="0">
                <a:latin typeface="Arial" pitchFamily="34" charset="0"/>
                <a:cs typeface="Arial" pitchFamily="34" charset="0"/>
              </a:rPr>
              <a:t>као метафора за калиграфско или лепо писање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6248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Клинастим писмом</a:t>
            </a:r>
            <a:r>
              <a:rPr lang="sr-Cyrl-C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су прво записивани рачуни у трговини, порези и разна правила, а касније су њиме писана књижевна, религиозна, филозофска, историјска и правна дела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26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У књижевности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 су нарочито дошле до изражаја могућности да се клинастим писмом бележе сложене мисли и осећања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Најпознатије књижевно дело је најстарији еп у историји светске књижевности,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Еп о Гилгамешу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2100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CS" sz="2600" u="sng" dirty="0" smtClean="0">
                <a:latin typeface="Arial" pitchFamily="34" charset="0"/>
                <a:cs typeface="Arial" pitchFamily="34" charset="0"/>
              </a:rPr>
              <a:t> г. пре н.е.</a:t>
            </a:r>
            <a:r>
              <a:rPr lang="sr-Cyrl-CS" sz="2600" i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2600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2600" dirty="0" smtClean="0">
                <a:latin typeface="Arial" pitchFamily="34" charset="0"/>
                <a:cs typeface="Arial" pitchFamily="34" charset="0"/>
              </a:rPr>
              <a:t>То је сумерско-вавилонски спев о краљу и ратнику који</a:t>
            </a:r>
            <a:r>
              <a:rPr lang="sr-Cyrl-C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покушава да освоји време и победи свет, а садржи и </a:t>
            </a:r>
            <a:r>
              <a:rPr lang="sr-Cyrl-CS" sz="2600" b="1" i="1" dirty="0" smtClean="0">
                <a:latin typeface="Arial" pitchFamily="34" charset="0"/>
                <a:cs typeface="Arial" pitchFamily="34" charset="0"/>
              </a:rPr>
              <a:t>Причу о потопу </a:t>
            </a:r>
            <a:r>
              <a:rPr lang="sr-Cyrl-CS" sz="2600" dirty="0" smtClean="0">
                <a:latin typeface="Arial" pitchFamily="34" charset="0"/>
                <a:cs typeface="Arial" pitchFamily="34" charset="0"/>
              </a:rPr>
              <a:t>и боравку у доњем свету</a:t>
            </a:r>
          </a:p>
          <a:p>
            <a:endParaRPr lang="sr-Cyrl-CS" dirty="0" smtClean="0"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Еп о Гилгамешу је филозофско-религиозно дело у коме се говори и размишља о смрти и пролазности човековој, као и о неизбежним људским патњама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Текст је писан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клинастим писмом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акађанском језику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CS" b="1" i="1" dirty="0" smtClean="0">
                <a:latin typeface="Arial" pitchFamily="34" charset="0"/>
                <a:cs typeface="Arial" pitchFamily="34" charset="0"/>
              </a:rPr>
              <a:t>Хамурабијев законик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(Codex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Chammurabi) из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1760. г. пре н.е.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 је  зборник закона старовавилонског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цара Хамурабија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1792-1750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пре н.е.)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Текст је уклесан у стену од диорита висине 2,62 м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Садржи 282 прописа, а  текст  Законика чине увод, закон и завршни део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6019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У уводу, Хамураби каже да су га бог мудрости Еа и син Бел послали да на земљи успостави ред и закон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Стела (камена плоча) са Закоником била је у Сипару до 12. века п.н.е, потом је еламитски владар Шутрук односи у Сузу, главни град Елама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Почетком 20. века стелу са Закоником су рашчитали француски археолози и пренели у Лувр, где се и данас налази</a:t>
            </a:r>
            <a:endParaRPr lang="en-US" sz="3000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82000" cy="5943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 Narrow" pitchFamily="34" charset="0"/>
              </a:rPr>
              <a:t>Из сумерског писма развила су се друга писма</a:t>
            </a:r>
            <a:r>
              <a:rPr lang="sr-Cyrl-CS" sz="3000" dirty="0" smtClean="0">
                <a:latin typeface="Arial Narrow" pitchFamily="34" charset="0"/>
              </a:rPr>
              <a:t>: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протоеламитско</a:t>
            </a:r>
            <a:r>
              <a:rPr lang="sr-Cyrl-CS" sz="3000" dirty="0" smtClean="0">
                <a:latin typeface="Arial Narrow" pitchFamily="34" charset="0"/>
              </a:rPr>
              <a:t> (око 3000 г. пре н.е. у Еламу)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угаритско клинасто писмо </a:t>
            </a:r>
            <a:r>
              <a:rPr lang="sr-Cyrl-CS" sz="3000" dirty="0" smtClean="0">
                <a:latin typeface="Arial Narrow" pitchFamily="34" charset="0"/>
              </a:rPr>
              <a:t>(1400 г. пре н.е. у        граду-држави Угарит на северу Феникије)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 Narrow" pitchFamily="34" charset="0"/>
              </a:rPr>
              <a:t>старо персијско клинасто писмо </a:t>
            </a:r>
            <a:r>
              <a:rPr lang="sr-Cyrl-CS" sz="3000" dirty="0" smtClean="0">
                <a:latin typeface="Arial Narrow" pitchFamily="34" charset="0"/>
              </a:rPr>
              <a:t>(у 6. веку пре н.е.), усавршено клинасто писмо, имало је само 41 знак </a:t>
            </a:r>
            <a:endParaRPr lang="en-U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4400" cy="6324600"/>
          </a:xfrm>
        </p:spPr>
        <p:txBody>
          <a:bodyPr/>
          <a:lstStyle/>
          <a:p>
            <a:r>
              <a:rPr lang="sr-Cyrl-RS" dirty="0" smtClean="0"/>
              <a:t>Угаритска абецеда</a:t>
            </a:r>
            <a:endParaRPr lang="en-US" dirty="0"/>
          </a:p>
        </p:txBody>
      </p:sp>
      <p:pic>
        <p:nvPicPr>
          <p:cNvPr id="7171" name="Picture 3" descr="C:\Users\Karla\Desktop\250px-Sales_contract_Shuruppak_Louvre_AO3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971800" cy="3886200"/>
          </a:xfrm>
          <a:prstGeom prst="rect">
            <a:avLst/>
          </a:prstGeom>
          <a:noFill/>
        </p:spPr>
      </p:pic>
      <p:pic>
        <p:nvPicPr>
          <p:cNvPr id="7172" name="Picture 4" descr="C:\Users\Karla\Desktop\400px-Ugaritic-alphabet-chart.sv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572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Karla\Desktop\clay-tabl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51" y="304800"/>
            <a:ext cx="7897849" cy="616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sr-Cyrl-RS" dirty="0" smtClean="0"/>
              <a:t>Еламинско писмо</a:t>
            </a:r>
            <a:endParaRPr lang="en-US" dirty="0"/>
          </a:p>
        </p:txBody>
      </p:sp>
      <p:pic>
        <p:nvPicPr>
          <p:cNvPr id="8194" name="Picture 2" descr="C:\Users\Karla\Desktop\300px-ElamischeStrichschr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019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12480" cy="762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accent1">
                    <a:lumMod val="50000"/>
                  </a:schemeClr>
                </a:solidFill>
              </a:rPr>
              <a:t>ЕГИПАТСКО ПИСМО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4724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Најстарији египатски писани споменици потичу из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3000 г. пре н.е.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Разликују се три типа египатског писма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хијероглифи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хијератско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писмо 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демотско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писмо</a:t>
            </a:r>
            <a:endParaRPr lang="en-US" sz="30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2484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i="1" dirty="0" smtClean="0">
                <a:latin typeface="Arial Narrow" pitchFamily="34" charset="0"/>
              </a:rPr>
              <a:t>Хијероглифи </a:t>
            </a:r>
            <a:r>
              <a:rPr lang="sr-Cyrl-CS" sz="3000" dirty="0" smtClean="0">
                <a:latin typeface="Arial Narrow" pitchFamily="34" charset="0"/>
              </a:rPr>
              <a:t>су</a:t>
            </a:r>
            <a:r>
              <a:rPr lang="sr-Cyrl-CS" sz="3000" b="1" i="1" dirty="0" smtClean="0">
                <a:latin typeface="Arial Narrow" pitchFamily="34" charset="0"/>
              </a:rPr>
              <a:t> </a:t>
            </a:r>
            <a:r>
              <a:rPr lang="sr-Cyrl-CS" sz="3000" dirty="0" smtClean="0">
                <a:latin typeface="Arial Narrow" pitchFamily="34" charset="0"/>
              </a:rPr>
              <a:t>свето, сликовно, монументално писмо које се уклесује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sz="3000" b="1" i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i="1" dirty="0" smtClean="0">
                <a:latin typeface="Arial Narrow" pitchFamily="34" charset="0"/>
              </a:rPr>
              <a:t>Хијератско </a:t>
            </a:r>
            <a:r>
              <a:rPr lang="sr-Cyrl-CS" sz="3000" b="1" dirty="0" smtClean="0">
                <a:latin typeface="Arial Narrow" pitchFamily="34" charset="0"/>
              </a:rPr>
              <a:t>писмо </a:t>
            </a:r>
            <a:r>
              <a:rPr lang="sr-Cyrl-CS" sz="3000" dirty="0" smtClean="0">
                <a:latin typeface="Arial Narrow" pitchFamily="34" charset="0"/>
              </a:rPr>
              <a:t>је једноставних облика,  користили су га свештеници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sz="3000" b="1" i="1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i="1" dirty="0" smtClean="0">
                <a:latin typeface="Arial Narrow" pitchFamily="34" charset="0"/>
              </a:rPr>
              <a:t>Демотско </a:t>
            </a:r>
            <a:r>
              <a:rPr lang="sr-Cyrl-CS" sz="3000" b="1" dirty="0" smtClean="0">
                <a:latin typeface="Arial Narrow" pitchFamily="34" charset="0"/>
              </a:rPr>
              <a:t>писмо </a:t>
            </a:r>
            <a:r>
              <a:rPr lang="sr-Cyrl-CS" sz="3000" dirty="0" smtClean="0">
                <a:latin typeface="Arial Narrow" pitchFamily="34" charset="0"/>
              </a:rPr>
              <a:t>је најједноставнији облик египатског писма; то је пословно писмо за свакодневну употребу, а развило се од 7. века пре н.е. из хијератског писма</a:t>
            </a:r>
            <a:endParaRPr lang="en-US" sz="3000" i="1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886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/>
              <a:t>Хијероглифи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458200" cy="54102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3000" dirty="0" smtClean="0">
                <a:latin typeface="Arial Narrow" pitchFamily="34" charset="0"/>
              </a:rPr>
              <a:t>Сложено писмо које карактерише истовремено коришћење </a:t>
            </a:r>
            <a:r>
              <a:rPr lang="sr-Cyrl-CS" sz="3000" u="sng" dirty="0" smtClean="0">
                <a:latin typeface="Arial Narrow" pitchFamily="34" charset="0"/>
              </a:rPr>
              <a:t>три врсте знакова петроглифа</a:t>
            </a:r>
            <a:r>
              <a:rPr lang="sr-Cyrl-CS" sz="3000" dirty="0" smtClean="0">
                <a:latin typeface="Arial Narrow" pitchFamily="34" charset="0"/>
              </a:rPr>
              <a:t>: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 Narrow" pitchFamily="34" charset="0"/>
              </a:rPr>
              <a:t>пиктографа</a:t>
            </a:r>
            <a:r>
              <a:rPr lang="sr-Cyrl-CS" sz="3000" dirty="0" smtClean="0">
                <a:latin typeface="Arial Narrow" pitchFamily="34" charset="0"/>
              </a:rPr>
              <a:t> и </a:t>
            </a:r>
            <a:r>
              <a:rPr lang="sr-Cyrl-CS" sz="3000" b="1" dirty="0" smtClean="0">
                <a:latin typeface="Arial Narrow" pitchFamily="34" charset="0"/>
              </a:rPr>
              <a:t>идеографа</a:t>
            </a:r>
            <a:r>
              <a:rPr lang="sr-Cyrl-CS" sz="3000" dirty="0" smtClean="0">
                <a:latin typeface="Arial Narrow" pitchFamily="34" charset="0"/>
              </a:rPr>
              <a:t> (цртежи људи, животиња и предмета),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 Narrow" pitchFamily="34" charset="0"/>
              </a:rPr>
              <a:t>фонограма</a:t>
            </a:r>
            <a:r>
              <a:rPr lang="sr-Cyrl-CS" sz="3000" dirty="0" smtClean="0">
                <a:latin typeface="Arial Narrow" pitchFamily="34" charset="0"/>
              </a:rPr>
              <a:t> (додаци који уклањају двосмисленост) и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b="1" dirty="0" smtClean="0">
                <a:latin typeface="Arial Narrow" pitchFamily="34" charset="0"/>
              </a:rPr>
              <a:t>детерминатива</a:t>
            </a:r>
            <a:r>
              <a:rPr lang="sr-Cyrl-CS" sz="3000" dirty="0" smtClean="0">
                <a:latin typeface="Arial Narrow" pitchFamily="34" charset="0"/>
              </a:rPr>
              <a:t> (семантички класификатори који означавају појаве на које упућује основни знак)</a:t>
            </a:r>
            <a:endParaRPr lang="en-US" sz="3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српском језику глагол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писати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највероватније је настао од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старословенске речи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псати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што значи урезивати знакове у камен или дрво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Писати: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grafein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(грчки)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scribere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(латински)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schreiben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(немачки) 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inscribe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(енглески)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382000" cy="6019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Хијероглифи су временом изгубили карактер сликовног писма, али </a:t>
            </a:r>
            <a:r>
              <a:rPr lang="sr-Cyrl-CS" u="sng" dirty="0" smtClean="0">
                <a:latin typeface="Arial" pitchFamily="34" charset="0"/>
                <a:cs typeface="Arial" pitchFamily="34" charset="0"/>
              </a:rPr>
              <a:t>никада нису прерасли у алфабетско писмо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Писани су здесна налево и одозго према доле, у колумнама, и писани су само на једном језику, египатском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Споменици хијероглифског писма откривени су уклесани у камене блокове на зидовима првих пирамида из 2600 г. пре н.е.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Дешифровао их је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француски египтолог Жан Франсоа </a:t>
            </a:r>
            <a:r>
              <a:rPr lang="sr-Cyrl-CS" b="1" dirty="0" smtClean="0">
                <a:latin typeface="Arial" pitchFamily="34" charset="0"/>
                <a:cs typeface="Arial" pitchFamily="34" charset="0"/>
              </a:rPr>
              <a:t>Шамполион 1822. године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7200" cy="6169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Karl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657600" cy="2438400"/>
          </a:xfrm>
          <a:prstGeom prst="rect">
            <a:avLst/>
          </a:prstGeom>
          <a:noFill/>
        </p:spPr>
      </p:pic>
      <p:pic>
        <p:nvPicPr>
          <p:cNvPr id="9219" name="Picture 3" descr="C:\Users\Karla\Desktop\hjeroglif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5248275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848600" cy="6016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Karla\Desktop\hijeroglifi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565785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12480" cy="685800"/>
          </a:xfrm>
        </p:spPr>
        <p:txBody>
          <a:bodyPr/>
          <a:lstStyle/>
          <a:p>
            <a:pPr algn="ctr"/>
            <a:r>
              <a:rPr lang="sr-Cyrl-CS" b="1" dirty="0" smtClean="0"/>
              <a:t>Хијератско писмо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u="sng" dirty="0" smtClean="0">
                <a:latin typeface="Arial" pitchFamily="34" charset="0"/>
                <a:cs typeface="Arial" pitchFamily="34" charset="0"/>
              </a:rPr>
              <a:t>Свештеничко писмо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 које се употребљавало за писање текстова на папирусу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b="1" dirty="0" smtClean="0">
                <a:latin typeface="Arial" pitchFamily="34" charset="0"/>
                <a:cs typeface="Arial" pitchFamily="34" charset="0"/>
              </a:rPr>
              <a:t>Papirus Pris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је најстарији споменик писан хијератским писмом и најстарији папирус (3000 г.п.н.е.), а чува се у Лувру</a:t>
            </a:r>
            <a:endParaRPr lang="sr-Cyrl-CS" u="sng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1266" name="Picture 2" descr="C:\Users\Karla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82000" cy="60198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b="1" dirty="0" smtClean="0">
                <a:latin typeface="Arial Narrow" pitchFamily="34" charset="0"/>
              </a:rPr>
              <a:t>Књига мртвих </a:t>
            </a:r>
            <a:r>
              <a:rPr lang="sr-Cyrl-CS" sz="3000" dirty="0" smtClean="0">
                <a:latin typeface="Arial Narrow" pitchFamily="34" charset="0"/>
              </a:rPr>
              <a:t>је најзначајнији споменик, садржи молитве посвећене вечном животу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 Narrow" pitchFamily="34" charset="0"/>
              </a:rPr>
              <a:t>Познате су </a:t>
            </a:r>
            <a:r>
              <a:rPr lang="sr-Cyrl-CS" sz="3000" u="sng" dirty="0" smtClean="0">
                <a:latin typeface="Arial Narrow" pitchFamily="34" charset="0"/>
              </a:rPr>
              <a:t>две верзије </a:t>
            </a:r>
            <a:r>
              <a:rPr lang="sr-Cyrl-CS" sz="3000" dirty="0" smtClean="0">
                <a:latin typeface="Arial Narrow" pitchFamily="34" charset="0"/>
              </a:rPr>
              <a:t>ове књиге: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 Narrow" pitchFamily="34" charset="0"/>
              </a:rPr>
              <a:t>Хелиопољска књига мртвих </a:t>
            </a:r>
            <a:r>
              <a:rPr lang="sr-Cyrl-CS" sz="3000" dirty="0" smtClean="0">
                <a:latin typeface="Arial Narrow" pitchFamily="34" charset="0"/>
              </a:rPr>
              <a:t>(посвећена богу сунца Ра), и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 Narrow" pitchFamily="34" charset="0"/>
              </a:rPr>
              <a:t>Тебанска књига мртвих </a:t>
            </a:r>
            <a:r>
              <a:rPr lang="sr-Cyrl-CS" sz="3000" dirty="0" smtClean="0">
                <a:latin typeface="Arial Narrow" pitchFamily="34" charset="0"/>
              </a:rPr>
              <a:t>(посвећена богу Амону)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88680" cy="838200"/>
          </a:xfrm>
        </p:spPr>
        <p:txBody>
          <a:bodyPr/>
          <a:lstStyle/>
          <a:p>
            <a:pPr algn="ctr"/>
            <a:r>
              <a:rPr lang="sr-Cyrl-CS" b="1" dirty="0" smtClean="0"/>
              <a:t>Демотско писмо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5029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Пословно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које није оставило велике писане споменике, користило се до 5. века пре н.е.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Касније је коришћено за преписивање старих књига и значајнијих књижевних  дела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01000" cy="6016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Karla\Desktop\220px-Demotic_Ostra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2578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382000" cy="6248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Из египатског писма су се развиле две групе писама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1. прва мања група коју чине: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критско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(око 1600 г. пре н.е.)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хетитско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(око 1500 г. пре н.е.)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2. друга група из које су се развила сва светска писма (осим кинеског); ову групу предводи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   северносемитско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настало око 1800. године пре н.е.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8915400" cy="67056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северносемитског писма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настали су: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b="1" i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800" b="1" i="1" u="sng" dirty="0" smtClean="0">
                <a:latin typeface="Arial" pitchFamily="34" charset="0"/>
                <a:cs typeface="Arial" pitchFamily="34" charset="0"/>
              </a:rPr>
              <a:t>1.Ханаанско писмо,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настало између 1400. и 1300. г. пре н.е., и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800" b="1" u="sng" dirty="0" smtClean="0">
                <a:latin typeface="Arial" pitchFamily="34" charset="0"/>
                <a:cs typeface="Arial" pitchFamily="34" charset="0"/>
              </a:rPr>
              <a:t>2.Арамејско писмо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настало око 1000 г. пре н.е.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sr-Cyrl-CS" sz="2800" b="1" u="sng" dirty="0" smtClean="0">
                <a:latin typeface="Arial" pitchFamily="34" charset="0"/>
                <a:cs typeface="Arial" pitchFamily="34" charset="0"/>
              </a:rPr>
              <a:t>Ханаанско писмо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из њега =&gt;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старо </a:t>
            </a:r>
            <a:r>
              <a:rPr lang="sr-Cyrl-C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хебрејско</a:t>
            </a:r>
            <a:r>
              <a:rPr lang="sr-Cyrl-C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писмо (око 1000. г. пре н.е.) и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феничанско</a:t>
            </a:r>
            <a:r>
              <a:rPr lang="sr-Cyrl-CS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писмо (из истог периода), а даље из њега =&gt;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C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европска писма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Cyrl-C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b="1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грчко</a:t>
            </a:r>
            <a:r>
              <a:rPr lang="sr-Cyrl-CS" sz="28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(око 800. г. пре н.е.),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800" dirty="0" smtClean="0">
                <a:latin typeface="Arial" pitchFamily="34" charset="0"/>
                <a:cs typeface="Arial" pitchFamily="34" charset="0"/>
              </a:rPr>
              <a:t>   из њега =&gt;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етрурско</a:t>
            </a:r>
            <a:r>
              <a:rPr lang="sr-Cyrl-CS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(700. г. пре н.е.), 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латиница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(600. г. пре н.е.) и 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коптско писмо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(200. г. наше ере), 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јерменско</a:t>
            </a:r>
            <a:r>
              <a:rPr lang="sr-Cyrl-C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грузијско</a:t>
            </a:r>
            <a:r>
              <a:rPr lang="sr-Cyrl-CS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(400-600. г. наше ере), и на крају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глагољица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Cyrl-C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ћирилица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, око 800. године наше ере</a:t>
            </a:r>
            <a:endParaRPr lang="sr-Cyrl-CS" sz="28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2484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2.Арамејско писмо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, настало око 1000 г. пре н.е., а из њега 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хебрејско писмо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пахлави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индијска писма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на размеђи нове ере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набатејско писмо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сиријско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писмо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око 500. године нове ере настала су писма: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арапско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синајско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авестијско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Реч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буква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(отуда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буквар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) упадљиво има слично значење у више европских језика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Буква = слово (руски)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ook =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књига и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beech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= буква (енглески)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uch 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= књига и 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Buche</a:t>
            </a:r>
            <a:r>
              <a:rPr lang="sr-Cyrl-RS" sz="3000" dirty="0" smtClean="0">
                <a:latin typeface="Arial" pitchFamily="34" charset="0"/>
                <a:cs typeface="Arial" pitchFamily="34" charset="0"/>
              </a:rPr>
              <a:t> = буква (немачки)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Највероватније води порекло из језика индоевропске заједнице, јер су се речи урезивале на буковој кори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Све дефиниције писма своде се на то да је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писмо графичко представљање језика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/>
              <a:t>ДЕШИФРОВАЊЕ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СТАРИХ</a:t>
            </a:r>
            <a:br>
              <a:rPr lang="sr-Cyrl-CS" sz="3600" b="1" dirty="0" smtClean="0"/>
            </a:br>
            <a:r>
              <a:rPr lang="sr-Cyrl-CS" sz="3600" b="1" dirty="0" smtClean="0"/>
              <a:t>ПИСАМА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4876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sl-SI" sz="3000" dirty="0" smtClean="0">
                <a:latin typeface="Arial" pitchFamily="34" charset="0"/>
                <a:cs typeface="Arial" pitchFamily="34" charset="0"/>
              </a:rPr>
              <a:t>У 19. веку, захваљујући истраживањима и раду на дешифровању старих писама,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3000" dirty="0" smtClean="0">
                <a:latin typeface="Arial" pitchFamily="34" charset="0"/>
                <a:cs typeface="Arial" pitchFamily="34" charset="0"/>
              </a:rPr>
              <a:t>развиле су се посебне археолошке дисциплине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Египтологија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Сумерологија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sl-SI" sz="3000" dirty="0" smtClean="0">
                <a:latin typeface="Arial" pitchFamily="34" charset="0"/>
                <a:cs typeface="Arial" pitchFamily="34" charset="0"/>
              </a:rPr>
              <a:t>емитологија и др.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Основни услов за дешифровање: да је колико</a:t>
            </a:r>
            <a:r>
              <a:rPr lang="sr-Latn-CS" sz="3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толико познат  језик писма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1080" cy="8382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/>
              <a:t>Дешифровање клинастог писма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58200" cy="5410200"/>
          </a:xfrm>
        </p:spPr>
        <p:txBody>
          <a:bodyPr>
            <a:noAutofit/>
          </a:bodyPr>
          <a:lstStyle/>
          <a:p>
            <a:pPr marL="342900" indent="-26193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Пре 2500 година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Херодот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у својој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Историји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саопштио прве вести о клинастом писму</a:t>
            </a: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marL="342900" indent="-26193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Пјетро Вале,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италијански путописац, почетком 17. века тумачи знакове пронађене у Ширазу, у јужној Персији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Жан Шарден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1643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1713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утврдио да се то писмо састоји од клинастих знакова и назвао га је 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клинастим писмом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Карстен Нибур,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дански научник, 1788. године разликује: пиктографско, слоговно и фонетско клинасто писмо</a:t>
            </a:r>
          </a:p>
          <a:p>
            <a:pPr marL="342900" indent="-261938"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b="1" dirty="0" smtClean="0">
              <a:latin typeface="Arial Narrow" pitchFamily="34" charset="0"/>
            </a:endParaRPr>
          </a:p>
          <a:p>
            <a:pPr marL="596646" indent="-514350"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6019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Георг Фридрих Гротефенд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1775-1853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је преко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Авесте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(свете персијске књиге)</a:t>
            </a:r>
            <a:r>
              <a:rPr lang="sr-Cyrl-CS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дешифровао 9 знакова клинастог писма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Хенри Ролинсон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(1810-1895) је открио велики исклесани натпис, тзв.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хистунску таблу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јужној Персији и </a:t>
            </a:r>
            <a:r>
              <a:rPr lang="sr-Cyrl-CS" sz="3000" u="sng" dirty="0" smtClean="0">
                <a:latin typeface="Arial" pitchFamily="34" charset="0"/>
                <a:cs typeface="Arial" pitchFamily="34" charset="0"/>
              </a:rPr>
              <a:t>дешифровао клинасто писмо </a:t>
            </a:r>
            <a:r>
              <a:rPr lang="sr-Cyrl-CS" sz="3000" b="1" u="sng" dirty="0" smtClean="0">
                <a:latin typeface="Arial" pitchFamily="34" charset="0"/>
                <a:cs typeface="Arial" pitchFamily="34" charset="0"/>
              </a:rPr>
              <a:t>1838. године 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5943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dirty="0" smtClean="0">
                <a:latin typeface="Arial Narrow" pitchFamily="34" charset="0"/>
              </a:rPr>
              <a:t>Б</a:t>
            </a:r>
            <a:r>
              <a:rPr lang="en-US" sz="3000" b="1" dirty="0" smtClean="0">
                <a:latin typeface="Arial Narrow" pitchFamily="34" charset="0"/>
              </a:rPr>
              <a:t>e</a:t>
            </a:r>
            <a:r>
              <a:rPr lang="sr-Cyrl-CS" sz="3000" b="1" dirty="0" smtClean="0">
                <a:latin typeface="Arial Narrow" pitchFamily="34" charset="0"/>
              </a:rPr>
              <a:t>хистунска табла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има 400 редова клинастог писма дугих по 20 метара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натпис садржи текстове на три језика: староперсијском, еламитском и вавилонском, у три ступца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средњи стубац је написан на познатом староперсијском језику, а трећи стубац је персијски превод еламитског језика</a:t>
            </a: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Karla\Desktop\behistun.400x0-is-pid3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391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76488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r-Cyrl-CS" sz="3600" b="1" dirty="0" smtClean="0"/>
              <a:t>Дешифровање египатских хијероглифа</a:t>
            </a: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 4. веку н.е. антички писац 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Хораполон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Horus Apolo) је у делу </a:t>
            </a:r>
            <a:r>
              <a:rPr lang="sr-Cyrl-CS" sz="3000" b="1" i="1" dirty="0" smtClean="0">
                <a:latin typeface="Arial" pitchFamily="34" charset="0"/>
                <a:cs typeface="Arial" pitchFamily="34" charset="0"/>
              </a:rPr>
              <a:t>О хијероглифима</a:t>
            </a: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записао да су хијероглифи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тајни симболи дубоке мудрости старих мага, које не треба читати него их мистички схватити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“</a:t>
            </a: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Ово мишљење се задржало до 19. века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458200" cy="6096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b="1" i="1" dirty="0" smtClean="0">
                <a:latin typeface="Arial Narrow" pitchFamily="34" charset="0"/>
              </a:rPr>
              <a:t>Камен из Розете </a:t>
            </a:r>
            <a:r>
              <a:rPr lang="sr-Cyrl-CS" sz="3000" dirty="0" smtClean="0">
                <a:latin typeface="Arial Narrow" pitchFamily="34" charset="0"/>
              </a:rPr>
              <a:t>је плоча од црног полираног базалта откривена јула 1799. године близу арапског места Розета у западном делу делте Нила, величине 1 </a:t>
            </a:r>
            <a:r>
              <a:rPr lang="sr-Latn-CS" sz="3000" dirty="0" smtClean="0">
                <a:latin typeface="Arial Narrow" pitchFamily="34" charset="0"/>
              </a:rPr>
              <a:t>x</a:t>
            </a:r>
            <a:r>
              <a:rPr lang="sr-Cyrl-CS" sz="3000" dirty="0" smtClean="0">
                <a:latin typeface="Arial Narrow" pitchFamily="34" charset="0"/>
              </a:rPr>
              <a:t> 0,73 метара, а дебљине 27 цм</a:t>
            </a:r>
          </a:p>
          <a:p>
            <a:pPr algn="just">
              <a:spcBef>
                <a:spcPts val="0"/>
              </a:spcBef>
              <a:buNone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Текст је </a:t>
            </a:r>
            <a:r>
              <a:rPr lang="sr-Cyrl-CS" sz="3000" b="1" dirty="0" smtClean="0">
                <a:latin typeface="Arial Narrow" pitchFamily="34" charset="0"/>
              </a:rPr>
              <a:t>декрет Птоломеја </a:t>
            </a:r>
            <a:r>
              <a:rPr lang="sr-Latn-CS" sz="3000" b="1" dirty="0" smtClean="0">
                <a:latin typeface="Arial Narrow" pitchFamily="34" charset="0"/>
              </a:rPr>
              <a:t>V</a:t>
            </a:r>
            <a:r>
              <a:rPr lang="sr-Cyrl-CS" sz="3000" dirty="0" smtClean="0">
                <a:latin typeface="Arial Narrow" pitchFamily="34" charset="0"/>
              </a:rPr>
              <a:t>, писан на </a:t>
            </a:r>
            <a:r>
              <a:rPr lang="sr-Cyrl-CS" sz="3000" b="1" dirty="0" smtClean="0">
                <a:latin typeface="Arial Narrow" pitchFamily="34" charset="0"/>
              </a:rPr>
              <a:t>три различита писма </a:t>
            </a:r>
            <a:r>
              <a:rPr lang="sr-Cyrl-CS" sz="3000" dirty="0" smtClean="0">
                <a:latin typeface="Arial Narrow" pitchFamily="34" charset="0"/>
              </a:rPr>
              <a:t>(два египатска и једно грчко):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хијероглифском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демотском и</a:t>
            </a:r>
            <a:r>
              <a:rPr lang="en-US" sz="3000" dirty="0" smtClean="0">
                <a:latin typeface="Arial Narrow" pitchFamily="34" charset="0"/>
              </a:rPr>
              <a:t> </a:t>
            </a: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sr-Cyrl-CS" sz="3000" dirty="0" smtClean="0">
                <a:latin typeface="Arial Narrow" pitchFamily="34" charset="0"/>
              </a:rPr>
              <a:t>коптском</a:t>
            </a: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Чува се у Британском музеју у Лондону</a:t>
            </a:r>
          </a:p>
          <a:p>
            <a:pPr>
              <a:buFont typeface="Arial" pitchFamily="34" charset="0"/>
              <a:buChar char="•"/>
            </a:pPr>
            <a:endParaRPr lang="sr-Cyrl-CS" dirty="0" smtClean="0"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822960" y="28575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34400" cy="6248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Проучавајући Камен из Розете</a:t>
            </a:r>
            <a:r>
              <a:rPr lang="sr-Cyrl-CS" sz="3000" i="1" dirty="0" smtClean="0">
                <a:latin typeface="Arial Narrow" pitchFamily="34" charset="0"/>
              </a:rPr>
              <a:t>, </a:t>
            </a:r>
            <a:r>
              <a:rPr lang="sr-Cyrl-CS" sz="3000" b="1" dirty="0" smtClean="0">
                <a:latin typeface="Arial Narrow" pitchFamily="34" charset="0"/>
              </a:rPr>
              <a:t>Шамполион</a:t>
            </a:r>
            <a:r>
              <a:rPr lang="sr-Cyrl-CS" sz="3000" i="1" dirty="0" smtClean="0">
                <a:latin typeface="Arial Narrow" pitchFamily="34" charset="0"/>
              </a:rPr>
              <a:t> </a:t>
            </a:r>
            <a:r>
              <a:rPr lang="sr-Cyrl-CS" sz="3000" b="1" dirty="0" smtClean="0">
                <a:latin typeface="Arial Narrow" pitchFamily="34" charset="0"/>
              </a:rPr>
              <a:t>1822. године </a:t>
            </a:r>
            <a:r>
              <a:rPr lang="sr-Cyrl-CS" sz="3000" dirty="0" smtClean="0">
                <a:latin typeface="Arial Narrow" pitchFamily="34" charset="0"/>
              </a:rPr>
              <a:t>констатује три фазе египатског писма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Шамполион насупрот осталима полази од уверења да је египатско писмо </a:t>
            </a:r>
            <a:r>
              <a:rPr lang="sr-Cyrl-CS" sz="3000" b="1" u="sng" dirty="0" smtClean="0">
                <a:latin typeface="Arial Narrow" pitchFamily="34" charset="0"/>
              </a:rPr>
              <a:t>фонетско,</a:t>
            </a:r>
            <a:r>
              <a:rPr lang="sr-Cyrl-CS" sz="3000" dirty="0" smtClean="0">
                <a:latin typeface="Arial Narrow" pitchFamily="34" charset="0"/>
              </a:rPr>
              <a:t> а не појмовно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sr-Cyrl-CS" sz="30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sr-Cyrl-CS" sz="3000" dirty="0" smtClean="0">
                <a:latin typeface="Arial Narrow" pitchFamily="34" charset="0"/>
              </a:rPr>
              <a:t>Како је грчки натпис садржавао имена Птоломеја и Клеопатре, а будући да су Египћани имена својих краљева уоквиривали у тзв. </a:t>
            </a:r>
            <a:r>
              <a:rPr lang="sr-Cyrl-CS" sz="3000" b="1" dirty="0" smtClean="0">
                <a:latin typeface="Arial Narrow" pitchFamily="34" charset="0"/>
              </a:rPr>
              <a:t>картуше</a:t>
            </a:r>
            <a:r>
              <a:rPr lang="sr-Cyrl-CS" sz="3000" b="1" i="1" dirty="0" smtClean="0">
                <a:latin typeface="Arial Narrow" pitchFamily="34" charset="0"/>
              </a:rPr>
              <a:t>, </a:t>
            </a:r>
            <a:r>
              <a:rPr lang="sr-Cyrl-CS" sz="3000" dirty="0" smtClean="0">
                <a:latin typeface="Arial Narrow" pitchFamily="34" charset="0"/>
              </a:rPr>
              <a:t>на основу њих је прочитао њихова имена</a:t>
            </a: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Karla\Desktop\Pedra-de-Roseta-em-exposição-no-Museu-Britânico-Pesquisador-Ura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934200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924800" cy="5940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Karla\Desktop\3539t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477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sr-Cyrl-CS" sz="3000" b="1" dirty="0" smtClean="0">
                <a:latin typeface="Arial" pitchFamily="34" charset="0"/>
                <a:cs typeface="Arial" pitchFamily="34" charset="0"/>
              </a:rPr>
              <a:t>Дефиниције ПИСМА: </a:t>
            </a:r>
          </a:p>
          <a:p>
            <a:pPr>
              <a:spcBef>
                <a:spcPts val="0"/>
              </a:spcBef>
              <a:buNone/>
              <a:defRPr/>
            </a:pPr>
            <a:endParaRPr lang="sr-Cyrl-C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Систем комуникације међу људима путем конвенционалних, видљивих знакова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Уређен систем знакова за споразумевање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Систем конвенционалних знакова којима људи изражавају своје мисли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Графички приказ језика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sr-Cyrl-C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CS" sz="3000" dirty="0" smtClean="0">
                <a:latin typeface="Arial" pitchFamily="34" charset="0"/>
                <a:cs typeface="Arial" pitchFamily="34" charset="0"/>
              </a:rPr>
              <a:t>Данас се сматра да у свету постоји око 6.000 језика (само око 1000 имају писмо)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КРИТСКО ПИСМО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382000" cy="55626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Месопотамијско (клинасто) писмо и египатско (хијероглифи) – никада нису постали алфабетска писма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Трећи центар културе оног времена – Крит – средиште критско-микенске културе (између 2200 и 1400 г.п.н.е.)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Успели да створе систем писања који је послужио као основа алфабетског писма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Пронађена три писма: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Сликовно-хијероглифско писмо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Линеарно А писмо (1700-1400 г.п.н.е.)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Линеарно Б писмо (1450-1200 г.п.н.е.)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Оба линеарна писма се изгубила око 1200 год.п.н.е.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Делимичним дешифровањем линеара Б пронађен је кључ за писмо – утврђено да је то уствари грчки језик, односно његов архаични облик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324600"/>
          </a:xfrm>
        </p:spPr>
        <p:txBody>
          <a:bodyPr/>
          <a:lstStyle/>
          <a:p>
            <a:pPr algn="just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КРИТСКО ХИЈЕРОГЛИФСКО ПИСМО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највероватније прво у низу егејских предалфабетских писама, настало крајем 3. миленијума, а коришћено од стране становника минојског Крита у првим вековима 2. миленијума пре Христа.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Имајући у виду број знакова, највероватније је у питању силабариј, али формалне сличности са каснијим линеарним А су недовољне да би се знакови сложили у систем или да би им се дале неке привремене фонетске вредности.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Језик Минојаца остаје и даље непознат, а њихово најстарије писмо - недешифровано.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la\Desktop\218666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4" y="0"/>
            <a:ext cx="9122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153400" cy="6245352"/>
          </a:xfrm>
        </p:spPr>
        <p:txBody>
          <a:bodyPr/>
          <a:lstStyle/>
          <a:p>
            <a:pPr algn="just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ЛИНЕАРНО А ПИСМО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Развило се директно из критског хијероглифског писма, у првој половини 2. миленијума пре Христа.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Структура, као и вредности дате појединим знацима су приближни, а на основу сазнања да је ово писмо служило као модел потоњем линеарном Б.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Сличности знакова су евидентне, али треба имати у виду да је језик становника минојског Крита био другачији од ахајског грчког микенске цивилизације.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Тај језик је још увек непознат, тако да сви покушаји дешифровања линеарног А, за сада, остају безуспешни.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3820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la\Desktop\219151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0673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6245352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ЛИНЕАРНО Б ПИСМО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Састоји се од главног силабаријума, чији знаци представљају отворене слогове, једне мање систематизоване групе додатних знакова за нешто сложеније слогове, као и групе идеограма, који стоје за целу реч.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За записивање бројева користи се пет различитих симбола, којима се може изразити било који број.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Како је линеарно Б коришћено за грчки језик, постоје одређена правила код писања речи састављених од више узастопних консонаната или затворених слогова, што читање и интерпретацију оваквих речи понекад чини доста проблематичним.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Писмо је дешифровао Мајкл Вентрис 1952. године.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458200" cy="662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Karla\Desktop\linea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r>
              <a:rPr lang="sr-Cyrl-RS" dirty="0" smtClean="0"/>
              <a:t>Глинене плочице са Кнососа</a:t>
            </a:r>
            <a:endParaRPr lang="en-US" dirty="0"/>
          </a:p>
        </p:txBody>
      </p:sp>
      <p:pic>
        <p:nvPicPr>
          <p:cNvPr id="4098" name="Picture 2" descr="C:\Users\Karla\Desktop\Glinene plocice iz Knos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638675" cy="3276600"/>
          </a:xfrm>
          <a:prstGeom prst="rect">
            <a:avLst/>
          </a:prstGeom>
          <a:noFill/>
        </p:spPr>
      </p:pic>
      <p:pic>
        <p:nvPicPr>
          <p:cNvPr id="4099" name="Picture 3" descr="C:\Users\Karla\Desktop\Glinene pločice iz Mikene – Linearno B pis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962400"/>
            <a:ext cx="6400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ФЕНИЧАНСКО ПИСМО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638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Преузели критско писмо и од њега створили своје фонетско писмо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Феникија је била веома развијена као трговачки центар и веома заслужна за ширење фонетског писма по Медитерану.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Феничани су били семитски народ, потомци народа који је у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миленијуму п.н.е. насељавао библијску земљу Ханан (данашњи Израел, палестинске територије, Либан…)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Угарит, Библос, Сидон и Тир – велики центри, градови -државе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Tрговина са Грцима била је изузетно значајна за даље ширење писмености и развој алфабета.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Феничани су почели око 1000. године п.н.е. да записују свој језик алфабетом од 22 слова, једноставног изгледа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основу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овог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писма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настала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грчко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арамејско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хебрејско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арапско писмо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хебрејско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арапско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феничанско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нема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знакове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самогласнике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Сваки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знак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представља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један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сугласник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самогласници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изговарају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према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контексту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Они су слова називали алеф, бет, гимел, далет… што је значило: во, кућа, бумеранг, врата…</a:t>
            </a:r>
            <a:endParaRPr lang="vi-VN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Феничанско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писмо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пронађено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већем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броју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археолошких налазишта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Медитерану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где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Феничани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имали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своје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колоније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 Библосу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Либан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Картагини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Тунис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Првобитно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сва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слова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била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урезивана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камен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већина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их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била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попречна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усправна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ознаке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рунама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Феничани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писали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здесна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налево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али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понекад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слева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надесно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баустрофедону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где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редови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текста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наизменично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писани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здесна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налево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слева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надесно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Нека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слова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су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писана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различите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начине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нпр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слово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тав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које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се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писало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„+“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али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као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“.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11069</TotalTime>
  <Words>14843</Words>
  <Application>Microsoft Office PowerPoint</Application>
  <PresentationFormat>On-screen Show (4:3)</PresentationFormat>
  <Paragraphs>1508</Paragraphs>
  <Slides>250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250</vt:i4>
      </vt:variant>
    </vt:vector>
  </HeadingPairs>
  <TitlesOfParts>
    <vt:vector size="251" baseType="lpstr">
      <vt:lpstr>Oriel</vt:lpstr>
      <vt:lpstr>ОПШТА ИСТОРИЈА ПИСМА</vt:lpstr>
      <vt:lpstr>Литература за предмет Историја писма, књиге и библиотека:</vt:lpstr>
      <vt:lpstr>Slide 3</vt:lpstr>
      <vt:lpstr>Slide 4</vt:lpstr>
      <vt:lpstr>ПОЈАМ - ПОРЕКЛО РЕЧИ - ЗНАЧЕЊЕ </vt:lpstr>
      <vt:lpstr>Slide 6</vt:lpstr>
      <vt:lpstr>Slide 7</vt:lpstr>
      <vt:lpstr>Slide 8</vt:lpstr>
      <vt:lpstr>Slide 9</vt:lpstr>
      <vt:lpstr>Slide 10</vt:lpstr>
      <vt:lpstr>Slide 11</vt:lpstr>
      <vt:lpstr>Slide 12</vt:lpstr>
      <vt:lpstr>НАУКА О ПИСМУ</vt:lpstr>
      <vt:lpstr> ПОМОЋНЕ ИСТОРИЈСКЕ НАУКЕ</vt:lpstr>
      <vt:lpstr>Slide 15</vt:lpstr>
      <vt:lpstr>Slide 16</vt:lpstr>
      <vt:lpstr>ПАЛЕОГРАФИЈА   -наука о пореклу, развоју и ширењу писма-       ЛАТИНСКА ПАЛЕОГРАФИЈА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СЛОВЕНСКА ПАЛЕОГРАФИЈА</vt:lpstr>
      <vt:lpstr>Slide 26</vt:lpstr>
      <vt:lpstr>Slide 27</vt:lpstr>
      <vt:lpstr>ЋИРИЛИЧКА ПАЛЕОГРАФИЈА</vt:lpstr>
      <vt:lpstr>Slide 29</vt:lpstr>
      <vt:lpstr>АРХЕОГРАФИЈА</vt:lpstr>
      <vt:lpstr>ХРОНОЛОГИЈА И РАЧУНАЊЕ ВРЕМЕНА</vt:lpstr>
      <vt:lpstr>Slide 32</vt:lpstr>
      <vt:lpstr>Slide 33</vt:lpstr>
      <vt:lpstr>Slide 34</vt:lpstr>
      <vt:lpstr>Slide 35</vt:lpstr>
      <vt:lpstr>ХРОНОЛОГИЈА ПИСМА</vt:lpstr>
      <vt:lpstr>Slide 37</vt:lpstr>
      <vt:lpstr>ВИНЧАНСКО ПИСМО</vt:lpstr>
      <vt:lpstr>Slide 39</vt:lpstr>
      <vt:lpstr>Slide 40</vt:lpstr>
      <vt:lpstr>Slide 41</vt:lpstr>
      <vt:lpstr>Slide 42</vt:lpstr>
      <vt:lpstr>ПРЕТЕЧЕ ПИСМА</vt:lpstr>
      <vt:lpstr>Slide 44</vt:lpstr>
      <vt:lpstr>Slide 45</vt:lpstr>
      <vt:lpstr>Slide 46</vt:lpstr>
      <vt:lpstr>Slide 47</vt:lpstr>
      <vt:lpstr>Slide 48</vt:lpstr>
      <vt:lpstr>Slide 49</vt:lpstr>
      <vt:lpstr>ЕТАПЕ У РАЗВОЈУ ПИСМА</vt:lpstr>
      <vt:lpstr>СЛИКОВНО ПИСМО</vt:lpstr>
      <vt:lpstr>Slide 52</vt:lpstr>
      <vt:lpstr>ПОЈМОВНО ПИСМО</vt:lpstr>
      <vt:lpstr>Slide 54</vt:lpstr>
      <vt:lpstr>Slide 55</vt:lpstr>
      <vt:lpstr>СЛОГОВНО ПИСМО(силабичко)</vt:lpstr>
      <vt:lpstr>ФОНЕТСКО ПИСМО</vt:lpstr>
      <vt:lpstr>    ПРВА ПИСМА   КЛИНАСТО ПИСМО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ЕГИПАТСКО ПИСМО</vt:lpstr>
      <vt:lpstr>Slide 68</vt:lpstr>
      <vt:lpstr>Хијероглифи</vt:lpstr>
      <vt:lpstr>Slide 70</vt:lpstr>
      <vt:lpstr>Slide 71</vt:lpstr>
      <vt:lpstr>Slide 72</vt:lpstr>
      <vt:lpstr>Хијератско писмо</vt:lpstr>
      <vt:lpstr>Slide 74</vt:lpstr>
      <vt:lpstr>Демотско писмо</vt:lpstr>
      <vt:lpstr>Slide 76</vt:lpstr>
      <vt:lpstr>Slide 77</vt:lpstr>
      <vt:lpstr>Slide 78</vt:lpstr>
      <vt:lpstr>Slide 79</vt:lpstr>
      <vt:lpstr>ДЕШИФРОВАЊЕ СТАРИХ ПИСАМА</vt:lpstr>
      <vt:lpstr>Дешифровање клинастог писма</vt:lpstr>
      <vt:lpstr>Slide 82</vt:lpstr>
      <vt:lpstr>Slide 83</vt:lpstr>
      <vt:lpstr>Slide 84</vt:lpstr>
      <vt:lpstr>Дешифровање египатских хијероглифа</vt:lpstr>
      <vt:lpstr>Slide 86</vt:lpstr>
      <vt:lpstr>Slide 87</vt:lpstr>
      <vt:lpstr>Slide 88</vt:lpstr>
      <vt:lpstr>Slide 89</vt:lpstr>
      <vt:lpstr>КРИТСКО ПИСМО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ФЕНИЧАНСКО ПИСМО</vt:lpstr>
      <vt:lpstr>Slide 99</vt:lpstr>
      <vt:lpstr>Slide 100</vt:lpstr>
      <vt:lpstr>ГРЧКО ПИСМО  - основа европског алфабетског писма -</vt:lpstr>
      <vt:lpstr>Фазе грчког алфабета</vt:lpstr>
      <vt:lpstr>Slide 103</vt:lpstr>
      <vt:lpstr>Потомци грчког алфабета</vt:lpstr>
      <vt:lpstr>ЛАТИНСКО ПИСМО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Латиница у средњем веку</vt:lpstr>
      <vt:lpstr>СЛОВЕНСКА ПИСМА</vt:lpstr>
      <vt:lpstr>Slide 122</vt:lpstr>
      <vt:lpstr>Slide 123</vt:lpstr>
      <vt:lpstr>Slide 124</vt:lpstr>
      <vt:lpstr>Slide 125</vt:lpstr>
      <vt:lpstr>Slide 126</vt:lpstr>
      <vt:lpstr>Глагољица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ЋИРИЛИЦА</vt:lpstr>
      <vt:lpstr>Slide 153</vt:lpstr>
      <vt:lpstr>Slide 154</vt:lpstr>
      <vt:lpstr>Slide 155</vt:lpstr>
      <vt:lpstr>Slide 156</vt:lpstr>
      <vt:lpstr>Slide 157</vt:lpstr>
      <vt:lpstr>Типови ћирилице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 Ћирилични рукописни споменици</vt:lpstr>
      <vt:lpstr>Slide 170</vt:lpstr>
      <vt:lpstr>Slide 171</vt:lpstr>
      <vt:lpstr>Slide 172</vt:lpstr>
      <vt:lpstr>Slide 173</vt:lpstr>
      <vt:lpstr> Мирослављево јеванђеље</vt:lpstr>
      <vt:lpstr>Slide 175</vt:lpstr>
      <vt:lpstr>Епиграфски ћирилични споменици</vt:lpstr>
      <vt:lpstr>Slide 177</vt:lpstr>
      <vt:lpstr>Slide 178</vt:lpstr>
      <vt:lpstr>Slide 179</vt:lpstr>
      <vt:lpstr>Slide 180</vt:lpstr>
      <vt:lpstr>Ћирилица у штампаним књигама</vt:lpstr>
      <vt:lpstr>Slide 182</vt:lpstr>
      <vt:lpstr>Slide 183</vt:lpstr>
      <vt:lpstr>Slide 184</vt:lpstr>
      <vt:lpstr>Slide 185</vt:lpstr>
      <vt:lpstr>Slide 186</vt:lpstr>
      <vt:lpstr>Реформе ћирилице</vt:lpstr>
      <vt:lpstr>Slide 188</vt:lpstr>
      <vt:lpstr>Slide 189</vt:lpstr>
      <vt:lpstr>Slide 190</vt:lpstr>
      <vt:lpstr>Slide 191</vt:lpstr>
      <vt:lpstr>СПЕЦИЈАЛНА ПИСМА</vt:lpstr>
      <vt:lpstr>Slide 193</vt:lpstr>
      <vt:lpstr>Slide 194</vt:lpstr>
      <vt:lpstr>Slide 195</vt:lpstr>
      <vt:lpstr>Slide 196</vt:lpstr>
      <vt:lpstr>Slide 197</vt:lpstr>
      <vt:lpstr>Писмо у штампаним књигама</vt:lpstr>
      <vt:lpstr>Материјали за писање и оруђе којим се писало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ПРИБОР ЗА ПИСАЊЕ</vt:lpstr>
      <vt:lpstr>Slide 243</vt:lpstr>
      <vt:lpstr>Slide 244</vt:lpstr>
      <vt:lpstr>Slide 245</vt:lpstr>
      <vt:lpstr>Средства за писање</vt:lpstr>
      <vt:lpstr>Slide 247</vt:lpstr>
      <vt:lpstr>Slide 248</vt:lpstr>
      <vt:lpstr>Slide 249</vt:lpstr>
      <vt:lpstr>Slide 250</vt:lpstr>
    </vt:vector>
  </TitlesOfParts>
  <Company>Sombor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Studenti</dc:creator>
  <cp:lastModifiedBy>Karla</cp:lastModifiedBy>
  <cp:revision>1328</cp:revision>
  <dcterms:created xsi:type="dcterms:W3CDTF">2011-12-06T10:35:15Z</dcterms:created>
  <dcterms:modified xsi:type="dcterms:W3CDTF">2018-11-05T20:00:19Z</dcterms:modified>
</cp:coreProperties>
</file>