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266" r:id="rId4"/>
    <p:sldId id="287" r:id="rId5"/>
    <p:sldId id="267" r:id="rId6"/>
    <p:sldId id="268" r:id="rId7"/>
    <p:sldId id="269" r:id="rId8"/>
    <p:sldId id="288" r:id="rId9"/>
    <p:sldId id="270" r:id="rId10"/>
    <p:sldId id="271" r:id="rId11"/>
    <p:sldId id="272" r:id="rId12"/>
    <p:sldId id="273" r:id="rId13"/>
    <p:sldId id="289" r:id="rId14"/>
    <p:sldId id="274" r:id="rId15"/>
    <p:sldId id="275" r:id="rId16"/>
    <p:sldId id="276" r:id="rId17"/>
    <p:sldId id="277" r:id="rId18"/>
    <p:sldId id="278" r:id="rId19"/>
    <p:sldId id="279" r:id="rId20"/>
    <p:sldId id="290" r:id="rId21"/>
    <p:sldId id="280" r:id="rId22"/>
    <p:sldId id="281" r:id="rId23"/>
    <p:sldId id="282" r:id="rId24"/>
    <p:sldId id="283" r:id="rId25"/>
    <p:sldId id="284" r:id="rId26"/>
    <p:sldId id="285" r:id="rId27"/>
    <p:sldId id="286" r:id="rId2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A467372-9876-4531-9C79-C48233FB7FCC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en-US" sz="1200" dirty="0">
                <a:latin typeface="Calibri" panose="020F0502020204030204" pitchFamily="34" charset="0"/>
              </a:rPr>
            </a:fld>
            <a:endParaRPr 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Oval 13"/>
          <p:cNvSpPr/>
          <p:nvPr/>
        </p:nvSpPr>
        <p:spPr>
          <a:xfrm>
            <a:off x="1157288" y="1344613"/>
            <a:ext cx="63500" cy="6508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6" name="Date Placeholder 6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73B027-58AB-436B-8570-490CF706B1C5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Footer Placeholder 1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p>
            <a:pPr algn="ctr">
              <a:buNone/>
            </a:pPr>
            <a:fld id="{9A0DB2DC-4C9A-4742-B13C-FB6460FD3503}" type="slidenum">
              <a:rPr lang="en-US" dirty="0">
                <a:latin typeface="Gill Sans MT" panose="020B0502020104020203" pitchFamily="34" charset="0"/>
              </a:rPr>
            </a:fld>
            <a:endParaRPr lang="en-US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20B092-DC66-4E4F-9175-4D0DD84DF36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20B092-DC66-4E4F-9175-4D0DD84DF36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20B092-DC66-4E4F-9175-4D0DD84DF36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02FB6A-242A-4067-ADAF-B16700B5B64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p>
            <a:pPr algn="ctr">
              <a:buNone/>
            </a:pPr>
            <a:fld id="{9A0DB2DC-4C9A-4742-B13C-FB6460FD3503}" type="slidenum">
              <a:rPr lang="en-US" dirty="0">
                <a:latin typeface="Gill Sans MT" panose="020B0502020104020203" pitchFamily="34" charset="0"/>
              </a:rPr>
            </a:fld>
            <a:endParaRPr lang="en-US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20B092-DC66-4E4F-9175-4D0DD84DF36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F71F24-A3F6-440C-AEB3-93DD27F404A8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p>
            <a:pPr algn="ctr">
              <a:buNone/>
            </a:pPr>
            <a:fld id="{9A0DB2DC-4C9A-4742-B13C-FB6460FD3503}" type="slidenum">
              <a:rPr lang="en-US" dirty="0">
                <a:latin typeface="Gill Sans MT" panose="020B0502020104020203" pitchFamily="34" charset="0"/>
              </a:rPr>
            </a:fld>
            <a:endParaRPr lang="en-US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20B092-DC66-4E4F-9175-4D0DD84DF36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14413" y="0"/>
            <a:ext cx="81295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Date Placeholder 1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34C7C1-FD25-4445-8C3C-A1EB3FDE8BAF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p>
            <a:pPr algn="ctr">
              <a:buNone/>
            </a:pPr>
            <a:fld id="{9A0DB2DC-4C9A-4742-B13C-FB6460FD3503}" type="slidenum">
              <a:rPr lang="en-US" dirty="0">
                <a:latin typeface="Gill Sans MT" panose="020B0502020104020203" pitchFamily="34" charset="0"/>
              </a:rPr>
            </a:fld>
            <a:endParaRPr lang="en-US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836A224-D1DD-4CDC-841F-DE1208B9BD9E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p>
            <a:pPr algn="ctr">
              <a:buNone/>
            </a:pPr>
            <a:fld id="{9A0DB2DC-4C9A-4742-B13C-FB6460FD3503}" type="slidenum">
              <a:rPr lang="en-US" dirty="0">
                <a:latin typeface="Gill Sans MT" panose="020B0502020104020203" pitchFamily="34" charset="0"/>
              </a:rPr>
            </a:fld>
            <a:endParaRPr lang="en-US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marL="0" marR="0" lvl="0" indent="-283210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lowchart: Process 13"/>
          <p:cNvSpPr/>
          <p:nvPr/>
        </p:nvSpPr>
        <p:spPr>
          <a:xfrm rot="19468671">
            <a:off x="396875" y="954088"/>
            <a:ext cx="685800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lowchart: Process 15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vert="horz" wrap="square" lIns="91440" tIns="274320" rIns="91440" bIns="45720" numCol="1" anchor="t" anchorCtr="0" compatLnSpc="1">
            <a:normAutofit/>
          </a:bodyPr>
          <a:lstStyle>
            <a:lvl1pPr indent="0">
              <a:buNone/>
              <a:defRPr sz="3200"/>
            </a:lvl1pPr>
          </a:lstStyle>
          <a:p>
            <a:pPr marL="365125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F48CAD9-81EC-4DFD-88E4-4A1293933C79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p>
            <a:pPr algn="ctr">
              <a:buNone/>
            </a:pPr>
            <a:fld id="{9A0DB2DC-4C9A-4742-B13C-FB6460FD3503}" type="slidenum">
              <a:rPr lang="en-US" dirty="0">
                <a:latin typeface="Gill Sans MT" panose="020B0502020104020203" pitchFamily="34" charset="0"/>
              </a:rPr>
            </a:fld>
            <a:endParaRPr lang="en-US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/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20B092-DC66-4E4F-9175-4D0DD84DF360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shade val="50000"/>
                    <a:satMod val="20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rgbClr val="CBB880"/>
                </a:solidFill>
                <a:latin typeface="Gill Sans MT" panose="020B0502020104020203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33A2C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33A2C"/>
          </a:solidFill>
          <a:latin typeface="Gill Sans MT" panose="020B0502020104020203" pitchFamily="34" charset="0"/>
        </a:defRPr>
      </a:lvl9pPr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6855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355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7305" indent="-182880" algn="l" rtl="0" eaLnBrk="0" fontAlgn="base" hangingPunct="0">
        <a:spcBef>
          <a:spcPct val="20000"/>
        </a:spcBef>
        <a:spcAft>
          <a:spcPct val="0"/>
        </a:spcAft>
        <a:buClr>
          <a:srgbClr val="C3986D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archive.org/details/educationontheda028244mb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3"/>
          </a:xfrm>
        </p:spPr>
        <p:txBody>
          <a:bodyPr anchor="b"/>
          <a:p>
            <a:pPr eaLnBrk="1" hangingPunct="1">
              <a:buClrTx/>
              <a:buSzTx/>
              <a:buFontTx/>
              <a:buNone/>
            </a:pPr>
            <a:r>
              <a:rPr lang="sr-Cyrl-RS" altLang="x-none" b="1" kern="12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  <a:ea typeface="+mj-ea"/>
                <a:cs typeface="+mj-cs"/>
              </a:rPr>
              <a:t>8</a:t>
            </a:r>
            <a:r>
              <a:rPr lang="sr-Latn-RS" altLang="x-none" b="1" kern="1200" dirty="0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sr-Cyrl-RS" altLang="x-none" b="1" kern="12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  <a:ea typeface="+mj-ea"/>
                <a:cs typeface="+mj-cs"/>
              </a:rPr>
              <a:t>Дидактички и васпитни модели индивидуализације</a:t>
            </a:r>
            <a:endParaRPr kern="1200" dirty="0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 vert="horz" wrap="square" lIns="91440" tIns="0" rIns="91440" bIns="45720" numCol="1" anchor="t" anchorCtr="0" compatLnSpc="1"/>
          <a:p>
            <a:pPr eaLnBrk="1" hangingPunct="1">
              <a:buSzPct val="80000"/>
            </a:pPr>
            <a:r>
              <a:rPr lang="sr-Cyrl-RS" altLang="x-none" kern="1200" dirty="0">
                <a:solidFill>
                  <a:srgbClr val="2E1D13"/>
                </a:solidFill>
                <a:latin typeface="Corbel" panose="020B0503020204020204" pitchFamily="34" charset="0"/>
                <a:ea typeface="+mn-ea"/>
                <a:cs typeface="+mn-cs"/>
              </a:rPr>
              <a:t>Проф.др Гордана Николић</a:t>
            </a:r>
            <a:endParaRPr lang="sr-Cyrl-RS" altLang="x-none" kern="1200" dirty="0">
              <a:solidFill>
                <a:srgbClr val="2E1D13"/>
              </a:solidFill>
              <a:latin typeface="Corbel" panose="020B0503020204020204" pitchFamily="34" charset="0"/>
              <a:ea typeface="+mn-ea"/>
              <a:cs typeface="+mn-cs"/>
            </a:endParaRPr>
          </a:p>
          <a:p>
            <a:pPr eaLnBrk="1" hangingPunct="1">
              <a:buSzPct val="80000"/>
            </a:pPr>
            <a:r>
              <a:rPr lang="sr-Cyrl-RS" altLang="x-none" kern="1200" dirty="0">
                <a:solidFill>
                  <a:srgbClr val="2E1D13"/>
                </a:solidFill>
                <a:latin typeface="Corbel" panose="020B0503020204020204" pitchFamily="34" charset="0"/>
                <a:ea typeface="+mn-ea"/>
                <a:cs typeface="+mn-cs"/>
              </a:rPr>
              <a:t>НУБЛ </a:t>
            </a:r>
            <a:endParaRPr kern="1200" dirty="0">
              <a:solidFill>
                <a:srgbClr val="2E1D13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Cyrl-R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.....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algn="just" eaLnBrk="1" hangingPunct="1"/>
            <a:r>
              <a:rPr dirty="0">
                <a:latin typeface="Corbel" panose="020B0503020204020204" pitchFamily="34" charset="0"/>
              </a:rPr>
              <a:t>С обзиром на то да ученик напредује у свом темпу он може да буде у групи са ученицима једног разред, а да ради по програму из следећег или претходног разреда. Након Другог светског рата Вешбрн узима учешће у модернизацији образовног система у Италији. 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2900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Винетка план  и  образовање ученика са сметњама и тешкоћама у развоју</a:t>
            </a:r>
            <a:br>
              <a:rPr sz="29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2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b="1" dirty="0">
                <a:latin typeface="Corbel" panose="020B0503020204020204" pitchFamily="34" charset="0"/>
              </a:rPr>
              <a:t>– </a:t>
            </a:r>
            <a:r>
              <a:rPr dirty="0">
                <a:latin typeface="Corbel" panose="020B0503020204020204" pitchFamily="34" charset="0"/>
              </a:rPr>
              <a:t>школа је прилагођена развоју детета;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 примењује се индивидуализовани приступ у раду;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 постављени су минимални исходи за сваки разред;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–могућност припадања узрасној групи (разреду), а напредак у складу са  индивидуалним темпом.</a:t>
            </a:r>
            <a:endParaRPr dirty="0"/>
          </a:p>
          <a:p>
            <a:pPr eaLnBrk="1" hangingPunct="1"/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5886450" y="1066800"/>
            <a:ext cx="2743200" cy="1981200"/>
          </a:xfrm>
          <a:noFill/>
          <a:ln>
            <a:noFill/>
          </a:ln>
        </p:spPr>
        <p:txBody>
          <a:bodyPr vert="horz" wrap="square" lIns="91440" tIns="45720" rIns="91440" bIns="45720" anchor="b" anchorCtr="0"/>
          <a:p>
            <a:pPr eaLnBrk="1" hangingPunct="1"/>
            <a:r>
              <a:rPr kern="1200" dirty="0">
                <a:latin typeface="Corbel" panose="020B0503020204020204" pitchFamily="34" charset="0"/>
                <a:ea typeface="+mj-ea"/>
                <a:cs typeface="+mj-cs"/>
              </a:rPr>
              <a:t>Петер Петерсон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half" idx="2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>
              <a:spcBef>
                <a:spcPct val="0"/>
              </a:spcBef>
              <a:buSzPct val="80000"/>
            </a:pPr>
            <a:endParaRPr kern="1200" dirty="0">
              <a:solidFill>
                <a:srgbClr val="777777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9460" name="Picture 7" descr="ANd9GcQs5ecR9Y5O8RWk3pRTPYxiKvagdXtGAHsnkXsaB6OtL4gVbjTf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 t="18140" b="18140"/>
          <a:stretch>
            <a:fillRect/>
          </a:stretch>
        </p:blipFill>
        <p:spPr>
          <a:prstGeom prst="rect">
            <a:avLst/>
          </a:prstGeom>
          <a:noFill/>
          <a:ln w="9525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900" b="1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 Петер Петерсон - План Јена </a:t>
            </a:r>
            <a:br>
              <a:rPr sz="39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Петер Петерсен (Peter Petersen, </a:t>
            </a:r>
            <a:r>
              <a:rPr lang="sr-Cyrl-RS" altLang="x-none" sz="2500" dirty="0">
                <a:latin typeface="Corbel" panose="020B0503020204020204" pitchFamily="34" charset="0"/>
              </a:rPr>
              <a:t>1884-1952) је аутор педагошког концепта  школе која је у литератури позната као Јена план. 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План или метод је добио назив по немачком граду Јену, познатом универзитетском центару у коме је још у 16. веку отворен Универзитет „Фридрих Шилер“. 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Идеја водиља Јена плана је био модел живота у породици у којој се дете пријатно осећа и развија, што треба да буде и модел за начин  функционисања школа.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 Године 1924. Јена план експериментално почиње да се примењује на универзитету ''Фридрих Шилер''.  </a:t>
            </a:r>
            <a:endParaRPr sz="2500" dirty="0"/>
          </a:p>
          <a:p>
            <a:pPr eaLnBrk="1" hangingPunct="1">
              <a:lnSpc>
                <a:spcPct val="80000"/>
              </a:lnSpc>
            </a:pPr>
            <a:endParaRPr sz="2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900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Значајни принципи</a:t>
            </a:r>
            <a:r>
              <a:rPr lang="sr-Cyrl-RS" altLang="x-none" sz="39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:</a:t>
            </a:r>
            <a:br>
              <a:rPr sz="39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–школе су уређене по узору на породични дом, дете добија сто који смешта у радну собу по личном избору;</a:t>
            </a:r>
            <a:endParaRPr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–сваког дана је организован блок час, у трајању од 100 минута, на коме се учи матерњи  језик, математика или географија;</a:t>
            </a:r>
            <a:endParaRPr sz="2700" dirty="0"/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–организује се рад у групама у циљу проучавања одређених тематских лекција. Бира се водитељ групе, који прати рад и укљученост свих чланова групе, а посебно води рачуна о ученицима која заостају у раду. </a:t>
            </a:r>
            <a:endParaRPr lang="sr-Cyrl-RS" altLang="x-none" sz="2700" dirty="0">
              <a:latin typeface="Corbel" panose="020B0503020204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-</a:t>
            </a:r>
            <a:endParaRPr sz="27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Значајни принципи</a:t>
            </a:r>
            <a:r>
              <a:rPr lang="sr-Cyrl-RS" altLang="x-none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:</a:t>
            </a:r>
            <a:endParaRPr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Сви чланови групе се договарају око поделе тематских целина, колико ће ко да предаје/излаже пред професорима, посебно пажња је усмерена на избор садржаја за ученике који имају тешкоће у учењу, њихови садржаји су у складу са могућностима а остали чланови им помажу;   </a:t>
            </a:r>
            <a:endParaRPr sz="27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– недељни план рада подразумева заједничке састанке, прославе, игре и рад;</a:t>
            </a:r>
            <a:endParaRPr sz="27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–деца су распоређена у три узрасне групе: млађа група- од четири до пет година; средња група - од шест до девет година; старија група - од десет до дванаест година. </a:t>
            </a:r>
            <a:endParaRPr sz="2700" dirty="0"/>
          </a:p>
          <a:p>
            <a:pPr eaLnBrk="1" hangingPunct="1">
              <a:lnSpc>
                <a:spcPct val="80000"/>
              </a:lnSpc>
            </a:pPr>
            <a:endParaRPr sz="2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Значајни принципи</a:t>
            </a:r>
            <a:r>
              <a:rPr lang="sr-Cyrl-RS" altLang="x-none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:</a:t>
            </a:r>
            <a:endParaRPr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dirty="0">
                <a:latin typeface="Corbel" panose="020B0503020204020204" pitchFamily="34" charset="0"/>
              </a:rPr>
              <a:t>У групи је обично по тридесеторо деце и сваки ученик у једној групи проведе по три године након чега прелази у старију групу, што значи да сваке године трећина деце из једне групе одлази и бива замењена новом групом деце.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Педагошки циљ Јена плана</a:t>
            </a:r>
            <a:endParaRPr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Стицање знања није примарни педагошки циљ, али се свакако пажљиво организују начини на које се учи. </a:t>
            </a:r>
            <a:endParaRPr lang="sr-Cyrl-RS" altLang="x-none" sz="27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 Ученици свакодневно бирају неки проблем/тему који желе да проучавају. </a:t>
            </a:r>
            <a:endParaRPr lang="sr-Cyrl-RS" altLang="x-none" sz="27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У истраживању користе документациони центар, као и нове технологије, посећују установе или интервјуишу родитеље и друге особе које су у вези са темом коју истражују.  </a:t>
            </a:r>
            <a:endParaRPr lang="sr-Cyrl-RS" altLang="x-none" sz="27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Након проучавања теме пишу и подносе извештај о току рада и откривеним чињеницама. Такав приступ јача самосталност и самопоуздање при учењу.</a:t>
            </a:r>
            <a:endParaRPr sz="27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2200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Јена плана и образовање ученика са сметњама и тешкоћама у развоју</a:t>
            </a:r>
            <a:br>
              <a:rPr sz="22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22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dirty="0">
                <a:latin typeface="Corbel" panose="020B0503020204020204" pitchFamily="34" charset="0"/>
              </a:rPr>
              <a:t>– подршка  вршњака при учењу; 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 брига о деци која заостају у учењу уз подршку и тимски рад;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 рад на јачању емоционалних веза у групи и социјализацији деце;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 активна сарадња са родитељима; </a:t>
            </a:r>
            <a:endParaRPr dirty="0"/>
          </a:p>
          <a:p>
            <a:pPr eaLnBrk="1" hangingPunct="1"/>
            <a:r>
              <a:rPr dirty="0">
                <a:latin typeface="Corbel" panose="020B0503020204020204" pitchFamily="34" charset="0"/>
              </a:rPr>
              <a:t>– формирање група са децом различитог узраста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5886450" y="1066800"/>
            <a:ext cx="2743200" cy="1981200"/>
          </a:xfrm>
          <a:noFill/>
          <a:ln>
            <a:noFill/>
          </a:ln>
        </p:spPr>
        <p:txBody>
          <a:bodyPr vert="horz" wrap="square" lIns="91440" tIns="45720" rIns="91440" bIns="45720" anchor="b" anchorCtr="0"/>
          <a:p>
            <a:pPr eaLnBrk="1" hangingPunct="1"/>
            <a:r>
              <a:rPr kern="1200" dirty="0">
                <a:latin typeface="Corbel" panose="020B0503020204020204" pitchFamily="34" charset="0"/>
                <a:ea typeface="+mj-ea"/>
                <a:cs typeface="+mj-cs"/>
              </a:rPr>
              <a:t>Роберт Дотренз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6627" name="Text Placeholder 3"/>
          <p:cNvSpPr>
            <a:spLocks noGrp="1"/>
          </p:cNvSpPr>
          <p:nvPr>
            <p:ph type="body" sz="half" idx="2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>
              <a:spcBef>
                <a:spcPct val="0"/>
              </a:spcBef>
              <a:buSzPct val="80000"/>
            </a:pPr>
            <a:endParaRPr kern="1200" dirty="0">
              <a:solidFill>
                <a:srgbClr val="777777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8" descr="Dottrens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 t="26321" b="26321"/>
          <a:stretch>
            <a:fillRect/>
          </a:stretch>
        </p:blipFill>
        <p:spPr>
          <a:prstGeom prst="rect">
            <a:avLst/>
          </a:prstGeom>
          <a:noFill/>
          <a:ln w="9525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 eaLnBrk="1" hangingPunct="1">
              <a:buNone/>
            </a:pPr>
            <a:r>
              <a:rPr lang="sr-Cyrl-RS" altLang="x-none" sz="39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Индивидуална настава у одељењу</a:t>
            </a: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90000"/>
              </a:lnSpc>
            </a:pPr>
            <a:r>
              <a:rPr lang="sr-Cyrl-RS" altLang="x-none" sz="3000" dirty="0">
                <a:latin typeface="Corbel" panose="020B0503020204020204" pitchFamily="34" charset="0"/>
              </a:rPr>
              <a:t>У историји школе, посебно од појаве разредно предметне наставе, уочавају се стални покушаји да се понуде дидактички модели школе без разреда као и да се фронтална настава замени различитим облицима рада са групама, рада ученика у паровима и индивидуални рад. Индивидуализовану наставу карактерише наглашена брига за напредовање сваког појединачног ученика. </a:t>
            </a:r>
            <a:endParaRPr sz="3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2800" b="1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Роберт Дотренз - индивидуална настава </a:t>
            </a:r>
            <a:br>
              <a:rPr sz="28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28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dirty="0">
                <a:latin typeface="Corbel" panose="020B0503020204020204" pitchFamily="34" charset="0"/>
              </a:rPr>
              <a:t>Роберт Дотренз (Robert Dottrens,1893- 1984) ''</a:t>
            </a:r>
            <a:r>
              <a:rPr i="1" dirty="0">
                <a:latin typeface="Corbel" panose="020B0503020204020204" pitchFamily="34" charset="0"/>
              </a:rPr>
              <a:t>Када говоримо о индивидуалној настави не мислимо на одвајање деце од вршњака, јер деца стичу знања само кроз живот у друштву''</a:t>
            </a: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9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Кључни принципи Дотренз школе</a:t>
            </a: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80000"/>
              </a:lnSpc>
            </a:pPr>
            <a:r>
              <a:rPr lang="sr-Cyrl-RS" altLang="x-none" sz="2000" dirty="0">
                <a:latin typeface="Corbel" panose="020B0503020204020204" pitchFamily="34" charset="0"/>
              </a:rPr>
              <a:t>Роберт Дотренз, швајцарски педагог, развијао  је модел наставе у којој је наглашена брига за напредовањем сваког детета. </a:t>
            </a:r>
            <a:endParaRPr lang="sr-Cyrl-RS" altLang="x-none" sz="20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000" dirty="0">
                <a:latin typeface="Corbel" panose="020B0503020204020204" pitchFamily="34" charset="0"/>
              </a:rPr>
              <a:t>Прва школа по Дотрензовом педагошком и дидактичком моделу је била </a:t>
            </a:r>
            <a:r>
              <a:rPr lang="sr-Cyrl-RS" altLang="x-none" sz="2000" dirty="0">
                <a:latin typeface="Corbel" panose="020B0503020204020204" pitchFamily="34" charset="0"/>
              </a:rPr>
              <a:t>школа у Швајцарској, која је као експериментална отворена 1928. године. </a:t>
            </a:r>
            <a:endParaRPr lang="sr-Cyrl-RS" altLang="x-none" sz="20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000" dirty="0">
                <a:latin typeface="Corbel" panose="020B0503020204020204" pitchFamily="34" charset="0"/>
              </a:rPr>
              <a:t>Дотренз је сматрао да фронтална настава не посвећује довољно пажње ученику већ је усмерена само на садржаје који се уче, што је требало да се превазиђе индивидуалним моделом наставе. </a:t>
            </a:r>
            <a:r>
              <a:rPr lang="sr-Cyrl-RS" altLang="x-none" sz="2000" i="1" dirty="0">
                <a:latin typeface="Corbel" panose="020B0503020204020204" pitchFamily="34" charset="0"/>
              </a:rPr>
              <a:t>''Школи није задатак да само учи децу знању већ је њен пречи задатак да их научи како да уче''</a:t>
            </a:r>
            <a:r>
              <a:rPr lang="sr-Cyrl-RS" altLang="x-none" sz="2000" dirty="0">
                <a:latin typeface="Corbel" panose="020B0503020204020204" pitchFamily="34" charset="0"/>
              </a:rPr>
              <a:t> (Dottrens,1959). </a:t>
            </a:r>
            <a:endParaRPr lang="sr-Cyrl-RS" altLang="x-none" sz="20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000" dirty="0">
                <a:latin typeface="Corbel" panose="020B0503020204020204" pitchFamily="34" charset="0"/>
              </a:rPr>
              <a:t>Дотренз је такође, сматрао да класичан фронтални приступ „</a:t>
            </a:r>
            <a:r>
              <a:rPr lang="sr-Cyrl-RS" altLang="x-none" sz="2000" i="1" dirty="0">
                <a:latin typeface="Corbel" panose="020B0503020204020204" pitchFamily="34" charset="0"/>
              </a:rPr>
              <a:t>само пуни чињеницама главу, а не ради на њеном формирању</a:t>
            </a:r>
            <a:r>
              <a:rPr lang="sr-Cyrl-RS" altLang="x-none" sz="2000" dirty="0">
                <a:latin typeface="Corbel" panose="020B0503020204020204" pitchFamily="34" charset="0"/>
              </a:rPr>
              <a:t>“ (Dottrens,1959). У овој школи је извођена и практична наставе за будуће наставнике.</a:t>
            </a:r>
            <a:endParaRPr sz="2000" dirty="0"/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000" dirty="0">
                <a:latin typeface="Corbel" panose="020B0503020204020204" pitchFamily="34" charset="0"/>
              </a:rPr>
              <a:t>http://www.treccani.it/enciclopedia/robert-dottrens/</a:t>
            </a:r>
            <a:endParaRPr sz="2000" dirty="0"/>
          </a:p>
          <a:p>
            <a:pPr eaLnBrk="1" hangingPunct="1">
              <a:lnSpc>
                <a:spcPct val="80000"/>
              </a:lnSpc>
            </a:pPr>
            <a:endParaRPr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1800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Педагошки и дидактички модел индивидуалне наставе –</a:t>
            </a:r>
            <a:r>
              <a:rPr lang="sr-Cyrl-RS" altLang="x-none" sz="3200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наставни листићи</a:t>
            </a:r>
            <a:br>
              <a:rPr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32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Основу за развој експерименталне школе са наглашеном индивидуализацијом у раду, представљале су план Далтон, план Винетка и метод Монтесори. Дотренз је припремио и развио  дидактичку технику са наставним листићима ( фрац. la fishe-листић, цедуљица).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 Листићи су прављени од танког папира величине 13,5x10,5цм. Правило у припреми листића је једно питање/задатак за једну вежбу. 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Листићи намењени ученицима почетних разреда садрже и илустрације. У свакој учионици се налазе посебне кутије за радне листиће из одређене наставне области или теме. </a:t>
            </a:r>
            <a:endParaRPr lang="sr-Cyrl-RS" altLang="x-none" sz="2500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6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Организује рад са наставним листићима</a:t>
            </a:r>
            <a:br>
              <a:rPr sz="39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Најчешће, након фронталног предавања, прелази на рад са листићима за чије коришћење су одређене три фазе: </a:t>
            </a:r>
            <a:r>
              <a:rPr lang="sr-Cyrl-RS" altLang="x-none" sz="2500" i="1" dirty="0">
                <a:latin typeface="Corbel" panose="020B0503020204020204" pitchFamily="34" charset="0"/>
              </a:rPr>
              <a:t>избор, решавање и контрола</a:t>
            </a:r>
            <a:r>
              <a:rPr lang="sr-Cyrl-RS" altLang="x-none" sz="2500" dirty="0">
                <a:latin typeface="Corbel" panose="020B0503020204020204" pitchFamily="34" charset="0"/>
              </a:rPr>
              <a:t>.  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Ученици појединачно долазе код наставника и узимају листиће, а затим одлазе на своја места да раде. Наставник води рачуна да ученик не изабере листић за који нема довољно предзнања или је знањем превазишао задатак/тему. 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Ако наставник процени да ученик није направио прави избор листића, предлаже ученику други. </a:t>
            </a:r>
            <a:endParaRPr lang="sr-Cyrl-RS" altLang="x-none" sz="25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Ученик након решавања задатка, доноси наставнику рад на контролу када добија нови задатак </a:t>
            </a:r>
            <a:endParaRPr sz="2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Врсте радних листића</a:t>
            </a:r>
            <a:endParaRPr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Постоји неколико врста радних листића: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за вежбање,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за надокнађивање пропуштеног градива,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са напредним садржајима (развојни листићи)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и за самообразовање.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Листићи за вежбање су прилагођени за сваког ученика и садрже задатке од једноставних ка сложенијим садржајима. 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Листићи за надокнађивање су намењени ученицима који су имали пропусте у учењу. 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Листићи са напредним садржајима (развојни листићи) припремају се за ученике који брже напредују од осталих.</a:t>
            </a:r>
            <a:endParaRPr lang="sr-Cyrl-RS" altLang="x-none" sz="22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 </a:t>
            </a:r>
            <a:endParaRPr sz="2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sr-Cyrl-R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....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Листићи за самообразовање се припремају  ради подстицања ученика за посматрање и проучавање природе и друштва, као и бољу социјализацију.</a:t>
            </a:r>
            <a:endParaRPr lang="sr-Cyrl-RS" altLang="x-none" sz="27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 Социјализација и значај рада са целим одељењем није занемарен с обзиром на то да је васпитање у овим школама подразумевало и планску бригу о учениковим моралним, афективним и друштвеним потребама. </a:t>
            </a:r>
            <a:endParaRPr lang="sr-Cyrl-RS" altLang="x-none" sz="2700" dirty="0">
              <a:latin typeface="Corbel" panose="020B0503020204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r-Cyrl-RS" altLang="x-none" sz="2700" dirty="0">
                <a:latin typeface="Corbel" panose="020B0503020204020204" pitchFamily="34" charset="0"/>
              </a:rPr>
              <a:t>„</a:t>
            </a:r>
            <a:r>
              <a:rPr lang="sr-Cyrl-RS" altLang="x-none" sz="2700" i="1" dirty="0">
                <a:latin typeface="Corbel" panose="020B0503020204020204" pitchFamily="34" charset="0"/>
              </a:rPr>
              <a:t>Једна од најдубљих потреба детета је потреба за заједничким живот, кроз игру и учење са другом децом“</a:t>
            </a:r>
            <a:r>
              <a:rPr lang="sr-Cyrl-RS" altLang="x-none" sz="2700" dirty="0">
                <a:latin typeface="Corbel" panose="020B0503020204020204" pitchFamily="34" charset="0"/>
              </a:rPr>
              <a:t> </a:t>
            </a:r>
            <a:endParaRPr sz="2700" dirty="0"/>
          </a:p>
          <a:p>
            <a:pPr eaLnBrk="1" hangingPunct="1">
              <a:lnSpc>
                <a:spcPct val="90000"/>
              </a:lnSpc>
            </a:pPr>
            <a:endParaRPr sz="27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2400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Дотрензов модела и образовање ученика са сметњама и тешкоћама у развоју</a:t>
            </a:r>
            <a:endParaRPr sz="24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80000"/>
              </a:lnSpc>
              <a:buNone/>
            </a:pPr>
            <a:r>
              <a:rPr sz="2700" b="1" i="1" dirty="0"/>
              <a:t> </a:t>
            </a:r>
            <a:endParaRPr sz="2700" dirty="0"/>
          </a:p>
          <a:p>
            <a:pPr eaLnBrk="1" hangingPunct="1">
              <a:lnSpc>
                <a:spcPct val="80000"/>
              </a:lnSpc>
              <a:buNone/>
            </a:pPr>
            <a:r>
              <a:rPr lang="sr-Cyrl-RS" altLang="x-none" sz="2700" dirty="0">
                <a:latin typeface="Corbel" panose="020B0503020204020204" pitchFamily="34" charset="0"/>
              </a:rPr>
              <a:t>– Индивидуализација у раду са ученицима као кључна одлика дидактичког модела.</a:t>
            </a:r>
            <a:endParaRPr sz="2700" dirty="0"/>
          </a:p>
          <a:p>
            <a:pPr eaLnBrk="1" hangingPunct="1">
              <a:lnSpc>
                <a:spcPct val="80000"/>
              </a:lnSpc>
              <a:buNone/>
            </a:pPr>
            <a:r>
              <a:rPr lang="sr-Cyrl-RS" altLang="x-none" sz="2700" dirty="0">
                <a:latin typeface="Corbel" panose="020B0503020204020204" pitchFamily="34" charset="0"/>
              </a:rPr>
              <a:t>– Давање задатака у односу на знање и  могућности ученика.</a:t>
            </a:r>
            <a:endParaRPr sz="2700" dirty="0"/>
          </a:p>
          <a:p>
            <a:pPr eaLnBrk="1" hangingPunct="1">
              <a:lnSpc>
                <a:spcPct val="80000"/>
              </a:lnSpc>
              <a:buNone/>
            </a:pPr>
            <a:r>
              <a:rPr lang="sr-Cyrl-RS" altLang="x-none" sz="2700" dirty="0">
                <a:latin typeface="Corbel" panose="020B0503020204020204" pitchFamily="34" charset="0"/>
              </a:rPr>
              <a:t>– Индивидуална подршка наставника ученицима  током школског дана.</a:t>
            </a:r>
            <a:endParaRPr sz="2700" dirty="0"/>
          </a:p>
          <a:p>
            <a:pPr eaLnBrk="1" hangingPunct="1">
              <a:lnSpc>
                <a:spcPct val="80000"/>
              </a:lnSpc>
              <a:buNone/>
            </a:pPr>
            <a:r>
              <a:rPr lang="sr-Cyrl-RS" altLang="x-none" sz="2700" dirty="0">
                <a:latin typeface="Corbel" panose="020B0503020204020204" pitchFamily="34" charset="0"/>
              </a:rPr>
              <a:t>– Мапа за ученике (порт фолио) као збир свих радних листића које је ученик током године радио.</a:t>
            </a:r>
            <a:endParaRPr sz="2700" dirty="0"/>
          </a:p>
          <a:p>
            <a:pPr eaLnBrk="1" hangingPunct="1">
              <a:lnSpc>
                <a:spcPct val="80000"/>
              </a:lnSpc>
              <a:buNone/>
            </a:pPr>
            <a:r>
              <a:rPr lang="sr-Cyrl-RS" altLang="x-none" sz="2700" dirty="0">
                <a:latin typeface="Corbel" panose="020B0503020204020204" pitchFamily="34" charset="0"/>
              </a:rPr>
              <a:t>– Посебан рад на емоционалном развоју ученика и њиховој социјализацији јачањем заједништва и потребе за бригом о другима. </a:t>
            </a:r>
            <a:endParaRPr sz="2700" dirty="0"/>
          </a:p>
          <a:p>
            <a:pPr eaLnBrk="1" hangingPunct="1">
              <a:lnSpc>
                <a:spcPct val="80000"/>
              </a:lnSpc>
            </a:pPr>
            <a:endParaRPr sz="2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5886450" y="1066800"/>
            <a:ext cx="2743200" cy="1981200"/>
          </a:xfrm>
          <a:noFill/>
          <a:ln>
            <a:noFill/>
          </a:ln>
        </p:spPr>
        <p:txBody>
          <a:bodyPr vert="horz" wrap="square" lIns="91440" tIns="45720" rIns="91440" bIns="45720" anchor="b" anchorCtr="0"/>
          <a:p>
            <a:pPr eaLnBrk="1" hangingPunct="1"/>
            <a:r>
              <a:rPr kern="1200" dirty="0">
                <a:latin typeface="Corbel" panose="020B0503020204020204" pitchFamily="34" charset="0"/>
                <a:ea typeface="+mj-ea"/>
                <a:cs typeface="+mj-cs"/>
              </a:rPr>
              <a:t>Хелен Паркхруст 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0243" name="Text Placeholder 3"/>
          <p:cNvSpPr>
            <a:spLocks noGrp="1"/>
          </p:cNvSpPr>
          <p:nvPr>
            <p:ph type="body" sz="half" idx="2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>
              <a:spcBef>
                <a:spcPct val="0"/>
              </a:spcBef>
              <a:buSzPct val="80000"/>
            </a:pPr>
            <a:endParaRPr kern="1200" dirty="0">
              <a:solidFill>
                <a:srgbClr val="777777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44" name="Picture 5" descr="ANd9GcSGaDgtgSKTZFbwnkJRnGhw9LHgd6SMhXNTEMRViXxUG39Xcf7dZg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 t="5742" b="5742"/>
          <a:stretch>
            <a:fillRect/>
          </a:stretch>
        </p:blipFill>
        <p:spPr>
          <a:prstGeom prst="rect">
            <a:avLst/>
          </a:prstGeom>
          <a:noFill/>
          <a:ln w="9525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900" b="1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Хелен Паркхрст - Далтон план  </a:t>
            </a:r>
            <a:br>
              <a:rPr sz="39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Хелен Паркхрст (Helen Parkhurst, 1887–1973)</a:t>
            </a:r>
            <a:r>
              <a:rPr lang="sr-Cyrl-RS" altLang="x-none" sz="2200" b="1" dirty="0">
                <a:latin typeface="Corbel" panose="020B0503020204020204" pitchFamily="34" charset="0"/>
              </a:rPr>
              <a:t> </a:t>
            </a:r>
            <a:r>
              <a:rPr lang="sr-Cyrl-RS" altLang="x-none" sz="2200" dirty="0">
                <a:latin typeface="Corbel" panose="020B0503020204020204" pitchFamily="34" charset="0"/>
              </a:rPr>
              <a:t>је развила Далтон  план 1922. године, у граду Далтону (USA, Dalton,1922) по коме је метод и добио име. План Далтон  је развијен као нови дидактички концепт са јасним упориштем у принципима модела монтесори. </a:t>
            </a:r>
            <a:endParaRPr sz="22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200" u="sng" dirty="0">
                <a:latin typeface="Corbel" panose="020B0503020204020204" pitchFamily="34" charset="0"/>
              </a:rPr>
              <a:t>Основни циљеви</a:t>
            </a:r>
            <a:r>
              <a:rPr lang="sr-Cyrl-RS" altLang="x-none" sz="2200" dirty="0">
                <a:latin typeface="Corbel" panose="020B0503020204020204" pitchFamily="34" charset="0"/>
              </a:rPr>
              <a:t>:</a:t>
            </a:r>
            <a:endParaRPr sz="22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-прилагођавање програма за сваког ученика посебно у складу са  његовим потребама    интересовањима и способностима; </a:t>
            </a:r>
            <a:endParaRPr sz="22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- подршка у развоју самосталности и одговорности код сваког ученика; </a:t>
            </a:r>
            <a:endParaRPr sz="22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 - унапређивање социјалних вештина; </a:t>
            </a:r>
            <a:endParaRPr sz="22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200" dirty="0">
                <a:latin typeface="Corbel" panose="020B0503020204020204" pitchFamily="34" charset="0"/>
              </a:rPr>
              <a:t>-унапређивање осећаја одговорности у односу на друге и заједницу у целини (Parkhurst, 1922).</a:t>
            </a:r>
            <a:endParaRPr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2900" u="sng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Хелен Паркхрст издваја три основне области у Далтон плану: </a:t>
            </a:r>
            <a:br>
              <a:rPr sz="29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2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-oрганизација рада школе – искључивање разредне и фронтале наставе за све ученике старије од  девет година;</a:t>
            </a:r>
            <a:endParaRPr sz="25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-припрема курикулума – ученици сами припремају своје програме, раде на месечном, недељном и дневном нивоу, у складу са сопственим темпом, способностима и интересовањима; </a:t>
            </a:r>
            <a:endParaRPr sz="2500" dirty="0"/>
          </a:p>
          <a:p>
            <a:pPr eaLnBrk="1" hangingPunct="1">
              <a:lnSpc>
                <a:spcPct val="80000"/>
              </a:lnSpc>
            </a:pPr>
            <a:r>
              <a:rPr lang="sr-Cyrl-RS" altLang="x-none" sz="2500" dirty="0">
                <a:latin typeface="Corbel" panose="020B0503020204020204" pitchFamily="34" charset="0"/>
              </a:rPr>
              <a:t>-одговорност ученика – ученици не добијају нове задатке док не заврше са раније испланираним обавезама.</a:t>
            </a:r>
            <a:r>
              <a:rPr sz="2500" dirty="0"/>
              <a:t> </a:t>
            </a:r>
            <a:r>
              <a:rPr lang="sr-Cyrl-RS" altLang="x-none" sz="2500" u="sng" dirty="0">
                <a:latin typeface="Corbel" panose="020B0503020204020204" pitchFamily="34" charset="0"/>
                <a:hlinkClick r:id="rId1"/>
              </a:rPr>
              <a:t>https://archive.org/details/educationontheda028244mbp</a:t>
            </a:r>
            <a:r>
              <a:rPr lang="sr-Cyrl-RS" altLang="x-none" sz="2500" dirty="0">
                <a:latin typeface="Corbel" panose="020B0503020204020204" pitchFamily="34" charset="0"/>
              </a:rPr>
              <a:t> Education on The Dalton plan by Helen Parkhurst,New York,1922.</a:t>
            </a:r>
            <a:endParaRPr sz="2500" dirty="0"/>
          </a:p>
          <a:p>
            <a:pPr eaLnBrk="1" hangingPunct="1">
              <a:lnSpc>
                <a:spcPct val="80000"/>
              </a:lnSpc>
            </a:pPr>
            <a:endParaRPr sz="2500" dirty="0"/>
          </a:p>
          <a:p>
            <a:pPr eaLnBrk="1" hangingPunct="1">
              <a:lnSpc>
                <a:spcPct val="80000"/>
              </a:lnSpc>
            </a:pPr>
            <a:endParaRPr sz="2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25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План Далтон и ученици са сметњама и тешкоћама у развоју</a:t>
            </a:r>
            <a:br>
              <a:rPr sz="25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25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90000"/>
              </a:lnSpc>
              <a:buNone/>
            </a:pPr>
            <a:r>
              <a:rPr lang="sr-Cyrl-RS" altLang="x-none" sz="3000" dirty="0">
                <a:latin typeface="Corbel" panose="020B0503020204020204" pitchFamily="34" charset="0"/>
              </a:rPr>
              <a:t>– индивидуализовани приступ;</a:t>
            </a:r>
            <a:endParaRPr sz="3000" dirty="0"/>
          </a:p>
          <a:p>
            <a:pPr eaLnBrk="1" hangingPunct="1">
              <a:lnSpc>
                <a:spcPct val="90000"/>
              </a:lnSpc>
              <a:buNone/>
            </a:pPr>
            <a:r>
              <a:rPr lang="sr-Cyrl-RS" altLang="x-none" sz="3000" dirty="0">
                <a:latin typeface="Corbel" panose="020B0503020204020204" pitchFamily="34" charset="0"/>
              </a:rPr>
              <a:t>– програм предмета се припрема на различитим нивоима исхода;</a:t>
            </a:r>
            <a:endParaRPr sz="3000" dirty="0"/>
          </a:p>
          <a:p>
            <a:pPr eaLnBrk="1" hangingPunct="1">
              <a:lnSpc>
                <a:spcPct val="90000"/>
              </a:lnSpc>
              <a:buNone/>
            </a:pPr>
            <a:r>
              <a:rPr lang="sr-Cyrl-RS" altLang="x-none" sz="3000" dirty="0">
                <a:latin typeface="Corbel" panose="020B0503020204020204" pitchFamily="34" charset="0"/>
              </a:rPr>
              <a:t>– рад у мањим групама и индивидуална подршка ученицима;</a:t>
            </a:r>
            <a:endParaRPr sz="3000" dirty="0"/>
          </a:p>
          <a:p>
            <a:pPr eaLnBrk="1" hangingPunct="1">
              <a:lnSpc>
                <a:spcPct val="90000"/>
              </a:lnSpc>
              <a:buNone/>
            </a:pPr>
            <a:r>
              <a:rPr lang="sr-Cyrl-RS" altLang="x-none" sz="3000" dirty="0">
                <a:latin typeface="Corbel" panose="020B0503020204020204" pitchFamily="34" charset="0"/>
              </a:rPr>
              <a:t>– рад у складу са индивидуалним могућностима ученика и темпу који одговара ученику.</a:t>
            </a:r>
            <a:endParaRPr sz="3000" dirty="0"/>
          </a:p>
          <a:p>
            <a:pPr eaLnBrk="1" hangingPunct="1">
              <a:lnSpc>
                <a:spcPct val="90000"/>
              </a:lnSpc>
              <a:buNone/>
            </a:pPr>
            <a:r>
              <a:rPr lang="sr-Cyrl-RS" altLang="x-none" sz="3000" dirty="0">
                <a:latin typeface="Corbel" panose="020B0503020204020204" pitchFamily="34" charset="0"/>
              </a:rPr>
              <a:t> </a:t>
            </a:r>
            <a:endParaRPr sz="3000" dirty="0"/>
          </a:p>
          <a:p>
            <a:pPr eaLnBrk="1" hangingPunct="1">
              <a:lnSpc>
                <a:spcPct val="90000"/>
              </a:lnSpc>
              <a:buNone/>
            </a:pPr>
            <a:r>
              <a:rPr lang="sr-Cyrl-RS" altLang="x-none" sz="3000" dirty="0">
                <a:latin typeface="Corbel" panose="020B0503020204020204" pitchFamily="34" charset="0"/>
              </a:rPr>
              <a:t> </a:t>
            </a:r>
            <a:endParaRPr sz="3000" dirty="0"/>
          </a:p>
          <a:p>
            <a:pPr eaLnBrk="1" hangingPunct="1">
              <a:lnSpc>
                <a:spcPct val="90000"/>
              </a:lnSpc>
            </a:pPr>
            <a:endParaRPr sz="3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5886450" y="1066800"/>
            <a:ext cx="2743200" cy="1981200"/>
          </a:xfrm>
          <a:noFill/>
          <a:ln>
            <a:noFill/>
          </a:ln>
        </p:spPr>
        <p:txBody>
          <a:bodyPr vert="horz" wrap="square" lIns="91440" tIns="45720" rIns="91440" bIns="45720" anchor="b" anchorCtr="0"/>
          <a:p>
            <a:pPr eaLnBrk="1" hangingPunct="1"/>
            <a:r>
              <a:rPr kern="1200" dirty="0">
                <a:latin typeface="Corbel" panose="020B0503020204020204" pitchFamily="34" charset="0"/>
                <a:ea typeface="+mj-ea"/>
                <a:cs typeface="+mj-cs"/>
              </a:rPr>
              <a:t>Карл Вешбрн</a:t>
            </a:r>
            <a:endParaRPr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4339" name="Text Placeholder 3"/>
          <p:cNvSpPr>
            <a:spLocks noGrp="1"/>
          </p:cNvSpPr>
          <p:nvPr>
            <p:ph type="body" sz="half" idx="2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>
              <a:spcBef>
                <a:spcPct val="0"/>
              </a:spcBef>
              <a:buSzPct val="80000"/>
            </a:pPr>
            <a:endParaRPr kern="1200" dirty="0">
              <a:solidFill>
                <a:srgbClr val="777777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340" name="Picture 6" descr="ANd9GcSWzHA6HUjPdNrmxTUphtwFOqESS-H2BmmMMlSg1mI4wsyUyiKC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 t="14005" b="14005"/>
          <a:stretch>
            <a:fillRect/>
          </a:stretch>
        </p:blipFill>
        <p:spPr>
          <a:prstGeom prst="rect">
            <a:avLst/>
          </a:prstGeom>
          <a:noFill/>
          <a:ln w="9525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900" b="1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Карлет Вешбрн - Винеткa план</a:t>
            </a:r>
            <a:br>
              <a:rPr sz="3900" b="1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algn="just" eaLnBrk="1" hangingPunct="1">
              <a:buNone/>
            </a:pPr>
            <a:r>
              <a:rPr dirty="0">
                <a:latin typeface="Corbel" panose="020B0503020204020204" pitchFamily="34" charset="0"/>
              </a:rPr>
              <a:t>Карлет Вешбрн (Carlet Washburne,1889.-1968.)  је идејни творац методе Винетки плана (Winnetka plan). Метода је</a:t>
            </a:r>
            <a:r>
              <a:rPr b="1" dirty="0">
                <a:latin typeface="Corbel" panose="020B0503020204020204" pitchFamily="34" charset="0"/>
              </a:rPr>
              <a:t> </a:t>
            </a:r>
            <a:r>
              <a:rPr dirty="0">
                <a:latin typeface="Corbel" panose="020B0503020204020204" pitchFamily="34" charset="0"/>
              </a:rPr>
              <a:t>названа</a:t>
            </a:r>
            <a:r>
              <a:rPr b="1" dirty="0">
                <a:latin typeface="Corbel" panose="020B0503020204020204" pitchFamily="34" charset="0"/>
              </a:rPr>
              <a:t> </a:t>
            </a:r>
            <a:r>
              <a:rPr dirty="0">
                <a:latin typeface="Corbel" panose="020B0503020204020204" pitchFamily="34" charset="0"/>
              </a:rPr>
              <a:t>по градићи Винетка (USA, Winnetka) у коме је Вешбурн утемељио оригиналан концепт рада у школи</a:t>
            </a:r>
            <a:r>
              <a:rPr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>
              <a:buNone/>
            </a:pPr>
            <a:r>
              <a:rPr lang="sr-Cyrl-RS" altLang="x-none" sz="3900" dirty="0">
                <a:effectLst>
                  <a:outerShdw blurRad="38100" dist="38100" dir="2700000">
                    <a:srgbClr val="C0C0C0"/>
                  </a:outerShdw>
                </a:effectLst>
                <a:latin typeface="Corbel" panose="020B0503020204020204" pitchFamily="34" charset="0"/>
              </a:rPr>
              <a:t>Карактеристике Вешбурн плана: </a:t>
            </a:r>
            <a:endParaRPr sz="39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algn="just" eaLnBrk="1" hangingPunct="1">
              <a:lnSpc>
                <a:spcPct val="90000"/>
              </a:lnSpc>
            </a:pPr>
            <a:r>
              <a:rPr lang="sr-Cyrl-RS" altLang="x-none" sz="3000" dirty="0">
                <a:latin typeface="Corbel" panose="020B0503020204020204" pitchFamily="34" charset="0"/>
              </a:rPr>
              <a:t>Вешбурн је одредио минимум програма за сваки разред и омогућио ученицима да напредује властитим темпом. </a:t>
            </a:r>
            <a:endParaRPr lang="sr-Latn-RS" altLang="x-none" sz="3000" dirty="0"/>
          </a:p>
          <a:p>
            <a:pPr algn="just" eaLnBrk="1" hangingPunct="1">
              <a:lnSpc>
                <a:spcPct val="90000"/>
              </a:lnSpc>
            </a:pPr>
            <a:r>
              <a:rPr lang="sr-Cyrl-RS" altLang="x-none" sz="3000" dirty="0">
                <a:latin typeface="Corbel" panose="020B0503020204020204" pitchFamily="34" charset="0"/>
              </a:rPr>
              <a:t>Ученици самостално уче из књига, учествују у пројектима, припремају уметничке програме и баве се спортом. </a:t>
            </a:r>
            <a:endParaRPr lang="sr-Latn-RS" altLang="x-none" sz="3000" dirty="0"/>
          </a:p>
          <a:p>
            <a:pPr algn="just" eaLnBrk="1" hangingPunct="1">
              <a:lnSpc>
                <a:spcPct val="90000"/>
              </a:lnSpc>
            </a:pPr>
            <a:r>
              <a:rPr lang="sr-Cyrl-RS" altLang="x-none" sz="3000" dirty="0">
                <a:latin typeface="Corbel" panose="020B0503020204020204" pitchFamily="34" charset="0"/>
              </a:rPr>
              <a:t>За разлику од плана Далтон,  по овом методу ученици раде и колективно: дневно се три сата ради индивидуално, а два сата колективно</a:t>
            </a:r>
            <a:r>
              <a:rPr lang="sr-Latn-RS" altLang="x-none" sz="3000" dirty="0"/>
              <a:t>.</a:t>
            </a:r>
            <a:endParaRPr sz="3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9330</Words>
  <Application>WPS Presentation</Application>
  <PresentationFormat/>
  <Paragraphs>162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SimSun</vt:lpstr>
      <vt:lpstr>Wingdings</vt:lpstr>
      <vt:lpstr>Gill Sans MT</vt:lpstr>
      <vt:lpstr>Wingdings 2</vt:lpstr>
      <vt:lpstr>Verdana</vt:lpstr>
      <vt:lpstr>Calibri</vt:lpstr>
      <vt:lpstr>Corbel</vt:lpstr>
      <vt:lpstr>Wingdings 2</vt:lpstr>
      <vt:lpstr>Microsoft YaHei</vt:lpstr>
      <vt:lpstr>Arial Unicode MS</vt:lpstr>
      <vt:lpstr>Solstice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Goca</dc:creator>
  <cp:lastModifiedBy>Administrator</cp:lastModifiedBy>
  <cp:revision>15</cp:revision>
  <dcterms:created xsi:type="dcterms:W3CDTF">2018-01-10T13:01:32Z</dcterms:created>
  <dcterms:modified xsi:type="dcterms:W3CDTF">2025-06-09T09:05:59Z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707C7D885E4A41F3817DCA849C3A2DFC_13</vt:lpwstr>
  </property>
  <property fmtid="{D5CDD505-2E9C-101B-9397-08002B2CF9AE}" pid="3" name="KSOProductBuildVer">
    <vt:lpwstr>1033-12.2.0.21179</vt:lpwstr>
  </property>
</Properties>
</file>