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71" r:id="rId12"/>
    <p:sldId id="265" r:id="rId13"/>
    <p:sldId id="266" r:id="rId14"/>
    <p:sldId id="267" r:id="rId15"/>
    <p:sldId id="273" r:id="rId16"/>
    <p:sldId id="274" r:id="rId17"/>
    <p:sldId id="275" r:id="rId18"/>
    <p:sldId id="276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1465C04-8D79-4CB3-874F-46F470317B4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92EB11-D355-4CB3-8AA8-BC45724547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Kontekst uvođenja predmeta u </a:t>
            </a:r>
            <a:r>
              <a:rPr lang="sr-Latn-CS" dirty="0" smtClean="0"/>
              <a:t>škole</a:t>
            </a:r>
            <a:r>
              <a:rPr lang="en-US" dirty="0" smtClean="0"/>
              <a:t>. GV ka</a:t>
            </a:r>
            <a:r>
              <a:rPr lang="sr-Latn-CS" smtClean="0"/>
              <a:t>o predmet.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Građansko </a:t>
            </a:r>
            <a:r>
              <a:rPr lang="sr-Latn-CS" dirty="0" smtClean="0"/>
              <a:t>vaspitanje</a:t>
            </a:r>
            <a:r>
              <a:rPr lang="en-US" dirty="0" smtClean="0"/>
              <a:t> 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Socijalna interakcija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sr-Latn-CS" sz="3200" dirty="0" smtClean="0"/>
              <a:t>Teorijski je predmet GV utemeljen na </a:t>
            </a:r>
            <a:r>
              <a:rPr lang="sr-Latn-CS" sz="3200" dirty="0" smtClean="0">
                <a:solidFill>
                  <a:srgbClr val="FF0000"/>
                </a:solidFill>
              </a:rPr>
              <a:t>interakcionističkoj teoriji psihičkog razvoja</a:t>
            </a:r>
            <a:r>
              <a:rPr lang="sr-Latn-CS" sz="3200" dirty="0" smtClean="0"/>
              <a:t>, po kojoj je </a:t>
            </a:r>
            <a:r>
              <a:rPr lang="sr-Latn-CS" sz="3200" dirty="0" smtClean="0">
                <a:solidFill>
                  <a:srgbClr val="FF0000"/>
                </a:solidFill>
              </a:rPr>
              <a:t>socijalna interakcija </a:t>
            </a:r>
            <a:r>
              <a:rPr lang="sr-Latn-CS" sz="3200" dirty="0" smtClean="0"/>
              <a:t>osnovni konstruktivni činilac dečjeg razvoja.</a:t>
            </a:r>
          </a:p>
          <a:p>
            <a:pPr>
              <a:lnSpc>
                <a:spcPct val="80000"/>
              </a:lnSpc>
            </a:pPr>
            <a:r>
              <a:rPr lang="sr-Latn-CS" sz="3200" dirty="0" smtClean="0">
                <a:solidFill>
                  <a:srgbClr val="FF0000"/>
                </a:solidFill>
              </a:rPr>
              <a:t>Osnovne teze teorije</a:t>
            </a:r>
            <a:r>
              <a:rPr lang="sr-Latn-CS" sz="3200" dirty="0" smtClean="0"/>
              <a:t>: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Dečji doživljaj sveta i sebe u tom svetu je posredovan odraslim.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Odrasli organizuje sredinu i </a:t>
            </a:r>
            <a:r>
              <a:rPr lang="sr-Latn-CS" sz="3200" dirty="0" smtClean="0">
                <a:solidFill>
                  <a:srgbClr val="FF0000"/>
                </a:solidFill>
              </a:rPr>
              <a:t>razmenu</a:t>
            </a:r>
            <a:r>
              <a:rPr lang="sr-Latn-CS" sz="3200" dirty="0" smtClean="0"/>
              <a:t> na taj način da je dete može prihvatiti i razumeti.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U procesu razmene aktivno učestvuju i odrasli i deca.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Osnovne teze teorije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Asimetričan odnos: deca znaju manje od odraslog.</a:t>
            </a:r>
          </a:p>
          <a:p>
            <a:r>
              <a:rPr lang="sr-Latn-CS" dirty="0" smtClean="0"/>
              <a:t>Odrasli pomaže detetu da se suoči  sa pravim, dobro podešenim podsticajima koji ga vode ka višem razvojnom nivou i štiti ga od iskustava kojima nije doraslo.</a:t>
            </a:r>
          </a:p>
          <a:p>
            <a:r>
              <a:rPr lang="sr-Latn-CS" dirty="0" smtClean="0"/>
              <a:t>Odrasli ohrabruje svaki spontani pokušaj deteta da istražuje i stiče uvide o sebi i svetu, i nastoji da detetu to bude prijatno, pozitivno iskustvo.</a:t>
            </a:r>
          </a:p>
          <a:p>
            <a:r>
              <a:rPr lang="sr-Latn-CS" dirty="0" smtClean="0"/>
              <a:t>Put od spolja ka unutra, od razmene do stvaranja spoljašnjeg, privatnog, psihičkog sveta vodi kroz igru u kojoj dete na svoj, osoben način “slaže kockice” pokupljene u </a:t>
            </a:r>
            <a:r>
              <a:rPr lang="sr-Latn-CS" dirty="0" smtClean="0">
                <a:solidFill>
                  <a:srgbClr val="FF0000"/>
                </a:solidFill>
              </a:rPr>
              <a:t>razmeni</a:t>
            </a:r>
            <a:r>
              <a:rPr lang="sr-Latn-CS" dirty="0" smtClean="0"/>
              <a:t> sa drugima.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sr-Latn-CS" sz="3200" dirty="0" smtClean="0"/>
              <a:t>Metodsku okosnicu predmeta čine interaktivne radionice sa fokusom na simboličkom izražavanju i </a:t>
            </a:r>
            <a:r>
              <a:rPr lang="sr-Latn-CS" sz="3200" dirty="0" smtClean="0">
                <a:solidFill>
                  <a:srgbClr val="FF0000"/>
                </a:solidFill>
              </a:rPr>
              <a:t>razmeni </a:t>
            </a:r>
            <a:r>
              <a:rPr lang="sr-Latn-CS" sz="3200" dirty="0" smtClean="0"/>
              <a:t>u krug, jer daju mogućnost učenicima da postanu svesni svojih unutrašnjih doživljaja.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Bitna odredica je </a:t>
            </a:r>
            <a:r>
              <a:rPr lang="sr-Latn-CS" sz="3200" dirty="0" smtClean="0">
                <a:solidFill>
                  <a:srgbClr val="FF0000"/>
                </a:solidFill>
              </a:rPr>
              <a:t>iskustveno</a:t>
            </a:r>
            <a:r>
              <a:rPr lang="sr-Latn-CS" sz="3200" dirty="0" smtClean="0"/>
              <a:t> učenje: uobličavanje i poimanje ličnih, autentičnih doživljaja učenika kroz </a:t>
            </a:r>
            <a:r>
              <a:rPr lang="sr-Latn-CS" sz="3200" dirty="0" smtClean="0">
                <a:solidFill>
                  <a:srgbClr val="FF0000"/>
                </a:solidFill>
              </a:rPr>
              <a:t>razmenu</a:t>
            </a:r>
            <a:r>
              <a:rPr lang="sr-Latn-CS" sz="3200" dirty="0" smtClean="0"/>
              <a:t> u grupi, a ne prenošenje gotovih znanja, tuđih uvida.</a:t>
            </a:r>
          </a:p>
          <a:p>
            <a:pPr>
              <a:lnSpc>
                <a:spcPct val="90000"/>
              </a:lnSpc>
            </a:pPr>
            <a:r>
              <a:rPr lang="sr-Latn-CS" sz="3200" dirty="0" smtClean="0">
                <a:solidFill>
                  <a:srgbClr val="FF0000"/>
                </a:solidFill>
              </a:rPr>
              <a:t>Igrovni kontekst </a:t>
            </a:r>
            <a:r>
              <a:rPr lang="sr-Latn-CS" sz="3200" dirty="0" smtClean="0"/>
              <a:t>pomaže učenicima da se opuste i oslobode da probaju različite vidove izražavanja i simbolizacije.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sr-Latn-CS" sz="3200" dirty="0" smtClean="0"/>
              <a:t>Stvoriti prijatnu atmosferu, da se deca osećaju sigurna i opuštena.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Ne podizati glas, dogovoriti se sa decom na početku za znak “Molim mir”, “Obratite pažnju”.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Jasno artikulisati cilj aktivnosti i dogovor o pravilima kojih treba da se pridržavaju svi učesnici razmene.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U GV učenje se odvija kroz </a:t>
            </a:r>
            <a:r>
              <a:rPr lang="sr-Latn-CS" sz="3200" dirty="0" smtClean="0">
                <a:solidFill>
                  <a:srgbClr val="FF0000"/>
                </a:solidFill>
              </a:rPr>
              <a:t>razmenu</a:t>
            </a:r>
            <a:r>
              <a:rPr lang="sr-Latn-CS" sz="3200" dirty="0" smtClean="0"/>
              <a:t>, ključan činilac uspešnosti razmene je kvalitet </a:t>
            </a:r>
            <a:r>
              <a:rPr lang="sr-Latn-CS" sz="3200" dirty="0" smtClean="0">
                <a:solidFill>
                  <a:srgbClr val="FF0000"/>
                </a:solidFill>
              </a:rPr>
              <a:t>uzajamnog slušanja</a:t>
            </a:r>
            <a:r>
              <a:rPr lang="sr-Latn-CS" sz="32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Raspored sedenja je krug.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Objasniti deci pravila radionice.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Metodska uputstva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sr-Latn-CS" sz="3200" dirty="0" smtClean="0"/>
              <a:t>Treba poštovati otpor, ali registrovati kad je koje dete odbilo da učestvuje u razmeni.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Sled aktivnosti je tako koncipiran da podstiče i održava interesovanje i saznajnu motivaciju učenika. To se postiže dinamičnom smenom različitih vidova ekspresije (igranje uloga, crtanje, verbalni iskaz, igre pokreta...).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Redosled radionica i sled aktivnosti u radionicama nije proizvoljan.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Optimalan broj učesnika u radionici je od 10 do 15. Ako je grupa veća, dolazi do slabljenja pažnje i motivisanosti za </a:t>
            </a:r>
            <a:r>
              <a:rPr lang="sr-Latn-CS" sz="3200" dirty="0" smtClean="0">
                <a:solidFill>
                  <a:srgbClr val="FF0000"/>
                </a:solidFill>
              </a:rPr>
              <a:t>razmenu</a:t>
            </a:r>
            <a:r>
              <a:rPr lang="sr-Latn-CS" sz="3200" dirty="0" smtClean="0"/>
              <a:t>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Faze u scenariju radionica u GV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Lični</a:t>
            </a:r>
            <a:r>
              <a:rPr lang="en-US" b="1" dirty="0" smtClean="0"/>
              <a:t> </a:t>
            </a:r>
            <a:r>
              <a:rPr lang="en-US" b="1" dirty="0" err="1" smtClean="0"/>
              <a:t>doživljaj</a:t>
            </a:r>
            <a:endParaRPr lang="en-US" dirty="0" smtClean="0"/>
          </a:p>
          <a:p>
            <a:r>
              <a:rPr lang="en-US" dirty="0" err="1" smtClean="0"/>
              <a:t>Priroda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 smtClean="0"/>
              <a:t>doživljaja</a:t>
            </a:r>
            <a:r>
              <a:rPr lang="en-US" dirty="0" smtClean="0"/>
              <a:t> je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 smtClean="0"/>
              <a:t>spontano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reakcija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neku</a:t>
            </a:r>
            <a:r>
              <a:rPr lang="en-US" dirty="0" smtClean="0"/>
              <a:t> </a:t>
            </a:r>
            <a:r>
              <a:rPr lang="en-US" dirty="0" err="1" smtClean="0"/>
              <a:t>stimulaciju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Njime</a:t>
            </a:r>
            <a:r>
              <a:rPr lang="en-US" dirty="0" smtClean="0"/>
              <a:t> se </a:t>
            </a:r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svesno</a:t>
            </a:r>
            <a:r>
              <a:rPr lang="en-US" dirty="0" smtClean="0"/>
              <a:t> </a:t>
            </a:r>
            <a:r>
              <a:rPr lang="en-US" dirty="0" err="1" smtClean="0"/>
              <a:t>upravljati</a:t>
            </a:r>
            <a:r>
              <a:rPr lang="en-US" dirty="0" smtClean="0"/>
              <a:t> a </a:t>
            </a:r>
            <a:r>
              <a:rPr lang="en-US" dirty="0" err="1" smtClean="0"/>
              <a:t>sigurno</a:t>
            </a:r>
            <a:r>
              <a:rPr lang="en-US" dirty="0" smtClean="0"/>
              <a:t> se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namerno</a:t>
            </a:r>
            <a:r>
              <a:rPr lang="en-US" dirty="0" smtClean="0"/>
              <a:t> </a:t>
            </a:r>
            <a:r>
              <a:rPr lang="en-US" dirty="0" err="1" smtClean="0"/>
              <a:t>izazvati</a:t>
            </a:r>
            <a:endParaRPr lang="en-US" dirty="0" smtClean="0"/>
          </a:p>
          <a:p>
            <a:r>
              <a:rPr lang="en-US" dirty="0" err="1" smtClean="0"/>
              <a:t>Voditelj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inicira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učesnike</a:t>
            </a:r>
            <a:r>
              <a:rPr lang="en-US" dirty="0" smtClean="0"/>
              <a:t> </a:t>
            </a:r>
            <a:r>
              <a:rPr lang="en-US" dirty="0" err="1" smtClean="0"/>
              <a:t>staviti</a:t>
            </a:r>
            <a:r>
              <a:rPr lang="en-US" dirty="0" smtClean="0"/>
              <a:t> u </a:t>
            </a:r>
            <a:r>
              <a:rPr lang="en-US" dirty="0" err="1" smtClean="0"/>
              <a:t>situaciju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lična</a:t>
            </a:r>
            <a:r>
              <a:rPr lang="en-US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 smtClean="0"/>
              <a:t>željeni</a:t>
            </a:r>
            <a:r>
              <a:rPr lang="en-US" dirty="0" smtClean="0"/>
              <a:t> </a:t>
            </a:r>
            <a:r>
              <a:rPr lang="en-US" dirty="0" err="1" smtClean="0"/>
              <a:t>doživljaj</a:t>
            </a:r>
            <a:endParaRPr lang="en-US" dirty="0" smtClean="0"/>
          </a:p>
          <a:p>
            <a:r>
              <a:rPr lang="en-US" dirty="0" smtClean="0"/>
              <a:t>U tome je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smisao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scenarija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igrovnog</a:t>
            </a:r>
            <a:r>
              <a:rPr lang="en-US" dirty="0" smtClean="0"/>
              <a:t> </a:t>
            </a:r>
            <a:r>
              <a:rPr lang="en-US" dirty="0" err="1" smtClean="0"/>
              <a:t>konteksta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pokretača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Latn-CS" b="1" dirty="0" smtClean="0"/>
              <a:t>Uobličavanje doživljaja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Ključna</a:t>
            </a:r>
            <a:r>
              <a:rPr lang="en-US" dirty="0" smtClean="0"/>
              <a:t> </a:t>
            </a:r>
            <a:r>
              <a:rPr lang="en-US" dirty="0" err="1" smtClean="0"/>
              <a:t>tačka</a:t>
            </a:r>
            <a:r>
              <a:rPr lang="en-US" dirty="0" smtClean="0"/>
              <a:t> </a:t>
            </a:r>
            <a:r>
              <a:rPr lang="en-US" dirty="0" err="1" smtClean="0"/>
              <a:t>radionice</a:t>
            </a:r>
            <a:r>
              <a:rPr lang="en-US" dirty="0" smtClean="0"/>
              <a:t>, </a:t>
            </a:r>
            <a:r>
              <a:rPr lang="en-US" dirty="0" err="1" smtClean="0"/>
              <a:t>najveća</a:t>
            </a:r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klasičnu</a:t>
            </a:r>
            <a:r>
              <a:rPr lang="en-US" dirty="0" smtClean="0"/>
              <a:t> </a:t>
            </a:r>
            <a:r>
              <a:rPr lang="en-US" dirty="0" err="1" smtClean="0"/>
              <a:t>nastavu</a:t>
            </a:r>
            <a:endParaRPr lang="en-US" dirty="0" smtClean="0"/>
          </a:p>
          <a:p>
            <a:r>
              <a:rPr lang="en-US" dirty="0" err="1" smtClean="0"/>
              <a:t>Neprihvatanje</a:t>
            </a:r>
            <a:r>
              <a:rPr lang="en-US" dirty="0" smtClean="0"/>
              <a:t> </a:t>
            </a:r>
            <a:r>
              <a:rPr lang="en-US" dirty="0" err="1" smtClean="0"/>
              <a:t>doživljaja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on </a:t>
            </a:r>
            <a:r>
              <a:rPr lang="en-US" dirty="0" err="1" smtClean="0"/>
              <a:t>ostane</a:t>
            </a:r>
            <a:r>
              <a:rPr lang="en-US" dirty="0" smtClean="0"/>
              <a:t> </a:t>
            </a:r>
            <a:r>
              <a:rPr lang="en-US" dirty="0" err="1" smtClean="0"/>
              <a:t>privatno</a:t>
            </a:r>
            <a:r>
              <a:rPr lang="en-US" dirty="0" smtClean="0"/>
              <a:t>, </a:t>
            </a:r>
            <a:r>
              <a:rPr lang="en-US" dirty="0" err="1" smtClean="0"/>
              <a:t>nestrukturirano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polusvesno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endParaRPr lang="en-US" dirty="0" smtClean="0"/>
          </a:p>
          <a:p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negira</a:t>
            </a:r>
            <a:r>
              <a:rPr lang="en-US" dirty="0" smtClean="0"/>
              <a:t> </a:t>
            </a:r>
            <a:r>
              <a:rPr lang="en-US" dirty="0" err="1" smtClean="0"/>
              <a:t>lični</a:t>
            </a:r>
            <a:r>
              <a:rPr lang="en-US" dirty="0" smtClean="0"/>
              <a:t> </a:t>
            </a:r>
            <a:r>
              <a:rPr lang="en-US" dirty="0" err="1" smtClean="0"/>
              <a:t>doživljaj</a:t>
            </a:r>
            <a:r>
              <a:rPr lang="en-US" dirty="0" smtClean="0"/>
              <a:t> </a:t>
            </a:r>
            <a:r>
              <a:rPr lang="en-US" dirty="0" err="1" smtClean="0"/>
              <a:t>podstiče</a:t>
            </a:r>
            <a:r>
              <a:rPr lang="en-US" dirty="0" smtClean="0"/>
              <a:t> se </a:t>
            </a:r>
            <a:r>
              <a:rPr lang="en-US" dirty="0" err="1" smtClean="0"/>
              <a:t>otkrivanje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poželjnih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bi </a:t>
            </a:r>
            <a:r>
              <a:rPr lang="en-US" dirty="0" err="1" smtClean="0"/>
              <a:t>doživljaj</a:t>
            </a:r>
            <a:r>
              <a:rPr lang="en-US" dirty="0" smtClean="0"/>
              <a:t> </a:t>
            </a:r>
            <a:r>
              <a:rPr lang="en-US" dirty="0" err="1" smtClean="0"/>
              <a:t>postao</a:t>
            </a:r>
            <a:r>
              <a:rPr lang="en-US" dirty="0" smtClean="0"/>
              <a:t> </a:t>
            </a:r>
            <a:r>
              <a:rPr lang="en-US" dirty="0" err="1" smtClean="0"/>
              <a:t>osvešćen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komunikabilan</a:t>
            </a:r>
            <a:r>
              <a:rPr lang="en-US" dirty="0" smtClean="0"/>
              <a:t> on se </a:t>
            </a:r>
            <a:r>
              <a:rPr lang="en-US" dirty="0" err="1" smtClean="0"/>
              <a:t>mora</a:t>
            </a:r>
            <a:r>
              <a:rPr lang="en-US" dirty="0" smtClean="0"/>
              <a:t> </a:t>
            </a:r>
            <a:r>
              <a:rPr lang="en-US" dirty="0" err="1" smtClean="0"/>
              <a:t>prevesti</a:t>
            </a:r>
            <a:r>
              <a:rPr lang="en-US" dirty="0" smtClean="0"/>
              <a:t> u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simbolički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(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 smtClean="0"/>
              <a:t>postupno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Reč</a:t>
            </a:r>
            <a:r>
              <a:rPr lang="en-US" dirty="0" smtClean="0"/>
              <a:t>, </a:t>
            </a:r>
            <a:r>
              <a:rPr lang="en-US" dirty="0" err="1" smtClean="0"/>
              <a:t>crtež</a:t>
            </a:r>
            <a:r>
              <a:rPr lang="en-US" dirty="0" smtClean="0"/>
              <a:t>, </a:t>
            </a:r>
            <a:r>
              <a:rPr lang="en-US" dirty="0" err="1" smtClean="0"/>
              <a:t>pokret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Osetljivost</a:t>
            </a:r>
            <a:r>
              <a:rPr lang="en-US" dirty="0" smtClean="0"/>
              <a:t> </a:t>
            </a:r>
            <a:r>
              <a:rPr lang="en-US" dirty="0" err="1" smtClean="0"/>
              <a:t>voditelja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prepoznavanje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uvažavanje</a:t>
            </a:r>
            <a:r>
              <a:rPr lang="en-US" dirty="0" smtClean="0"/>
              <a:t> </a:t>
            </a:r>
            <a:r>
              <a:rPr lang="en-US" dirty="0" err="1" smtClean="0"/>
              <a:t>doživljaja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Razmena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radionici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obezbeđeni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r>
              <a:rPr lang="en-US" dirty="0" err="1" smtClean="0"/>
              <a:t>teče</a:t>
            </a:r>
            <a:r>
              <a:rPr lang="en-US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učesnicima</a:t>
            </a:r>
            <a:r>
              <a:rPr lang="en-US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voditelja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razmene</a:t>
            </a:r>
            <a:r>
              <a:rPr lang="en-US" dirty="0" smtClean="0"/>
              <a:t>:</a:t>
            </a:r>
          </a:p>
          <a:p>
            <a:r>
              <a:rPr lang="en-US" dirty="0" smtClean="0"/>
              <a:t>-</a:t>
            </a:r>
            <a:r>
              <a:rPr lang="en-US" dirty="0" err="1" smtClean="0"/>
              <a:t>iznoseći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objašnjavajući</a:t>
            </a:r>
            <a:r>
              <a:rPr lang="en-US" dirty="0" smtClean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, </a:t>
            </a:r>
            <a:r>
              <a:rPr lang="en-US" dirty="0" err="1" smtClean="0"/>
              <a:t>postajemo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svesniji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doživljaja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on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tuđa</a:t>
            </a:r>
            <a:r>
              <a:rPr lang="en-US" dirty="0" smtClean="0"/>
              <a:t> </a:t>
            </a:r>
            <a:r>
              <a:rPr lang="en-US" dirty="0" err="1" smtClean="0"/>
              <a:t>iskustva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raznih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izlaženja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(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nezgodnim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doživljajima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one </a:t>
            </a:r>
            <a:r>
              <a:rPr lang="en-US" dirty="0" err="1" smtClean="0"/>
              <a:t>izazivaju</a:t>
            </a:r>
            <a:r>
              <a:rPr lang="en-US" dirty="0" smtClean="0"/>
              <a:t>, </a:t>
            </a:r>
            <a:r>
              <a:rPr lang="en-US" dirty="0" err="1" smtClean="0"/>
              <a:t>obogaćuje</a:t>
            </a:r>
            <a:r>
              <a:rPr lang="en-US" dirty="0" smtClean="0"/>
              <a:t> </a:t>
            </a:r>
            <a:r>
              <a:rPr lang="en-US" dirty="0" err="1" smtClean="0"/>
              <a:t>naše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.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dograđuju</a:t>
            </a:r>
            <a:r>
              <a:rPr lang="en-US" dirty="0" smtClean="0"/>
              <a:t>, </a:t>
            </a:r>
            <a:r>
              <a:rPr lang="en-US" dirty="0" err="1" smtClean="0"/>
              <a:t>prerađuju</a:t>
            </a:r>
            <a:r>
              <a:rPr lang="en-US" dirty="0" smtClean="0"/>
              <a:t>, </a:t>
            </a:r>
            <a:r>
              <a:rPr lang="en-US" dirty="0" err="1" smtClean="0"/>
              <a:t>uopštavaju</a:t>
            </a:r>
            <a:r>
              <a:rPr lang="en-US" dirty="0" smtClean="0"/>
              <a:t> </a:t>
            </a:r>
            <a:r>
              <a:rPr lang="en-US" dirty="0" err="1" smtClean="0"/>
              <a:t>osvešćuju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celi</a:t>
            </a:r>
            <a:r>
              <a:rPr lang="en-US" dirty="0" smtClean="0"/>
              <a:t> </a:t>
            </a:r>
            <a:r>
              <a:rPr lang="en-US" dirty="0" err="1" smtClean="0"/>
              <a:t>raspon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 smtClean="0"/>
              <a:t>Elaboracija, obrada doživljaja i uvid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Faza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pojedinačni</a:t>
            </a:r>
            <a:r>
              <a:rPr lang="en-US" dirty="0" smtClean="0"/>
              <a:t> </a:t>
            </a:r>
            <a:r>
              <a:rPr lang="en-US" dirty="0" err="1" smtClean="0"/>
              <a:t>doživljaj</a:t>
            </a:r>
            <a:r>
              <a:rPr lang="en-US" dirty="0" smtClean="0"/>
              <a:t>, </a:t>
            </a:r>
            <a:r>
              <a:rPr lang="en-US" dirty="0" err="1" smtClean="0"/>
              <a:t>razmenjen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obogaćen</a:t>
            </a:r>
            <a:r>
              <a:rPr lang="en-US" dirty="0" smtClean="0"/>
              <a:t> </a:t>
            </a:r>
            <a:r>
              <a:rPr lang="en-US" dirty="0" err="1" smtClean="0"/>
              <a:t>uopštava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pretvara</a:t>
            </a:r>
            <a:r>
              <a:rPr lang="en-US" dirty="0" smtClean="0"/>
              <a:t> u </a:t>
            </a:r>
            <a:r>
              <a:rPr lang="en-US" dirty="0" err="1" smtClean="0"/>
              <a:t>saznanje</a:t>
            </a:r>
            <a:r>
              <a:rPr lang="en-US" dirty="0" smtClean="0"/>
              <a:t>. </a:t>
            </a:r>
            <a:endParaRPr lang="sr-Latn-CS" dirty="0" smtClean="0"/>
          </a:p>
          <a:p>
            <a:r>
              <a:rPr lang="en-US" dirty="0" err="1" smtClean="0"/>
              <a:t>Smisleno</a:t>
            </a:r>
            <a:r>
              <a:rPr lang="en-US" dirty="0" smtClean="0"/>
              <a:t> </a:t>
            </a:r>
            <a:r>
              <a:rPr lang="en-US" dirty="0" err="1" smtClean="0"/>
              <a:t>povezivanje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 smtClean="0"/>
              <a:t>doživljajani</a:t>
            </a:r>
            <a:r>
              <a:rPr lang="en-US" dirty="0" smtClean="0"/>
              <a:t> </a:t>
            </a:r>
            <a:r>
              <a:rPr lang="en-US" dirty="0" err="1" smtClean="0"/>
              <a:t>mogućih</a:t>
            </a:r>
            <a:r>
              <a:rPr lang="en-US" dirty="0" smtClean="0"/>
              <a:t> </a:t>
            </a:r>
            <a:r>
              <a:rPr lang="en-US" dirty="0" err="1" smtClean="0"/>
              <a:t>strategija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kanališu</a:t>
            </a:r>
            <a:r>
              <a:rPr lang="en-US" dirty="0" smtClean="0"/>
              <a:t>, </a:t>
            </a:r>
            <a:r>
              <a:rPr lang="en-US" dirty="0" err="1" smtClean="0"/>
              <a:t>dograđuju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pojačavaju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doživljaje</a:t>
            </a:r>
            <a:r>
              <a:rPr lang="en-US" dirty="0" smtClean="0"/>
              <a:t> (</a:t>
            </a:r>
            <a:r>
              <a:rPr lang="en-US" dirty="0" err="1" smtClean="0"/>
              <a:t>decentriranjem</a:t>
            </a:r>
            <a:r>
              <a:rPr lang="en-US" dirty="0" smtClean="0"/>
              <a:t> </a:t>
            </a:r>
            <a:r>
              <a:rPr lang="en-US" dirty="0" err="1" smtClean="0"/>
              <a:t>smanjuju</a:t>
            </a:r>
            <a:r>
              <a:rPr lang="en-US" dirty="0" smtClean="0"/>
              <a:t> </a:t>
            </a:r>
            <a:r>
              <a:rPr lang="en-US" dirty="0" err="1" smtClean="0"/>
              <a:t>doživljaj</a:t>
            </a:r>
            <a:r>
              <a:rPr lang="en-US" dirty="0" smtClean="0"/>
              <a:t> </a:t>
            </a:r>
            <a:r>
              <a:rPr lang="en-US" dirty="0" err="1" smtClean="0"/>
              <a:t>bezizlaznosti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konfliktne</a:t>
            </a:r>
            <a:r>
              <a:rPr lang="en-US" dirty="0" smtClean="0"/>
              <a:t> </a:t>
            </a:r>
            <a:r>
              <a:rPr lang="en-US" dirty="0" err="1" smtClean="0"/>
              <a:t>situacije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osećaju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razumeli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parafrazirati</a:t>
            </a:r>
            <a:r>
              <a:rPr lang="en-US" dirty="0" smtClean="0"/>
              <a:t> </a:t>
            </a:r>
            <a:r>
              <a:rPr lang="en-US" dirty="0" err="1" smtClean="0"/>
              <a:t>reči</a:t>
            </a:r>
            <a:r>
              <a:rPr lang="en-US" dirty="0" smtClean="0"/>
              <a:t> </a:t>
            </a:r>
            <a:r>
              <a:rPr lang="en-US" dirty="0" err="1" smtClean="0"/>
              <a:t>sagovornika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time </a:t>
            </a:r>
            <a:r>
              <a:rPr lang="en-US" dirty="0" err="1" smtClean="0"/>
              <a:t>razjasniti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namere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, </a:t>
            </a:r>
            <a:r>
              <a:rPr lang="en-US" dirty="0" err="1" smtClean="0"/>
              <a:t>traganjem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rešenjem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donosi</a:t>
            </a:r>
            <a:r>
              <a:rPr lang="en-US" dirty="0" smtClean="0"/>
              <a:t> </a:t>
            </a:r>
            <a:r>
              <a:rPr lang="en-US" dirty="0" err="1" smtClean="0"/>
              <a:t>obostrani</a:t>
            </a:r>
            <a:r>
              <a:rPr lang="en-US" dirty="0" smtClean="0"/>
              <a:t> </a:t>
            </a:r>
            <a:r>
              <a:rPr lang="en-US" dirty="0" err="1" smtClean="0"/>
              <a:t>dobitak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postići</a:t>
            </a:r>
            <a:r>
              <a:rPr lang="en-US" dirty="0" smtClean="0"/>
              <a:t> </a:t>
            </a:r>
            <a:r>
              <a:rPr lang="en-US" dirty="0" err="1" smtClean="0"/>
              <a:t>osećanje</a:t>
            </a:r>
            <a:r>
              <a:rPr lang="en-US" dirty="0" smtClean="0"/>
              <a:t> </a:t>
            </a:r>
            <a:r>
              <a:rPr lang="en-US" dirty="0" err="1" smtClean="0"/>
              <a:t>olakšanja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zadovoljstva</a:t>
            </a:r>
            <a:r>
              <a:rPr lang="en-US" dirty="0" smtClean="0"/>
              <a:t>...)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Načela pristupa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sr-Latn-CS" sz="3200" dirty="0" smtClean="0"/>
              <a:t>Nema gotovih rešenja, ispravnih odgovora koje treba upamtiti.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Naglasak je na procesu otkrivanja i saznavanja, a ne na ishodu.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Saznanje se odvija kroz igru.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Odrasli organizuje aktivnost tako, da deca ostete potrebu i želju da </a:t>
            </a:r>
            <a:r>
              <a:rPr lang="sr-Latn-CS" sz="3200" dirty="0" smtClean="0">
                <a:solidFill>
                  <a:srgbClr val="FF0000"/>
                </a:solidFill>
              </a:rPr>
              <a:t>razmenjuju</a:t>
            </a:r>
            <a:r>
              <a:rPr lang="sr-Latn-CS" sz="3200" dirty="0" smtClean="0"/>
              <a:t> sadržaje između sebe a ne samo sa odraslim.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Odrasli usmerava, ali ne pritiska.</a:t>
            </a:r>
          </a:p>
          <a:p>
            <a:pPr>
              <a:lnSpc>
                <a:spcPct val="80000"/>
              </a:lnSpc>
            </a:pPr>
            <a:r>
              <a:rPr lang="sr-Latn-CS" sz="3200" dirty="0" smtClean="0"/>
              <a:t>Neguje pozitivan pristup, komentariše i naglašava ono što je pozitivno i to konkretno.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Tri međunarodne referentne tačke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r-Latn-CS" dirty="0" smtClean="0"/>
              <a:t>Decenija ujedinjenih nacija u obrazovanju za ljudska prava (1995- 2004).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Program Saveta Evrope za Obrazovanje za demokratsko društvo.</a:t>
            </a:r>
          </a:p>
          <a:p>
            <a:pPr marL="514350" indent="-514350">
              <a:buAutoNum type="arabicPeriod"/>
            </a:pPr>
            <a:r>
              <a:rPr lang="sr-Latn-CS" dirty="0" smtClean="0"/>
              <a:t>Međunarodna studija građanskog vaspitanja Međunarodnog udruženja za evaluaciju obrazovnih postignuća.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Načela pristupa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sr-Latn-CS" sz="3200" dirty="0" smtClean="0"/>
              <a:t>Odrasli pokazuje osetljivost za dečja osećanja.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Poštuje izlive negativnih osećanja, daje im vremena da se ispolje.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Pokazuje da ceni ako dete savlada teškoće, uči ga da uživa u svojim postignućima, da izrazi i oseti ponos.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Svestan je da svojim ponašanjem u svakom trenutku modelira ponašanje dece.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Neguje toleranciju, razumevanje i saradnju.</a:t>
            </a:r>
          </a:p>
          <a:p>
            <a:pPr>
              <a:lnSpc>
                <a:spcPct val="90000"/>
              </a:lnSpc>
            </a:pPr>
            <a:r>
              <a:rPr lang="sr-Latn-CS" sz="3200" dirty="0" smtClean="0"/>
              <a:t>Podržava samosvojnost i ističe da je svako poseban i neponovljiv.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Obrazovanje za ljudska prava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Odnosi se na prenošenje znanja, veština i stavova koji su usmereni na:</a:t>
            </a:r>
          </a:p>
          <a:p>
            <a:r>
              <a:rPr lang="sr-Latn-CS" dirty="0" smtClean="0"/>
              <a:t>Jačanje poštovanja ljudskih prava i osnovnih sloboda.</a:t>
            </a:r>
          </a:p>
          <a:p>
            <a:r>
              <a:rPr lang="sr-Latn-CS" dirty="0" smtClean="0"/>
              <a:t>Potpuni razvoj čovekove ličnosti i doživljaja sopstvenog dostojanstva.</a:t>
            </a:r>
          </a:p>
          <a:p>
            <a:r>
              <a:rPr lang="sr-Latn-CS" dirty="0" smtClean="0"/>
              <a:t>Afirmisanje razumevanja, tolerancije, ravnopravnosti polova i prijateljstva.</a:t>
            </a:r>
          </a:p>
          <a:p>
            <a:r>
              <a:rPr lang="sr-Latn-CS" dirty="0" smtClean="0"/>
              <a:t>Omogućavanje svim osobama da uspešno učestvuju u slobodnom društvu.</a:t>
            </a:r>
          </a:p>
          <a:p>
            <a:r>
              <a:rPr lang="sr-Latn-CS" dirty="0" smtClean="0"/>
              <a:t>Podršku aktivnostima OUN na održavanju mira.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 Obrazovanje za ljudska prava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Tokom 90- tih, povećanjem formalnih demokratija sa 79 na 117, značajno oživljuje interesovanje za Obrazovanje za građansko društvo.</a:t>
            </a:r>
          </a:p>
          <a:p>
            <a:r>
              <a:rPr lang="sr-Latn-CS" dirty="0" smtClean="0"/>
              <a:t>To je vezano za značajne svetske događaje: okončanje aparthejda u Južnoj Africi, pad Berlinskog zida, demokratizacija bivših komunističkih država u Istočnoj Evropi i raspadanje Sovjetskog saveza.</a:t>
            </a:r>
          </a:p>
          <a:p>
            <a:r>
              <a:rPr lang="sr-Latn-CS" dirty="0" smtClean="0"/>
              <a:t>Programi GV postaju značajno srdstvo kojim države obrazuju svoje građane o njihovim pravima i odgovornostima.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2. Obrazovanje za demokratsko društvo u evropskom kontekstu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Rastući pluralizam unutar zemalja, velika mobilnost ljudi, razmena, povećani kontakti između različitih etničkih, verskih, jezičkih i kulturoloških grupa.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Višestruki identitet i lojalnost</a:t>
            </a:r>
            <a:r>
              <a:rPr lang="sr-Latn-CS" dirty="0" smtClean="0"/>
              <a:t>: jedan od standarda stanovnika.</a:t>
            </a:r>
          </a:p>
          <a:p>
            <a:r>
              <a:rPr lang="sr-Latn-CS" dirty="0" smtClean="0"/>
              <a:t>Širok i dobro odmeren </a:t>
            </a:r>
            <a:r>
              <a:rPr lang="sr-Latn-CS" dirty="0" smtClean="0">
                <a:solidFill>
                  <a:srgbClr val="FF0000"/>
                </a:solidFill>
              </a:rPr>
              <a:t>program GV </a:t>
            </a:r>
            <a:r>
              <a:rPr lang="sr-Latn-CS" dirty="0" smtClean="0"/>
              <a:t>služi kao dobar instrument  za pripremu učenika da žive u demokratskom društvu, primereno njihovom uzrastu.</a:t>
            </a:r>
          </a:p>
          <a:p>
            <a:r>
              <a:rPr lang="sr-Latn-CS" dirty="0" smtClean="0"/>
              <a:t>Kognitivno učenje, socijalno učenje, afektivno učenje.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3. Studija o GV, na međunarodnom nivou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Neki od zaključaka:</a:t>
            </a:r>
          </a:p>
          <a:p>
            <a:r>
              <a:rPr lang="sr-Latn-CS" dirty="0" smtClean="0"/>
              <a:t>GV treba da bude interdisciplinarno, participativno, interaktivno, povezano sa životom, da se izvodi u neautoritativnom okruženju, da prepoznaje i uvažava izazove društvene različitosti i da se gradi u saradnji sa roditeljima, lokalnom zajednicim i školom.</a:t>
            </a:r>
          </a:p>
          <a:p>
            <a:r>
              <a:rPr lang="sr-Latn-CS" dirty="0" smtClean="0"/>
              <a:t>GV je duboko ukorenjeno u politički i istorijski kontekst koji je jedinstven za svaku zemlju.</a:t>
            </a:r>
          </a:p>
          <a:p>
            <a:r>
              <a:rPr lang="sr-Latn-CS" dirty="0" smtClean="0"/>
              <a:t>Programi GV se ne mogu prosto “uvoziti”.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Reforma obrazovanja 2000. godine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Promena vlasti.</a:t>
            </a:r>
          </a:p>
          <a:p>
            <a:r>
              <a:rPr lang="sr-Latn-CS" dirty="0" smtClean="0"/>
              <a:t>Sektor obrazovanja ozbiljno bio ugrožen tokom 90- tih.</a:t>
            </a:r>
          </a:p>
          <a:p>
            <a:r>
              <a:rPr lang="sr-Latn-CS" dirty="0" smtClean="0"/>
              <a:t>Oskudica u školskom materijalu, demoralizovani i loše plaćeni nastavnici, zastareli nastavni planovi, programi, metodi.</a:t>
            </a:r>
          </a:p>
          <a:p>
            <a:r>
              <a:rPr lang="sr-Latn-CS" dirty="0" smtClean="0"/>
              <a:t>Loš kvalitet- smanjenje postignuća učenika, visoka stopa osipanja učenika pre završetka školovanja, porast maloletničke delikvencije i nasilja.</a:t>
            </a:r>
          </a:p>
          <a:p>
            <a:r>
              <a:rPr lang="sr-Latn-CS" dirty="0" smtClean="0"/>
              <a:t>Između ostalog, pri MPS je osnovan </a:t>
            </a:r>
            <a:r>
              <a:rPr lang="sr-Latn-CS" dirty="0" smtClean="0">
                <a:solidFill>
                  <a:srgbClr val="FF0000"/>
                </a:solidFill>
              </a:rPr>
              <a:t>ekspertski tim za demokratizaciju obrazovanja i obrazovanje za demokratizaciju i građansko društvo</a:t>
            </a:r>
            <a:r>
              <a:rPr lang="sr-Latn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Uticaj projekata NVO na plan i program GV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Projekti koje je podržao UNICEF: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Čuvari osmeha</a:t>
            </a:r>
            <a:r>
              <a:rPr lang="sr-Latn-CS" dirty="0" smtClean="0"/>
              <a:t>: program za podršku i promovisanje prava deteta u socijalnom kontekstu koji je bio izložen ratnim uticajima.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Reči su zidovi ili prozori </a:t>
            </a:r>
            <a:r>
              <a:rPr lang="sr-Latn-CS" dirty="0" smtClean="0"/>
              <a:t>(Jezik žirafe): obrazovanje za nenasilnu komunikaciju.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Učionica dobre volje</a:t>
            </a:r>
            <a:r>
              <a:rPr lang="sr-Latn-CS" dirty="0" smtClean="0"/>
              <a:t>: školski program za konstruktivno rešavanje konflikata.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Ostali projekti</a:t>
            </a:r>
            <a:r>
              <a:rPr lang="sr-Latn-CS" dirty="0" smtClean="0"/>
              <a:t>: Bukvar dečijih prava, Roditelji i vaspitači u akciji, Prava deteta u medijima, Aktivno učenje, Podrška obrazovanju Roma, Povećanje samopoštovanja putem razvoja komunikacijskih veština.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dirty="0" smtClean="0"/>
              <a:t>Načela pristupa, metodske okosnice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GV  </a:t>
            </a:r>
            <a:r>
              <a:rPr lang="sr-Latn-CS" dirty="0" smtClean="0"/>
              <a:t>kao predmet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89</TotalTime>
  <Words>1377</Words>
  <Application>Microsoft Office PowerPoint</Application>
  <PresentationFormat>On-screen Show (4:3)</PresentationFormat>
  <Paragraphs>103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Civic</vt:lpstr>
      <vt:lpstr>Građansko vaspitanje 3</vt:lpstr>
      <vt:lpstr>Tri međunarodne referentne tačke</vt:lpstr>
      <vt:lpstr>1. Obrazovanje za ljudska prava</vt:lpstr>
      <vt:lpstr>1. Obrazovanje za ljudska prava</vt:lpstr>
      <vt:lpstr>2. Obrazovanje za demokratsko društvo u evropskom kontekstu</vt:lpstr>
      <vt:lpstr>3. Studija o GV, na međunarodnom nivou</vt:lpstr>
      <vt:lpstr>Reforma obrazovanja 2000. godine</vt:lpstr>
      <vt:lpstr>Uticaj projekata NVO na plan i program GV</vt:lpstr>
      <vt:lpstr>GV  kao predmet</vt:lpstr>
      <vt:lpstr>Socijalna interakcija</vt:lpstr>
      <vt:lpstr>Osnovne teze teorije</vt:lpstr>
      <vt:lpstr>Metodska uputstva</vt:lpstr>
      <vt:lpstr>Metodska uputstva</vt:lpstr>
      <vt:lpstr>Metodska uputstva</vt:lpstr>
      <vt:lpstr>Faze u scenariju radionica u GV</vt:lpstr>
      <vt:lpstr> Uobličavanje doživljaja</vt:lpstr>
      <vt:lpstr>Razmena</vt:lpstr>
      <vt:lpstr>Elaboracija, obrada doživljaja i uvid</vt:lpstr>
      <vt:lpstr>Načela pristupa</vt:lpstr>
      <vt:lpstr>Načela pristupa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Građansko vaspitanje- predavanja</dc:title>
  <dc:creator>Drustvene nauke</dc:creator>
  <cp:lastModifiedBy>Crni</cp:lastModifiedBy>
  <cp:revision>13</cp:revision>
  <dcterms:created xsi:type="dcterms:W3CDTF">2012-01-28T11:40:03Z</dcterms:created>
  <dcterms:modified xsi:type="dcterms:W3CDTF">2014-03-13T08:41:26Z</dcterms:modified>
</cp:coreProperties>
</file>