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3832A3E-2DCF-4F9C-8D4F-B8A2B4670F4C}" type="datetimeFigureOut">
              <a:rPr lang="en-US" smtClean="0"/>
              <a:pPr/>
              <a:t>3/25/2012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A333608-8D72-4415-BF23-C224B06CB0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2A3E-2DCF-4F9C-8D4F-B8A2B4670F4C}" type="datetimeFigureOut">
              <a:rPr lang="en-US" smtClean="0"/>
              <a:pPr/>
              <a:t>3/25/2012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33608-8D72-4415-BF23-C224B06CB0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2A3E-2DCF-4F9C-8D4F-B8A2B4670F4C}" type="datetimeFigureOut">
              <a:rPr lang="en-US" smtClean="0"/>
              <a:pPr/>
              <a:t>3/25/2012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33608-8D72-4415-BF23-C224B06CB0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3832A3E-2DCF-4F9C-8D4F-B8A2B4670F4C}" type="datetimeFigureOut">
              <a:rPr lang="en-US" smtClean="0"/>
              <a:pPr/>
              <a:t>3/25/2012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A333608-8D72-4415-BF23-C224B06CB0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3832A3E-2DCF-4F9C-8D4F-B8A2B4670F4C}" type="datetimeFigureOut">
              <a:rPr lang="en-US" smtClean="0"/>
              <a:pPr/>
              <a:t>3/25/2012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A333608-8D72-4415-BF23-C224B06CB0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2A3E-2DCF-4F9C-8D4F-B8A2B4670F4C}" type="datetimeFigureOut">
              <a:rPr lang="en-US" smtClean="0"/>
              <a:pPr/>
              <a:t>3/25/2012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33608-8D72-4415-BF23-C224B06CB0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2A3E-2DCF-4F9C-8D4F-B8A2B4670F4C}" type="datetimeFigureOut">
              <a:rPr lang="en-US" smtClean="0"/>
              <a:pPr/>
              <a:t>3/25/2012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33608-8D72-4415-BF23-C224B06CB0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3832A3E-2DCF-4F9C-8D4F-B8A2B4670F4C}" type="datetimeFigureOut">
              <a:rPr lang="en-US" smtClean="0"/>
              <a:pPr/>
              <a:t>3/25/2012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A333608-8D72-4415-BF23-C224B06CB0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2A3E-2DCF-4F9C-8D4F-B8A2B4670F4C}" type="datetimeFigureOut">
              <a:rPr lang="en-US" smtClean="0"/>
              <a:pPr/>
              <a:t>3/25/2012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33608-8D72-4415-BF23-C224B06CB0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3832A3E-2DCF-4F9C-8D4F-B8A2B4670F4C}" type="datetimeFigureOut">
              <a:rPr lang="en-US" smtClean="0"/>
              <a:pPr/>
              <a:t>3/25/2012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A333608-8D72-4415-BF23-C224B06CB0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3832A3E-2DCF-4F9C-8D4F-B8A2B4670F4C}" type="datetimeFigureOut">
              <a:rPr lang="en-US" smtClean="0"/>
              <a:pPr/>
              <a:t>3/25/2012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A333608-8D72-4415-BF23-C224B06CB0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3832A3E-2DCF-4F9C-8D4F-B8A2B4670F4C}" type="datetimeFigureOut">
              <a:rPr lang="en-US" smtClean="0"/>
              <a:pPr/>
              <a:t>3/25/2012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A333608-8D72-4415-BF23-C224B06CB0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dirty="0" smtClean="0"/>
              <a:t>Radionica kao oblik učenja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CS" dirty="0" smtClean="0"/>
              <a:t>Predavanja iz GV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dirty="0" smtClean="0"/>
              <a:t>Oblici rada u radionici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CS" dirty="0" smtClean="0"/>
              <a:t>Predavanja iz GV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Najčešće korišćeni oblici rada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sr-Latn-CS" dirty="0" smtClean="0"/>
              <a:t>Simultana individualna aktivnost</a:t>
            </a:r>
          </a:p>
          <a:p>
            <a:pPr marL="457200" indent="-457200">
              <a:buAutoNum type="arabicPeriod"/>
            </a:pPr>
            <a:r>
              <a:rPr lang="sr-Latn-CS" dirty="0" smtClean="0"/>
              <a:t>Rad u parovima ili malim grupama</a:t>
            </a:r>
          </a:p>
          <a:p>
            <a:pPr marL="457200" indent="-457200">
              <a:buAutoNum type="arabicPeriod"/>
            </a:pPr>
            <a:r>
              <a:rPr lang="sr-Latn-CS" dirty="0" smtClean="0"/>
              <a:t>Akvarijum tehnika</a:t>
            </a:r>
          </a:p>
          <a:p>
            <a:pPr marL="457200" indent="-457200">
              <a:buAutoNum type="arabicPeriod"/>
            </a:pPr>
            <a:r>
              <a:rPr lang="sr-Latn-CS" dirty="0" smtClean="0"/>
              <a:t>Rad u celoj grupi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1. Simultana individualna aktivnost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/>
              <a:t>Učesnici su istovremeno angažovani, ali svako za sebe.</a:t>
            </a:r>
          </a:p>
          <a:p>
            <a:r>
              <a:rPr lang="sr-Latn-CS" dirty="0" smtClean="0"/>
              <a:t>Introspektivno angažovanje: spolja nevidljivo, traži se prisećanje, maštanje, procena...), izvesna usmerenost na sebe. Često joj prethodi neka smirujuća aktivnost, posebno kod mlađe dece, koja ima elemente usmerenosti na sebe.</a:t>
            </a:r>
          </a:p>
          <a:p>
            <a:r>
              <a:rPr lang="sr-Latn-CS" dirty="0" smtClean="0"/>
              <a:t>Simultano individualno stvaranje nekog vidljivog proizvoda: napr. Crtanje. Može doći do upoređivanja, preuzimanja tuđih ideja. Ne treba napraviti atmosferu kao na ispitu, većnaglasiti da nema tačnih i pogrešnih rešenja, da svako za sebe najbolje zna šta je mislio, čega se prisetio...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2. Rad u parovima, malim grupama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Organizovanje razmene, izazivanje doživljaja.</a:t>
            </a:r>
          </a:p>
          <a:p>
            <a:r>
              <a:rPr lang="sr-Latn-CS" dirty="0" smtClean="0"/>
              <a:t>Povećan žamor i buka u učionici.</a:t>
            </a:r>
          </a:p>
          <a:p>
            <a:r>
              <a:rPr lang="sr-Latn-CS" dirty="0" smtClean="0"/>
              <a:t>Obratiti pažnju ako je neka grupa jako tiha, može da bude znak neaktivnosti.</a:t>
            </a:r>
          </a:p>
          <a:p>
            <a:r>
              <a:rPr lang="sr-Latn-CS" dirty="0" smtClean="0"/>
              <a:t>Drugačiji prostorni raspored, svaka grupa bi trebalo da ima svoj kutak.</a:t>
            </a:r>
          </a:p>
          <a:p>
            <a:r>
              <a:rPr lang="sr-Latn-CS" dirty="0" smtClean="0"/>
              <a:t>Male grope broje od 3 do 5 članova, u zavisnoti od uzrasta, stariji učesnici su efikasni u i grupama od 5, 6 učesnika.</a:t>
            </a:r>
          </a:p>
          <a:p>
            <a:r>
              <a:rPr lang="sr-Latn-CS" dirty="0" smtClean="0"/>
              <a:t>Kako podeliti decu u grupe, kako izgraditi koopreativnu atmosferu i kako obezbediti približno isti tempo rada u njima.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Podela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sr-Latn-CS" dirty="0" smtClean="0"/>
              <a:t>Učesnici bi trebalo da se nađu u komunikaciji sa što većim brojem ostalih učesnika, da ne budu grupe uvek iste.</a:t>
            </a:r>
          </a:p>
          <a:p>
            <a:r>
              <a:rPr lang="sr-Latn-CS" dirty="0" smtClean="0"/>
              <a:t>Rad u paru/ maloj grupi uvek nosi izvestan rizik od razbijanja velike grupe a ako su grupe uvek iste, to će smanjiti kohezivnost grupe, fiksirati i međusobno suprotstaviti postojeće klanove u razredu.</a:t>
            </a:r>
          </a:p>
          <a:p>
            <a:r>
              <a:rPr lang="sr-Latn-CS" dirty="0" smtClean="0"/>
              <a:t>Šansa da se međusobno bolje upoznaju, posredno se gradi mreža kohezivne grupe i tolerancija među njenim članovima.</a:t>
            </a:r>
          </a:p>
          <a:p>
            <a:r>
              <a:rPr lang="sr-Latn-CS" dirty="0" smtClean="0"/>
              <a:t>Najbolji način podele su slučajne, proistekle iz igre, tada deca pristaju da rade i sa onima sa kojima se inače ne druže.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Atmosfera saradnje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Za radionicu nisu karakteristične takmičarske aktivnosti.</a:t>
            </a:r>
          </a:p>
          <a:p>
            <a:r>
              <a:rPr lang="sr-Latn-CS" dirty="0" smtClean="0"/>
              <a:t>Jedino takmičenje koje se posredno neguje je takmičenje sa samim sobom.</a:t>
            </a:r>
          </a:p>
          <a:p>
            <a:r>
              <a:rPr lang="sr-Latn-CS" dirty="0" smtClean="0"/>
              <a:t>Dobar scenario radionice podstiče saradnju u grupi i među grupama, ne podržava se ni diskriminacija među članovima grupe, napr. </a:t>
            </a:r>
            <a:r>
              <a:rPr lang="sr-Latn-CS" dirty="0" smtClean="0"/>
              <a:t>t</a:t>
            </a:r>
            <a:r>
              <a:rPr lang="sr-Latn-CS" dirty="0" smtClean="0"/>
              <a:t>raženje krivca za neuspeh grupe.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Isti tempo rada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CS" dirty="0" smtClean="0"/>
              <a:t>Kada aktivnosti traju duže neizbežno se postavlja problem različitog tempa rada u malim grupama/ parovima.</a:t>
            </a:r>
          </a:p>
          <a:p>
            <a:r>
              <a:rPr lang="sr-Latn-CS" dirty="0" smtClean="0"/>
              <a:t>Preporka nedirektivnih postupaka:</a:t>
            </a:r>
          </a:p>
          <a:p>
            <a:r>
              <a:rPr lang="sr-Latn-CS" dirty="0" smtClean="0"/>
              <a:t>Najaviti koliko vremena je još preostalo.</a:t>
            </a:r>
          </a:p>
          <a:p>
            <a:r>
              <a:rPr lang="sr-Latn-CS" dirty="0" smtClean="0"/>
              <a:t>Podsećanje na to koliko im je još preostalo faza u radu.</a:t>
            </a:r>
          </a:p>
          <a:p>
            <a:r>
              <a:rPr lang="sr-Latn-CS" dirty="0" smtClean="0"/>
              <a:t>Malo pre isteka roka zamoliti grupu da polako završava zadatak.</a:t>
            </a:r>
          </a:p>
          <a:p>
            <a:r>
              <a:rPr lang="sr-Latn-CS" dirty="0" smtClean="0"/>
              <a:t>Zamolizi decu da daju neki znak ako su završili sa radom.</a:t>
            </a:r>
          </a:p>
          <a:p>
            <a:r>
              <a:rPr lang="sr-Latn-CS" dirty="0" smtClean="0"/>
              <a:t>Po isteku vremena konstatovati ko još radi i svaku grupu pitati koliko im je još ostalo.</a:t>
            </a:r>
          </a:p>
          <a:p>
            <a:r>
              <a:rPr lang="sr-Latn-CS" dirty="0" smtClean="0"/>
              <a:t>Ako neka grupa ne završi rad, zamoliti ih da dovrše tokom razmene u velikoj grupi.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3. Akvarijum tehnika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Prelazni oblik rada između malih grupa i cele grupe.</a:t>
            </a:r>
          </a:p>
          <a:p>
            <a:r>
              <a:rPr lang="sr-Latn-CS" dirty="0" smtClean="0"/>
              <a:t>Jedna grupa je akter, nalazi se u centru a svi ostali su aktivni posmatrači.</a:t>
            </a:r>
          </a:p>
          <a:p>
            <a:r>
              <a:rPr lang="sr-Latn-CS" dirty="0" smtClean="0"/>
              <a:t>Posmatrači treba da imaju vrlo jasan zadatak, šta treba da posmatraju.</a:t>
            </a:r>
          </a:p>
          <a:p>
            <a:r>
              <a:rPr lang="sr-Latn-CS" dirty="0" smtClean="0"/>
              <a:t>Potrebno je odvojiti vreme za pripremu nastupa u akvarijumu od strukturisanog posmatranja, da neka grupa ne mora da završava svoje pripreme dok je druga već u akvarijumu.</a:t>
            </a:r>
          </a:p>
          <a:p>
            <a:r>
              <a:rPr lang="sr-Latn-CS" dirty="0" smtClean="0"/>
              <a:t>Svaka grupa može da bude akter, ili samo jedna koja se dobrovoljno javila.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4. Rad u velikoj grupi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sr-Latn-CS" dirty="0" smtClean="0"/>
              <a:t>Razmena u velikoj grupi je zapravo osnovni oblik rada u radionici.</a:t>
            </a:r>
          </a:p>
          <a:p>
            <a:r>
              <a:rPr lang="sr-Latn-CS" dirty="0" smtClean="0"/>
              <a:t>Početak i kraj radionice su tako organizovani da cela grupa učestvuje u aktivnosti.</a:t>
            </a:r>
          </a:p>
          <a:p>
            <a:r>
              <a:rPr lang="sr-Latn-CS" dirty="0" smtClean="0"/>
              <a:t>Razmena se vrši razgovorom u krug, svako čeka svoj red da kaže nešto, sluša ostale.</a:t>
            </a:r>
          </a:p>
          <a:p>
            <a:r>
              <a:rPr lang="sr-Latn-CS" dirty="0" smtClean="0"/>
              <a:t>Postoje i grupne diskusije, manje strukturisani oblik razmene u celoj grupi, obično posle neke intenzivne aktivnosti, ili su sastavni deo igrovnog konteksta.</a:t>
            </a:r>
          </a:p>
          <a:p>
            <a:r>
              <a:rPr lang="sr-Latn-CS" dirty="0" smtClean="0"/>
              <a:t>Ne nategnute kvazi- diskusuje.</a:t>
            </a:r>
          </a:p>
          <a:p>
            <a:r>
              <a:rPr lang="sr-Latn-CS" dirty="0" smtClean="0"/>
              <a:t>Velika pažnja i koncentracija voditelja, za usmeravanje pravca diskusije, redosled govornika, vremenski okvir...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4. Rad u velikoj grupi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/>
              <a:t>Još jedan oblik razmene u celoj grupi: mozgalica (brainstorming).</a:t>
            </a:r>
          </a:p>
          <a:p>
            <a:r>
              <a:rPr lang="sr-Latn-CS" dirty="0" smtClean="0"/>
              <a:t>Slobodne asocijacije učesnika na zadatu temu.</a:t>
            </a:r>
          </a:p>
          <a:p>
            <a:r>
              <a:rPr lang="sr-Latn-CS" dirty="0" smtClean="0"/>
              <a:t>Najkreativniji oblik razmene.</a:t>
            </a:r>
          </a:p>
          <a:p>
            <a:r>
              <a:rPr lang="sr-Latn-CS" dirty="0" smtClean="0"/>
              <a:t>Ideje, asocijacije iznose se bez prethodne evaluacije, bez procene njihove vrednosti.</a:t>
            </a:r>
          </a:p>
          <a:p>
            <a:r>
              <a:rPr lang="sr-Latn-CS" dirty="0" smtClean="0"/>
              <a:t>Voditelj ih zapisuje, u sirovom obliku, bez selekcije, ne komentariše, obeshrabruje međusobno komentarisanje učesnika.</a:t>
            </a:r>
          </a:p>
          <a:p>
            <a:r>
              <a:rPr lang="sr-Latn-CS" dirty="0" smtClean="0"/>
              <a:t>Posle par minuta mozganje ubrzava tempo, najoriginalnije ideje dolaze obično pri kraju.</a:t>
            </a:r>
          </a:p>
          <a:p>
            <a:r>
              <a:rPr lang="sr-Latn-CS" dirty="0" smtClean="0"/>
              <a:t>Posle mozgalice ide obično organizacija i obrada produkovanih ideja.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Oblici učenja u radionici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Cilj edukativnih radionica je saznanje u najširem smislu, radionice u programu GV većinom spadaju u ovu vrstu.</a:t>
            </a:r>
          </a:p>
          <a:p>
            <a:r>
              <a:rPr lang="sr-Latn-CS" dirty="0" smtClean="0"/>
              <a:t>Saznanje ne bi bilo saznanje da se ne usvaja, uči na određeni način. </a:t>
            </a:r>
          </a:p>
          <a:p>
            <a:r>
              <a:rPr lang="sr-Latn-CS" dirty="0" smtClean="0"/>
              <a:t>Radionicu možemo analizirati i sa aspekta oblika učenja koji su prisutni u njemom scenariu.</a:t>
            </a:r>
          </a:p>
          <a:p>
            <a:r>
              <a:rPr lang="sr-Latn-CS" dirty="0" smtClean="0"/>
              <a:t>U zavisnosti od scenaria, radionica može objediniti više oblika učenja.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Još neke tehnike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sr-Latn-CS" dirty="0" smtClean="0"/>
              <a:t>VOĐENA FANTAZJIA: u atmosferi opuštenosti voditelj usmerava maštu učesnika sadržajima izabranim prema tome kroz koje iskustvo želi da oni prođu.</a:t>
            </a:r>
          </a:p>
          <a:p>
            <a:r>
              <a:rPr lang="sr-Latn-CS" dirty="0" smtClean="0"/>
              <a:t>VAJANJE: vajari i glina, potom menjaju uloge, osvetljavanje bitnih momenata nekih složenih i skrivenih pojava.</a:t>
            </a:r>
          </a:p>
          <a:p>
            <a:r>
              <a:rPr lang="sr-Latn-CS" dirty="0" smtClean="0"/>
              <a:t>IGRANJE ULOGA: sagledavanje situacije iz druge perspektive, podsticanje decentracije kod dece, premeštanje iz uloge u ulogu, uvežbavanje socijalnih veština u zaštićenoj sredini (ka da aktivnost).</a:t>
            </a:r>
          </a:p>
          <a:p>
            <a:r>
              <a:rPr lang="sr-Latn-CS" dirty="0" smtClean="0"/>
              <a:t>Uverljive, životne situacije, što smislenije za učesnike. </a:t>
            </a:r>
            <a:r>
              <a:rPr lang="sr-Latn-CS" smtClean="0"/>
              <a:t>Deca lako prihvataju ovu aktivnost.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1. Aktivno učenje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Nesumnjivo jedan od aktivnih metoda učenja.</a:t>
            </a:r>
          </a:p>
          <a:p>
            <a:r>
              <a:rPr lang="sr-Latn-CS" dirty="0" smtClean="0"/>
              <a:t>Svi učesnici su od početka do kraja angažovani u mentalnom i često i u motoričkom smislu.</a:t>
            </a:r>
          </a:p>
          <a:p>
            <a:r>
              <a:rPr lang="sr-Latn-CS" dirty="0" smtClean="0"/>
              <a:t>Mentalni: promišljanje, asocijacije, prisećanje, rešavanje problema...</a:t>
            </a:r>
          </a:p>
          <a:p>
            <a:r>
              <a:rPr lang="sr-Latn-CS" dirty="0" smtClean="0"/>
              <a:t>Motorički: pokret, crtanje, pisanje...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2. Iskustveno učenje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/>
              <a:t>Aktivnost nije dovoljna da bi se steklo iskustvo.</a:t>
            </a:r>
          </a:p>
          <a:p>
            <a:r>
              <a:rPr lang="sr-Latn-CS" dirty="0" smtClean="0"/>
              <a:t>Aktivnost nas vodi u različitim pravcima, predstavlja besmisleno prelaženje sa jednog na drugo ukoliko nije povezana u svesti sa posledicama koje iz nje proističu.</a:t>
            </a:r>
          </a:p>
          <a:p>
            <a:r>
              <a:rPr lang="sr-Latn-CS" dirty="0" smtClean="0"/>
              <a:t>Učiti iz iskustva znači uspostaviti vezu unaprad i unazad između onoga što činimo i posledica.</a:t>
            </a:r>
          </a:p>
          <a:p>
            <a:r>
              <a:rPr lang="sr-Latn-CS" dirty="0" smtClean="0"/>
              <a:t>Iskustvo- akumulacija ranije stečenih doživljaja.</a:t>
            </a:r>
          </a:p>
          <a:p>
            <a:r>
              <a:rPr lang="sr-Latn-CS" dirty="0" smtClean="0"/>
              <a:t>U iskustvanom učenju se naglasak stavlja na artikulaciju, elaboraciju i kulturno uobličavanje, tj. Kultivisanje ličnog, spontanog doživljaja kroz razmenu.</a:t>
            </a:r>
          </a:p>
          <a:p>
            <a:r>
              <a:rPr lang="sr-Latn-CS" dirty="0" smtClean="0"/>
              <a:t>Ovo učenje je u osnovi radioničarskog postupka.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3. Učenje kroz interakciju u zoni narednog razvoja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sr-Latn-CS" dirty="0" smtClean="0"/>
              <a:t>Konstruktivna uloga socijalne interakcije za lični psihički razvoj, sadržaji i struktura interakcije i razmena u grupi oblikuju način na koji će učesnik nadalje razmišljati o problemu koji je bio predmet razmene.</a:t>
            </a:r>
          </a:p>
          <a:p>
            <a:r>
              <a:rPr lang="sr-Latn-CS" dirty="0" smtClean="0"/>
              <a:t>Zona narednog razvoja: posebna značaj za razvoj imaju one aktivnosti koje dete ne može da uradi samo, ali može ako mu pomogne odrasli. Te aktivnosti se nazivaju aktivnosti u zoni narednog razvoja.  Voditelj u radionici svojim komentarima i instrukcijama može da bude nešto malo iznad mogućnosti učesnika, ili u grupi detetu može da bude uzor neko dete koje je 1- 2 godine starije a koje se nalazi u zoni narednog razvoja prvog deteta.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4. Kooperativno učenje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Nije samo voditelj izvor učenja.</a:t>
            </a:r>
          </a:p>
          <a:p>
            <a:r>
              <a:rPr lang="sr-Latn-CS" dirty="0" smtClean="0"/>
              <a:t>U svakoj grupi svi učesnici poseduju veliki repertoar znanja i iskustava.</a:t>
            </a:r>
          </a:p>
          <a:p>
            <a:r>
              <a:rPr lang="sr-Latn-CS" dirty="0" smtClean="0"/>
              <a:t>Razlike u znanjima i iskustvima se mogu iskoristiti za različite oblike učenja.</a:t>
            </a:r>
          </a:p>
          <a:p>
            <a:r>
              <a:rPr lang="sr-Latn-CS" dirty="0" smtClean="0"/>
              <a:t>Neka učenja su moguća samo u razmeni unutar grupe (jasna komunikacija, umeće diskusije, uviđanje da postoje različita gledišta, tolerancija prema različitom mišljenju...)</a:t>
            </a:r>
          </a:p>
          <a:p>
            <a:r>
              <a:rPr lang="sr-Latn-CS" dirty="0" smtClean="0"/>
              <a:t>Za neka umeća i veštine je jedino efikasan grupni rad i to onaj koji polazi od ličnog autentičnog doživljaja.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5</a:t>
            </a:r>
            <a:r>
              <a:rPr lang="sr-Latn-CS" dirty="0" smtClean="0"/>
              <a:t>. Učenje po modelu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Važan oblik učenja soijalnog ponašanja.</a:t>
            </a:r>
          </a:p>
          <a:p>
            <a:r>
              <a:rPr lang="sr-Latn-CS" dirty="0" smtClean="0"/>
              <a:t>Voditelj je model ponašanja koje želi da prenese.</a:t>
            </a:r>
          </a:p>
          <a:p>
            <a:r>
              <a:rPr lang="sr-Latn-CS" dirty="0" smtClean="0"/>
              <a:t>Način na koji prihvata različita mišljenja, na koji izražava svoje neslaganje, kako reaguje na konflikte u grupi...</a:t>
            </a:r>
          </a:p>
          <a:p>
            <a:r>
              <a:rPr lang="sr-Latn-CS" dirty="0" smtClean="0"/>
              <a:t>Sam sadržaj radionica je takav da omogućava učesnicima da posmatraju jedni druge.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6</a:t>
            </a:r>
            <a:r>
              <a:rPr lang="sr-Latn-CS" dirty="0" smtClean="0"/>
              <a:t>. Kombinacija konvergentnog i divergentnog mišljenja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Dva različita vida mišljenja.</a:t>
            </a:r>
          </a:p>
          <a:p>
            <a:r>
              <a:rPr lang="sr-Latn-CS" dirty="0" smtClean="0"/>
              <a:t>U radionici se kombinuju: voditelj zna šta želi da deca nauče, ali do tog rezultata mogu da dođu različitim putevima- divergentno mišljenje.</a:t>
            </a:r>
          </a:p>
          <a:p>
            <a:r>
              <a:rPr lang="sr-Latn-CS" dirty="0" smtClean="0"/>
              <a:t>Faza divergentnog mišljenja: traži se što veći broj rešenja za neku situaciji.</a:t>
            </a:r>
          </a:p>
          <a:p>
            <a:r>
              <a:rPr lang="sr-Latn-CS" dirty="0" smtClean="0"/>
              <a:t>Potom se odbacuju nerealna a zadržavaju moguća.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7. Učenje rešavanjem problema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U edukativnim radionicama igrovni kontekst i vrste aktivnosti su takve da stvaraju kognitivnu neravnotežu kod učesnika, potrebu da se nešto shvati, reši, obradi i razume.</a:t>
            </a:r>
          </a:p>
          <a:p>
            <a:r>
              <a:rPr lang="sr-Latn-CS" dirty="0" smtClean="0"/>
              <a:t>Učesnici moraju da rešavaju probleme, socijalne, emocionalne, intelektualne.</a:t>
            </a:r>
          </a:p>
          <a:p>
            <a:r>
              <a:rPr lang="sr-Latn-CS" dirty="0" smtClean="0"/>
              <a:t>Uočiti, definisati, precizirati, plan rešenja, analiza i prikupljanje činjenica, ideje za rešenje, testiranje ideja, diskusija o problemu, izveštavanje o rezultatima.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75</TotalTime>
  <Words>1441</Words>
  <Application>Microsoft Office PowerPoint</Application>
  <PresentationFormat>On-screen Show (4:3)</PresentationFormat>
  <Paragraphs>104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Oriel</vt:lpstr>
      <vt:lpstr>Radionica kao oblik učenja</vt:lpstr>
      <vt:lpstr>Oblici učenja u radionici</vt:lpstr>
      <vt:lpstr>1. Aktivno učenje</vt:lpstr>
      <vt:lpstr>2. Iskustveno učenje</vt:lpstr>
      <vt:lpstr>3. Učenje kroz interakciju u zoni narednog razvoja</vt:lpstr>
      <vt:lpstr>4. Kooperativno učenje</vt:lpstr>
      <vt:lpstr>5. Učenje po modelu</vt:lpstr>
      <vt:lpstr>6. Kombinacija konvergentnog i divergentnog mišljenja</vt:lpstr>
      <vt:lpstr>7. Učenje rešavanjem problema</vt:lpstr>
      <vt:lpstr>Oblici rada u radionici</vt:lpstr>
      <vt:lpstr>Najčešće korišćeni oblici rada</vt:lpstr>
      <vt:lpstr>1. Simultana individualna aktivnost</vt:lpstr>
      <vt:lpstr>2. Rad u parovima, malim grupama</vt:lpstr>
      <vt:lpstr>Podela</vt:lpstr>
      <vt:lpstr>Atmosfera saradnje</vt:lpstr>
      <vt:lpstr>Isti tempo rada</vt:lpstr>
      <vt:lpstr>3. Akvarijum tehnika</vt:lpstr>
      <vt:lpstr>4. Rad u velikoj grupi</vt:lpstr>
      <vt:lpstr>4. Rad u velikoj grupi</vt:lpstr>
      <vt:lpstr>Još neke tehnike</vt:lpstr>
    </vt:vector>
  </TitlesOfParts>
  <Company>Kral Dunaja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Radionica kao oblik učenja</dc:title>
  <dc:creator>Crni</dc:creator>
  <cp:lastModifiedBy>Crni</cp:lastModifiedBy>
  <cp:revision>9</cp:revision>
  <dcterms:created xsi:type="dcterms:W3CDTF">2012-03-24T16:03:31Z</dcterms:created>
  <dcterms:modified xsi:type="dcterms:W3CDTF">2012-03-25T20:26:38Z</dcterms:modified>
</cp:coreProperties>
</file>