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281" r:id="rId4"/>
    <p:sldId id="282" r:id="rId5"/>
    <p:sldId id="283" r:id="rId6"/>
    <p:sldId id="277" r:id="rId7"/>
    <p:sldId id="276" r:id="rId8"/>
    <p:sldId id="259" r:id="rId9"/>
    <p:sldId id="278" r:id="rId10"/>
    <p:sldId id="279" r:id="rId11"/>
    <p:sldId id="280" r:id="rId12"/>
    <p:sldId id="284" r:id="rId13"/>
    <p:sldId id="286" r:id="rId14"/>
    <p:sldId id="260" r:id="rId15"/>
    <p:sldId id="275" r:id="rId16"/>
    <p:sldId id="257" r:id="rId17"/>
    <p:sldId id="258" r:id="rId18"/>
    <p:sldId id="261" r:id="rId19"/>
    <p:sldId id="263" r:id="rId20"/>
    <p:sldId id="262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30"/>
    <p:sldId id="287" r:id="rId31"/>
    <p:sldId id="288" r:id="rId32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/>
    <p:restoredTop sz="94671"/>
  </p:normalViewPr>
  <p:slideViewPr>
    <p:cSldViewPr showGuides="1"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870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D102A6F-839C-450E-BA71-24168D9D565A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sr-Latn-RS" altLang="x-none" sz="1200" dirty="0">
                <a:latin typeface="Calibri" panose="020F0502020204030204" pitchFamily="34" charset="0"/>
              </a:rPr>
            </a:fld>
            <a:endParaRPr lang="sr-Latn-RS" altLang="x-none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dirty="0"/>
          </a:p>
        </p:txBody>
      </p:sp>
      <p:sp>
        <p:nvSpPr>
          <p:cNvPr id="32772" name="Slide Number Placeholder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en-US" sz="1200" dirty="0">
                <a:latin typeface="Calibri" panose="020F0502020204030204" pitchFamily="34" charset="0"/>
              </a:rPr>
            </a:fld>
            <a:endParaRPr 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6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sr-Latn-RS" altLang="x-none" dirty="0"/>
            </a:fld>
            <a:endParaRPr lang="sr-Latn-RS" altLang="x-none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8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D99FF8-6BD4-4A55-9C89-2B123FF7E5D4}" type="datetimeFigureOut">
              <a:rPr kumimoji="0" lang="sr-Latn-RS" sz="12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sr-Latn-RS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205" indent="-22860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0" fontAlgn="base" hangingPunct="0">
        <a:spcBef>
          <a:spcPct val="20000"/>
        </a:spcBef>
        <a:spcAft>
          <a:spcPct val="0"/>
        </a:spcAft>
        <a:buClr>
          <a:srgbClr val="005BD3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b"/>
          <a:p>
            <a:pPr algn="ctr" eaLnBrk="1" hangingPunct="1">
              <a:buClrTx/>
              <a:buSzTx/>
              <a:buFontTx/>
              <a:buNone/>
            </a:pPr>
            <a:r>
              <a:rPr lang="sr-Cyrl-RS" altLang="x-none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ПРИМЕЊЕНА БИХЕВИОРАЛНА АНАЛИЗА </a:t>
            </a:r>
            <a:br>
              <a:rPr lang="sr-Cyrl-RS" altLang="x-none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sr-Cyrl-RS" altLang="x-none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</a:t>
            </a:r>
            <a:r>
              <a:rPr lang="sr-Latn-RS" altLang="x-none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pplied Behaviora Analysis (ABA)</a:t>
            </a:r>
            <a:endParaRPr lang="sr-Latn-RS" altLang="x-none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125" cy="1066800"/>
          </a:xfrm>
        </p:spPr>
        <p:txBody>
          <a:bodyPr vert="horz" wrap="square" lIns="91440" tIns="45720" rIns="91440" bIns="45720" numCol="1" rtlCol="0" anchor="t" anchorCtr="0" compatLnSpc="1"/>
          <a:p>
            <a:pPr algn="r" eaLnBrk="1" hangingPunct="1">
              <a:buSzTx/>
            </a:pPr>
            <a:r>
              <a:rPr lang="sr-Cyrl-RS" altLang="x-none" kern="1200" dirty="0">
                <a:solidFill>
                  <a:srgbClr val="898989"/>
                </a:solidFill>
                <a:latin typeface="+mn-lt"/>
                <a:ea typeface="+mn-ea"/>
                <a:cs typeface="+mn-cs"/>
              </a:rPr>
              <a:t>Проф.</a:t>
            </a:r>
            <a:r>
              <a:rPr lang="sr-Latn-RS" altLang="x-none" kern="1200" dirty="0">
                <a:solidFill>
                  <a:srgbClr val="898989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altLang="x-none" kern="1200" dirty="0">
                <a:solidFill>
                  <a:srgbClr val="898989"/>
                </a:solidFill>
                <a:latin typeface="+mn-lt"/>
                <a:ea typeface="+mn-ea"/>
                <a:cs typeface="+mn-cs"/>
              </a:rPr>
              <a:t>др Гордана Николић</a:t>
            </a:r>
            <a:endParaRPr lang="sr-Latn-RS" altLang="x-none" kern="1200" dirty="0">
              <a:solidFill>
                <a:srgbClr val="898989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Cyrl-R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----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/>
              <a:t>У тој књизи кроз бихевиоралну анализу објашњава шта  у основи представља језик, пошто језик сматра суштином људског понашања;путем језика се остварује комуникација и социјално биће особе; језик је у основи учења, когниције, експерсије осећања.</a:t>
            </a:r>
            <a:endParaRPr dirty="0"/>
          </a:p>
          <a:p>
            <a:pPr eaLnBrk="1" hangingPunct="1"/>
            <a:r>
              <a:rPr dirty="0"/>
              <a:t>Скинер сматра да је камен темељац људског понашања језик као и сам процес учења.</a:t>
            </a:r>
            <a:endParaRPr dirty="0"/>
          </a:p>
          <a:p>
            <a:pPr eaLnBrk="1" hangingPunct="1"/>
            <a:r>
              <a:rPr dirty="0"/>
              <a:t>Бихевиоралне анализе и Скинерове анализе вербалног бихевиоризма су такође дубински одредиле  АБА метод/терапију и утицале на многоструког развоја АБА терапијских приступа. 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algn="ctr" eaLnBrk="1" hangingPunct="1">
              <a:buNone/>
            </a:pPr>
            <a:r>
              <a:rPr lang="sr-Cyrl-RS" altLang="x-none" sz="3600" dirty="0"/>
              <a:t>Суштина инструменталног  учења </a:t>
            </a:r>
            <a:endParaRPr lang="sr-Latn-RS" altLang="x-non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Инструментално учење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је облик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учења којим настају нови и сложенији облици понашања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који су инструмент за задовољење потреба.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основном принципу инструменталног учења, промене у понашању настају као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резултат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позитивних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или негативних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последица које понашање изазива.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Јединка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тежи да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понови (учврсти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понашања која доводе до награде, а одустаје од понашања која не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доводи до награде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или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доводи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 казне (таква понашања се инхибирају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Позитивно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поткрепљење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(изазивањем позитивне дражи долази до задовољења потребе),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негативно поткрепљење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(организам својим понашањем спречава  аверзивну драж, због тога се осећа пријатност),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казна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(аверзивне дражи не могу да се избегну ). Казна не служи елиминацији непозељног понашања, већ  његовој инхибицији. </a:t>
            </a: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Cyrl-R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…..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algn="just" eaLnBrk="1" hangingPunct="1"/>
            <a:r>
              <a:rPr lang="ru-RU" altLang="x-none" dirty="0"/>
              <a:t>Инструментално учење има велику улогу у развоју детета. Уз учење по моделу, оно је вероватно најважнији „састојак“ васпитних поступака. Одувек су се људи служили наградама </a:t>
            </a:r>
            <a:r>
              <a:rPr lang="ru-RU" altLang="x-none" dirty="0"/>
              <a:t>и казнама како би своје потомке научили да се понашају на један начин, а не на други или да стекну једне особине личности, а сузбију друге.</a:t>
            </a:r>
            <a:endParaRPr lang="ru-RU" altLang="x-none" dirty="0"/>
          </a:p>
          <a:p>
            <a:pPr eaLnBrk="1" hangingPunct="1">
              <a:buNone/>
            </a:pPr>
            <a:r>
              <a:rPr lang="sr-Cyrl-RS" altLang="x-none" dirty="0"/>
              <a:t>У АБА третману се у јасно дефинисаној структури рада користе принципи инструменталног учења: </a:t>
            </a:r>
            <a:endParaRPr lang="sr-Cyrl-RS" altLang="x-none" dirty="0"/>
          </a:p>
          <a:p>
            <a:pPr eaLnBrk="1" hangingPunct="1">
              <a:buNone/>
            </a:pPr>
            <a:r>
              <a:rPr lang="sr-Cyrl-RS" altLang="x-none" dirty="0"/>
              <a:t>Позитивана последица (појачање) (</a:t>
            </a:r>
            <a:r>
              <a:rPr lang="sr-Latn-RS" altLang="x-none" dirty="0"/>
              <a:t>Positiv reinforcement)</a:t>
            </a:r>
            <a:endParaRPr lang="sr-Latn-RS" altLang="x-none" dirty="0"/>
          </a:p>
          <a:p>
            <a:pPr eaLnBrk="1" hangingPunct="1">
              <a:buNone/>
            </a:pPr>
            <a:r>
              <a:rPr lang="sr-Cyrl-RS" altLang="x-none" dirty="0"/>
              <a:t>Негативна последица (</a:t>
            </a:r>
            <a:r>
              <a:rPr lang="sr-Latn-RS" altLang="x-none" dirty="0"/>
              <a:t>time out</a:t>
            </a:r>
            <a:r>
              <a:rPr lang="sr-Cyrl-RS" altLang="x-none" dirty="0"/>
              <a:t>) (</a:t>
            </a:r>
            <a:r>
              <a:rPr lang="sr-Latn-RS" altLang="x-none" dirty="0"/>
              <a:t>negativ reiforcement)</a:t>
            </a:r>
            <a:endParaRPr lang="sr-Latn-RS" altLang="x-non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4100" dirty="0"/>
              <a:t>Многострукост у развоју АБА приступа </a:t>
            </a:r>
            <a:endParaRPr lang="sr-Latn-RS" altLang="x-none" sz="41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just" eaLnBrk="1" hangingPunct="1"/>
            <a:r>
              <a:rPr lang="ru-RU" altLang="x-none" dirty="0"/>
              <a:t>Објављена су бројна истраживања која приказују како је АБА делотворна у унапређењу исхода за децу, нарочито по питању когнитивних и језичких способности. Током протеклих неколико деценија, јавили су се различити модели коришдења АБА, и сви користе бихејвиорално подучавање. Сви користе стратегије засноване на Скинеровом раду. Често је тешко разумети АБА док не видите како функционише. 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eaLnBrk="1" hangingPunct="1">
              <a:buNone/>
            </a:pPr>
            <a:r>
              <a:rPr lang="sr-Cyrl-RS" altLang="x-none" dirty="0"/>
              <a:t>Ивар Ловас (</a:t>
            </a:r>
            <a:r>
              <a:rPr lang="sr-Latn-RS" altLang="x-none" dirty="0"/>
              <a:t>Ivar Lovaas)</a:t>
            </a:r>
            <a:endParaRPr lang="sr-Latn-RS" altLang="x-none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sz="1800" dirty="0"/>
              <a:t>Један од типова АБА интервенције је Подучавање путем дискр</a:t>
            </a:r>
            <a:r>
              <a:rPr lang="sr-Cyrl-RS" altLang="x-none" sz="1800" dirty="0"/>
              <a:t>иминативних </a:t>
            </a:r>
            <a:r>
              <a:rPr sz="1800" dirty="0"/>
              <a:t>покушаја (Discrete Trial Teaching – DTT, често се назива и „традиционална АБА“, или Ловасов модел, по зачетнику др Ивару Ловасу). </a:t>
            </a:r>
            <a:endParaRPr sz="1800" dirty="0"/>
          </a:p>
          <a:p>
            <a:pPr eaLnBrk="1" hangingPunct="1"/>
            <a:r>
              <a:rPr sz="1800" dirty="0"/>
              <a:t>ДТТ укључује подучавање појединачних вештина коришћењем неколико поновљених покушаја и поткрепљења који могу и не морају бити суштински везани за вештину која се подучава.</a:t>
            </a:r>
            <a:endParaRPr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eaLnBrk="1" hangingPunct="1">
              <a:buNone/>
            </a:pPr>
            <a:r>
              <a:rPr lang="sr-Cyrl-RS" altLang="x-none" dirty="0"/>
              <a:t>……Ловасово истраживање </a:t>
            </a:r>
            <a:endParaRPr lang="sr-Latn-RS" altLang="x-none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sz="1800" dirty="0"/>
              <a:t>Крајем деведесетигх година већина која је радила по програму АБА  користили су Ловасов приступ .</a:t>
            </a:r>
            <a:endParaRPr sz="1800" dirty="0"/>
          </a:p>
          <a:p>
            <a:pPr eaLnBrk="1" hangingPunct="1"/>
            <a:r>
              <a:rPr sz="1800" dirty="0"/>
              <a:t>1987. године Ловас је пратио групу од 59 деце са аутизмом  узраста од  шест година. Испивани су различити приступи у раду са децом (како да уче, брину о себи, развијају говор,итд).</a:t>
            </a:r>
            <a:endParaRPr sz="1800" dirty="0"/>
          </a:p>
          <a:p>
            <a:pPr eaLnBrk="1" hangingPunct="1"/>
            <a:r>
              <a:rPr sz="1800" dirty="0"/>
              <a:t>Од укупног броја деце (59)  деветнаест-оро деце је  били у програму </a:t>
            </a:r>
            <a:r>
              <a:rPr sz="1800" b="1" u="sng" dirty="0"/>
              <a:t>40 сати </a:t>
            </a:r>
            <a:r>
              <a:rPr sz="1800" dirty="0"/>
              <a:t>на недељном нивоу  облик рада: </a:t>
            </a:r>
            <a:r>
              <a:rPr sz="1800" b="1" u="sng" dirty="0"/>
              <a:t>један на један  </a:t>
            </a:r>
            <a:r>
              <a:rPr sz="1800" dirty="0"/>
              <a:t>је остварило најбоље исходе </a:t>
            </a:r>
            <a:endParaRPr sz="1800" dirty="0"/>
          </a:p>
          <a:p>
            <a:pPr eaLnBrk="1" hangingPunct="1"/>
            <a:r>
              <a:rPr sz="1800" dirty="0"/>
              <a:t>Након првог разреда, 47% деце са аутизмом није се разликовало од својих вршњака у одељењу</a:t>
            </a:r>
            <a:endParaRPr sz="1800" dirty="0"/>
          </a:p>
          <a:p>
            <a:pPr eaLnBrk="1" hangingPunct="1"/>
            <a:endParaRPr sz="1800" dirty="0"/>
          </a:p>
          <a:p>
            <a:pPr eaLnBrk="1" hangingPunct="1"/>
            <a:endParaRPr sz="1800" dirty="0"/>
          </a:p>
          <a:p>
            <a:pPr eaLnBrk="1" hangingPunct="1"/>
            <a:endParaRPr sz="1800" dirty="0"/>
          </a:p>
          <a:p>
            <a:pPr eaLnBrk="1" hangingPunct="1"/>
            <a:endParaRPr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46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eaLnBrk="1" hangingPunct="1"/>
            <a:r>
              <a:rPr lang="sr-Cyrl-RS" altLang="x-none" sz="1700" dirty="0"/>
              <a:t>Шест година након спроведеног истраживања са 59 деце са аутизмом , Ловас са сарадницима понавља испитује способности код исте групе деце која тада имају по 13 година </a:t>
            </a:r>
            <a:r>
              <a:rPr lang="sr-Cyrl-RS" altLang="x-none" b="1" dirty="0"/>
              <a:t>(</a:t>
            </a:r>
            <a:r>
              <a:rPr lang="sr-Latn-RS" altLang="x-none" sz="1700" dirty="0"/>
              <a:t>Lovaas , Mc Eachin &amp;Smith</a:t>
            </a:r>
            <a:r>
              <a:rPr lang="sr-Cyrl-RS" altLang="x-none" sz="1700" dirty="0"/>
              <a:t>1993 године </a:t>
            </a:r>
            <a:r>
              <a:rPr lang="sr-Latn-RS" altLang="x-none" sz="1700" dirty="0"/>
              <a:t>)</a:t>
            </a:r>
            <a:r>
              <a:rPr lang="sr-Cyrl-RS" altLang="x-none" sz="1700" dirty="0"/>
              <a:t>;</a:t>
            </a:r>
            <a:endParaRPr lang="sr-Cyrl-RS" altLang="x-none" sz="1700" dirty="0"/>
          </a:p>
          <a:p>
            <a:pPr eaLnBrk="1" hangingPunct="1"/>
            <a:r>
              <a:rPr lang="sr-Cyrl-RS" altLang="x-none" sz="1700" dirty="0"/>
              <a:t>Деца која су на након прве године истраживања показала најбоље резултате  поновила су успех и након шест година од истраживања и добијених годину дана подршке; </a:t>
            </a:r>
            <a:endParaRPr lang="sr-Cyrl-RS" altLang="x-none" sz="1700" dirty="0"/>
          </a:p>
          <a:p>
            <a:pPr eaLnBrk="1" hangingPunct="1"/>
            <a:r>
              <a:rPr lang="sr-Cyrl-RS" altLang="x-none" sz="1700" dirty="0"/>
              <a:t>деца су и даље била уједначена са вршњацима у одељењу  (нису се ничим издвајали од типичних вршњака) и нису имали потребу за додатном подршком.</a:t>
            </a:r>
            <a:endParaRPr lang="sr-Cyrl-RS" altLang="x-none" sz="1700" dirty="0"/>
          </a:p>
          <a:p>
            <a:pPr eaLnBrk="1" hangingPunct="1"/>
            <a:r>
              <a:rPr lang="sr-Cyrl-RS" altLang="x-none" sz="1700" dirty="0"/>
              <a:t>1998.године (</a:t>
            </a:r>
            <a:r>
              <a:rPr sz="1700" dirty="0"/>
              <a:t>Jacobson, Mulick </a:t>
            </a:r>
            <a:r>
              <a:rPr lang="sr-Latn-RS" altLang="x-none" sz="1700" dirty="0"/>
              <a:t>&amp; Green )</a:t>
            </a:r>
            <a:r>
              <a:rPr lang="sr-Cyrl-RS" altLang="x-none" sz="1700" dirty="0"/>
              <a:t> објављују резултате истраживања којим показују да је Ловасов модел АБА методе најефектнији па и најјефтинији ако се посматрају резултати добијени у дужем временском периоду: </a:t>
            </a:r>
            <a:endParaRPr lang="sr-Cyrl-RS" altLang="x-none" sz="1700" dirty="0"/>
          </a:p>
          <a:p>
            <a:pPr eaLnBrk="1" hangingPunct="1"/>
            <a:r>
              <a:rPr lang="sr-Cyrl-RS" altLang="x-none" sz="1700" dirty="0"/>
              <a:t>Истраживање је показало да ученици који током прве године школе добијају интензивни програм подршке по Ловасовом приступу АБА  методе касније немају потребе за интензивном подршком или чак и подршком уопште; </a:t>
            </a:r>
            <a:endParaRPr lang="sr-Latn-RS" altLang="x-none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Latn-RS" altLang="x-none" sz="4100" dirty="0"/>
              <a:t>A-B-C- </a:t>
            </a:r>
            <a:br>
              <a:rPr lang="sr-Latn-RS" altLang="x-none" sz="4100" dirty="0"/>
            </a:br>
            <a:r>
              <a:rPr lang="sr-Latn-RS" altLang="x-none" sz="4100" dirty="0"/>
              <a:t>A</a:t>
            </a:r>
            <a:r>
              <a:rPr lang="sr-Cyrl-RS" altLang="x-none" sz="4100" dirty="0"/>
              <a:t>Б</a:t>
            </a:r>
            <a:r>
              <a:rPr lang="sr-Latn-RS" altLang="x-none" sz="4100" dirty="0"/>
              <a:t>A </a:t>
            </a:r>
            <a:r>
              <a:rPr lang="sr-Cyrl-RS" altLang="x-none" sz="4100" dirty="0"/>
              <a:t>МЕТОДЕ</a:t>
            </a:r>
            <a:endParaRPr lang="sr-Latn-RS" altLang="x-none" sz="4100" dirty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x-none" dirty="0"/>
              <a:t>Свако понашање укључује три корака или три дела: </a:t>
            </a:r>
            <a:endParaRPr lang="ru-RU" altLang="x-none" dirty="0"/>
          </a:p>
          <a:p>
            <a:pPr eaLnBrk="1" hangingPunct="1"/>
            <a:r>
              <a:rPr lang="ru-RU" altLang="x-none" dirty="0"/>
              <a:t>А </a:t>
            </a:r>
            <a:r>
              <a:rPr dirty="0"/>
              <a:t>(antecedent) </a:t>
            </a:r>
            <a:r>
              <a:rPr lang="ru-RU" altLang="x-none" b="1" dirty="0"/>
              <a:t>Претходница</a:t>
            </a:r>
            <a:r>
              <a:rPr lang="ru-RU" altLang="x-none" dirty="0"/>
              <a:t> –вербални или физички стимуланс као што је наредба или захтев. Може потицати из окружења, од друге особе или из самог субјекта;</a:t>
            </a:r>
            <a:endParaRPr lang="ru-RU" altLang="x-none" dirty="0"/>
          </a:p>
          <a:p>
            <a:pPr eaLnBrk="1" hangingPunct="1"/>
            <a:r>
              <a:rPr dirty="0"/>
              <a:t> B (behavior)</a:t>
            </a:r>
            <a:r>
              <a:rPr lang="ru-RU" altLang="x-none" dirty="0"/>
              <a:t> </a:t>
            </a:r>
            <a:r>
              <a:rPr lang="ru-RU" altLang="x-none" b="1" dirty="0"/>
              <a:t>Резултантно понашање </a:t>
            </a:r>
            <a:r>
              <a:rPr lang="ru-RU" altLang="x-none" dirty="0"/>
              <a:t>– одзив или недостатак одзива субјекта (у овом случају детета) на претходницу;</a:t>
            </a:r>
            <a:endParaRPr lang="ru-RU" altLang="x-none" dirty="0"/>
          </a:p>
          <a:p>
            <a:pPr eaLnBrk="1" hangingPunct="1"/>
            <a:r>
              <a:rPr dirty="0"/>
              <a:t>C (consequence)</a:t>
            </a:r>
            <a:r>
              <a:rPr lang="ru-RU" altLang="x-none" dirty="0"/>
              <a:t> </a:t>
            </a:r>
            <a:r>
              <a:rPr lang="ru-RU" altLang="x-none" b="1" dirty="0"/>
              <a:t>Последица</a:t>
            </a:r>
            <a:r>
              <a:rPr lang="ru-RU" altLang="x-none" dirty="0"/>
              <a:t> – зависи од понашања и може да укључује позитивно појачавање</a:t>
            </a:r>
            <a:r>
              <a:rPr dirty="0"/>
              <a:t> (positiv reinforcment)</a:t>
            </a:r>
            <a:r>
              <a:rPr lang="ru-RU" altLang="x-none" dirty="0"/>
              <a:t> жељеног понашања или негативно појачање </a:t>
            </a:r>
            <a:r>
              <a:rPr dirty="0"/>
              <a:t>(negativ reinforcment) када се спречава аверзивна драж и задржава пријатност и казна за аверзивну драж која не може д а се избегне</a:t>
            </a:r>
            <a:r>
              <a:rPr lang="ru-RU" altLang="x-none" dirty="0"/>
              <a:t>. </a:t>
            </a:r>
            <a:endParaRPr dirty="0"/>
          </a:p>
          <a:p>
            <a:pPr eaLnBrk="1" hangingPunct="1"/>
            <a:endParaRPr lang="ru-RU" altLang="x-none"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eaLnBrk="1" hangingPunct="1">
              <a:buNone/>
            </a:pPr>
            <a:r>
              <a:rPr lang="sr-Cyrl-RS" altLang="x-none" dirty="0"/>
              <a:t>А,Б,С –прикупљање података </a:t>
            </a:r>
            <a:endParaRPr lang="sr-Latn-RS" altLang="x-none" dirty="0"/>
          </a:p>
        </p:txBody>
      </p:sp>
      <p:graphicFrame>
        <p:nvGraphicFramePr>
          <p:cNvPr id="19459" name="Content Placeholder 19458"/>
          <p:cNvGraphicFramePr/>
          <p:nvPr>
            <p:ph idx="1"/>
          </p:nvPr>
        </p:nvGraphicFramePr>
        <p:xfrm>
          <a:off x="457200" y="1600200"/>
          <a:ext cx="7620000" cy="4913313"/>
        </p:xfrm>
        <a:graphic>
          <a:graphicData uri="http://schemas.openxmlformats.org/drawingml/2006/table">
            <a:tbl>
              <a:tblPr/>
              <a:tblGrid>
                <a:gridCol w="1089025"/>
                <a:gridCol w="1087438"/>
                <a:gridCol w="1089025"/>
                <a:gridCol w="1089025"/>
                <a:gridCol w="1089025"/>
                <a:gridCol w="1087437"/>
                <a:gridCol w="1089025"/>
              </a:tblGrid>
              <a:tr h="773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Датум/време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Место/активност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предходница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понашање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последица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функција</a:t>
                      </a:r>
                      <a:endParaRPr lang="sr-Latn-R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Latn-RS" altLang="x-none" sz="11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sr-Latn-RS" altLang="x-none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81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14.9.,9:15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Продавница/плаћање рачуна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Видео је слаткиш и жели га 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Виче/пада на под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Добија слаткиш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Пажља, жеља да добије тражено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Latn-RS" altLang="x-none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sr-Latn-RS" altLang="x-none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</a:tr>
              <a:tr h="12271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15,9, ,17:30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Време вечер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Позван је за сто 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Виче Не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Дозвољава се да једе сама у дневној соби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избегавање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Latn-RS" altLang="x-none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sr-Latn-RS" altLang="x-none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</a:tr>
              <a:tr h="773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18.9. 20:00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Време за купање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''време је за купање''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''НЕ'' бацасе на под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Подижу је и воде у каду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избегавање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Latn-RS" altLang="x-none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sr-Latn-RS" altLang="x-none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EDB"/>
                    </a:solidFill>
                  </a:tcPr>
                </a:tc>
              </a:tr>
              <a:tr h="1158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18.9. 21.00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Време за спавање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Оставља се10мин. да заспи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Удара ногама по зиду поред кревета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Игноришесе понашање и оставља да заспи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Cyrl-R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Сензорне стимулације </a:t>
                      </a:r>
                      <a:endParaRPr lang="sr-Latn-R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sr-Latn-RS" altLang="x-none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sr-Latn-RS" altLang="x-none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0" marR="6350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4100" dirty="0"/>
              <a:t>Оквирне процедуре у примени АБА методе</a:t>
            </a:r>
            <a:endParaRPr lang="sr-Latn-RS" altLang="x-none" sz="4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77500" lnSpcReduction="20000"/>
          </a:bodyPr>
          <a:lstStyle/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Усмеравање вештина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понашања засновани су на успостављеном плану и програму.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Свака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вештина се разлаже на мање кораке и подучава коришдењем подсетника, који се постепено уклањају савладавањем корака.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Детету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даје више прилика да научи и вежба сваки од корака у низу окружења.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Сваки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пут када дете постигне жељени резултат, добија позитивно поткрепљење, као што је вербална похвала, или нешто друго што дете доживљава изузетно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мотивишуће,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као што је бомбона.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програми често укључују подршку за децу у школском окружењу са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терапеутом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који ради један-на-један са циљем систематичног преноса вештина на типично школско окружење.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Вештине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разлажу на савладиве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делова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надограђују тако да дете научи да учи у природном окружењу.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Потпомогнута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са вршњацима често је део интервенције.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Успех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мери непосредним посматрањем и кроз прикупљање и анализу података – што су све кључни елементи АБА.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Уколико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дете не напредује на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задовољавајући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начин, третман се прилагођава.</a:t>
            </a: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eaLnBrk="1" hangingPunct="1">
              <a:buNone/>
            </a:pPr>
            <a:r>
              <a:rPr lang="sr-Cyrl-RS" altLang="x-none" dirty="0"/>
              <a:t>Значење термина АБА</a:t>
            </a:r>
            <a:endParaRPr lang="sr-Latn-RS" altLang="x-none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x-none" b="1" dirty="0"/>
              <a:t>Примењена</a:t>
            </a:r>
            <a:r>
              <a:rPr lang="ru-RU" altLang="x-none" dirty="0"/>
              <a:t>-ово подразумева примену </a:t>
            </a:r>
            <a:r>
              <a:rPr dirty="0"/>
              <a:t>скупа </a:t>
            </a:r>
            <a:r>
              <a:rPr lang="ru-RU" altLang="x-none" dirty="0"/>
              <a:t>принципа и теорије о  социјалном понашању </a:t>
            </a:r>
            <a:endParaRPr lang="ru-RU" altLang="x-none" dirty="0"/>
          </a:p>
          <a:p>
            <a:pPr eaLnBrk="1" hangingPunct="1"/>
            <a:r>
              <a:rPr lang="ru-RU" altLang="x-none" b="1" dirty="0"/>
              <a:t>Бихејвиорална</a:t>
            </a:r>
            <a:r>
              <a:rPr lang="ru-RU" altLang="x-none" dirty="0"/>
              <a:t> – базирана на научним законитостима понашања </a:t>
            </a:r>
            <a:endParaRPr lang="ru-RU" altLang="x-none" dirty="0"/>
          </a:p>
          <a:p>
            <a:pPr eaLnBrk="1" hangingPunct="1"/>
            <a:r>
              <a:rPr lang="ru-RU" altLang="x-none" b="1" dirty="0"/>
              <a:t>Анализа</a:t>
            </a:r>
            <a:r>
              <a:rPr lang="ru-RU" altLang="x-none" dirty="0"/>
              <a:t> – праћење, мерење и евалуација промена и напредовања.</a:t>
            </a:r>
            <a:endParaRPr lang="ru-RU" altLang="x-none" dirty="0"/>
          </a:p>
          <a:p>
            <a:pPr eaLnBrk="1" hangingPunct="1"/>
            <a:endParaRPr lang="ru-RU" altLang="x-none"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4100" dirty="0"/>
              <a:t>Динамика у реализацији третмана</a:t>
            </a:r>
            <a:endParaRPr lang="sr-Latn-RS" altLang="x-none" sz="4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85000" lnSpcReduction="10000"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Сесије најчешде трају два до три сата,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састоје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од кратких периода структурисаног времена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посвећеног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одређеном задатку и најчешде трају три до пет минута.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Паузе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 10 до 15 минута се често праве на крају сваког пуног сата.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Слободна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и паузе се користе за успутно подучавање или вежбање вештина у новом окружењу.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Уколико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исправно изводи, АБА интервенција за аутизам није унапред дефинисан „пакет“ програма или вежби које се могу применити на било кога.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Управо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супротно, сваки аспект интервенције прилагођава се вештинама, потребама, интересовањима, наклоностима и породичној ситуацији сваког од полазника.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Због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тога АБА програм за једног полазника може изгледати нешто другачије у односу на програм за другог полазника. АБА програм се такође мења како се мењају потребе и функционисање самог полазника.</a:t>
            </a: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r>
              <a:rPr kumimoji="0" lang="ru-RU" sz="3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нтензитет </a:t>
            </a:r>
            <a:r>
              <a:rPr kumimoji="0" lang="ru-RU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највећег броја АБА </a:t>
            </a:r>
            <a:r>
              <a:rPr kumimoji="0" lang="ru-RU" sz="3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</a:t>
            </a:r>
            <a:br>
              <a:rPr kumimoji="0" lang="ru-RU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sr-Latn-RS" sz="3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x-none" dirty="0"/>
              <a:t>Између 25 и 40 часова недељно. Породицама се такође препоручује да користе АБА принципе током свакодневног живота.</a:t>
            </a:r>
            <a:endParaRPr lang="ru-RU" altLang="x-none"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p>
            <a:pPr eaLnBrk="1" hangingPunct="1">
              <a:buNone/>
            </a:pPr>
            <a:r>
              <a:rPr lang="sr-Cyrl-RS" altLang="x-none" dirty="0"/>
              <a:t>АБА терапеут/тутор</a:t>
            </a:r>
            <a:endParaRPr lang="sr-Latn-RS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Терапеут је особа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која обаваља директне терапије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преузима највише сати рада на једном случају.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Британији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земљама у којима квалификације нису регулисане,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овај посао раде диломирани пслихолози или особе са неким другим дипломама које често имају релевантан мастер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САД је овај део регулисан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захтева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додатна квалификација која се зове 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бихевиорални техничар (</a:t>
            </a:r>
            <a:r>
              <a:rPr kumimoji="0" lang="sr-Latn-R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Behavioral</a:t>
            </a:r>
            <a:r>
              <a:rPr kumimoji="0" lang="sr-Latn-R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R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Technician</a:t>
            </a:r>
            <a:r>
              <a:rPr kumimoji="0" lang="sr-Cyrl-R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квалификација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може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 се добије релативно лако, за пар месеци учења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многи то нуде он-лине.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Важно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 да се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нађе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провајдер који има сертификат од борда.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доста година искуства АБА тутор може да постане водећи тутор, за тим у којем ради, али са овом квалификацијом не може да дизајнира програм или да мења постојећи програм.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пракси то није тако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терапеути обично имају највећи утицај на даљи ток програма јер најбоље познају дете са којим раде.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АБА консултант или водећи менаџер на случају</a:t>
            </a:r>
            <a:br>
              <a:rPr kumimoji="0" lang="ru-RU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sr-Latn-RS" sz="3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ову позицију се тражи једна од три могуће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квалификације. Следи приказ од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најниже до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највише: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sr-Latn-RS" sz="22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BCaBA</a:t>
            </a:r>
            <a:endParaRPr kumimoji="0" lang="ru-RU" sz="22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1.BCaBA (Board Certified Assistant Behavior Analyst</a:t>
            </a:r>
            <a:r>
              <a:rPr kumimoji="0" lang="en-US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sr-Cyrl-RS" sz="22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ову квалификацију је потребан релевантна факултетска диплома плус додатна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квалификација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која може да се стекне преко акредитованих универзитета а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едукација траје најмање једну годину.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Latn-RS" sz="4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BCBA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2.BCBA (Board Certified Assistant Behavior Analyst)</a:t>
            </a:r>
            <a:endParaRPr kumimoji="0" lang="en-US" sz="22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ову позицију/звање 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 потребно имати релевантан мастер плус додатна обука од најмање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месеци.</a:t>
            </a: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Latn-RS" sz="4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BCBA –D 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u="sng" dirty="0"/>
              <a:t>3.BCBA –D (Doctoral-level Board Certified Behavior Analysts)</a:t>
            </a:r>
            <a:endParaRPr u="sng" dirty="0"/>
          </a:p>
          <a:p>
            <a:pPr marL="0" indent="0" algn="just" eaLnBrk="1" hangingPunct="1">
              <a:buNone/>
            </a:pPr>
            <a:r>
              <a:rPr lang="ru-RU" altLang="x-none" dirty="0"/>
              <a:t>За ово је потребно имати претходну квалификацију </a:t>
            </a:r>
            <a:r>
              <a:rPr dirty="0"/>
              <a:t>BCBA </a:t>
            </a:r>
            <a:r>
              <a:rPr lang="ru-RU" altLang="x-none" dirty="0"/>
              <a:t> плус АБА докторат са акрдитованог универзитета.</a:t>
            </a:r>
            <a:endParaRPr dirty="0"/>
          </a:p>
          <a:p>
            <a:pPr marL="0" indent="0" eaLnBrk="1" hangingPunct="1">
              <a:buNone/>
            </a:pPr>
            <a:endParaRPr lang="ru-RU" altLang="x-none" u="sng" dirty="0"/>
          </a:p>
          <a:p>
            <a:pPr marL="0" indent="0" eaLnBrk="1" hangingPunct="1">
              <a:buNone/>
            </a:pPr>
            <a:endParaRPr u="sng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4100" dirty="0"/>
              <a:t>Ангажман консултаната и међусобна сарадња</a:t>
            </a:r>
            <a:endParaRPr lang="sr-Latn-RS" altLang="x-none" sz="4100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just" eaLnBrk="1" hangingPunct="1"/>
            <a:r>
              <a:rPr lang="ru-RU" altLang="x-none" dirty="0"/>
              <a:t>Особа која има једну од три горе представљене квалификације може да се ангажује на посматрању случаја, надгледању и дизајнирању програма. </a:t>
            </a:r>
            <a:endParaRPr lang="ru-RU" altLang="x-none" dirty="0"/>
          </a:p>
          <a:p>
            <a:pPr algn="just" eaLnBrk="1" hangingPunct="1"/>
            <a:r>
              <a:rPr lang="ru-RU" altLang="x-none" dirty="0"/>
              <a:t>Ангажман консултанта се јако разликује. Терапеут који директно ради на случајевима  са консултантом контактира на дневној е-</a:t>
            </a:r>
            <a:r>
              <a:rPr dirty="0"/>
              <a:t>mail </a:t>
            </a:r>
            <a:r>
              <a:rPr lang="ru-RU" altLang="x-none" dirty="0"/>
              <a:t>комуникацији са разменом видео материјала итд. </a:t>
            </a:r>
            <a:r>
              <a:rPr dirty="0"/>
              <a:t>Ипак </a:t>
            </a:r>
            <a:r>
              <a:rPr lang="ru-RU" altLang="x-none" dirty="0"/>
              <a:t>много је чешћи случај је да се терапеут среће са консултантима на вишесатном састанку једном месечно или ређе.</a:t>
            </a:r>
            <a:endParaRPr lang="ru-RU" altLang="x-none"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8229600" cy="11430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Latn-RS" sz="46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Web sajt borda: http://www.bacb.com/index.php?page=4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ru-RU" altLang="x-none" dirty="0"/>
              <a:t>Све ове информације могу да се нађу на веб сајту борда који издаје сертификате. Они би били и најбоље место да се види да ли у будућности неки београдски универзитет може да добије акредитовани АБА мастер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Latn-R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SVEUČILIŠTE U ZAGREBU</a:t>
            </a:r>
            <a:br>
              <a:rPr kumimoji="0" lang="sr-Latn-R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sr-Latn-R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EDUKACIJSKO-REHABILITACIJSKI FAKULTET</a:t>
            </a:r>
            <a:br>
              <a:rPr kumimoji="0" lang="sr-Latn-R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sr-Latn-RS" sz="24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CENTAR ZA CJELOŽIVOTNO OBRAZOVANJE </a:t>
            </a:r>
            <a:endParaRPr kumimoji="0" lang="sr-Latn-RS" sz="24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/>
              <a:t>Centar za cjeloživotno obrazovanje koji djeluje pri Edukacijsko-rehabilitacijskom fakultetu</a:t>
            </a:r>
            <a:endParaRPr dirty="0"/>
          </a:p>
          <a:p>
            <a:pPr eaLnBrk="1" hangingPunct="1"/>
            <a:r>
              <a:rPr dirty="0"/>
              <a:t>(ERF) Sveučilišta u Zagrebu Vas s velikim zadovoljstvom poziva na edukaciju prvog stupnja</a:t>
            </a:r>
            <a:endParaRPr dirty="0"/>
          </a:p>
          <a:p>
            <a:pPr eaLnBrk="1" hangingPunct="1"/>
            <a:r>
              <a:rPr dirty="0"/>
              <a:t>Primijenjene analize ponašanja (ABA) za autizam i druge razvojne teškoće u Hrvatskoj. Edukacija se provodi pod etičkim i stručnim nadzorom Behaviour Analyst Certification Boarda (BACB) www.bacb.com, krovne organizacije za dobivanje certifikata za provedbu primijenjene analize ponašanja. Edukaciju izvodi jedan od najpoznatijih svjetskih stručnjaka u navedenom području dr.sc. Neil Martin, u koordinaciji s prof.dr.sc. Jasminom Frey Škrinjar.</a:t>
            </a:r>
            <a:endParaRPr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sr-Latn-RS" sz="46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/>
              <a:t>Ova edukacija otvara mogućnost premošćivanja brojnih nedostatataka prisutnih u našoj edukacijsko – rehabilitacijskoj praksi Hrvatskoj. Naime, stručnjaci su suočeni s nedostatnim</a:t>
            </a:r>
            <a:endParaRPr dirty="0"/>
          </a:p>
          <a:p>
            <a:pPr eaLnBrk="1" hangingPunct="1"/>
            <a:r>
              <a:rPr dirty="0"/>
              <a:t>mogućnostima stručnoga usavršavanja i nerijetko prepušteni samosnalaženju u svakodnevnom radu.</a:t>
            </a:r>
            <a:endParaRPr dirty="0"/>
          </a:p>
          <a:p>
            <a:pPr eaLnBrk="1" hangingPunct="1"/>
            <a:r>
              <a:rPr dirty="0"/>
              <a:t>Roditelji i djeca su suočeni s nedostatnim mjestima koja nude primjerene terapijske pristupe zbog čega često s djecom s teškoćama u razvoju rade nedovoljno kvalificirani stručnjaci.</a:t>
            </a:r>
            <a:endParaRPr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4100" dirty="0"/>
              <a:t>Једна од дефиниција АБА методе/приступа</a:t>
            </a:r>
            <a:endParaRPr lang="sr-Latn-RS" altLang="x-none" sz="4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Најкраће речено АБА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представља скуп поступака и корака како утицати на понашање 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Примењена бихевиорална анализа је наука чије процедуре су изведена из принципа понашања и које се систематично примењују у намери да се оствари социјално прихватљиво понашање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(Cooper,Heron,Heward,1987). 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AБА је заснована на науци о </a:t>
            </a:r>
            <a:r>
              <a:rPr kumimoji="0" lang="ru-RU" sz="2800" b="0" i="0" u="sng" strike="noStrike" kern="1200" cap="none" spc="-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учењу </a:t>
            </a: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</a:t>
            </a:r>
            <a:r>
              <a:rPr kumimoji="0" lang="ru-RU" sz="2800" b="0" i="0" u="sng" strike="noStrike" kern="1200" cap="none" spc="-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понашању</a:t>
            </a: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sr-Latn-RS" sz="28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11430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Развојне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промене почивају на различитим облицима учења, од којих су највише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истраживани: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класично емоционално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условљавање (Вотсон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инструментално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учење (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Скинер),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3.учење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моделу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(Бандура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Овим облицима учења објашњава се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стицање већине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особина личности, социјално понашање појединца, његов однос према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моралним стандардима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чак и настанак психопатолошких образаца.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endParaRPr kumimoji="0" lang="sr-Latn-R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algn="ctr" eaLnBrk="1" hangingPunct="1">
              <a:buNone/>
            </a:pPr>
            <a:r>
              <a:rPr lang="sr-Cyrl-RS" altLang="x-none" sz="2800" dirty="0"/>
              <a:t>Основа АБА методе/терапије  или почеци развоја бихевиоралне психологије </a:t>
            </a:r>
            <a:endParaRPr lang="sr-Latn-RS" altLang="x-non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eaLnBrk="1" hangingPunct="1"/>
            <a:r>
              <a:rPr lang="sr-Cyrl-RS" altLang="x-none" sz="1800" dirty="0"/>
              <a:t>Немачка психолошка школа је дубоко деловала и утицала на развој бихевиоралне психологије као и америчке </a:t>
            </a:r>
            <a:r>
              <a:rPr lang="sr-Cyrl-RS" altLang="x-none" sz="1800" dirty="0"/>
              <a:t>психолошке школе која се сматра оснивачем АБА методе. </a:t>
            </a:r>
            <a:endParaRPr lang="sr-Cyrl-RS" altLang="x-none" sz="1800" dirty="0"/>
          </a:p>
          <a:p>
            <a:pPr algn="ctr" eaLnBrk="1" hangingPunct="1">
              <a:buNone/>
            </a:pPr>
            <a:r>
              <a:rPr lang="sr-Cyrl-RS" altLang="x-none" sz="1800" b="1" u="sng" dirty="0"/>
              <a:t>Укратко историски контекст: </a:t>
            </a:r>
            <a:endParaRPr lang="sr-Cyrl-RS" altLang="x-none" sz="1800" b="1" u="sng" dirty="0"/>
          </a:p>
          <a:p>
            <a:pPr eaLnBrk="1" hangingPunct="1"/>
            <a:r>
              <a:rPr lang="sr-Cyrl-RS" altLang="x-none" sz="1800" dirty="0"/>
              <a:t>Густав Фечнер (</a:t>
            </a:r>
            <a:r>
              <a:rPr sz="1800" dirty="0"/>
              <a:t>Gustav Fechner</a:t>
            </a:r>
            <a:r>
              <a:rPr lang="sr-Cyrl-RS" altLang="x-none" sz="1800" dirty="0"/>
              <a:t>,</a:t>
            </a:r>
            <a:r>
              <a:rPr sz="1800" dirty="0"/>
              <a:t>1801–1887) </a:t>
            </a:r>
            <a:r>
              <a:rPr lang="sr-Cyrl-RS" altLang="x-none" sz="1800" dirty="0"/>
              <a:t>се сматра зачетником модерне експериментална психологије истраживао је и испитивао/мерио сензација</a:t>
            </a:r>
            <a:r>
              <a:rPr sz="1800" dirty="0"/>
              <a:t>.</a:t>
            </a:r>
            <a:endParaRPr lang="sr-Cyrl-RS" altLang="x-none" sz="1800" dirty="0"/>
          </a:p>
          <a:p>
            <a:pPr eaLnBrk="1" hangingPunct="1"/>
            <a:r>
              <a:rPr lang="sr-Cyrl-RS" altLang="x-none" sz="1800" dirty="0"/>
              <a:t>Стенли Хал (</a:t>
            </a:r>
            <a:r>
              <a:rPr lang="sr-Latn-RS" altLang="x-none" sz="1800" dirty="0"/>
              <a:t>G. Stanley Hall</a:t>
            </a:r>
            <a:r>
              <a:rPr lang="sr-Cyrl-RS" altLang="x-none" sz="1800" dirty="0"/>
              <a:t>) и Вилхем Вунд </a:t>
            </a:r>
            <a:r>
              <a:rPr lang="sr-Latn-RS" altLang="x-none" sz="1800" dirty="0"/>
              <a:t>Wilhelm Wundt (1832–1920)</a:t>
            </a:r>
            <a:r>
              <a:rPr lang="sr-Cyrl-RS" altLang="x-none" sz="1800" dirty="0"/>
              <a:t> су у експерименталној психолошкој радионици у Лајпцигу радили на систематизацији процедура приликом испитивања и мерења  психолошких  процеса </a:t>
            </a:r>
            <a:endParaRPr lang="sr-Cyrl-RS" altLang="x-none" sz="1800" dirty="0"/>
          </a:p>
          <a:p>
            <a:pPr eaLnBrk="1" hangingPunct="1"/>
            <a:r>
              <a:rPr lang="sr-Cyrl-RS" altLang="x-none" sz="1800" dirty="0"/>
              <a:t>Херман Ебинхаус (</a:t>
            </a:r>
            <a:r>
              <a:rPr sz="1800" dirty="0"/>
              <a:t>Hermann Ebbinghaus </a:t>
            </a:r>
            <a:r>
              <a:rPr lang="sr-Cyrl-RS" altLang="x-none" sz="1800" dirty="0"/>
              <a:t>)  објављује револуционарна књигу под насловом :  </a:t>
            </a:r>
            <a:r>
              <a:rPr lang="sr-Cyrl-RS" altLang="x-none" sz="1800" i="1" dirty="0"/>
              <a:t>Сећања: Допринос експерименталној психологији</a:t>
            </a:r>
            <a:r>
              <a:rPr lang="sr-Cyrl-RS" altLang="x-none" sz="1800" dirty="0"/>
              <a:t>. Кључни запажање је да експериментални метод имао значај за успостављање и разумевање  основних механизама и принципа по којима људи уче. </a:t>
            </a:r>
            <a:endParaRPr lang="sr-Latn-RS" altLang="x-none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223963"/>
          </a:xfrm>
        </p:spPr>
        <p:txBody>
          <a:bodyPr vert="horz" lIns="91440" tIns="45720" rIns="91440" bIns="45720" rtlCol="0" anchor="ctr"/>
          <a:p>
            <a:pPr algn="ctr" eaLnBrk="1" hangingPunct="1">
              <a:buNone/>
            </a:pPr>
            <a:r>
              <a:rPr lang="sr-Latn-RS" altLang="x-none" sz="2400" i="1" dirty="0"/>
              <a:t>’’</a:t>
            </a:r>
            <a:r>
              <a:rPr lang="sr-Cyrl-RS" altLang="x-none" sz="2400" i="1" dirty="0"/>
              <a:t>Људске могућности су дате у диспозицијама (као план/скица) а човек треба да их развије и искаже</a:t>
            </a:r>
            <a:r>
              <a:rPr lang="sr-Latn-RS" altLang="x-none" sz="2400" i="1" dirty="0"/>
              <a:t>’’</a:t>
            </a:r>
            <a:br>
              <a:rPr lang="sr-Cyrl-RS" altLang="x-none" sz="2400" i="1" dirty="0"/>
            </a:br>
            <a:r>
              <a:rPr lang="sr-Latn-RS" altLang="x-none" sz="2400" dirty="0"/>
              <a:t>Johan B. Watson (1878-1958) </a:t>
            </a:r>
            <a:endParaRPr lang="sr-Latn-RS" altLang="x-none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eaLnBrk="1" hangingPunct="1"/>
            <a:endParaRPr lang="sr-Cyrl-RS" altLang="x-none" sz="1700" dirty="0"/>
          </a:p>
          <a:p>
            <a:pPr algn="just" eaLnBrk="1" hangingPunct="1"/>
            <a:r>
              <a:rPr lang="sr-Cyrl-RS" altLang="x-none" sz="1700" dirty="0"/>
              <a:t>Џон Вотсон (</a:t>
            </a:r>
            <a:r>
              <a:rPr lang="sr-Latn-RS" altLang="x-none" sz="1700" dirty="0"/>
              <a:t>Johan B. Watson</a:t>
            </a:r>
            <a:r>
              <a:rPr lang="sr-Cyrl-RS" altLang="x-none" sz="1700" dirty="0"/>
              <a:t>, </a:t>
            </a:r>
            <a:r>
              <a:rPr lang="sr-Latn-RS" altLang="x-none" sz="1700" dirty="0"/>
              <a:t>1878-1958) </a:t>
            </a:r>
            <a:r>
              <a:rPr lang="sr-Cyrl-RS" altLang="x-none" sz="1700" dirty="0"/>
              <a:t>се сматра оснивачем  бихевиоризма у психологији, а по неким ауторима  његов рад твори нову епоху у дечјој психологији  и њено касније издвајања као засебне психолошке дисциплине . Науке о примењеном понашању ( </a:t>
            </a:r>
            <a:r>
              <a:rPr lang="sr-Latn-RS" altLang="x-none" sz="1700" dirty="0"/>
              <a:t>Scence of applied  behavior) </a:t>
            </a:r>
            <a:r>
              <a:rPr lang="sr-Cyrl-RS" altLang="x-none" sz="1700" dirty="0"/>
              <a:t>; </a:t>
            </a:r>
            <a:endParaRPr lang="sr-Cyrl-RS" altLang="x-none" sz="1700" dirty="0"/>
          </a:p>
          <a:p>
            <a:pPr algn="just" eaLnBrk="1" hangingPunct="1"/>
            <a:r>
              <a:rPr lang="sr-Cyrl-RS" altLang="x-none" sz="1700" dirty="0"/>
              <a:t>Вотсон у развојну психологију уводи експерименталну методу (у његовим експериментима дете је излагано различитим дражима да би се проучавале реакције доступне посматрачу или бележењу помоћу инструмената).</a:t>
            </a:r>
            <a:endParaRPr lang="sr-Cyrl-RS" altLang="x-none" sz="1700" dirty="0"/>
          </a:p>
          <a:p>
            <a:pPr algn="just" eaLnBrk="1" hangingPunct="1"/>
            <a:r>
              <a:rPr lang="sr-Cyrl-RS" altLang="x-none" sz="1700" dirty="0"/>
              <a:t>Занимао се за развојну психологију:</a:t>
            </a:r>
            <a:r>
              <a:rPr lang="sr-Cyrl-RS" altLang="x-none" sz="1700" i="1" dirty="0"/>
              <a:t>Шта дете доноси рођењем на свет односно шта поседује као знање или инстинкт пре процеса учења; шта зна након неколико месеци </a:t>
            </a:r>
            <a:r>
              <a:rPr lang="sr-Cyrl-RS" altLang="x-none" sz="1700" dirty="0"/>
              <a:t>; -да би добио одговоре на ова питања испитивао је децу од самог рођења: </a:t>
            </a:r>
            <a:r>
              <a:rPr lang="sr-Cyrl-RS" altLang="x-none" sz="1700" i="1" dirty="0"/>
              <a:t>инстинкте, рефлексе, емоције.</a:t>
            </a:r>
            <a:endParaRPr lang="sr-Cyrl-RS" altLang="x-none" sz="1700" i="1" dirty="0"/>
          </a:p>
          <a:p>
            <a:pPr algn="just" eaLnBrk="1" hangingPunct="1"/>
            <a:r>
              <a:rPr lang="sr-Cyrl-RS" altLang="x-none" sz="1700" dirty="0"/>
              <a:t>Вотсон и Рајнерова својим огледима објашњавају поступке учења путем емоционалног условљавања. </a:t>
            </a:r>
            <a:endParaRPr lang="sr-Cyrl-RS" altLang="x-none" sz="1700" dirty="0"/>
          </a:p>
          <a:p>
            <a:pPr algn="just" eaLnBrk="1" hangingPunct="1"/>
            <a:r>
              <a:rPr lang="sr-Cyrl-RS" altLang="x-none" sz="1700" b="1" dirty="0"/>
              <a:t>’’Дете је онакво каквим га учини процес васпитања и учења’’ (</a:t>
            </a:r>
            <a:r>
              <a:rPr lang="sr-Latn-RS" altLang="x-none" sz="1700" b="1" dirty="0"/>
              <a:t>Watson</a:t>
            </a:r>
            <a:r>
              <a:rPr lang="sr-Cyrl-RS" altLang="x-none" sz="1700" b="1" dirty="0"/>
              <a:t>)</a:t>
            </a:r>
            <a:endParaRPr lang="sr-Latn-RS" altLang="x-none" sz="17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eaLnBrk="1" hangingPunct="1">
              <a:buNone/>
            </a:pPr>
            <a:r>
              <a:rPr lang="sr-Cyrl-RS" altLang="x-none" sz="2800" dirty="0"/>
              <a:t>Психологија-наука о понашању-Вотсон</a:t>
            </a:r>
            <a:endParaRPr lang="sr-Latn-RS" altLang="x-none" sz="2800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sz="1800" dirty="0"/>
              <a:t>Вотсон први  уводи у научни речник термин “</a:t>
            </a:r>
            <a:r>
              <a:rPr sz="1800" i="1" dirty="0"/>
              <a:t>psychology, a science of behavior</a:t>
            </a:r>
            <a:r>
              <a:rPr sz="1800" dirty="0"/>
              <a:t>”</a:t>
            </a:r>
            <a:endParaRPr sz="1800" dirty="0"/>
          </a:p>
          <a:p>
            <a:pPr eaLnBrk="1" hangingPunct="1"/>
            <a:r>
              <a:rPr sz="1800" dirty="0"/>
              <a:t>објављује књигу </a:t>
            </a:r>
            <a:r>
              <a:rPr sz="1800" i="1" dirty="0"/>
              <a:t>Психологија из угла понашања </a:t>
            </a:r>
            <a:r>
              <a:rPr sz="1800" dirty="0"/>
              <a:t>(Psychology from the Standpoint of a Behaviorist,1919) , једно од првих научних књига у којој се користи термим behaviorism.</a:t>
            </a:r>
            <a:endParaRPr sz="1800" dirty="0"/>
          </a:p>
          <a:p>
            <a:pPr algn="just" eaLnBrk="1" hangingPunct="1"/>
            <a:r>
              <a:rPr sz="1800" dirty="0"/>
              <a:t>Вотсоново  разумевање психологије као науке о понашању је и данас актуелно код стручњака и професионалаца који користе АБА  приступ. </a:t>
            </a:r>
            <a:endParaRPr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/>
          <a:p>
            <a:pPr algn="ctr" eaLnBrk="1" hangingPunct="1">
              <a:buNone/>
            </a:pPr>
            <a:r>
              <a:rPr lang="sr-Cyrl-RS" altLang="x-none" sz="3200" dirty="0"/>
              <a:t>Инструментално  учење </a:t>
            </a:r>
            <a:br>
              <a:rPr lang="sr-Latn-RS" altLang="x-none" sz="3200" dirty="0"/>
            </a:br>
            <a:r>
              <a:rPr lang="sr-Cyrl-RS" altLang="x-none" sz="3200" dirty="0"/>
              <a:t>Скинер (</a:t>
            </a:r>
            <a:r>
              <a:rPr lang="sr-Latn-RS" altLang="x-none" sz="3200" dirty="0"/>
              <a:t>B.F.Skinner</a:t>
            </a:r>
            <a:r>
              <a:rPr lang="sr-Cyrl-RS" altLang="x-none" sz="3200" dirty="0"/>
              <a:t> 1904-1990)</a:t>
            </a:r>
            <a:endParaRPr lang="sr-Latn-RS" altLang="x-non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1900" dirty="0"/>
              <a:t>Већина истраживања који се тичу понашања, а предходила су Скинеровом раду, реализована су у универзитетким лабораторијама. </a:t>
            </a:r>
            <a:endParaRPr lang="sr-Cyrl-RS" altLang="x-none" sz="1900" dirty="0"/>
          </a:p>
          <a:p>
            <a:pPr algn="just" eaLnBrk="1" hangingPunct="1">
              <a:lnSpc>
                <a:spcPct val="80000"/>
              </a:lnSpc>
            </a:pPr>
            <a:r>
              <a:rPr lang="ru-RU" altLang="x-none" sz="1900" dirty="0"/>
              <a:t>У експерименталим и утврђеним условима (почетком двадесетог века) развијала  се психодинамичка теорија и пракса, превасходно као резултат рада Фројда, Јунга и њихових колега и присталица.</a:t>
            </a:r>
            <a:endParaRPr lang="ru-RU" altLang="x-none" sz="1900" dirty="0"/>
          </a:p>
          <a:p>
            <a:pPr algn="just" eaLnBrk="1" hangingPunct="1">
              <a:lnSpc>
                <a:spcPct val="80000"/>
              </a:lnSpc>
            </a:pPr>
            <a:r>
              <a:rPr lang="ru-RU" altLang="x-none" sz="1900" dirty="0"/>
              <a:t>Психијатар Адолф Мајер(</a:t>
            </a:r>
            <a:r>
              <a:rPr lang="sr-Latn-RS" altLang="x-none" sz="1900" dirty="0"/>
              <a:t>Adolph Meyer) </a:t>
            </a:r>
            <a:r>
              <a:rPr lang="ru-RU" altLang="x-none" sz="1900" dirty="0"/>
              <a:t>и психолог Вилијам Џејмс (</a:t>
            </a:r>
            <a:r>
              <a:rPr lang="sr-Latn-RS" altLang="x-none" sz="1900" dirty="0"/>
              <a:t>William James) </a:t>
            </a:r>
            <a:r>
              <a:rPr lang="ru-RU" altLang="x-none" sz="1900" dirty="0"/>
              <a:t>оснивају 1909. Национални комитет за ментално здравље што је била одлична претходница за Скинера и његов рад који се тицао А</a:t>
            </a:r>
            <a:r>
              <a:rPr lang="sr-Latn-RS" altLang="x-none" sz="1900" dirty="0"/>
              <a:t>SD </a:t>
            </a:r>
            <a:r>
              <a:rPr lang="ru-RU" altLang="x-none" sz="1900" dirty="0"/>
              <a:t>и развоја </a:t>
            </a:r>
            <a:r>
              <a:rPr lang="sr-Latn-RS" altLang="x-none" sz="1900" dirty="0"/>
              <a:t>ABA </a:t>
            </a:r>
            <a:r>
              <a:rPr lang="ru-RU" altLang="x-none" sz="1900" dirty="0"/>
              <a:t>методе.</a:t>
            </a:r>
            <a:endParaRPr lang="ru-RU" altLang="x-none" sz="1900" dirty="0"/>
          </a:p>
          <a:p>
            <a:pPr algn="just" eaLnBrk="1" hangingPunct="1">
              <a:lnSpc>
                <a:spcPct val="80000"/>
              </a:lnSpc>
            </a:pPr>
            <a:endParaRPr lang="ru-RU" altLang="x-none" sz="1900" dirty="0"/>
          </a:p>
          <a:p>
            <a:pPr algn="just" eaLnBrk="1" hangingPunct="1">
              <a:lnSpc>
                <a:spcPct val="80000"/>
              </a:lnSpc>
            </a:pPr>
            <a:r>
              <a:rPr lang="ru-RU" altLang="x-none" sz="1900" dirty="0"/>
              <a:t>Поред тога, популарне књиге из тог времена, које су се бавиле проблемима менталног здравља пацијената, биле су превасходно фокусиране  на  правима пацијената (</a:t>
            </a:r>
            <a:r>
              <a:rPr lang="sr-Latn-RS" altLang="x-none" sz="1900" dirty="0"/>
              <a:t>vs) </a:t>
            </a:r>
            <a:r>
              <a:rPr lang="ru-RU" altLang="x-none" sz="1900" dirty="0"/>
              <a:t>напорима да се развију ефикасни приступи у раду засновани на  подацима добијених путем истраживања и конкретних интервенциј</a:t>
            </a:r>
            <a:r>
              <a:rPr lang="sr-Latn-RS" altLang="x-none" sz="1900" dirty="0"/>
              <a:t>a</a:t>
            </a:r>
            <a:r>
              <a:rPr lang="ru-RU" altLang="x-none" sz="1400" dirty="0"/>
              <a:t>.</a:t>
            </a:r>
            <a:endParaRPr lang="sr-Latn-RS" altLang="x-none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Cyrl-R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</a:t>
            </a:r>
            <a:endParaRPr kumimoji="0" lang="sr-Latn-R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just" eaLnBrk="1" hangingPunct="1"/>
            <a:r>
              <a:rPr dirty="0"/>
              <a:t>Скинер објављује књигу </a:t>
            </a:r>
            <a:r>
              <a:rPr i="1" dirty="0"/>
              <a:t>Валден два </a:t>
            </a:r>
            <a:r>
              <a:rPr dirty="0"/>
              <a:t>(Walden Two, 1948) којом, у вези са Торовим  делом </a:t>
            </a:r>
            <a:r>
              <a:rPr i="1" dirty="0"/>
              <a:t>Валдеn</a:t>
            </a:r>
            <a:r>
              <a:rPr dirty="0"/>
              <a:t> приказује идеалну заједницу и начин њеног функционисања (vs) појединца. </a:t>
            </a:r>
            <a:endParaRPr dirty="0"/>
          </a:p>
          <a:p>
            <a:pPr algn="just" eaLnBrk="1" hangingPunct="1"/>
            <a:r>
              <a:rPr dirty="0"/>
              <a:t>Отворено је неколико заједница које су функционисале по принципу Валден 2 а Twin Oaks још увек фунционише. </a:t>
            </a:r>
            <a:endParaRPr dirty="0"/>
          </a:p>
          <a:p>
            <a:pPr algn="just" eaLnBrk="1" hangingPunct="1"/>
            <a:r>
              <a:rPr dirty="0"/>
              <a:t>Сматра се да је приступ услуга насупрот новцу била одскочна даска у развоју и формирању АБA приступа.</a:t>
            </a:r>
            <a:endParaRPr dirty="0"/>
          </a:p>
          <a:p>
            <a:pPr algn="just" eaLnBrk="1" hangingPunct="1"/>
            <a:r>
              <a:rPr dirty="0"/>
              <a:t>1957 .године објављује књигу Вербално понашање (Verbal behavior) kоју сматра својим највећим достигнућем.</a:t>
            </a:r>
            <a:endParaRPr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ustom 1">
      <a:dk1>
        <a:sysClr val="windowText" lastClr="000000"/>
      </a:dk1>
      <a:lt1>
        <a:sysClr val="window" lastClr="FFFFFF"/>
      </a:lt1>
      <a:dk2>
        <a:srgbClr val="BFBFBF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15457</Words>
  <Application>WPS Presentation</Application>
  <PresentationFormat/>
  <Paragraphs>272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SimSun</vt:lpstr>
      <vt:lpstr>Wingdings</vt:lpstr>
      <vt:lpstr>Cambria</vt:lpstr>
      <vt:lpstr>Calibri</vt:lpstr>
      <vt:lpstr>Times New Roman</vt:lpstr>
      <vt:lpstr>Microsoft YaHei</vt:lpstr>
      <vt:lpstr>Arial Unicode MS</vt:lpstr>
      <vt:lpstr>Adjacency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2015-01-11T15:40:46Z</dcterms:created>
  <dcterms:modified xsi:type="dcterms:W3CDTF">2025-06-09T09:04:05Z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37696A40AC2B485692AF3B05BDDAA22A_13</vt:lpwstr>
  </property>
  <property fmtid="{D5CDD505-2E9C-101B-9397-08002B2CF9AE}" pid="3" name="KSOProductBuildVer">
    <vt:lpwstr>1033-12.2.0.21179</vt:lpwstr>
  </property>
</Properties>
</file>