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E94E873-2406-43FF-B35B-621A558A5D7C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2ACF3BD-55BF-4BC8-AEC5-5E3247937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94E873-2406-43FF-B35B-621A558A5D7C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ACF3BD-55BF-4BC8-AEC5-5E3247937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E94E873-2406-43FF-B35B-621A558A5D7C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2ACF3BD-55BF-4BC8-AEC5-5E3247937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94E873-2406-43FF-B35B-621A558A5D7C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ACF3BD-55BF-4BC8-AEC5-5E3247937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E94E873-2406-43FF-B35B-621A558A5D7C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2ACF3BD-55BF-4BC8-AEC5-5E3247937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94E873-2406-43FF-B35B-621A558A5D7C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ACF3BD-55BF-4BC8-AEC5-5E3247937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94E873-2406-43FF-B35B-621A558A5D7C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ACF3BD-55BF-4BC8-AEC5-5E3247937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94E873-2406-43FF-B35B-621A558A5D7C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ACF3BD-55BF-4BC8-AEC5-5E3247937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E94E873-2406-43FF-B35B-621A558A5D7C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ACF3BD-55BF-4BC8-AEC5-5E3247937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94E873-2406-43FF-B35B-621A558A5D7C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ACF3BD-55BF-4BC8-AEC5-5E3247937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94E873-2406-43FF-B35B-621A558A5D7C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ACF3BD-55BF-4BC8-AEC5-5E3247937D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E94E873-2406-43FF-B35B-621A558A5D7C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2ACF3BD-55BF-4BC8-AEC5-5E3247937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Личност детета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4442" y="3933056"/>
            <a:ext cx="5250006" cy="1584176"/>
          </a:xfrm>
        </p:spPr>
        <p:txBody>
          <a:bodyPr>
            <a:normAutofit/>
          </a:bodyPr>
          <a:lstStyle/>
          <a:p>
            <a:r>
              <a:rPr lang="sr-Cyrl-RS" sz="2400" dirty="0" smtClean="0"/>
              <a:t>проф. др Миа Марић</a:t>
            </a:r>
          </a:p>
          <a:p>
            <a:endParaRPr lang="sr-Cyrl-RS" dirty="0" smtClean="0"/>
          </a:p>
          <a:p>
            <a:r>
              <a:rPr lang="en-US" sz="20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mia.maric@pef.uns.ac.rs</a:t>
            </a:r>
            <a:endParaRPr lang="sr-Cyrl-RS" sz="2000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mia_maric@yahoo.com</a:t>
            </a:r>
            <a:endParaRPr lang="sr-Cyrl-RS" sz="2000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139136" cy="804704"/>
          </a:xfrm>
        </p:spPr>
        <p:txBody>
          <a:bodyPr/>
          <a:lstStyle/>
          <a:p>
            <a:r>
              <a:rPr lang="sr-Cyrl-CS" dirty="0" smtClean="0"/>
              <a:t>Циљ предмета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Упознавање студената са основним појмовима психологије личности, теоријама развоја личности детета, као и појединим карактеристикама и аспектима дечје личности, уз истицање значаја уважавања индивидуалних разлика међу децом, а све са крајњим циљем да студенти постану оспособљени за индивидуализовани  приступ сваком детету и да сузбију јављање негативних и ризичних, а подстакну развој позитивних личних особина и понашања код деце.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139136" cy="732696"/>
          </a:xfrm>
        </p:spPr>
        <p:txBody>
          <a:bodyPr/>
          <a:lstStyle/>
          <a:p>
            <a:r>
              <a:rPr lang="sr-Cyrl-CS" dirty="0" smtClean="0"/>
              <a:t>Исход предмета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/>
              <a:t>Студенти знају како се развија дечја личност и шта све утиче на њен развој, умеју да процене поједине особине и карактеристике дечје линости, знају да приступе сваком детету на оптималан начин, у складу са његовим индивидуалним особинама и потребама, те знају како да подстакну развој сигурности, иницијативе, самосталности, савесности, социо-емоционалне адаптираности и других позитивних карактеристика, а спрече јављање негативних особина и понашања код деце, као што су социјална неприлагођеност, нетолеранција,  агресивност и други видови непожељних реакција.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696200" cy="14630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sr-Cyrl-CS" dirty="0" smtClean="0"/>
              <a:t>Садржај </a:t>
            </a:r>
            <a:r>
              <a:rPr lang="sr-Cyrl-CS" dirty="0" smtClean="0"/>
              <a:t>предмета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Cyrl-CS" i="1" dirty="0" smtClean="0"/>
              <a:t>Теоријска настава</a:t>
            </a:r>
            <a:r>
              <a:rPr lang="sr-Cyrl-CS" dirty="0" smtClean="0"/>
              <a:t>: </a:t>
            </a:r>
            <a:br>
              <a:rPr lang="sr-Cyrl-C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8100392" cy="5445224"/>
          </a:xfrm>
        </p:spPr>
        <p:txBody>
          <a:bodyPr>
            <a:normAutofit fontScale="62500" lnSpcReduction="20000"/>
          </a:bodyPr>
          <a:lstStyle/>
          <a:p>
            <a:r>
              <a:rPr lang="sr-Cyrl-CS" dirty="0" smtClean="0"/>
              <a:t>1. Основни појмови психологије личности; </a:t>
            </a:r>
          </a:p>
          <a:p>
            <a:r>
              <a:rPr lang="sr-Cyrl-CS" dirty="0" smtClean="0"/>
              <a:t>2. Теорије развоја личности; </a:t>
            </a:r>
          </a:p>
          <a:p>
            <a:r>
              <a:rPr lang="sr-Cyrl-CS" dirty="0" smtClean="0"/>
              <a:t>3. Чиниоци који делују на личност детета; </a:t>
            </a:r>
          </a:p>
          <a:p>
            <a:r>
              <a:rPr lang="sr-Cyrl-CS" dirty="0" smtClean="0"/>
              <a:t>4. Поверење и базична сигурност код деце; </a:t>
            </a:r>
          </a:p>
          <a:p>
            <a:r>
              <a:rPr lang="sr-Cyrl-CS" dirty="0" smtClean="0"/>
              <a:t>5. Навике, иницијатива и самосталност код деце; </a:t>
            </a:r>
          </a:p>
          <a:p>
            <a:r>
              <a:rPr lang="sr-Cyrl-CS" dirty="0" smtClean="0"/>
              <a:t>6. Емоционалност код деце; </a:t>
            </a:r>
          </a:p>
          <a:p>
            <a:r>
              <a:rPr lang="sr-Cyrl-CS" dirty="0" smtClean="0"/>
              <a:t>7. Интровертна и екстравертна деца; </a:t>
            </a:r>
          </a:p>
          <a:p>
            <a:r>
              <a:rPr lang="sr-Cyrl-CS" dirty="0" smtClean="0"/>
              <a:t>8. Савесност и моралност код деце; </a:t>
            </a:r>
          </a:p>
          <a:p>
            <a:r>
              <a:rPr lang="sr-Cyrl-CS" dirty="0" smtClean="0"/>
              <a:t>9</a:t>
            </a:r>
            <a:r>
              <a:rPr lang="sr-Cyrl-CS" dirty="0" smtClean="0"/>
              <a:t>.</a:t>
            </a:r>
            <a:r>
              <a:rPr lang="en-US" dirty="0" smtClean="0"/>
              <a:t> </a:t>
            </a:r>
            <a:r>
              <a:rPr lang="sr-Cyrl-CS" dirty="0"/>
              <a:t>Радозналост, креативност и иновативност на дечјем узрасту</a:t>
            </a:r>
            <a:r>
              <a:rPr lang="sr-Cyrl-CS" dirty="0" smtClean="0"/>
              <a:t>;</a:t>
            </a:r>
            <a:endParaRPr lang="en-US" dirty="0" smtClean="0"/>
          </a:p>
          <a:p>
            <a:r>
              <a:rPr lang="en-US" dirty="0" smtClean="0"/>
              <a:t>10. </a:t>
            </a:r>
            <a:r>
              <a:rPr lang="sr-Cyrl-CS" dirty="0"/>
              <a:t>Проактивност и предузетнички дух код </a:t>
            </a:r>
            <a:r>
              <a:rPr lang="sr-Cyrl-CS" dirty="0" smtClean="0"/>
              <a:t>деце</a:t>
            </a:r>
            <a:r>
              <a:rPr lang="en-US" dirty="0" smtClean="0"/>
              <a:t>;</a:t>
            </a:r>
          </a:p>
          <a:p>
            <a:r>
              <a:rPr lang="en-US" dirty="0" smtClean="0"/>
              <a:t>11. </a:t>
            </a:r>
            <a:r>
              <a:rPr lang="sr-Cyrl-CS" dirty="0"/>
              <a:t>Флексибилност, толеранција и тимски рад;</a:t>
            </a:r>
            <a:endParaRPr lang="sr-Cyrl-CS" dirty="0" smtClean="0"/>
          </a:p>
          <a:p>
            <a:r>
              <a:rPr lang="sr-Cyrl-CS" dirty="0" smtClean="0"/>
              <a:t>1</a:t>
            </a:r>
            <a:r>
              <a:rPr lang="en-US" dirty="0" smtClean="0"/>
              <a:t>2</a:t>
            </a:r>
            <a:r>
              <a:rPr lang="sr-Cyrl-CS" dirty="0" smtClean="0"/>
              <a:t>. </a:t>
            </a:r>
            <a:r>
              <a:rPr lang="sr-Cyrl-CS" dirty="0" smtClean="0"/>
              <a:t>Неприлагодљива деца („тешка деца“); </a:t>
            </a:r>
          </a:p>
          <a:p>
            <a:r>
              <a:rPr lang="sr-Cyrl-CS" dirty="0" smtClean="0"/>
              <a:t>1</a:t>
            </a:r>
            <a:r>
              <a:rPr lang="en-US" dirty="0" smtClean="0"/>
              <a:t>3</a:t>
            </a:r>
            <a:r>
              <a:rPr lang="sr-Cyrl-CS" dirty="0" smtClean="0"/>
              <a:t>. </a:t>
            </a:r>
            <a:r>
              <a:rPr lang="sr-Cyrl-CS" dirty="0" smtClean="0"/>
              <a:t>Агресивност на дечјем узрасту;  </a:t>
            </a:r>
          </a:p>
          <a:p>
            <a:r>
              <a:rPr lang="sr-Cyrl-CS" dirty="0" smtClean="0"/>
              <a:t>1</a:t>
            </a:r>
            <a:r>
              <a:rPr lang="en-US" dirty="0" smtClean="0"/>
              <a:t>4</a:t>
            </a:r>
            <a:r>
              <a:rPr lang="sr-Cyrl-CS" dirty="0" smtClean="0"/>
              <a:t>. </a:t>
            </a:r>
            <a:r>
              <a:rPr lang="sr-Cyrl-CS" dirty="0" smtClean="0"/>
              <a:t>Личност деце са тешкоћама и сметњама у развоју; </a:t>
            </a:r>
          </a:p>
          <a:p>
            <a:r>
              <a:rPr lang="sr-Cyrl-CS" dirty="0" smtClean="0"/>
              <a:t>1</a:t>
            </a:r>
            <a:r>
              <a:rPr lang="en-US" dirty="0" smtClean="0"/>
              <a:t>5</a:t>
            </a:r>
            <a:r>
              <a:rPr lang="sr-Cyrl-CS" dirty="0" smtClean="0"/>
              <a:t>. </a:t>
            </a:r>
            <a:r>
              <a:rPr lang="sr-Cyrl-CS" dirty="0" smtClean="0"/>
              <a:t>Појам о себи на дечјем узрасту; </a:t>
            </a:r>
          </a:p>
          <a:p>
            <a:r>
              <a:rPr lang="sr-Cyrl-CS" dirty="0" smtClean="0"/>
              <a:t>1</a:t>
            </a:r>
            <a:r>
              <a:rPr lang="en-US" dirty="0" smtClean="0"/>
              <a:t>6</a:t>
            </a:r>
            <a:r>
              <a:rPr lang="sr-Cyrl-CS" dirty="0" smtClean="0"/>
              <a:t>. </a:t>
            </a:r>
            <a:r>
              <a:rPr lang="sr-Cyrl-CS" dirty="0" smtClean="0"/>
              <a:t>Самопоштовање код деце; </a:t>
            </a:r>
          </a:p>
          <a:p>
            <a:r>
              <a:rPr lang="sr-Cyrl-CS" dirty="0" smtClean="0"/>
              <a:t>1</a:t>
            </a:r>
            <a:r>
              <a:rPr lang="en-US" dirty="0" smtClean="0"/>
              <a:t>7</a:t>
            </a:r>
            <a:r>
              <a:rPr lang="sr-Cyrl-CS" dirty="0" smtClean="0"/>
              <a:t>. </a:t>
            </a:r>
            <a:r>
              <a:rPr lang="sr-Cyrl-RS" dirty="0" smtClean="0"/>
              <a:t>Понашање и </a:t>
            </a:r>
            <a:r>
              <a:rPr lang="sr-Cyrl-CS" dirty="0" smtClean="0"/>
              <a:t>личност детета; </a:t>
            </a:r>
          </a:p>
          <a:p>
            <a:r>
              <a:rPr lang="sr-Cyrl-CS" dirty="0" smtClean="0"/>
              <a:t>1</a:t>
            </a:r>
            <a:r>
              <a:rPr lang="en-US" dirty="0" smtClean="0"/>
              <a:t>8</a:t>
            </a:r>
            <a:r>
              <a:rPr lang="sr-Cyrl-CS" dirty="0" smtClean="0"/>
              <a:t>. </a:t>
            </a:r>
            <a:r>
              <a:rPr lang="sr-Cyrl-CS" dirty="0" smtClean="0"/>
              <a:t>Личност детета и социјална средина; </a:t>
            </a:r>
          </a:p>
          <a:p>
            <a:r>
              <a:rPr lang="sr-Cyrl-CS" dirty="0" smtClean="0"/>
              <a:t>1</a:t>
            </a:r>
            <a:r>
              <a:rPr lang="en-US" dirty="0" smtClean="0"/>
              <a:t>9</a:t>
            </a:r>
            <a:r>
              <a:rPr lang="sr-Cyrl-CS" dirty="0" smtClean="0"/>
              <a:t>. </a:t>
            </a:r>
            <a:r>
              <a:rPr lang="sr-Cyrl-CS" dirty="0" smtClean="0"/>
              <a:t>Личност детета у васпитно-образовном процесу.  </a:t>
            </a:r>
            <a:endParaRPr lang="en-US" dirty="0" smtClean="0"/>
          </a:p>
          <a:p>
            <a:pPr>
              <a:buNone/>
            </a:pPr>
            <a:r>
              <a:rPr lang="sr-Cyrl-CS" dirty="0" smtClean="0"/>
              <a:t> 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Практична настава, вежбе: </a:t>
            </a:r>
            <a:br>
              <a:rPr lang="ru-RU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7272808" cy="4968552"/>
          </a:xfrm>
        </p:spPr>
        <p:txBody>
          <a:bodyPr>
            <a:normAutofit lnSpcReduction="10000"/>
          </a:bodyPr>
          <a:lstStyle/>
          <a:p>
            <a:endParaRPr lang="ru-RU" i="1" dirty="0" smtClean="0"/>
          </a:p>
          <a:p>
            <a:r>
              <a:rPr lang="ru-RU" dirty="0" smtClean="0"/>
              <a:t>Спровођење истраживања, анализа случајева, писање семинарског рада, радионоце и групне дискусије. </a:t>
            </a:r>
          </a:p>
          <a:p>
            <a:endParaRPr lang="ru-RU" dirty="0"/>
          </a:p>
          <a:p>
            <a:r>
              <a:rPr lang="sr-Cyrl-RS" dirty="0"/>
              <a:t>Студенти су у обавези да припреме </a:t>
            </a:r>
            <a:r>
              <a:rPr lang="sr-Cyrl-RS" b="1" dirty="0"/>
              <a:t>семинарски рад </a:t>
            </a:r>
            <a:r>
              <a:rPr lang="sr-Cyrl-RS" dirty="0"/>
              <a:t>у форми </a:t>
            </a:r>
            <a:r>
              <a:rPr lang="en-US" dirty="0"/>
              <a:t>PPT </a:t>
            </a:r>
            <a:r>
              <a:rPr lang="sr-Cyrl-RS" dirty="0"/>
              <a:t>презентације и да га проследе наставнику на мејл, пре термина за презентовање семинарских радова.</a:t>
            </a:r>
          </a:p>
          <a:p>
            <a:pPr marL="109728" indent="0">
              <a:buNone/>
            </a:pPr>
            <a:endParaRPr lang="sr-Cyrl-RS" dirty="0"/>
          </a:p>
          <a:p>
            <a:r>
              <a:rPr lang="sr-Cyrl-RS" dirty="0"/>
              <a:t>Тему семинарског студенти бирају сами.</a:t>
            </a:r>
          </a:p>
          <a:p>
            <a:endParaRPr lang="sr-Cyrl-R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Основна литература: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sr-Cyrl-CS" dirty="0" smtClean="0"/>
              <a:t>Марић, М. (</a:t>
            </a:r>
            <a:r>
              <a:rPr lang="sr-Cyrl-CS" dirty="0" smtClean="0"/>
              <a:t>20</a:t>
            </a:r>
            <a:r>
              <a:rPr lang="sr-Cyrl-RS" dirty="0" smtClean="0"/>
              <a:t>21</a:t>
            </a:r>
            <a:r>
              <a:rPr lang="sr-Cyrl-CS" dirty="0" smtClean="0"/>
              <a:t>)</a:t>
            </a:r>
            <a:r>
              <a:rPr lang="sr-Latn-RS" dirty="0" smtClean="0"/>
              <a:t>. </a:t>
            </a:r>
            <a:r>
              <a:rPr lang="sr-Cyrl-CS" i="1" dirty="0" smtClean="0"/>
              <a:t>Личност детета</a:t>
            </a:r>
            <a:r>
              <a:rPr lang="sr-Cyrl-CS" dirty="0" smtClean="0"/>
              <a:t>. Скрипта за интерну употребу (у припреми). Сомбор: </a:t>
            </a:r>
            <a:r>
              <a:rPr lang="sr-Cyrl-CS" dirty="0" smtClean="0"/>
              <a:t>Универзитет у Новом Саду, Педагошки </a:t>
            </a:r>
            <a:r>
              <a:rPr lang="sr-Cyrl-CS" dirty="0" smtClean="0"/>
              <a:t>факултет</a:t>
            </a:r>
            <a:r>
              <a:rPr lang="sr-Latn-RS" dirty="0" smtClean="0"/>
              <a:t>.</a:t>
            </a:r>
            <a:r>
              <a:rPr lang="sr-Cyrl-CS" dirty="0" smtClean="0"/>
              <a:t> 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sr-Cyrl-CS" dirty="0" smtClean="0"/>
              <a:t>Васта, Р., Хејт, М., Милер, С. (2004). </a:t>
            </a:r>
            <a:r>
              <a:rPr lang="sr-Cyrl-CS" i="1" dirty="0" smtClean="0"/>
              <a:t>Дечја </a:t>
            </a:r>
            <a:r>
              <a:rPr lang="sr-Cyrl-CS" i="1" dirty="0" smtClean="0"/>
              <a:t>психологија - </a:t>
            </a:r>
            <a:r>
              <a:rPr lang="sr-Cyrl-CS" i="1" dirty="0" smtClean="0"/>
              <a:t>3. </a:t>
            </a:r>
            <a:r>
              <a:rPr lang="sr-Cyrl-CS" i="1" dirty="0" smtClean="0"/>
              <a:t>издање </a:t>
            </a:r>
            <a:r>
              <a:rPr lang="sr-Cyrl-CS" dirty="0"/>
              <a:t>(одабрана поглавља). </a:t>
            </a:r>
            <a:r>
              <a:rPr lang="sr-Cyrl-CS" dirty="0" smtClean="0"/>
              <a:t>Јастребарско: Наклада </a:t>
            </a:r>
            <a:r>
              <a:rPr lang="sr-Cyrl-CS" dirty="0" smtClean="0"/>
              <a:t>Слап</a:t>
            </a:r>
            <a:r>
              <a:rPr lang="sr-Latn-RS" dirty="0" smtClean="0"/>
              <a:t>.</a:t>
            </a:r>
            <a:endParaRPr lang="en-US" dirty="0" smtClean="0"/>
          </a:p>
          <a:p>
            <a:pPr lvl="0"/>
            <a:endParaRPr lang="en-US" dirty="0" smtClean="0"/>
          </a:p>
          <a:p>
            <a:r>
              <a:rPr lang="sr-Cyrl-RS" dirty="0" smtClean="0"/>
              <a:t>Сакач, М., Марић, М. (2017). </a:t>
            </a:r>
            <a:r>
              <a:rPr lang="sr-Cyrl-RS" i="1" dirty="0" smtClean="0"/>
              <a:t>Психологија породице </a:t>
            </a:r>
            <a:r>
              <a:rPr lang="sr-Cyrl-RS" dirty="0" smtClean="0"/>
              <a:t>(одабрана поглавља). </a:t>
            </a:r>
            <a:r>
              <a:rPr lang="sr-Cyrl-CS" dirty="0"/>
              <a:t>Сомбор: Универзитет у Новом Саду, Педагошки факултет</a:t>
            </a:r>
            <a:r>
              <a:rPr lang="sr-Latn-RS" dirty="0"/>
              <a:t>.</a:t>
            </a:r>
            <a:r>
              <a:rPr lang="sr-Cyrl-CS" dirty="0"/>
              <a:t> 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Допунска литература: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r-Cyrl-CS" dirty="0" smtClean="0"/>
              <a:t>Кондић, К., Левков, Љ. (1999). </a:t>
            </a:r>
            <a:r>
              <a:rPr lang="sr-Cyrl-CS" i="1" dirty="0" smtClean="0"/>
              <a:t>Првих десет година</a:t>
            </a:r>
            <a:r>
              <a:rPr lang="sr-Cyrl-CS" dirty="0" smtClean="0"/>
              <a:t>. Београд: Центар за примењену психологију.</a:t>
            </a:r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sr-Cyrl-RS" dirty="0" smtClean="0"/>
              <a:t>Ријавец, М., Миљковић., Д. (2010). </a:t>
            </a:r>
            <a:r>
              <a:rPr lang="sr-Cyrl-RS" i="1" dirty="0" smtClean="0"/>
              <a:t>Како бити бољи – приручник из позитивне психологије</a:t>
            </a:r>
            <a:r>
              <a:rPr lang="sr-Cyrl-RS" dirty="0" smtClean="0"/>
              <a:t>. Чачак: Легенда.</a:t>
            </a:r>
          </a:p>
          <a:p>
            <a:pPr marL="0" lvl="0" indent="0">
              <a:buNone/>
            </a:pPr>
            <a:endParaRPr lang="en-US" dirty="0" smtClean="0"/>
          </a:p>
          <a:p>
            <a:r>
              <a:rPr lang="sr-Cyrl-CS" dirty="0" smtClean="0"/>
              <a:t>Игњатовић-Савић, Н. (1993). </a:t>
            </a:r>
            <a:r>
              <a:rPr lang="sr-Cyrl-CS" i="1" dirty="0" smtClean="0"/>
              <a:t>Чувари осмеха- психолошке радионице за подстицање развоја деце (и одраслих)</a:t>
            </a:r>
            <a:r>
              <a:rPr lang="sr-Cyrl-CS" dirty="0" smtClean="0"/>
              <a:t>. Београд: Институт за психологију</a:t>
            </a:r>
            <a:r>
              <a:rPr lang="sr-Latn-R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Оцена  знања </a:t>
            </a:r>
            <a:br>
              <a:rPr lang="sr-Cyrl-CS" dirty="0" smtClean="0"/>
            </a:br>
            <a:r>
              <a:rPr lang="sr-Cyrl-CS" dirty="0" smtClean="0"/>
              <a:t>(максимални број поена 100)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16832"/>
            <a:ext cx="7372672" cy="4538904"/>
          </a:xfrm>
        </p:spPr>
        <p:txBody>
          <a:bodyPr/>
          <a:lstStyle/>
          <a:p>
            <a:r>
              <a:rPr lang="sr-Cyrl-CS" b="1" dirty="0" smtClean="0"/>
              <a:t>Предиспитне обавезе</a:t>
            </a:r>
          </a:p>
          <a:p>
            <a:r>
              <a:rPr lang="sr-Cyrl-CS" dirty="0" smtClean="0"/>
              <a:t>активност у току предавања и вежби 30</a:t>
            </a:r>
          </a:p>
          <a:p>
            <a:r>
              <a:rPr lang="sr-Cyrl-CS" dirty="0" smtClean="0"/>
              <a:t>семинарски рад 20</a:t>
            </a:r>
          </a:p>
          <a:p>
            <a:endParaRPr lang="sr-Cyrl-CS" dirty="0" smtClean="0"/>
          </a:p>
          <a:p>
            <a:r>
              <a:rPr lang="sr-Cyrl-CS" b="1" dirty="0" smtClean="0"/>
              <a:t>Испит</a:t>
            </a:r>
          </a:p>
          <a:p>
            <a:r>
              <a:rPr lang="sr-Cyrl-CS" dirty="0" smtClean="0"/>
              <a:t>писмени 50</a:t>
            </a:r>
          </a:p>
          <a:p>
            <a:r>
              <a:rPr lang="sr-Cyrl-CS" dirty="0" smtClean="0"/>
              <a:t>усмени – по договору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7272808" cy="1844824"/>
          </a:xfrm>
        </p:spPr>
        <p:txBody>
          <a:bodyPr>
            <a:normAutofit fontScale="90000"/>
          </a:bodyPr>
          <a:lstStyle/>
          <a:p>
            <a:r>
              <a:rPr lang="sr-Cyrl-RS" sz="2800" u="sng" dirty="0" smtClean="0"/>
              <a:t>Образложење</a:t>
            </a:r>
            <a:r>
              <a:rPr lang="sr-Cyrl-RS" sz="2800" dirty="0" smtClean="0"/>
              <a:t> о потреби увођења предмета </a:t>
            </a:r>
            <a:r>
              <a:rPr lang="sr-Cyrl-RS" sz="2800" u="sng" dirty="0" smtClean="0"/>
              <a:t>Личност детета</a:t>
            </a:r>
            <a:r>
              <a:rPr lang="sr-Cyrl-RS" sz="2800" dirty="0" smtClean="0"/>
              <a:t> у курикулум за образовање Учитеља и васпитача: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8028384" cy="52292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r-Cyrl-RS" dirty="0" smtClean="0"/>
              <a:t>Свако дете поседује </a:t>
            </a:r>
            <a:r>
              <a:rPr lang="sr-Cyrl-RS" i="1" u="sng" dirty="0" smtClean="0"/>
              <a:t>одређене карактеристике и личне особине</a:t>
            </a:r>
            <a:r>
              <a:rPr lang="sr-Cyrl-RS" i="1" dirty="0" smtClean="0"/>
              <a:t> </a:t>
            </a:r>
            <a:r>
              <a:rPr lang="sr-Cyrl-RS" dirty="0" smtClean="0"/>
              <a:t>које могу бити изражене у већој или мањој мери, и на чије формирање делује велики број чинилаца.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/>
              <a:t>Савремени васпитно-образовни процес подразумева управо уважавање индивидуалних разлика међу децом, при чему се од учитеља и васпитача очекује да умеју да </a:t>
            </a:r>
            <a:r>
              <a:rPr lang="sr-Cyrl-RS" b="1" u="sng" dirty="0" smtClean="0"/>
              <a:t>идентификују специфичне одлике сваког детета и да свој приступ прилагоде</a:t>
            </a:r>
            <a:r>
              <a:rPr lang="sr-Cyrl-RS" dirty="0" smtClean="0"/>
              <a:t> сваком детету понаособ, у складу са његовим сопственим одликама и могућностима.</a:t>
            </a:r>
          </a:p>
          <a:p>
            <a:pPr>
              <a:buNone/>
            </a:pPr>
            <a:r>
              <a:rPr lang="sr-Cyrl-RS" dirty="0" smtClean="0"/>
              <a:t> </a:t>
            </a:r>
          </a:p>
          <a:p>
            <a:pPr>
              <a:buNone/>
            </a:pPr>
            <a:r>
              <a:rPr lang="sr-Cyrl-RS" dirty="0" smtClean="0"/>
              <a:t>Такође, школа и предшколска установа имају велику улогу у </a:t>
            </a:r>
            <a:r>
              <a:rPr lang="sr-Cyrl-RS" b="1" u="sng" dirty="0" smtClean="0"/>
              <a:t>подстицању развоја дететове личности</a:t>
            </a:r>
            <a:r>
              <a:rPr lang="sr-Cyrl-RS" dirty="0" smtClean="0"/>
              <a:t>, па тако учитељи и васпитачи имају значајну обавезу да подстичу развој позитивних, а спрече јављање негативних карактеристика код деце.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/>
              <a:t>Кроз предмет Личност детета, учитељи и васпитачи би </a:t>
            </a:r>
            <a:r>
              <a:rPr lang="sr-Cyrl-RS" i="1" u="sng" dirty="0" smtClean="0"/>
              <a:t>усвојили одговарајућа знања и развили вештине</a:t>
            </a:r>
            <a:r>
              <a:rPr lang="sr-Cyrl-RS" dirty="0" smtClean="0"/>
              <a:t>, које би им помогле да свој приступ и начин рада прилагоде индивидуалним карактеристикама деце, као и да подстакну развој дечје личности у позитивном смеру.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64</TotalTime>
  <Words>733</Words>
  <Application>Microsoft Office PowerPoint</Application>
  <PresentationFormat>On-screen Show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Личност детета</vt:lpstr>
      <vt:lpstr>Циљ предмета</vt:lpstr>
      <vt:lpstr>Исход предмета</vt:lpstr>
      <vt:lpstr>               Садржај предмета Теоријска настава:  </vt:lpstr>
      <vt:lpstr>Практична настава, вежбе:  </vt:lpstr>
      <vt:lpstr>Основна литература: </vt:lpstr>
      <vt:lpstr>Допунска литература:  </vt:lpstr>
      <vt:lpstr>Оцена  знања  (максимални број поена 100)</vt:lpstr>
      <vt:lpstr>Образложење о потреби увођења предмета Личност детета у курикулум за образовање Учитеља и васпитача: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Личност детета</dc:title>
  <dc:creator>PEF</dc:creator>
  <cp:lastModifiedBy>Mia M</cp:lastModifiedBy>
  <cp:revision>19</cp:revision>
  <dcterms:created xsi:type="dcterms:W3CDTF">2015-02-03T20:13:34Z</dcterms:created>
  <dcterms:modified xsi:type="dcterms:W3CDTF">2021-02-02T13:34:08Z</dcterms:modified>
</cp:coreProperties>
</file>