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725B166-8818-4760-B0A1-42ADB749D8B2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E160D89-30A7-4D76-9334-2574ECEA2B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Uključite se...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Predavanja iz GV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Koraci u rečenici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Konkretan primer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Konkretan opis ponašanja (postupka, gesta) za koji se izvinjavamo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Kada sam ti rekla da treba da ideš da se lečiš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Koje osećanje je taj postupka proizveo kod osobe kojoj se izvinjavamo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Nisam bila svesna da ćeš biti povrešena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Koja potreba osobe kojoj se izvinjavamo je ubrožena našim postupkom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Jer ti je tada bila potrebna moja podrška i razumevanje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Iskaz o naknadno stečenom uvidu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Sada kada to znam, molim te da mi oprostiš.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Postupak izvini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Prihvatanje izvinjenja znači ponovnu izgradnju poverenja i razumevanja.</a:t>
            </a:r>
          </a:p>
          <a:p>
            <a:r>
              <a:rPr lang="sr-Latn-CS" dirty="0" smtClean="0"/>
              <a:t>Kada nam se neko izvini i omogući da bolje razumemo okolnosti u kojima je datim gestom onemogućeno zadovoljenje neke naše potrebe, mi dobijamo priliku da ceo događaj sagledamo na nov način i oprostimo osobi ono što je pre izgledalo neoprostivo.</a:t>
            </a:r>
          </a:p>
          <a:p>
            <a:r>
              <a:rPr lang="sr-Latn-CS" dirty="0" smtClean="0"/>
              <a:t>Oprostiti ne znači zaboraviti.</a:t>
            </a:r>
          </a:p>
          <a:p>
            <a:r>
              <a:rPr lang="sr-Latn-CS" dirty="0" smtClean="0"/>
              <a:t>Već pre prihvatiti da niko nije savršen i nepogrešiv.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Kako primiti izvinjenje?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Koraci</a:t>
                      </a:r>
                      <a:r>
                        <a:rPr lang="sr-Latn-CS" baseline="0" dirty="0" smtClean="0"/>
                        <a:t> u rečenici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Konkretan primer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Opis konkretnog postupka osobe kojoj se zahvaljujemo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Kada ste mi pokazali</a:t>
                      </a:r>
                      <a:r>
                        <a:rPr lang="sr-Latn-CS" baseline="0" dirty="0" smtClean="0"/>
                        <a:t> i omogućili da isprobam vaš “model” zahvaljivanja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Kakvo je osećanje taj postupak proizveo kod nas (i još ga proizvodi)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Osećala sam radost i sigurnost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Koja je naša potreba, želja time zadovoljena, ispunjena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Jer mi je bilo potrebno da budem</a:t>
                      </a:r>
                      <a:r>
                        <a:rPr lang="sr-Latn-CS" baseline="0" dirty="0" smtClean="0"/>
                        <a:t> povezana i bliska sa ljudima a vaš model zahvaljivanja mi je to omogućio.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Postupak hvala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U našoj sredini obično reagujemo: ništa, nema na čemu, ma daj bogati, šta mi se na tome zahvaljuješ, sitnica, ne obraćaj pažnju na to ...</a:t>
            </a:r>
          </a:p>
          <a:p>
            <a:r>
              <a:rPr lang="sr-Latn-CS" dirty="0" smtClean="0"/>
              <a:t>Time sebi nismo omogućili da shvatimo šta smo učinili i dali osobi, šta je ona u stvari primila i šta joj je to značilo.</a:t>
            </a:r>
          </a:p>
          <a:p>
            <a:r>
              <a:rPr lang="sr-Latn-CS" smtClean="0"/>
              <a:t>Preuzeto iz Snježana Nježa- Mrše:  Neka iskustva u radu sa grupom.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Kako primiti zahvaljivanje?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Da bi radionica dobila dušu i zaživela kod učesnika je potrebno razviti osećaj prisutnosti sada i ovde.</a:t>
            </a:r>
          </a:p>
          <a:p>
            <a:r>
              <a:rPr lang="sr-Latn-CS" dirty="0" smtClean="0"/>
              <a:t>Biti uključen u aktivnosti koje se odvijaju.</a:t>
            </a:r>
          </a:p>
          <a:p>
            <a:r>
              <a:rPr lang="sr-Latn-CS" dirty="0" smtClean="0"/>
              <a:t>Većina radioničarskih aktivnosti ima “kao da” karakter, u njih se učesnici moraju uživeti kao glumci u svoju ulogu.</a:t>
            </a:r>
          </a:p>
          <a:p>
            <a:r>
              <a:rPr lang="sr-Latn-CS" dirty="0" smtClean="0"/>
              <a:t>Uživati u procesu, neizvestan ishod.</a:t>
            </a:r>
          </a:p>
          <a:p>
            <a:r>
              <a:rPr lang="sr-Latn-CS" dirty="0" smtClean="0"/>
              <a:t>Ono što se događa “negde između” svih učesnika radionice je duša radionice.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Prisutni sada i ovde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Ako je učesnik radionice uključen u nju, on ostavlja i svoj lični pečat.</a:t>
            </a:r>
          </a:p>
          <a:p>
            <a:r>
              <a:rPr lang="sr-Latn-CS" dirty="0" smtClean="0"/>
              <a:t>Dobro je da voditelj podstiče učesnike da razvijaju i svoj lični stil, da budu spontani, raznovrsni i da se oprobavaju.</a:t>
            </a:r>
          </a:p>
          <a:p>
            <a:r>
              <a:rPr lang="sr-Latn-CS" dirty="0" smtClean="0"/>
              <a:t>Kada je uključenost što manje bezlična, tada se može više dobiti izvući iz radionice.</a:t>
            </a:r>
          </a:p>
          <a:p>
            <a:r>
              <a:rPr lang="sr-Latn-CS" dirty="0" smtClean="0"/>
              <a:t>I za voditelje je važno da imaju svoj lični stil i da daju svoj lični pečat radionicama.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Lični pečat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Voditelj često radi što i ostali učesnici radionice, daje primer kako biti spontan, olakšava prisutnima da se opuste.</a:t>
            </a:r>
          </a:p>
          <a:p>
            <a:r>
              <a:rPr lang="sr-Latn-CS" dirty="0" smtClean="0"/>
              <a:t>Ako želi da kaže nešto izvan instrukcija onda se preporučuje: dok ovo radite obratite pažnju na to šta vam je potrebno tog trena, šta želite, da nije važno kako da to “dobro” uradite, koliko je važno da se uživite u ulogu, bez obzira da vam to sada deluje detinjasto, glupo, smešno, mi nismo tu da vrednujemo...</a:t>
            </a:r>
          </a:p>
          <a:p>
            <a:r>
              <a:rPr lang="sr-Latn-CS" dirty="0" smtClean="0"/>
              <a:t>Topao, smirujući glas, polako.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Kako postići uključenost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Radionice imaju svoja pravila, pravila postoje da bi se kršila.</a:t>
            </a:r>
          </a:p>
          <a:p>
            <a:r>
              <a:rPr lang="sr-Latn-CS" dirty="0" smtClean="0"/>
              <a:t>Uvesti pravila i stalno na njih podsećati.</a:t>
            </a:r>
          </a:p>
          <a:p>
            <a:r>
              <a:rPr lang="sr-Latn-CS" dirty="0" smtClean="0"/>
              <a:t>Ako voditelj vidi da se nekim konkretnim postupkom pravilo ne poštuje, on se na početku upozorenja poziva na pravilo.</a:t>
            </a:r>
          </a:p>
          <a:p>
            <a:r>
              <a:rPr lang="sr-Latn-CS" dirty="0" smtClean="0"/>
              <a:t>Pozivanje na pravilo nije samo privilegija voditelja, već i svih učesnika.</a:t>
            </a:r>
          </a:p>
          <a:p>
            <a:r>
              <a:rPr lang="sr-Latn-CS" dirty="0" smtClean="0"/>
              <a:t>Cilj je da učesnici postanu svesni svog ponašanja i da budu sami u stanju da procene u kojoj meri ono krši dogovoreno pravilo.</a:t>
            </a:r>
          </a:p>
          <a:p>
            <a:r>
              <a:rPr lang="sr-Latn-CS" dirty="0" smtClean="0"/>
              <a:t>Izbegavati jezik napadanja, okrivljavanja, povređivanja.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Kršenje pravila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Koraci u rečenici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Konkretan primer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Obratite se direktno koristeći ime osobe, uspostavite kontakt očima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Dragana,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Opišite neutralnim jezikom, bez</a:t>
                      </a:r>
                      <a:r>
                        <a:rPr lang="sr-Latn-CS" baseline="0" dirty="0" smtClean="0"/>
                        <a:t> vrednovanja, šta ta osoba radi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Ti štipkaš Petra za ruku,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Pozovite se na pravilo koje ste kao grupa usvojili a za koje pretpostavljate da je tim</a:t>
                      </a:r>
                      <a:r>
                        <a:rPr lang="sr-Latn-CS" baseline="0" dirty="0" smtClean="0"/>
                        <a:t> ponašanjem prekršeno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 smtClean="0"/>
                        <a:t>A mi smo se dogovorili da ovde ne radimo</a:t>
                      </a:r>
                      <a:r>
                        <a:rPr lang="sr-Latn-CS" baseline="0" dirty="0" smtClean="0"/>
                        <a:t> ono što može da ometa druge,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Dajte konkretan predlog</a:t>
                      </a:r>
                      <a:r>
                        <a:rPr lang="sr-Latn-CS" baseline="0" dirty="0" smtClean="0"/>
                        <a:t> ili postavite pitanje koje će pomoći osobi da sama proceni svoje ponašanje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baseline="0" dirty="0" smtClean="0"/>
                        <a:t>Hoćeš li da pitaš Petra da li mu smeta to što radiš?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Postupak pozivanja na pravilo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Ovaj postupak ostavlja otvorenu mogućnost bilo kog ishoda: voditelj nije realno procenio situaciju, u grupi se može otvoriti debata oko smislenosti pravila, ili osoba kojoj smo se obratili može da pronađe prihvatljiviji način da saopšti šta je tišti.</a:t>
            </a:r>
          </a:p>
          <a:p>
            <a:r>
              <a:rPr lang="sr-Latn-CS" dirty="0" smtClean="0"/>
              <a:t>Moguće je manjati sporno ponašanje, sporno pravilo ili oba.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Mogući ishodi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Svima se događa da učinimo nešto što može ugroziti druge osobe i prouzrokovati da izgube poverenje u nas.</a:t>
            </a:r>
          </a:p>
          <a:p>
            <a:endParaRPr lang="sr-Latn-CS" dirty="0" smtClean="0"/>
          </a:p>
          <a:p>
            <a:r>
              <a:rPr lang="sr-Latn-CS" dirty="0" smtClean="0"/>
              <a:t>To ugrožava i nas, lišava nas prijateljstva, poverenje, osećanja sigurnosti, možemo imati strah od revanšizma.</a:t>
            </a:r>
          </a:p>
          <a:p>
            <a:r>
              <a:rPr lang="sr-Latn-CS" dirty="0" smtClean="0"/>
              <a:t>Način da se ovaj krug prekine jeste izvinjenje.</a:t>
            </a:r>
          </a:p>
          <a:p>
            <a:r>
              <a:rPr lang="sr-Latn-CS" dirty="0" smtClean="0"/>
              <a:t>Gest dobre volje, raotkriva prirodu nastalog nesporazume i prihvata pogrešivost svih ljudskih bića.</a:t>
            </a:r>
          </a:p>
          <a:p>
            <a:r>
              <a:rPr lang="sr-Latn-CS" dirty="0" smtClean="0"/>
              <a:t>Izvinjenje nije opravdanje, već pokazana empatija se osobom koju je naš postupak ugrozio.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Postupak izvini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Predstavlja naknadno stečeni uvid u posledice tog postupka bez osećanja krivice ili stida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Naime, da je osoba koja se izvinjava bila unapred svesna posledica tog postupka, ona ga nikad ne bi učinila.</a:t>
            </a:r>
          </a:p>
          <a:p>
            <a:r>
              <a:rPr lang="sr-Latn-CS" dirty="0" smtClean="0"/>
              <a:t>Stoga izvinjenje ima smisla i kada ugrožena strana ne prihvati izvinjenje jer oslobađa od osećanja krivice i stida zbog nenamernog postupka koji ugrožava druge.</a:t>
            </a:r>
          </a:p>
          <a:p>
            <a:r>
              <a:rPr lang="sr-Latn-CS" dirty="0" smtClean="0"/>
              <a:t>Umeti se izviniti i oprostiti jese omogućiti sebi dalji razvoj i promenu.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Postupak izvini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</TotalTime>
  <Words>956</Words>
  <Application>Microsoft Office PowerPoint</Application>
  <PresentationFormat>On-screen Show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Uključite se...</vt:lpstr>
      <vt:lpstr>Prisutni sada i ovde</vt:lpstr>
      <vt:lpstr>Lični pečat</vt:lpstr>
      <vt:lpstr>Kako postići uključenost</vt:lpstr>
      <vt:lpstr>Kršenje pravila</vt:lpstr>
      <vt:lpstr>Postupak pozivanja na pravilo</vt:lpstr>
      <vt:lpstr>Mogući ishodi</vt:lpstr>
      <vt:lpstr>Postupak izvini</vt:lpstr>
      <vt:lpstr>Postupak izvini</vt:lpstr>
      <vt:lpstr>Postupak izvini</vt:lpstr>
      <vt:lpstr>Kako primiti izvinjenje?</vt:lpstr>
      <vt:lpstr>Postupak hvala</vt:lpstr>
      <vt:lpstr>Kako primiti zahvaljivanje?</vt:lpstr>
    </vt:vector>
  </TitlesOfParts>
  <Company>Kral Dunaja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Uključite se...</dc:title>
  <dc:creator>Crni</dc:creator>
  <cp:lastModifiedBy>Crni</cp:lastModifiedBy>
  <cp:revision>5</cp:revision>
  <dcterms:created xsi:type="dcterms:W3CDTF">2012-04-01T19:17:51Z</dcterms:created>
  <dcterms:modified xsi:type="dcterms:W3CDTF">2012-04-01T20:03:31Z</dcterms:modified>
</cp:coreProperties>
</file>