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310" r:id="rId5"/>
    <p:sldId id="316" r:id="rId6"/>
    <p:sldId id="317" r:id="rId7"/>
    <p:sldId id="309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318" r:id="rId28"/>
    <p:sldId id="277" r:id="rId29"/>
    <p:sldId id="319" r:id="rId30"/>
    <p:sldId id="320" r:id="rId31"/>
    <p:sldId id="278" r:id="rId32"/>
    <p:sldId id="279" r:id="rId33"/>
    <p:sldId id="311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321" r:id="rId42"/>
    <p:sldId id="287" r:id="rId43"/>
    <p:sldId id="288" r:id="rId44"/>
    <p:sldId id="289" r:id="rId45"/>
    <p:sldId id="290" r:id="rId46"/>
    <p:sldId id="291" r:id="rId47"/>
    <p:sldId id="292" r:id="rId48"/>
    <p:sldId id="322" r:id="rId49"/>
    <p:sldId id="323" r:id="rId50"/>
    <p:sldId id="293" r:id="rId51"/>
    <p:sldId id="312" r:id="rId52"/>
    <p:sldId id="294" r:id="rId53"/>
    <p:sldId id="295" r:id="rId54"/>
    <p:sldId id="296" r:id="rId55"/>
    <p:sldId id="297" r:id="rId56"/>
    <p:sldId id="298" r:id="rId57"/>
    <p:sldId id="324" r:id="rId58"/>
    <p:sldId id="299" r:id="rId59"/>
    <p:sldId id="300" r:id="rId60"/>
    <p:sldId id="301" r:id="rId61"/>
    <p:sldId id="313" r:id="rId62"/>
    <p:sldId id="302" r:id="rId63"/>
    <p:sldId id="314" r:id="rId64"/>
    <p:sldId id="303" r:id="rId65"/>
    <p:sldId id="304" r:id="rId66"/>
    <p:sldId id="305" r:id="rId67"/>
    <p:sldId id="306" r:id="rId68"/>
    <p:sldId id="315" r:id="rId69"/>
    <p:sldId id="307" r:id="rId70"/>
    <p:sldId id="332" r:id="rId71"/>
    <p:sldId id="308" r:id="rId72"/>
    <p:sldId id="329" r:id="rId73"/>
    <p:sldId id="330" r:id="rId74"/>
    <p:sldId id="331" r:id="rId75"/>
    <p:sldId id="325" r:id="rId76"/>
    <p:sldId id="326" r:id="rId77"/>
    <p:sldId id="327" r:id="rId78"/>
    <p:sldId id="328" r:id="rId79"/>
    <p:sldId id="333" r:id="rId80"/>
    <p:sldId id="334" r:id="rId81"/>
    <p:sldId id="335" r:id="rId82"/>
    <p:sldId id="336" r:id="rId83"/>
    <p:sldId id="337" r:id="rId84"/>
    <p:sldId id="338" r:id="rId85"/>
  </p:sldIdLst>
  <p:sldSz cx="9144000" cy="6858000" type="screen4x3"/>
  <p:notesSz cx="6858000" cy="9144000"/>
  <p:defaultTextStyle>
    <a:defPPr>
      <a:defRPr lang="sr-Latn-R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/>
    <p:restoredTop sz="94671"/>
  </p:normalViewPr>
  <p:slideViewPr>
    <p:cSldViewPr showGuides="1">
      <p:cViewPr varScale="1">
        <p:scale>
          <a:sx n="83" d="100"/>
          <a:sy n="83" d="100"/>
        </p:scale>
        <p:origin x="14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2" y="512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8" Type="http://schemas.openxmlformats.org/officeDocument/2006/relationships/tableStyles" Target="tableStyles.xml"/><Relationship Id="rId87" Type="http://schemas.openxmlformats.org/officeDocument/2006/relationships/viewProps" Target="viewProps.xml"/><Relationship Id="rId86" Type="http://schemas.openxmlformats.org/officeDocument/2006/relationships/presProps" Target="presProps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sr-Latn-R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en-US" dirty="0"/>
              <a:t>Click to edit Master title style</a:t>
            </a:r>
            <a:endParaRPr lang="sr-Latn-RS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sr-Latn-R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A4E7F-83DB-4D1D-82EB-CBD6BCCF7F01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F78350-93C5-4D3C-B80B-FB56C5523A9F}" type="slidenum">
              <a:rPr kumimoji="0" lang="sr-Latn-R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fld>
            <a:endParaRPr kumimoji="0" lang="sr-Latn-R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sr-Cyrl-RS" altLang="en-US" dirty="0"/>
              <a:t>4. Лав Виготски</a:t>
            </a:r>
            <a:endParaRPr lang="sr-Cyrl-RS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rtlCol="0" anchor="t" anchorCtr="0" compatLnSpc="1"/>
          <a:p>
            <a:pPr eaLnBrk="1" hangingPunct="1">
              <a:buClrTx/>
              <a:buSzTx/>
            </a:pPr>
            <a:r>
              <a:rPr lang="sr-Cyrl-RS" altLang="x-none" kern="1200" dirty="0">
                <a:solidFill>
                  <a:srgbClr val="898989"/>
                </a:solidFill>
                <a:latin typeface="+mn-lt"/>
                <a:ea typeface="+mn-ea"/>
                <a:cs typeface="+mn-cs"/>
              </a:rPr>
              <a:t>Социокултурни приступ психолошком развоју</a:t>
            </a:r>
            <a:endParaRPr lang="sr-Cyrl-RS" altLang="x-none" kern="1200" dirty="0">
              <a:solidFill>
                <a:srgbClr val="898989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04837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3000" dirty="0"/>
              <a:t>Огромне разлике које постоје између примитивног и савременогчовека (као и између људи различитих култура и епоха) у погледу интелектуалне ефикасности, начина мишљења и других психичких функција, не могу се објаснити биологијом - променом анатомско-физиолошког устројства, нити механизмима биолошке еволуције.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Историјски развој, развој посредован културом, одговоран је за поменуте разлике, као и за разлике међу људима различитих историјских епоха.</a:t>
            </a:r>
            <a:endParaRPr lang="sr-Cyrl-RS" altLang="en-US" sz="3000" dirty="0"/>
          </a:p>
          <a:p>
            <a:pPr eaLnBrk="1" hangingPunct="1"/>
            <a:endParaRPr lang="sr-Cyrl-RS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Појмом култура означавају се различите творевине акумулираног људског искуства, које је отелотворено у физичким, материјалним продуктима, али и симболичким (духовним) творевинама, као што су веровања, вредности, обичаји, норме, обрасци понашања.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Културне творевине преносе се са једне генерације на другу и чине најопштији контекст развоја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Култура је једна од особених (дистинктивних) карактеристика људске врсте. 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Људима је својствено да живе у окружењу које су сами створили (по томе се разликују од својих животињских сродника), као и да наслеђују средину трансформисану од стране претходних генерација. 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Култура је средина сачињена од артефаката</a:t>
            </a:r>
            <a:r>
              <a:rPr sz="3000" dirty="0"/>
              <a:t> (</a:t>
            </a:r>
            <a:r>
              <a:rPr lang="sr-Cyrl-RS" altLang="x-none" sz="3000" dirty="0"/>
              <a:t>рукотворина), под чиме подразумевамо све што је настало као плод индивидуалног или колективног рада људи</a:t>
            </a:r>
            <a:r>
              <a:rPr sz="3000" dirty="0"/>
              <a:t>.</a:t>
            </a:r>
            <a:endParaRPr lang="sr-Cyrl-RS" altLang="x-none" sz="3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Културни артефакти прошли су неку врсту </a:t>
            </a:r>
            <a:r>
              <a:rPr lang="sr-Cyrl-RS" altLang="en-US" b="1" dirty="0"/>
              <a:t>историјске селекције и историјске акумулације </a:t>
            </a:r>
            <a:r>
              <a:rPr lang="sr-Cyrl-RS" altLang="en-US" dirty="0"/>
              <a:t>и представаљају заједничко добро целе заједнице.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Појам култура синтетизује тоталитет тих артефакакта, који су доступни свим члановима културне заједнице и који посредују њихове психичке функције и понашање.</a:t>
            </a:r>
            <a:endParaRPr lang="sr-Cyrl-RS" altLang="en-US" dirty="0"/>
          </a:p>
          <a:p>
            <a:pPr eaLnBrk="1" hangingPunct="1"/>
            <a:endParaRPr lang="sr-Cyrl-RS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Историјски или културни развој човека може се посматрати и као </a:t>
            </a:r>
            <a:r>
              <a:rPr lang="sr-Cyrl-RS" altLang="en-US" b="1" dirty="0"/>
              <a:t>нови тип прилагођавања, заснован не на промени органа и грађе тела, већ на развоју културних оруђа или инструмената </a:t>
            </a:r>
            <a:r>
              <a:rPr lang="sr-Cyrl-RS" altLang="en-US" dirty="0"/>
              <a:t>– човекових “вештачких органа”.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Психолошка активност човека је, као и његова радна делатност, посредована оруђима - средствима која су инвенција људског друштва. 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Човеку је стављен на располагање велики број спољашњих, материјалних оруђа – апарата, инструмената, технологија...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Ова оруђа служе као „продужеци“ и „амплификатори“ (појачивачи) његових физичких и менталних функција, јер несагледиво повећавају њихову моћ (физичке моћи, али и моћ памћења, перцепције, пажње...). 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1450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Дакле, прва функција културних оруђа јесте функција појачавања или амплификације (проширивања, надоградње) – захваљујући њима човек је неограничено проширио своју активност и увећао своје моћи.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Још је значајнија улога коју културна оруђа имају на плану </a:t>
            </a:r>
            <a:r>
              <a:rPr lang="sr-Cyrl-RS" altLang="en-US" b="1" dirty="0"/>
              <a:t>квалитативног преображаја човекових функција</a:t>
            </a:r>
            <a:r>
              <a:rPr lang="sr-Cyrl-RS" altLang="en-US" dirty="0"/>
              <a:t>.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Према социокултурном гледишту, природа психичких функција зависи од културних средстава или инструмената који их посредују, односно помоћу којих се изводе.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Реч је о психолошким (когнитивним) инструментима, чијим се овладавањем или интернализацијом мења природа и организација психичких функција човека.</a:t>
            </a:r>
            <a:endParaRPr lang="sr-Cyrl-RS" altLang="en-US" dirty="0"/>
          </a:p>
          <a:p>
            <a:pPr eaLnBrk="1" hangingPunct="1"/>
            <a:endParaRPr lang="sr-Cyrl-RS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/>
            <a:r>
              <a:rPr lang="sr-Cyrl-RS" altLang="x-none" sz="2600" dirty="0"/>
              <a:t>Гола рука и голи интелект мало вреде: посао обављају оруђа (инструменти) и помоћна средства</a:t>
            </a:r>
            <a:endParaRPr lang="sr-Cyrl-RS" altLang="x-none" sz="2600" dirty="0"/>
          </a:p>
          <a:p>
            <a:pPr eaLnBrk="1" hangingPunct="1">
              <a:buNone/>
            </a:pPr>
            <a:endParaRPr lang="sr-Cyrl-RS" altLang="x-none" sz="2800" dirty="0"/>
          </a:p>
        </p:txBody>
      </p:sp>
      <p:pic>
        <p:nvPicPr>
          <p:cNvPr id="1945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976438"/>
            <a:ext cx="3254375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1773238"/>
            <a:ext cx="4243388" cy="24828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461" name="Table 19460"/>
          <p:cNvGraphicFramePr/>
          <p:nvPr/>
        </p:nvGraphicFramePr>
        <p:xfrm>
          <a:off x="2555875" y="4565650"/>
          <a:ext cx="3529013" cy="1239838"/>
        </p:xfrm>
        <a:graphic>
          <a:graphicData uri="http://schemas.openxmlformats.org/drawingml/2006/table">
            <a:tbl>
              <a:tblPr/>
              <a:tblGrid>
                <a:gridCol w="3529013"/>
              </a:tblGrid>
              <a:tr h="12398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en-US" altLang="x-none" sz="2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Компјутер је нови, моћни културни посредник развоја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.</a:t>
                      </a:r>
                      <a:endParaRPr 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658" marR="68658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Онтогенетски развој се не састоји само од онога што се развија унутар јединке него и у способности коришћења свих ‘’амплификатора’’ и социјалних и културних потпорних система (језик, системи појмова,</a:t>
            </a:r>
            <a:r>
              <a:rPr lang="sr-Latn-RS" altLang="en-US" dirty="0"/>
              <a:t> </a:t>
            </a:r>
            <a:r>
              <a:rPr lang="sr-Cyrl-RS" altLang="en-US" dirty="0"/>
              <a:t>технологија, итд.) индивидуалних психичких функција.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Све оно што се налази </a:t>
            </a:r>
            <a:r>
              <a:rPr lang="sr-Cyrl-RS" altLang="en-US" b="1" dirty="0"/>
              <a:t>у окружењу </a:t>
            </a:r>
            <a:r>
              <a:rPr lang="sr-Cyrl-RS" altLang="en-US" dirty="0"/>
              <a:t>човека (култура, наука, техника) треба узети као ИНТЕГРАЛНИ ДЕО индивидуалне психе.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1223963"/>
          </a:xfrm>
        </p:spPr>
        <p:txBody>
          <a:bodyPr vert="horz" wrap="square" lIns="91440" tIns="45720" rIns="91440" bIns="45720" numCol="1" rtlCol="0" anchor="ctr" anchorCtr="0" compatLnSpc="1"/>
          <a:p>
            <a:pPr eaLnBrk="1" hangingPunct="1"/>
            <a:br>
              <a:rPr lang="sr-Cyrl-RS" altLang="x-none" sz="4000" b="1" dirty="0"/>
            </a:br>
            <a:r>
              <a:rPr lang="sr-Cyrl-RS" altLang="x-none" sz="4000" b="1" dirty="0"/>
              <a:t>Лав Семионович Виготски - 1896 - 1934        </a:t>
            </a:r>
            <a:br>
              <a:rPr lang="sr-Cyrl-RS" altLang="x-none" sz="4000" dirty="0"/>
            </a:br>
            <a:endParaRPr lang="sr-Cyrl-RS" altLang="x-none" sz="4000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23850" y="1916113"/>
            <a:ext cx="8362950" cy="4681537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sz="3000" dirty="0"/>
              <a:t>Један од утемељивача совјетске психологије  и оснивач културно</a:t>
            </a:r>
            <a:r>
              <a:rPr lang="sr-Latn-RS" altLang="en-US" sz="3000" dirty="0"/>
              <a:t>-</a:t>
            </a:r>
            <a:r>
              <a:rPr lang="ru-RU" altLang="en-US" sz="3000" dirty="0"/>
              <a:t>историјске психологије.</a:t>
            </a:r>
            <a:endParaRPr lang="ru-RU" altLang="en-US" sz="3000" dirty="0"/>
          </a:p>
          <a:p>
            <a:pPr eaLnBrk="1" hangingPunct="1"/>
            <a:r>
              <a:rPr lang="ru-RU" altLang="en-US" sz="2800" dirty="0"/>
              <a:t>У свом првом раду из 1924. истражује дистинктвине психолошке карактеристике човека, истичући да </a:t>
            </a:r>
            <a:r>
              <a:rPr lang="ru-RU" altLang="en-US" sz="2800" b="1" dirty="0"/>
              <a:t>поред личног постоји и историјско и социјално историјско искуство, тј. колективна координација понашања</a:t>
            </a:r>
            <a:r>
              <a:rPr lang="ru-RU" altLang="en-US" sz="2800" dirty="0"/>
              <a:t>.</a:t>
            </a:r>
            <a:endParaRPr lang="ru-RU" altLang="en-US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/>
            <a:r>
              <a:rPr lang="sr-Cyrl-RS" altLang="x-none" sz="3000" dirty="0"/>
              <a:t>Које културне творевине имају улогу психолошких инструмента и како се остварује њихова формативна улога у развоју?</a:t>
            </a:r>
            <a:endParaRPr lang="sr-Cyrl-RS" altLang="x-none" sz="3000" dirty="0"/>
          </a:p>
          <a:p>
            <a:pPr eaLnBrk="1" hangingPunct="1"/>
            <a:r>
              <a:rPr lang="sr-Cyrl-RS" altLang="x-none" sz="3000" dirty="0"/>
              <a:t>Најважнију улогу у посредовању развоја имају семиoтички системи – пре свега језик (усмени и писани говор), СИСТЕМ ПОЈМОВА, нумерички систем, други семиотички системи, као и разне интелектуалне технике и стратегије које помажу памћење, мишљење итд. (Ивић, 1987).</a:t>
            </a:r>
            <a:endParaRPr lang="sr-Cyrl-RS" altLang="x-none" sz="3000" dirty="0"/>
          </a:p>
          <a:p>
            <a:pPr eaLnBrk="1" hangingPunct="1"/>
            <a:endParaRPr lang="sr-Cyrl-RS" altLang="x-none" sz="3000" dirty="0"/>
          </a:p>
          <a:p>
            <a:pPr eaLnBrk="1" hangingPunct="1"/>
            <a:endParaRPr lang="sr-Cyrl-RS" altLang="x-none" sz="3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Према општем закону културног развоја, ова симболичка средства прво имају комуникативну (социјалну, интериндивидуалну) улогу – прво се јављају у функцији општења. 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Постепено, систематском интернализацијом она се </a:t>
            </a:r>
            <a:r>
              <a:rPr lang="sr-Cyrl-RS" altLang="x-none" sz="3000" b="1" dirty="0"/>
              <a:t>уграђују у ментални апарат</a:t>
            </a:r>
            <a:r>
              <a:rPr lang="sr-Cyrl-RS" altLang="x-none" sz="3000" dirty="0"/>
              <a:t>, </a:t>
            </a:r>
            <a:r>
              <a:rPr lang="sr-Cyrl-RS" altLang="x-none" sz="3000" b="1" dirty="0"/>
              <a:t>мењајући природу човековог психичког функционисања</a:t>
            </a:r>
            <a:r>
              <a:rPr lang="sr-Cyrl-RS" altLang="x-none" sz="3000" dirty="0"/>
              <a:t>.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Симболичка средства бивају трансформисана у индивидуална (интрапсихичка) средства за организацију и контролу психичких функција</a:t>
            </a:r>
            <a:endParaRPr lang="sr-Cyrl-RS" altLang="x-none" sz="3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3000" dirty="0"/>
              <a:t>Појаснимо ове помало апстрактне тезе на примеру најзначајнијег инструмента развоја човека – језика, тј. говора. 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Функција говора у почетку је социјална, комуникативна - језик је средство споразумевања</a:t>
            </a:r>
            <a:r>
              <a:rPr lang="sr-Latn-RS" altLang="en-US" sz="3000" dirty="0"/>
              <a:t> </a:t>
            </a:r>
            <a:r>
              <a:rPr lang="sr-Cyrl-RS" altLang="en-US" sz="3000" dirty="0"/>
              <a:t>и међусобног утицаја.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Процесом интернализације, говор (у форми унутрашњег говора) постаје “средство утицаја на самог себе”, средство мишљења и средство које посредује и квалитативно мења све наше више менталне функције</a:t>
            </a:r>
            <a:r>
              <a:rPr lang="sr-Cyrl-RS" altLang="en-US" dirty="0"/>
              <a:t>.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Мишљење постаје апстрактно (појмовно), памћење постаје логичко - неодвојиво од мишљења, а емоционални живот човека постаје сложенији и другачи</a:t>
            </a:r>
            <a:r>
              <a:rPr lang="sr-Latn-RS" altLang="en-US" dirty="0"/>
              <a:t>j</a:t>
            </a:r>
            <a:r>
              <a:rPr lang="sr-Cyrl-RS" altLang="en-US" dirty="0"/>
              <a:t>и јер укључује саморефлексију. </a:t>
            </a:r>
            <a:endParaRPr lang="sr-Cyrl-RS" altLang="en-US" dirty="0"/>
          </a:p>
          <a:p>
            <a:pPr eaLnBrk="1" hangingPunct="1"/>
            <a:endParaRPr lang="sr-Cyrl-RS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360988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dirty="0"/>
              <a:t>Једном речју, систем знакова који је социјална творевина и који првобитно има комуникативну функцију, “окреће се унутра” и почиње да служи као средство за организовање, освешћивање и вољну контролу менталних процеса, пре свега мишљења. </a:t>
            </a:r>
            <a:endParaRPr lang="sr-Cyrl-RS" altLang="x-none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b="1" dirty="0"/>
              <a:t>Говор постаје основно средство сазнавања спољашње реалности и самознавања – основно средство мишљења, али и других виших менталних функција човека</a:t>
            </a:r>
            <a:r>
              <a:rPr lang="sr-Cyrl-RS" altLang="x-none" dirty="0"/>
              <a:t>.</a:t>
            </a:r>
            <a:endParaRPr lang="sr-Cyrl-RS" altLang="x-none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dirty="0"/>
              <a:t>Виготски је сматрао да се више менталне функције од нижих (с којима се човек рађа) разликују по свом пореклу, развоју, природи и структури. </a:t>
            </a:r>
            <a:endParaRPr lang="sr-Cyrl-RS" altLang="x-none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dirty="0"/>
              <a:t>Ради се о културној медијацији развоја, о усавршавању човекових „вештачких органа“ – оруђа, о особеној врсти </a:t>
            </a:r>
            <a:r>
              <a:rPr lang="sr-Cyrl-RS" altLang="x-none" b="1" dirty="0"/>
              <a:t>културне еволуције човека. </a:t>
            </a:r>
            <a:endParaRPr lang="sr-Cyrl-RS" altLang="x-none" b="1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dirty="0"/>
              <a:t>Зато Виготски више менталне функције назива „културним’’, а ниже „природним’’ или „натуралним’’.</a:t>
            </a:r>
            <a:endParaRPr lang="sr-Cyrl-RS" altLang="x-none" dirty="0"/>
          </a:p>
          <a:p>
            <a:pPr eaLnBrk="1" hangingPunct="1">
              <a:lnSpc>
                <a:spcPct val="90000"/>
              </a:lnSpc>
            </a:pPr>
            <a:endParaRPr lang="sr-Cyrl-RS" altLang="x-none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  <a:ln/>
        </p:spPr>
        <p:txBody>
          <a:bodyPr vert="horz" wrap="square" lIns="91440" tIns="45720" rIns="91440" bIns="45720" anchor="t" anchorCtr="0"/>
          <a:p>
            <a:r>
              <a:rPr lang="sr-Cyrl-RS" altLang="en-US" dirty="0"/>
              <a:t>Виготски </a:t>
            </a:r>
            <a:r>
              <a:rPr lang="ru-RU" altLang="en-US" dirty="0"/>
              <a:t>је разрадио учење о улози оруђа и знакова у настанку и функционисању менталних процеса које се по свом пореклу и менталној структури разликују од нижих функција .</a:t>
            </a:r>
            <a:endParaRPr lang="ru-RU" altLang="en-US" dirty="0"/>
          </a:p>
          <a:p>
            <a:r>
              <a:rPr lang="ru-RU" altLang="en-US" b="1" dirty="0"/>
              <a:t>За разлику од традициоалне психологије која за полазиште узима усамљеног појединца,</a:t>
            </a:r>
            <a:r>
              <a:rPr lang="sr-Latn-RS" altLang="en-US" b="1" dirty="0"/>
              <a:t> </a:t>
            </a:r>
            <a:r>
              <a:rPr lang="ru-RU" altLang="en-US" b="1" dirty="0"/>
              <a:t>Виготски јасно сагледава да су појединци у људској групи међусобно повезани веома сложеним системима психолошких веза</a:t>
            </a:r>
            <a:r>
              <a:rPr lang="ru-RU" altLang="en-US" dirty="0"/>
              <a:t>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Према Виготском </a:t>
            </a:r>
            <a:r>
              <a:rPr lang="sr-Cyrl-RS" altLang="en-US" b="1" dirty="0"/>
              <a:t>да нема социјалне размене</a:t>
            </a:r>
            <a:r>
              <a:rPr lang="sr-Cyrl-RS" altLang="en-US" dirty="0"/>
              <a:t> између ученика и наставника и/или ученика, учење се не би ни десило, тј не би се појавили специфични механизми учења, односно</a:t>
            </a:r>
            <a:r>
              <a:rPr lang="sr-Cyrl-RS" altLang="en-US" b="1" dirty="0"/>
              <a:t> НЕ БИ СЕ ПОЈАВИЛО УЧЕЊЕ!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250825" y="476250"/>
            <a:ext cx="8435975" cy="6048375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sz="2800" b="1" dirty="0"/>
              <a:t>1.Практична комуникација </a:t>
            </a:r>
            <a:r>
              <a:rPr lang="ru-RU" altLang="en-US" sz="2800" dirty="0"/>
              <a:t>помоћу радњи у току заједничких активности, </a:t>
            </a:r>
            <a:r>
              <a:rPr lang="ru-RU" altLang="en-US" sz="2800" b="1" dirty="0"/>
              <a:t>2</a:t>
            </a:r>
            <a:r>
              <a:rPr lang="ru-RU" altLang="en-US" sz="2800" dirty="0"/>
              <a:t>.</a:t>
            </a:r>
            <a:r>
              <a:rPr lang="ru-RU" altLang="en-US" sz="2800" b="1" dirty="0"/>
              <a:t>афективна комуникација </a:t>
            </a:r>
            <a:r>
              <a:rPr lang="ru-RU" altLang="en-US" sz="2800" dirty="0"/>
              <a:t>невербалним средствима и изнад свега </a:t>
            </a:r>
            <a:r>
              <a:rPr lang="ru-RU" altLang="en-US" sz="2800" b="1" dirty="0"/>
              <a:t>3</a:t>
            </a:r>
            <a:r>
              <a:rPr lang="ru-RU" altLang="en-US" sz="2800" dirty="0"/>
              <a:t>. </a:t>
            </a:r>
            <a:r>
              <a:rPr lang="ru-RU" altLang="en-US" sz="2800" b="1" dirty="0"/>
              <a:t>комуникација помоћу знаковних система, и то првенствено вербална комуникација</a:t>
            </a:r>
            <a:r>
              <a:rPr lang="ru-RU" altLang="en-US" sz="2800" dirty="0"/>
              <a:t>,чине нужан услов одржавања</a:t>
            </a:r>
            <a:r>
              <a:rPr lang="sr-Latn-RS" altLang="en-US" sz="2800" dirty="0"/>
              <a:t> </a:t>
            </a:r>
            <a:r>
              <a:rPr lang="sr-Cyrl-RS" altLang="en-US" sz="2800" dirty="0"/>
              <a:t>и развоја </a:t>
            </a:r>
            <a:r>
              <a:rPr lang="ru-RU" altLang="en-US" sz="2800" dirty="0"/>
              <a:t>заједнице и заједнице и појединца и менталног здравља појединца који лишени те комуникације спадају у патолошка аутистичка стања.</a:t>
            </a:r>
            <a:endParaRPr lang="ru-RU" altLang="en-US" sz="2800" dirty="0"/>
          </a:p>
          <a:p>
            <a:r>
              <a:rPr lang="ru-RU" altLang="en-US" sz="2800" dirty="0"/>
              <a:t>Системи знакова ,поникли из комуникативних потреба, преобраћају се у средства за организацију понашања појединца, и то је једно од најзначајних открића Виготског. </a:t>
            </a:r>
            <a:endParaRPr lang="sr-Latn-RS" altLang="en-US" sz="2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sz="3000" dirty="0"/>
              <a:t>Дете започиње свој „културни развој“ (и стога и виши психички развој)  управо усвајањем језичког система, који му најпре служи за комуникацију са друштвеном околином, а током развоја почиње да служи и за организовање индивидуалног понашања (за развој знаком посредованог логичког памћења, у процесу формирања појмова ,за настанак виших облика мишљења...)</a:t>
            </a:r>
            <a:endParaRPr lang="ru-RU" altLang="en-US" sz="3000" dirty="0"/>
          </a:p>
          <a:p>
            <a:r>
              <a:rPr lang="ru-RU" altLang="en-US" sz="3000" dirty="0"/>
              <a:t>То су уједно и средишње теме књиге Мишљење и говор Виготског.</a:t>
            </a:r>
            <a:endParaRPr lang="sr-Latn-RS" altLang="en-US" sz="3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en-US" dirty="0"/>
              <a:t>Током 1928. и 1929. бавио се проблемима културног развоја детета, а сматра се даје до 1930. уобличио своју културно</a:t>
            </a:r>
            <a:r>
              <a:rPr lang="sr-Latn-RS" altLang="en-US" dirty="0"/>
              <a:t>-</a:t>
            </a:r>
            <a:r>
              <a:rPr lang="ru-RU" altLang="en-US" dirty="0"/>
              <a:t>историјску теорију психолошких појава.</a:t>
            </a:r>
            <a:endParaRPr lang="ru-RU" altLang="en-US" dirty="0"/>
          </a:p>
          <a:p>
            <a:pPr eaLnBrk="1" hangingPunct="1"/>
            <a:r>
              <a:rPr lang="ru-RU" altLang="en-US" dirty="0"/>
              <a:t>Лав Виготски умире 1934. године у Москви од туберкулозе, не дочекавши излазак из штампе свог кључног дела - </a:t>
            </a:r>
            <a:r>
              <a:rPr lang="ru-RU" altLang="en-US" b="1" dirty="0"/>
              <a:t>Мишљење и говор.</a:t>
            </a:r>
            <a:endParaRPr lang="ru-RU" altLang="en-US" b="1" dirty="0"/>
          </a:p>
          <a:p>
            <a:pPr eaLnBrk="1" hangingPunct="1"/>
            <a:r>
              <a:rPr lang="ru-RU" altLang="en-US" dirty="0"/>
              <a:t>Његова најзначајнија дела су: Проблеми и култура развоја детета,Психолошке лекције,Мишљење и говор. </a:t>
            </a:r>
            <a:endParaRPr lang="ru-RU" altLang="en-US" dirty="0"/>
          </a:p>
          <a:p>
            <a:pPr eaLnBrk="1" hangingPunct="1"/>
            <a:endParaRPr lang="sr-Cyrl-RS" altLang="en-US" sz="3600" dirty="0"/>
          </a:p>
          <a:p>
            <a:pPr eaLnBrk="1" hangingPunct="1"/>
            <a:endParaRPr lang="sr-Latn-RS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rtlCol="0" anchor="ctr" anchorCtr="0" compatLnSpc="1"/>
          <a:p>
            <a:pPr eaLnBrk="1" hangingPunct="1"/>
            <a:r>
              <a:rPr lang="sr-Cyrl-RS" altLang="x-none" sz="4000" b="1" dirty="0"/>
              <a:t>Ко-конструкција наспрам конструкције</a:t>
            </a:r>
            <a:endParaRPr lang="sr-Cyrl-RS" altLang="x-none" sz="4000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42814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3000" dirty="0"/>
              <a:t>Друга суштинска одлика виготскијанске концепције когнитивног развоја јесте наглашавање </a:t>
            </a:r>
            <a:r>
              <a:rPr lang="sr-Cyrl-RS" altLang="en-US" sz="3000" b="1" dirty="0"/>
              <a:t>формативне улоге социјалне интеракције. </a:t>
            </a:r>
            <a:endParaRPr lang="sr-Cyrl-RS" altLang="en-US" sz="3000" b="1" dirty="0"/>
          </a:p>
          <a:p>
            <a:pPr eaLnBrk="1" hangingPunct="1"/>
            <a:r>
              <a:rPr lang="sr-Cyrl-RS" altLang="en-US" sz="3000" dirty="0"/>
              <a:t>Другим речима, док већина теорија у којима се помињу социокултурни фактори њима приписује само мотивациону (динамогену) улогу, теорија Виготског им придаје формативну (конструктивну) улогу. </a:t>
            </a:r>
            <a:endParaRPr lang="sr-Cyrl-RS" altLang="en-US" sz="30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За присталице социокултултурног приступа, процес сазнавања као и процес когнитивног развоја, јесте процес </a:t>
            </a:r>
            <a:r>
              <a:rPr lang="sr-Cyrl-RS" altLang="en-US" b="1" dirty="0"/>
              <a:t>ко-конструкције, а асиметрична социјална интеракција је кључни формативни фактор или „градитељ“ развоја. </a:t>
            </a:r>
            <a:endParaRPr lang="sr-Cyrl-RS" altLang="en-US" b="1" dirty="0"/>
          </a:p>
          <a:p>
            <a:pPr eaLnBrk="1" hangingPunct="1"/>
            <a:r>
              <a:rPr lang="sr-Cyrl-RS" altLang="en-US" dirty="0"/>
              <a:t>Све више менталне функције су настале у социјалној интеракцији кроз ко-конструкцију (заједничку конструкцију).</a:t>
            </a:r>
            <a:endParaRPr lang="sr-Cyrl-RS" altLang="en-US" dirty="0"/>
          </a:p>
          <a:p>
            <a:pPr eaLnBrk="1" hangingPunct="1"/>
            <a:endParaRPr lang="sr-Cyrl-RS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  <a:ln/>
        </p:spPr>
        <p:txBody>
          <a:bodyPr vert="horz" wrap="square" lIns="91440" tIns="45720" rIns="91440" bIns="45720" anchor="t" anchorCtr="0"/>
          <a:p>
            <a:r>
              <a:rPr lang="sr-Cyrl-RS" altLang="en-US" dirty="0"/>
              <a:t>Ми постајемо ми сами само кроз друге</a:t>
            </a:r>
            <a:r>
              <a:rPr lang="en-US" altLang="en-US" dirty="0"/>
              <a:t> (</a:t>
            </a:r>
            <a:r>
              <a:rPr lang="sr-Cyrl-RS" altLang="en-US" dirty="0"/>
              <a:t>Лав Виготски</a:t>
            </a:r>
            <a:r>
              <a:rPr lang="en-US" altLang="en-US" dirty="0"/>
              <a:t>)</a:t>
            </a:r>
            <a:endParaRPr lang="sr-Cyrl-RS" altLang="en-US" dirty="0"/>
          </a:p>
          <a:p>
            <a:r>
              <a:rPr lang="sr-Cyrl-RS" altLang="en-US" dirty="0"/>
              <a:t>Заступници социокултурног приступа сматрају, дакле,  да </a:t>
            </a:r>
            <a:r>
              <a:rPr lang="sr-Cyrl-RS" altLang="en-US" b="1" dirty="0"/>
              <a:t>главни чинилац у процесу развоја није индивидуална активност детета, већ заједничка детета и одраслог, тј. социјална интеракција.</a:t>
            </a:r>
            <a:endParaRPr lang="sr-Cyrl-RS" altLang="en-US" b="1" dirty="0"/>
          </a:p>
          <a:p>
            <a:endParaRPr lang="en-U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dirty="0"/>
              <a:t>Према генетичком (генеза – настанак, постање) закону: „свака функција се појављује на сцени два пута, на два плана, прво – на социјалном плану, затим, на психолошком, прво међу људима као </a:t>
            </a:r>
            <a:r>
              <a:rPr lang="sr-Cyrl-RS" altLang="en-US" sz="2800" i="1" dirty="0"/>
              <a:t>интер</a:t>
            </a:r>
            <a:r>
              <a:rPr lang="sr-Cyrl-RS" altLang="en-US" sz="2800" dirty="0"/>
              <a:t>психичка категорија, затим унутар детета као </a:t>
            </a:r>
            <a:r>
              <a:rPr lang="sr-Cyrl-RS" altLang="en-US" sz="2800" i="1" dirty="0"/>
              <a:t>интра</a:t>
            </a:r>
            <a:r>
              <a:rPr lang="sr-Cyrl-RS" altLang="en-US" sz="2800" dirty="0"/>
              <a:t>психичка категорија“ (Виготски, 1996, стр. 114). 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Важно је нагласити да процес интернализације није просто преношење спољашње активности на неки претходно постојећи унутрашњи план свести: </a:t>
            </a:r>
            <a:r>
              <a:rPr lang="sr-Cyrl-RS" altLang="en-US" sz="2800" b="1" dirty="0"/>
              <a:t>реч је о процесу којим се тај унутрашњи план конструише</a:t>
            </a:r>
            <a:r>
              <a:rPr lang="sr-Cyrl-RS" altLang="en-US" sz="2800" dirty="0"/>
              <a:t>.</a:t>
            </a:r>
            <a:endParaRPr lang="sr-Cyrl-RS" altLang="en-US" sz="2800" dirty="0"/>
          </a:p>
          <a:p>
            <a:pPr eaLnBrk="1" hangingPunct="1"/>
            <a:endParaRPr lang="sr-Cyrl-RS" altLang="en-US" sz="30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sz="3000" b="1" dirty="0"/>
              <a:t>Етапе развоја функција/способности. </a:t>
            </a:r>
            <a:endParaRPr lang="sr-Cyrl-RS" altLang="x-none" sz="3000" b="1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Свака функција се у развоју детета  појављује два пута: 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Прво на социјалном плану – ИНТЕРпсихички,  као размена са људима, a затим на индивидуалном плану,  унутар детета – ИНТРАпсихички.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Од споља контролисаних према понашањима </a:t>
            </a:r>
            <a:br>
              <a:rPr lang="sr-Cyrl-RS" altLang="x-none" sz="3000" dirty="0"/>
            </a:br>
            <a:r>
              <a:rPr lang="sr-Cyrl-RS" altLang="x-none" sz="3000" dirty="0"/>
              <a:t>којима дете самостално управља изнутра: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1. „Помоћ-од-стране-других“- у извођењу задатка, дете се ослања на способнијег партнера (ИНТЕРментални план).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endParaRPr lang="sr-Cyrl-RS" altLang="x-none" sz="30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333375"/>
            <a:ext cx="8569325" cy="6048375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sz="2700" dirty="0"/>
              <a:t>У почетку, дете врло ограничено разуме ситуацију или задатак, одрасли му пружа усмерење и модел који оно прихвата или имитира. </a:t>
            </a:r>
            <a:endParaRPr lang="sr-Cyrl-RS" altLang="x-none" sz="27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2700" dirty="0"/>
              <a:t>Дете осваја разумевање значења или повезаности појединих активности кроз разговор у току извођења задатка.</a:t>
            </a:r>
            <a:endParaRPr lang="sr-Cyrl-RS" altLang="x-none" sz="27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2700" dirty="0"/>
              <a:t>2. „Само-вођење активности детета“ - ученик решава  задатак на ИНТРАменталном плану. </a:t>
            </a:r>
            <a:br>
              <a:rPr lang="sr-Cyrl-RS" altLang="x-none" sz="2700" dirty="0"/>
            </a:br>
            <a:r>
              <a:rPr lang="sr-Cyrl-RS" altLang="x-none" sz="2700" dirty="0"/>
              <a:t>Функција контроле над задатком (пребачена је са одраслог на ученика) - отворена вербализација, „само-управни-говор“, „саморегулација“.</a:t>
            </a:r>
            <a:endParaRPr lang="sr-Cyrl-RS" altLang="x-none" sz="27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2700" dirty="0"/>
              <a:t>3. „Аутоматизација учених способности“, ’интериоризација’ - извођење задатка је развијено и аутоматизовано. </a:t>
            </a:r>
            <a:endParaRPr lang="sr-Cyrl-RS" altLang="x-none" sz="2700" dirty="0"/>
          </a:p>
          <a:p>
            <a:pPr eaLnBrk="1" hangingPunct="1">
              <a:lnSpc>
                <a:spcPct val="90000"/>
              </a:lnSpc>
            </a:pPr>
            <a:endParaRPr lang="sr-Cyrl-RS" altLang="x-none" sz="27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Content Placeholder 2"/>
          <p:cNvSpPr>
            <a:spLocks noGrp="1"/>
          </p:cNvSpPr>
          <p:nvPr>
            <p:ph idx="1"/>
          </p:nvPr>
        </p:nvSpPr>
        <p:spPr>
          <a:xfrm>
            <a:off x="323850" y="333375"/>
            <a:ext cx="8362950" cy="626427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dirty="0"/>
              <a:t>Свака особа кад год током живота учи нешто сваки пут изнова пролази кроз ове 3 секвенце:  </a:t>
            </a:r>
            <a:r>
              <a:rPr lang="sr-Cyrl-RS" altLang="en-US" sz="2800" b="1" dirty="0"/>
              <a:t>1</a:t>
            </a:r>
            <a:r>
              <a:rPr lang="sr-Cyrl-RS" altLang="en-US" sz="2800" dirty="0"/>
              <a:t>. од помоћи-од-стране-других, </a:t>
            </a:r>
            <a:r>
              <a:rPr lang="sr-Cyrl-RS" altLang="en-US" sz="2800" b="1" dirty="0"/>
              <a:t>2</a:t>
            </a:r>
            <a:r>
              <a:rPr lang="sr-Cyrl-RS" altLang="en-US" sz="2800" dirty="0"/>
              <a:t>. преко саморегулације </a:t>
            </a:r>
            <a:r>
              <a:rPr lang="sr-Cyrl-RS" altLang="en-US" sz="2800" b="1" dirty="0"/>
              <a:t>3</a:t>
            </a:r>
            <a:r>
              <a:rPr lang="sr-Cyrl-RS" altLang="en-US" sz="2800" dirty="0"/>
              <a:t>. до аутоматизације учених способности.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Виготски говори о томе да се ментални (интраперсонални) план формира кроз односе са другима, уз посредовање културно створених средстава, а пре свега семиотичких система (језика). 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Суштина виготскијанске идеје је у томе да се </a:t>
            </a:r>
            <a:r>
              <a:rPr lang="sr-Cyrl-RS" altLang="en-US" sz="2800" b="1" dirty="0"/>
              <a:t>развој не дешава само унутар једног људског бића, у  оквиру његових граница као појединца</a:t>
            </a:r>
            <a:r>
              <a:rPr lang="sr-Cyrl-RS" altLang="en-US" sz="2800" dirty="0"/>
              <a:t>.</a:t>
            </a:r>
            <a:endParaRPr lang="sr-Cyrl-RS" altLang="en-US" sz="28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6119812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dirty="0"/>
              <a:t>У свакодневном животу можемо наћи велики број илустрација за ову идеју. 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Нпр. одувек се знало да начин на који родитељи „преоквире” одређене ситуације пресудно утиче на то како ће их дете разумети и доживети. 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На принципима тог когнитивног и емоционалног прорађивања догађаја који код детета могу изазвати страх и непријатност (објашњење, емоционално бодрење и сл.), почива и постепени развој дететове способности за ношење са кризним ситуацијама, изградња одређених стратегија, али и капацитета за подношење фрустрација.</a:t>
            </a:r>
            <a:endParaRPr lang="sr-Cyrl-RS" altLang="en-US" sz="28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Лепу илустрацију представља питање једног малишана приликом прве посете зубару: када га је доктор питао да ли га је болело, оно се окренуло ка мајци и питало – јел’ ме болело? </a:t>
            </a:r>
            <a:endParaRPr lang="sr-Cyrl-RS" altLang="en-US" dirty="0"/>
          </a:p>
          <a:p>
            <a:pPr eaLnBrk="1" hangingPunct="1"/>
            <a:endParaRPr lang="sr-Cyrl-RS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xfrm>
            <a:off x="395288" y="765175"/>
            <a:ext cx="8291512" cy="57594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С обзиром да говор посредује све више психичке функције човека, прелазак од спољашњег ка унутрашњем одликује и свест у целини.</a:t>
            </a:r>
            <a:endParaRPr lang="sr-Cyrl-RS" altLang="en-US" dirty="0"/>
          </a:p>
          <a:p>
            <a:pPr eaLnBrk="1" hangingPunct="1"/>
            <a:r>
              <a:rPr lang="sr-Cyrl-RS" altLang="en-US" b="1" dirty="0"/>
              <a:t>Мишљење, емоције, чак и дубоко приватни доживљаји и однос према себи, обликују се кроз однос са другима </a:t>
            </a:r>
            <a:r>
              <a:rPr lang="sr-Cyrl-RS" altLang="en-US" dirty="0"/>
              <a:t>(поготово са важним особама), јер „ми постајемо ми посредством других”. 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sr-Cyrl-RS" altLang="en-US" dirty="0"/>
              <a:t>Научни пројекат</a:t>
            </a:r>
            <a:endParaRPr lang="sr-Latn-RS" alt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256212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sz="2800" dirty="0"/>
              <a:t>Израдити јединствену научну психологију која ће се бавити специфичним психолошким проблемима човека –</a:t>
            </a:r>
            <a:r>
              <a:rPr lang="sr-Latn-RS" altLang="en-US" sz="2800" dirty="0"/>
              <a:t> </a:t>
            </a:r>
            <a:r>
              <a:rPr lang="ru-RU" altLang="en-US" sz="2800" b="1" dirty="0"/>
              <a:t>вишим психичким функцијама.</a:t>
            </a:r>
            <a:endParaRPr lang="ru-RU" altLang="en-US" sz="2800" b="1" dirty="0"/>
          </a:p>
          <a:p>
            <a:r>
              <a:rPr lang="ru-RU" altLang="en-US" sz="2800" dirty="0"/>
              <a:t>Дакле не прибећи у име објективног научног проучавања лажном решењу у види изучавања елементарних психичких функција истоветних код људи и животиња и не препустити више облике психичког живота (мишљење и говор више емоције и сл.) спекулативној анализи која остаје ван оквира науке.</a:t>
            </a:r>
            <a:endParaRPr lang="sr-Latn-RS" altLang="en-US" sz="28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b="1" dirty="0"/>
              <a:t>Други су присутни у сваком аспекту менталног функционисања</a:t>
            </a:r>
            <a:r>
              <a:rPr lang="sr-Cyrl-RS" altLang="en-US" dirty="0"/>
              <a:t>, јер човек увек има у виду могући одговор и реакцију неког конкретног или замишљеног саговорника: његово питање, оцену, замерку, коментар, поступак. </a:t>
            </a:r>
            <a:endParaRPr lang="sr-Cyrl-RS" altLang="en-US" dirty="0"/>
          </a:p>
          <a:p>
            <a:pPr eaLnBrk="1" hangingPunct="1"/>
            <a:endParaRPr lang="sr-Cyrl-R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333375"/>
            <a:ext cx="8435975" cy="5792788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80000"/>
              </a:lnSpc>
            </a:pPr>
            <a:r>
              <a:rPr lang="sr-Cyrl-RS" altLang="x-none" sz="2800" b="1" dirty="0"/>
              <a:t>Чак и унутрашњи говор, који делује као крајње приватна и унутрашња ствар, по Виготском је дијалошке природе</a:t>
            </a:r>
            <a:r>
              <a:rPr lang="sr-Cyrl-RS" altLang="x-none" sz="2800" dirty="0"/>
              <a:t>. </a:t>
            </a:r>
            <a:endParaRPr lang="sr-Cyrl-RS" altLang="x-none" sz="28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800" dirty="0"/>
              <a:t>Пажљива анализа унутрашњег говора показује да његове јединице највише подсећају на реплике дијалога: мислити, значи заправо непрекидно учествовати у дијалогу – постављати питања, одговарати на њих, слагати се и не слагати, тражити и давати аргументе. </a:t>
            </a:r>
            <a:endParaRPr lang="sr-Cyrl-RS" altLang="x-none" sz="28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800" dirty="0"/>
              <a:t>И онда када нисмо непосредно укључени у социјалну интеракцију, други људи су индиректно присутни и ефекти тог „скривеног дијалога“ (</a:t>
            </a:r>
            <a:r>
              <a:rPr lang="sr-Cyrl-RS" altLang="x-none" sz="2800" i="1" dirty="0"/>
              <a:t>hidden dialogicality</a:t>
            </a:r>
            <a:r>
              <a:rPr lang="sr-Cyrl-RS" altLang="x-none" sz="2800" dirty="0"/>
              <a:t>) значајно обликују интрапсихички план функционисања. </a:t>
            </a:r>
            <a:endParaRPr lang="sr-Cyrl-RS" altLang="x-none" sz="2800" dirty="0"/>
          </a:p>
          <a:p>
            <a:pPr eaLnBrk="1" hangingPunct="1">
              <a:lnSpc>
                <a:spcPct val="80000"/>
              </a:lnSpc>
              <a:buNone/>
            </a:pPr>
            <a:r>
              <a:rPr lang="sr-Cyrl-RS" altLang="x-none" sz="2800" dirty="0"/>
              <a:t> </a:t>
            </a:r>
            <a:endParaRPr lang="sr-Cyrl-RS" altLang="x-none" sz="2800" dirty="0"/>
          </a:p>
          <a:p>
            <a:pPr eaLnBrk="1" hangingPunct="1">
              <a:lnSpc>
                <a:spcPct val="80000"/>
              </a:lnSpc>
            </a:pPr>
            <a:endParaRPr lang="sr-Cyrl-RS" altLang="x-none" sz="27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620713"/>
            <a:ext cx="8362950" cy="5688013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80000"/>
              </a:lnSpc>
            </a:pPr>
            <a:r>
              <a:rPr lang="sr-Cyrl-RS" altLang="x-none" sz="3000" b="1" dirty="0"/>
              <a:t>Психички развој је, дакле, по својој суштини социогенетички процес, посредован културним инструментима</a:t>
            </a:r>
            <a:r>
              <a:rPr lang="sr-Cyrl-RS" altLang="x-none" sz="3000" dirty="0"/>
              <a:t>. </a:t>
            </a:r>
            <a:endParaRPr lang="sr-Cyrl-RS" altLang="x-none" sz="30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3000" dirty="0"/>
              <a:t>Он подразумева разноврсне облике заједничке активности детета и одраслог, кроз коју дете систематски интернализује постигнућа заједничке делатности и различите културне инструменте.</a:t>
            </a:r>
            <a:endParaRPr lang="sr-Cyrl-RS" altLang="x-none" sz="30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3000" b="1" dirty="0"/>
              <a:t>Они затим квалитативно мењају и унапређују његово когнитивно функционисање</a:t>
            </a:r>
            <a:r>
              <a:rPr lang="sr-Cyrl-RS" altLang="x-none" sz="3000" dirty="0"/>
              <a:t>.</a:t>
            </a:r>
            <a:endParaRPr lang="sr-Cyrl-RS" altLang="x-none" sz="30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3000" dirty="0"/>
              <a:t>Основни механизам развоја је систематска интернализација културних продуката, као и социјалне или заједничке активности (</a:t>
            </a:r>
            <a:r>
              <a:rPr lang="sr-Cyrl-RS" altLang="x-none" sz="3000" i="1" dirty="0"/>
              <a:t>social mediation</a:t>
            </a:r>
            <a:r>
              <a:rPr lang="sr-Cyrl-RS" altLang="x-none" sz="3000" dirty="0"/>
              <a:t>). </a:t>
            </a:r>
            <a:endParaRPr lang="sr-Cyrl-RS" altLang="x-none" sz="30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rtlCol="0" anchor="ctr" anchorCtr="0" compatLnSpc="1"/>
          <a:p>
            <a:pPr eaLnBrk="1" hangingPunct="1"/>
            <a:r>
              <a:rPr lang="sr-Cyrl-RS" altLang="x-none" sz="4000" b="1" dirty="0"/>
              <a:t>Асиметрична интеракција</a:t>
            </a:r>
            <a:br>
              <a:rPr lang="sr-Cyrl-RS" altLang="x-none" sz="4000" dirty="0"/>
            </a:br>
            <a:endParaRPr lang="sr-Cyrl-RS" altLang="x-non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80000"/>
              </a:lnSpc>
            </a:pPr>
            <a:r>
              <a:rPr lang="sr-Cyrl-RS" altLang="x-none" sz="3000" dirty="0"/>
              <a:t>Кључно питање се односи на природу социјалне интеракције - какве карактеристике треба да има интеракција да би заиста била формативни чинилац развоја? </a:t>
            </a:r>
            <a:endParaRPr lang="sr-Cyrl-RS" altLang="x-none" sz="30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3000" dirty="0"/>
              <a:t>Реч је о </a:t>
            </a:r>
            <a:r>
              <a:rPr lang="sr-Cyrl-RS" altLang="x-none" sz="3000" b="1" dirty="0"/>
              <a:t>асиметричној социјалној интеракцији, најчешче између детета и одраслог</a:t>
            </a:r>
            <a:r>
              <a:rPr lang="sr-Cyrl-RS" altLang="x-none" sz="3000" dirty="0"/>
              <a:t>. </a:t>
            </a:r>
            <a:endParaRPr lang="sr-Cyrl-RS" altLang="x-none" sz="30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3000" dirty="0"/>
              <a:t>Одрасли има развијенију когнитивну структуру и релевантна културна знања и умећа, као и способност да та знања у односу са дететом екстернализује (оспољи). </a:t>
            </a:r>
            <a:endParaRPr lang="sr-Cyrl-RS" altLang="x-none" sz="30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360988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dirty="0"/>
              <a:t>Одрасле особе у интеракцији (нпр. родитеље и наставнике) можемо посматрати као „представнике” културе, који посредују развој дечјег интелекта, али и његове личности у целини. </a:t>
            </a:r>
            <a:endParaRPr lang="sr-Cyrl-RS" altLang="x-none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dirty="0"/>
              <a:t>Дете систематски интернализује постигнућа заједничке делатности – она постају саставни (конститутивни) елементи његове когнитивне структуре, што квалитативно мења и унапређује његово сазнајно функционисање.</a:t>
            </a:r>
            <a:endParaRPr lang="sr-Cyrl-RS" altLang="x-none" dirty="0"/>
          </a:p>
          <a:p>
            <a:pPr eaLnBrk="1" hangingPunct="1">
              <a:lnSpc>
                <a:spcPct val="90000"/>
              </a:lnSpc>
            </a:pPr>
            <a:endParaRPr lang="sr-Cyrl-RS" altLang="x-none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905500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Осим непосредне социјалне интеракције веома је важна и интеракција са производима културе. 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Будући да је тешко раздвојити и прецизно разликовати деловање социјалних и културних фактора, обично се говори о социокултурној интеракцији (Ивић, 1994). 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И у културне производе уграђени су принципи асиметричне социјалне интеракције - систематско усмеравање и вођење делатности од стране зрелијих и компетентнијих учесника интеракције, који су у овом случају „сакривени“, односно индиректно присутни.</a:t>
            </a:r>
            <a:endParaRPr lang="sr-Cyrl-RS" altLang="x-none" sz="30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rtlCol="0" anchor="ctr" anchorCtr="0" compatLnSpc="1"/>
          <a:p>
            <a:pPr eaLnBrk="1" hangingPunct="1"/>
            <a:r>
              <a:rPr lang="sr-Cyrl-RS" altLang="x-none" sz="4000" b="1" dirty="0"/>
              <a:t> </a:t>
            </a:r>
            <a:br>
              <a:rPr lang="sr-Cyrl-RS" altLang="x-none" sz="4000" dirty="0"/>
            </a:br>
            <a:r>
              <a:rPr lang="sr-Cyrl-RS" altLang="x-none" sz="4000" b="1" dirty="0"/>
              <a:t>Зона наредног или приближногразвоја</a:t>
            </a:r>
            <a:br>
              <a:rPr lang="sr-Cyrl-RS" altLang="x-none" sz="4000" dirty="0"/>
            </a:br>
            <a:endParaRPr lang="sr-Cyrl-RS" altLang="x-non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7338"/>
            <a:ext cx="8229600" cy="4568825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sz="2700" dirty="0"/>
              <a:t>Формативна улога асиметричне социјалне интеракције у развоју детета не може се сасвим разумети без појма „зона наредног развоја”. </a:t>
            </a:r>
            <a:endParaRPr lang="sr-Cyrl-RS" altLang="x-none" sz="27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2700" b="1" dirty="0"/>
              <a:t>У зони наредног развоја налазе се оне функције и способности детета које се још нису развиле, али које се могу развити кроз сарадњу са одраслим, тј. компетентнијим учесником социјалне нтеракције</a:t>
            </a:r>
            <a:r>
              <a:rPr lang="sr-Cyrl-RS" altLang="x-none" sz="2700" dirty="0"/>
              <a:t>.</a:t>
            </a:r>
            <a:endParaRPr lang="sr-Cyrl-RS" altLang="x-none" sz="27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2700" dirty="0"/>
              <a:t>Према Виготском, управо асиметрична социјална интеракција у зони наредног развоја представља одлучујући формативни фактор развоја.</a:t>
            </a:r>
            <a:endParaRPr lang="sr-Cyrl-RS" altLang="x-none" sz="27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Content Placeholder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145088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dirty="0"/>
              <a:t>Његова суштина огледа се у следећем: дете у одређеној фази развоја је у могућности да неке задатке решава само, а неке само уз помоћ других .</a:t>
            </a:r>
            <a:endParaRPr lang="ru-RU" altLang="en-US" dirty="0"/>
          </a:p>
          <a:p>
            <a:r>
              <a:rPr lang="ru-RU" altLang="en-US" b="1" dirty="0"/>
              <a:t>Оне задатке које оно није у стању да решава само,али их успешно решава уз мању или већу помоћ других, Виготски назива задацима који се налазе у зони приближног или наредног развоја детета.</a:t>
            </a:r>
            <a:endParaRPr lang="sr-Latn-RS" altLang="en-US" b="1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dirty="0"/>
              <a:t>Указивањем на могућност као и на значај постигнућа детета у решавању задатака у зонама наредног развоја, Виготски експлицитно указује да је оно </a:t>
            </a:r>
            <a:r>
              <a:rPr lang="ru-RU" altLang="en-US" b="1" dirty="0"/>
              <a:t>у могућности да уз одговарајуће васпитање и образовање учи и решава оно што је изнад његових развојних могућности.</a:t>
            </a:r>
            <a:endParaRPr lang="ru-RU" altLang="en-US" b="1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Content Placeholder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900" dirty="0"/>
              <a:t>Појам зоне наредног развоја односи се, дакле, на </a:t>
            </a:r>
            <a:r>
              <a:rPr lang="sr-Cyrl-RS" altLang="en-US" sz="2900" b="1" dirty="0"/>
              <a:t>размак између онога што дете може да постигне самостално и онога што може да постигне у сарадњи са компетентнијим другим </a:t>
            </a:r>
            <a:r>
              <a:rPr lang="sr-Cyrl-RS" altLang="en-US" sz="2900" dirty="0"/>
              <a:t>(особом која се налази на „вишем полу“ асиметричне социјалне интеракције). </a:t>
            </a:r>
            <a:endParaRPr lang="sr-Cyrl-RS" altLang="en-US" sz="2900" dirty="0"/>
          </a:p>
          <a:p>
            <a:pPr eaLnBrk="1" hangingPunct="1"/>
            <a:r>
              <a:rPr lang="sr-Cyrl-RS" altLang="en-US" sz="2900" dirty="0"/>
              <a:t>Термин ‘’наредни’’ значи да дете добија помоћ која је </a:t>
            </a:r>
            <a:r>
              <a:rPr lang="sr-Cyrl-RS" altLang="en-US" sz="2900" b="1" dirty="0"/>
              <a:t>само мало изнад његових могућности</a:t>
            </a:r>
            <a:r>
              <a:rPr lang="sr-Cyrl-RS" altLang="en-US" sz="2900" dirty="0"/>
              <a:t>, односно да се том подршком надограђују његове постојеће способности. </a:t>
            </a:r>
            <a:endParaRPr lang="sr-Cyrl-RS" altLang="en-US" sz="2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sr-Cyrl-RS" altLang="en-US" dirty="0"/>
              <a:t>Научни пројекат</a:t>
            </a:r>
            <a:endParaRPr lang="sr-Latn-RS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r>
              <a:rPr lang="ru-RU" altLang="en-US" dirty="0"/>
              <a:t>Наћи начелно решење за проблем односа физиолошког и психолошког,</a:t>
            </a:r>
            <a:r>
              <a:rPr lang="sr-Latn-RS" altLang="en-US" dirty="0"/>
              <a:t> </a:t>
            </a:r>
            <a:r>
              <a:rPr lang="ru-RU" altLang="en-US" dirty="0"/>
              <a:t>наћи повезујуће карике између индвидуалне и социјалне психологије.</a:t>
            </a:r>
            <a:endParaRPr lang="ru-RU" altLang="en-US" dirty="0"/>
          </a:p>
          <a:p>
            <a:r>
              <a:rPr lang="ru-RU" altLang="en-US" dirty="0"/>
              <a:t>То су неке тачке основног научног програма Виготског у десет година његовог рада.</a:t>
            </a:r>
            <a:endParaRPr lang="sr-Latn-R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r>
              <a:rPr lang="sr-Cyrl-RS" altLang="en-US" dirty="0"/>
              <a:t>Важно је разумети да, када говоримо о зони наредног развоја, не мислимо само о одликама детета, нити само о карактеристикама подучавања, већ о </a:t>
            </a:r>
            <a:r>
              <a:rPr lang="sr-Cyrl-RS" altLang="en-US" b="1" dirty="0"/>
              <a:t>детету укљученом у заједничку активност са одраслим</a:t>
            </a:r>
            <a:r>
              <a:rPr lang="sr-Cyrl-RS" altLang="en-US" dirty="0"/>
              <a:t>.</a:t>
            </a:r>
            <a:endParaRPr lang="sr-Cyrl-R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dirty="0"/>
              <a:t>Да би асиметрична социјална интеракција заиста „повукла напред” начин мишљења и развој детета, поступци одраслог (односно компетентнијег учесника интеракције) морају бити </a:t>
            </a:r>
            <a:r>
              <a:rPr lang="sr-Cyrl-RS" altLang="x-none" b="1" dirty="0"/>
              <a:t>усклађени са могућностима и потребама детета</a:t>
            </a:r>
            <a:r>
              <a:rPr lang="sr-Cyrl-RS" altLang="x-none" dirty="0"/>
              <a:t>. </a:t>
            </a:r>
            <a:endParaRPr lang="sr-Cyrl-RS" altLang="x-none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dirty="0"/>
              <a:t>Облик </a:t>
            </a:r>
            <a:r>
              <a:rPr lang="sr-Cyrl-RS" altLang="x-none" b="1" dirty="0"/>
              <a:t>„фино подешене“ подршке одраслих,</a:t>
            </a:r>
            <a:r>
              <a:rPr lang="sr-Cyrl-RS" altLang="x-none" dirty="0"/>
              <a:t> која омогућава детету да уз њихову помоћ постигне оно што ће касније моћи да оствари самостално, јесте суштина концепта зоне наредног развоја.</a:t>
            </a:r>
            <a:endParaRPr lang="sr-Cyrl-RS" altLang="x-none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Content Placeholder 2"/>
          <p:cNvSpPr>
            <a:spLocks noGrp="1"/>
          </p:cNvSpPr>
          <p:nvPr>
            <p:ph idx="1"/>
          </p:nvPr>
        </p:nvSpPr>
        <p:spPr>
          <a:xfrm>
            <a:off x="323850" y="620713"/>
            <a:ext cx="8362950" cy="5976937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600" dirty="0"/>
              <a:t>Нпр. ако беба не може да дохвати играчку коју би радо „глодала“, „фино подешена“ помоћ родитеља састојала би се у томе да он само придигне играчку, тако да беба може сама да је ухвати. </a:t>
            </a:r>
            <a:endParaRPr lang="sr-Cyrl-RS" altLang="en-US" sz="2600" dirty="0"/>
          </a:p>
          <a:p>
            <a:pPr eaLnBrk="1" hangingPunct="1"/>
            <a:r>
              <a:rPr lang="sr-Cyrl-RS" altLang="en-US" sz="2600" dirty="0"/>
              <a:t>Оно што не би требало да уради родитељ који креира „зону наредног развоја“ јесте да узме играчку и стави је детету у руку, или да је држи близу њених уста, како би могла да је глође. </a:t>
            </a:r>
            <a:endParaRPr lang="sr-Cyrl-RS" altLang="en-US" sz="2600" dirty="0"/>
          </a:p>
          <a:p>
            <a:pPr eaLnBrk="1" hangingPunct="1"/>
            <a:r>
              <a:rPr lang="sr-Cyrl-RS" altLang="en-US" sz="2600" dirty="0"/>
              <a:t>Да би ускладио заједничку активност и </a:t>
            </a:r>
            <a:r>
              <a:rPr lang="sr-Cyrl-RS" altLang="en-US" sz="2600" b="1" dirty="0"/>
              <a:t>добро дозираном помоћи</a:t>
            </a:r>
            <a:r>
              <a:rPr lang="sr-Cyrl-RS" altLang="en-US" sz="2600" dirty="0"/>
              <a:t> подстакао „наредни развој’’ </a:t>
            </a:r>
            <a:r>
              <a:rPr lang="sr-Cyrl-RS" altLang="en-US" sz="2600" b="1" dirty="0"/>
              <a:t>одрасли мора да буде осетљив на дететове сигнале – мора знати шта дете покушава да уради, као и шта може а шта не може да уради</a:t>
            </a:r>
            <a:r>
              <a:rPr lang="sr-Cyrl-RS" altLang="en-US" sz="2600" dirty="0"/>
              <a:t>.</a:t>
            </a:r>
            <a:endParaRPr lang="sr-Cyrl-RS" altLang="en-US" sz="2600" dirty="0"/>
          </a:p>
          <a:p>
            <a:pPr eaLnBrk="1" hangingPunct="1"/>
            <a:endParaRPr lang="sr-Cyrl-RS" altLang="en-US" sz="26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b="1" dirty="0"/>
              <a:t>Концепт зоне наредног развоја почива на ‘’придржавању’’</a:t>
            </a:r>
            <a:endParaRPr lang="sr-Cyrl-RS" altLang="en-US" dirty="0"/>
          </a:p>
          <a:p>
            <a:pPr eaLnBrk="1" hangingPunct="1"/>
            <a:endParaRPr lang="sr-Cyrl-RS" altLang="en-US" dirty="0"/>
          </a:p>
        </p:txBody>
      </p:sp>
      <p:pic>
        <p:nvPicPr>
          <p:cNvPr id="5529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2265363"/>
            <a:ext cx="3530600" cy="270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Picture 4" descr="Description: ANd9GcQu9m-g0w0tE2OvPDMHbDr0IqICuaqDRIkmhs78T4jJUyuFaD9u2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2276475"/>
            <a:ext cx="4441825" cy="255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900113" y="549275"/>
            <a:ext cx="7481887" cy="5614988"/>
          </a:xfrm>
          <a:ln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Content Placeholder 2"/>
          <p:cNvSpPr>
            <a:spLocks noGrp="1"/>
          </p:cNvSpPr>
          <p:nvPr>
            <p:ph idx="1"/>
          </p:nvPr>
        </p:nvSpPr>
        <p:spPr>
          <a:xfrm>
            <a:off x="457200" y="188913"/>
            <a:ext cx="8229600" cy="59372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dirty="0"/>
              <a:t>Концепт зоне наредног развоја представља срж јединственог социокултурног схватања односа између учења и развоја. 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Зато се сматра да је </a:t>
            </a:r>
            <a:r>
              <a:rPr lang="sr-Cyrl-RS" altLang="en-US" sz="2800" b="1" dirty="0"/>
              <a:t>главни домен примене овог концепта - пегадошки рад</a:t>
            </a:r>
            <a:r>
              <a:rPr lang="sr-Cyrl-RS" altLang="en-US" sz="2800" dirty="0"/>
              <a:t>. 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У том домену, концепт зоне наредног развоја представља оптимистичко теоријско полазиште за различите педагошке интервенције у школској пракси и вођењу дечјег развоја уопште. </a:t>
            </a:r>
            <a:endParaRPr lang="sr-Cyrl-RS" altLang="en-US" sz="2800" dirty="0"/>
          </a:p>
          <a:p>
            <a:pPr eaLnBrk="1" hangingPunct="1"/>
            <a:r>
              <a:rPr lang="ru-RU" altLang="en-US" sz="2800" b="1" dirty="0"/>
              <a:t>Кључ за разумевање психичког развоја човека по Виготском је учење које се остварује кроз васпитно-образовни процес</a:t>
            </a:r>
            <a:r>
              <a:rPr lang="ru-RU" altLang="en-US" sz="2800" dirty="0"/>
              <a:t>.</a:t>
            </a:r>
            <a:endParaRPr lang="ru-RU" altLang="en-US" sz="2800" dirty="0"/>
          </a:p>
          <a:p>
            <a:pPr eaLnBrk="1" hangingPunct="1"/>
            <a:endParaRPr lang="sr-Cyrl-RS" altLang="en-US" sz="28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6048375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sz="2800" dirty="0"/>
              <a:t>На овим теоретским поставкама следбеник Виготског Галперин, развио је теорију </a:t>
            </a:r>
            <a:r>
              <a:rPr lang="ru-RU" altLang="en-US" sz="2800" b="1" dirty="0"/>
              <a:t>етапног развоја умних радњи </a:t>
            </a:r>
            <a:r>
              <a:rPr lang="ru-RU" altLang="en-US" sz="2800" dirty="0"/>
              <a:t>према којој одрасли треба да обучавају децу новим поступцима и операцијама поступно, тако што :</a:t>
            </a:r>
            <a:endParaRPr lang="ru-RU" altLang="en-US" sz="2800" dirty="0"/>
          </a:p>
          <a:p>
            <a:r>
              <a:rPr lang="ru-RU" altLang="en-US" sz="2800" dirty="0"/>
              <a:t>прво те радње и поступке деца конкретно и практично ураде (извршење спољне радње),</a:t>
            </a:r>
            <a:endParaRPr lang="ru-RU" altLang="en-US" sz="2800" dirty="0"/>
          </a:p>
          <a:p>
            <a:r>
              <a:rPr lang="ru-RU" altLang="en-US" sz="2800" dirty="0"/>
              <a:t>затим вербализују те радње гласно (превођење на гласни говор),</a:t>
            </a:r>
            <a:endParaRPr lang="ru-RU" altLang="en-US" sz="2800" dirty="0"/>
          </a:p>
          <a:p>
            <a:r>
              <a:rPr lang="ru-RU" altLang="en-US" sz="2800" dirty="0"/>
              <a:t>након тога говоре о њима у себи (фаза безгласног решавања задатка) , и на крају</a:t>
            </a:r>
            <a:endParaRPr lang="ru-RU" altLang="en-US" sz="2800" dirty="0"/>
          </a:p>
          <a:p>
            <a:r>
              <a:rPr lang="ru-RU" altLang="en-US" sz="2800" dirty="0"/>
              <a:t>само мисле о задатку (свођење радње на мисао).</a:t>
            </a:r>
            <a:endParaRPr lang="sr-Latn-RS" altLang="en-US" sz="28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rtlCol="0" anchor="ctr" anchorCtr="0" compatLnSpc="1"/>
          <a:p>
            <a:pPr eaLnBrk="1" hangingPunct="1"/>
            <a:br>
              <a:rPr lang="sr-Cyrl-RS" altLang="x-none" sz="4000" b="1" dirty="0"/>
            </a:br>
            <a:r>
              <a:rPr lang="sr-Cyrl-RS" altLang="x-none" sz="4000" b="1" dirty="0"/>
              <a:t>Однос учења и развоја (улога образовања)</a:t>
            </a:r>
            <a:br>
              <a:rPr lang="sr-Cyrl-RS" altLang="x-none" sz="4000" dirty="0"/>
            </a:br>
            <a:endParaRPr lang="sr-Cyrl-RS" altLang="x-none" sz="4000" dirty="0"/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713788" cy="518477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600" dirty="0"/>
              <a:t>Учење и развој се у психологији често посматрају одвојено: развој као унутрашњи процес који се одвија по својим природним законитостима, а учење као спољашњи процес кога „изазивају околности – психолог експериментатор или наставник с обзиром на неки дидактички циљ“. (Пијаже). </a:t>
            </a:r>
            <a:endParaRPr lang="sr-Cyrl-RS" altLang="en-US" sz="2600" dirty="0"/>
          </a:p>
          <a:p>
            <a:pPr eaLnBrk="1" hangingPunct="1"/>
            <a:r>
              <a:rPr lang="sr-Cyrl-RS" altLang="en-US" sz="2600" dirty="0"/>
              <a:t>Виготски је у својој теорији описао </a:t>
            </a:r>
            <a:r>
              <a:rPr lang="sr-Cyrl-RS" altLang="en-US" sz="2600" b="1" dirty="0"/>
              <a:t>јединственост и сложену међузависност учења и развоја</a:t>
            </a:r>
            <a:r>
              <a:rPr lang="sr-Cyrl-RS" altLang="en-US" sz="2600" dirty="0"/>
              <a:t>, без чега се не могу адекватно разумети ни један ни други процес.</a:t>
            </a:r>
            <a:endParaRPr lang="sr-Cyrl-RS" altLang="en-US" sz="2600" dirty="0"/>
          </a:p>
          <a:p>
            <a:pPr eaLnBrk="1" hangingPunct="1"/>
            <a:r>
              <a:rPr lang="sr-Cyrl-RS" altLang="en-US" sz="2600" dirty="0"/>
              <a:t>Према социокултурном схватању, </a:t>
            </a:r>
            <a:r>
              <a:rPr lang="sr-Cyrl-RS" altLang="en-US" sz="2600" b="1" dirty="0"/>
              <a:t>однос између учења и развоја је однос двосмерне повезаности. </a:t>
            </a:r>
            <a:endParaRPr lang="sr-Cyrl-RS" altLang="en-US" sz="2600" b="1" dirty="0"/>
          </a:p>
          <a:p>
            <a:pPr eaLnBrk="1" hangingPunct="1"/>
            <a:endParaRPr lang="sr-Cyrl-RS" altLang="en-US" sz="260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Content Placeholder 2"/>
          <p:cNvSpPr>
            <a:spLocks noGrp="1"/>
          </p:cNvSpPr>
          <p:nvPr>
            <p:ph idx="1"/>
          </p:nvPr>
        </p:nvSpPr>
        <p:spPr>
          <a:xfrm>
            <a:off x="179388" y="260350"/>
            <a:ext cx="8713787" cy="58658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3000" dirty="0"/>
              <a:t>Не ради се само о томе да развој условљава учење, него је могућ и обрнути утицај - да </a:t>
            </a:r>
            <a:r>
              <a:rPr lang="sr-Cyrl-RS" altLang="en-US" sz="3000" b="1" dirty="0"/>
              <a:t>учење доведе до развоја</a:t>
            </a:r>
            <a:r>
              <a:rPr lang="sr-Cyrl-RS" altLang="en-US" sz="3000" dirty="0"/>
              <a:t>. 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Нема сумње да се учење заснива на достигнутом степену развоја, тј. да развојне могућности детета одређују шта оно може да научи и колико ће учење или подучавање бити ефикасно. 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Међутим, двосмерна повезаност подразумева да </a:t>
            </a:r>
            <a:r>
              <a:rPr lang="sr-Cyrl-RS" altLang="en-US" sz="3000" b="1" dirty="0"/>
              <a:t>и учење, под одређеним условима, може временски да претходи развоју, може да „вуче“ развој напред</a:t>
            </a:r>
            <a:r>
              <a:rPr lang="sr-Cyrl-RS" altLang="en-US" sz="3000" dirty="0"/>
              <a:t>. </a:t>
            </a:r>
            <a:endParaRPr lang="sr-Cyrl-RS" altLang="en-US" sz="30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Content Placeholder 2"/>
          <p:cNvSpPr>
            <a:spLocks noGrp="1"/>
          </p:cNvSpPr>
          <p:nvPr>
            <p:ph idx="1"/>
          </p:nvPr>
        </p:nvSpPr>
        <p:spPr>
          <a:xfrm>
            <a:off x="250825" y="836613"/>
            <a:ext cx="8435975" cy="561657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Једно од вечитих питања психологије односи се управо на услове под којима учење може да доведе до развоја.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Одговор Виготског на ово питање заснива се на концепту зоне наредног развоја. </a:t>
            </a:r>
            <a:endParaRPr lang="sr-Cyrl-RS" altLang="en-US" dirty="0"/>
          </a:p>
          <a:p>
            <a:pPr eaLnBrk="1" hangingPunct="1"/>
            <a:r>
              <a:rPr lang="sr-Cyrl-RS" altLang="en-US" b="1" dirty="0"/>
              <a:t>Учење је најпродуктивније када се одиграва „у зони наредног развоја”, </a:t>
            </a:r>
            <a:r>
              <a:rPr lang="sr-Cyrl-RS" altLang="en-US" dirty="0"/>
              <a:t>када уз помоћ одраслих дете савлада оно што само није у стању да уради и научи. 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765175"/>
            <a:ext cx="8229600" cy="5145088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Психолози који су усвојили социокултурну перспективу, исто као и аутори пијажеовске оријентације, наглашавају </a:t>
            </a:r>
            <a:r>
              <a:rPr lang="sr-Cyrl-RS" altLang="x-none" sz="3000" b="1" dirty="0"/>
              <a:t>активну, конструктивистичку природу сазнања и когнитивног развоја. </a:t>
            </a:r>
            <a:endParaRPr lang="sr-Cyrl-RS" altLang="x-none" sz="3000" b="1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Заступници овог гледишта деле Пијажеово уверење да је </a:t>
            </a:r>
            <a:r>
              <a:rPr lang="sr-Cyrl-RS" altLang="x-none" sz="3000" b="1" dirty="0"/>
              <a:t>сазнање израз активних напора индивидуе и сложеног процеса конструкције, а не копија реалности или исход пасивног примања информација из спољашње средине.</a:t>
            </a:r>
            <a:endParaRPr lang="sr-Cyrl-RS" altLang="x-none" sz="3000" b="1" dirty="0"/>
          </a:p>
          <a:p>
            <a:pPr eaLnBrk="1" hangingPunct="1">
              <a:lnSpc>
                <a:spcPct val="90000"/>
              </a:lnSpc>
            </a:pPr>
            <a:endParaRPr sz="30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Content Placeholder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b="1" dirty="0"/>
              <a:t>Средишњи чинилац целе психологије учења</a:t>
            </a:r>
            <a:r>
              <a:rPr lang="sr-Cyrl-RS" altLang="en-US" dirty="0"/>
              <a:t>, каже Виготски, јесте могућност да се кроз сарадњу (подучавање) интелектуалне могућности подигну на виши ступањ “уз придржавање” да би дете превазишло размак између актуелног и наредног ступња развоја.</a:t>
            </a:r>
            <a:endParaRPr lang="sr-Cyrl-RS" altLang="en-US" dirty="0"/>
          </a:p>
          <a:p>
            <a:pPr eaLnBrk="1" hangingPunct="1"/>
            <a:endParaRPr lang="sr-Cyrl-R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Content Placeholder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Тако конципирано, учење/образовање заиста представља формативни фактор развоја и снагу која га гради и усмерава.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У суштини, </a:t>
            </a:r>
            <a:r>
              <a:rPr lang="sr-Cyrl-RS" altLang="en-US" b="1" dirty="0"/>
              <a:t>улога овако схваћеног образовања толико је важна да оно постаје сам развој, што Виготски опојмљује као артифицијелни развој</a:t>
            </a:r>
            <a:r>
              <a:rPr lang="sr-Cyrl-RS" altLang="en-US" dirty="0"/>
              <a:t>.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Content Placeholder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3000" dirty="0"/>
              <a:t>Термин „артифицијелни” овде нема значење неприродни, јер се ради о природном и за човека специфичном процесу развоја, већ </a:t>
            </a:r>
            <a:r>
              <a:rPr lang="sr-Cyrl-RS" altLang="en-US" sz="3000" b="1" dirty="0"/>
              <a:t>не-спонтани, осмишљен, организован процес  вођен од стране одраслих представника социокултурне средине</a:t>
            </a:r>
            <a:r>
              <a:rPr lang="sr-Cyrl-RS" altLang="en-US" sz="3000" dirty="0"/>
              <a:t>.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Зато је боље говорити </a:t>
            </a:r>
            <a:r>
              <a:rPr lang="sr-Cyrl-RS" altLang="en-US" sz="3000" b="1" dirty="0"/>
              <a:t>о социокултурном развоју</a:t>
            </a:r>
            <a:r>
              <a:rPr lang="sr-Cyrl-RS" altLang="en-US" sz="3000" dirty="0"/>
              <a:t>, односно о „развоју у контексту образовања” или о развоју кроз школско учење” (Ивић, 1992). </a:t>
            </a:r>
            <a:endParaRPr lang="sr-Cyrl-RS" altLang="en-US" sz="3000" dirty="0"/>
          </a:p>
          <a:p>
            <a:pPr eaLnBrk="1" hangingPunct="1"/>
            <a:endParaRPr lang="sr-Cyrl-RS" altLang="en-US" dirty="0"/>
          </a:p>
          <a:p>
            <a:pPr eaLnBrk="1" hangingPunct="1"/>
            <a:endParaRPr lang="sr-Cyrl-R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3000" dirty="0"/>
              <a:t>Учење, дакле, отвара могућност за развој када се кроз заједничку активност детета и одраслог граде (ко-конструишу) они </a:t>
            </a:r>
            <a:r>
              <a:rPr lang="sr-Cyrl-RS" altLang="en-US" sz="3000" b="1" dirty="0"/>
              <a:t>увиди и способности</a:t>
            </a:r>
            <a:r>
              <a:rPr lang="sr-Cyrl-RS" altLang="en-US" sz="3000" dirty="0"/>
              <a:t> </a:t>
            </a:r>
            <a:r>
              <a:rPr lang="sr-Cyrl-RS" altLang="en-US" sz="3000" b="1" dirty="0"/>
              <a:t>које су у зони наредног развоја</a:t>
            </a:r>
            <a:r>
              <a:rPr lang="sr-Cyrl-RS" altLang="en-US" sz="3000" dirty="0"/>
              <a:t>.</a:t>
            </a:r>
            <a:endParaRPr lang="sr-Cyrl-RS" altLang="en-US" sz="3000" dirty="0"/>
          </a:p>
          <a:p>
            <a:pPr eaLnBrk="1" hangingPunct="1"/>
            <a:r>
              <a:rPr lang="sr-Cyrl-RS" altLang="en-US" sz="3000" dirty="0"/>
              <a:t>Као што каже Виготски, „</a:t>
            </a:r>
            <a:r>
              <a:rPr lang="sr-Cyrl-RS" altLang="en-US" sz="3000" b="1" dirty="0"/>
              <a:t>само је оно обучавање у дечјем узрасту добро које претиче развитак и вуче га за собом</a:t>
            </a:r>
            <a:r>
              <a:rPr lang="sr-Cyrl-RS" altLang="en-US" sz="3000" dirty="0"/>
              <a:t>” (...) А то учење се „не ослања толико на већ уобличене функције, колико на оне још несазреле функције, које се развијају” (Виготски, 1983, стр. 258). </a:t>
            </a:r>
            <a:endParaRPr lang="sr-Cyrl-RS" altLang="en-US" sz="3000" dirty="0"/>
          </a:p>
          <a:p>
            <a:pPr eaLnBrk="1" hangingPunct="1"/>
            <a:endParaRPr lang="sr-Cyrl-RS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Content Placeholder 2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Нераскидиву везу између образовања и развоја у теорији Виготског најјасније је формулисао Брунер, приметивши да је “</a:t>
            </a:r>
            <a:r>
              <a:rPr lang="sr-Cyrl-RS" altLang="en-US" b="1" dirty="0"/>
              <a:t>виготскијанска концепција развоја у исто време и теорија образовања</a:t>
            </a:r>
            <a:r>
              <a:rPr lang="sr-Cyrl-RS" altLang="en-US" dirty="0"/>
              <a:t>”.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Виготски је говорио о </a:t>
            </a:r>
            <a:r>
              <a:rPr lang="sr-Cyrl-RS" altLang="en-US" b="1" dirty="0"/>
              <a:t>систематском школском обучавању (учењу), заснованом на процесу усвајања система знања која се не среће у другим контекстима и другим врстама интеракција. </a:t>
            </a:r>
            <a:endParaRPr lang="sr-Cyrl-RS" altLang="en-US" b="1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Content Placeholder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Настава подразумева разноврсне облике заједничке активности детета и наставника кроз које се интернализују различити културни инструменти и постигнућа заједничке делатности. </a:t>
            </a:r>
            <a:endParaRPr lang="sr-Cyrl-RS" altLang="en-US" dirty="0"/>
          </a:p>
          <a:p>
            <a:pPr eaLnBrk="1" hangingPunct="1"/>
            <a:r>
              <a:rPr lang="sr-Cyrl-RS" altLang="en-US" b="1" dirty="0"/>
              <a:t>Овако схваћено образовање (учење), далеко је више од простог усвајања знања из различитих школских предмета</a:t>
            </a:r>
            <a:endParaRPr lang="sr-Cyrl-RS" altLang="en-US" b="1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Content Placeholder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54513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Према томе, у </a:t>
            </a:r>
            <a:r>
              <a:rPr lang="sr-Cyrl-RS" altLang="en-US" b="1" dirty="0"/>
              <a:t>настави која вуче развој </a:t>
            </a:r>
            <a:r>
              <a:rPr lang="sr-Cyrl-RS" altLang="en-US" dirty="0"/>
              <a:t>кључна су два момента: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1.	Долажење до заједничког разумевања задатка или проблема (</a:t>
            </a:r>
            <a:r>
              <a:rPr lang="sr-Cyrl-RS" altLang="en-US" i="1" dirty="0"/>
              <a:t>shared understanding</a:t>
            </a:r>
            <a:r>
              <a:rPr lang="sr-Cyrl-RS" altLang="en-US" dirty="0"/>
              <a:t>), и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2.	 Подршка или потпора коју добија мање компетентан члан интеракције. 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Content Placeholder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Другим речима, </a:t>
            </a:r>
            <a:r>
              <a:rPr lang="sr-Cyrl-RS" altLang="en-US" b="1" dirty="0"/>
              <a:t>развој детета напред “вуче” заједничка активност са компетентнијом особом</a:t>
            </a:r>
            <a:r>
              <a:rPr lang="sr-Cyrl-RS" altLang="en-US" dirty="0"/>
              <a:t>, кроз коју дете изграђује нови начин разумевања проблема и добија различите врсте добро дозиране помоћи.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Та подршка наслања се на оно што дете може самостално (</a:t>
            </a:r>
            <a:r>
              <a:rPr lang="sr-Cyrl-RS" altLang="en-US" b="1" dirty="0"/>
              <a:t>развојне могућности</a:t>
            </a:r>
            <a:r>
              <a:rPr lang="sr-Cyrl-RS" altLang="en-US" dirty="0"/>
              <a:t>), а усмерена је ка ономе што може уз адекватно вођење (</a:t>
            </a:r>
            <a:r>
              <a:rPr lang="sr-Cyrl-RS" altLang="en-US" b="1" dirty="0"/>
              <a:t>развојне потребе</a:t>
            </a:r>
            <a:r>
              <a:rPr lang="sr-Cyrl-RS" altLang="en-US" dirty="0"/>
              <a:t>).</a:t>
            </a:r>
            <a:endParaRPr lang="sr-Cyrl-R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80000"/>
              </a:lnSpc>
            </a:pPr>
            <a:r>
              <a:rPr lang="sr-Cyrl-RS" altLang="x-none" sz="3000" dirty="0"/>
              <a:t>Подршка је прилагодљива: потпорни елементи се користе флексибилно  прилагођавајући потпорну конструкцију потребама и могућностима онога који учи, што указује на помоћ која је привремена (са сваким степеном оспособљавања  ученика скида се по неки сегмент скеле).</a:t>
            </a:r>
            <a:endParaRPr lang="sr-Cyrl-RS" altLang="x-none" sz="30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3000" dirty="0"/>
              <a:t>Грађевинска скела </a:t>
            </a:r>
            <a:r>
              <a:rPr lang="sr-Cyrl-RS" altLang="x-none" sz="3000" i="1" dirty="0"/>
              <a:t>(Scaffolding)</a:t>
            </a:r>
            <a:r>
              <a:rPr lang="sr-Cyrl-RS" altLang="x-none" sz="3000" dirty="0"/>
              <a:t> - Метафора о грађевинској  скели којом наставник подупире процес учења.</a:t>
            </a:r>
            <a:endParaRPr lang="sr-Cyrl-RS" altLang="x-none" sz="30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3000" dirty="0"/>
              <a:t>Унилатерална активност унапред планиране архитектуре – суштина је то да наставник одговара за конструкцију скеле.</a:t>
            </a:r>
            <a:endParaRPr lang="sr-Cyrl-RS" altLang="x-none" sz="3000" dirty="0"/>
          </a:p>
          <a:p>
            <a:pPr eaLnBrk="1" hangingPunct="1">
              <a:lnSpc>
                <a:spcPct val="80000"/>
              </a:lnSpc>
            </a:pPr>
            <a:endParaRPr lang="sr-Cyrl-RS" altLang="x-none" sz="300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2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68313" y="476250"/>
            <a:ext cx="7985125" cy="5580063"/>
          </a:xfrm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До појаве Виготског, развој виших менталних функција је схватан просто као нови ниво психичког функционисања, као „спрат“ који се механички надградио на постојећу психичку структуру.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Једна од основних идеја социокултурног приступа је та да су </a:t>
            </a:r>
            <a:r>
              <a:rPr lang="sr-Cyrl-RS" altLang="en-US" b="1" dirty="0"/>
              <a:t>менталне функције пре социјално, културно и историјски конструисане</a:t>
            </a:r>
            <a:r>
              <a:rPr lang="sr-Cyrl-RS" altLang="en-US" dirty="0"/>
              <a:t>, него што су генетички детерминисане.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Content Placeholder 2"/>
          <p:cNvSpPr>
            <a:spLocks noGrp="1"/>
          </p:cNvSpPr>
          <p:nvPr>
            <p:ph idx="1"/>
          </p:nvPr>
        </p:nvSpPr>
        <p:spPr>
          <a:xfrm>
            <a:off x="250825" y="260350"/>
            <a:ext cx="8435975" cy="640873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sz="2800" dirty="0"/>
              <a:t>Потпоре могу бити сви елементи наставне ситуације –  жива реч самог наставника, технологија,  други ученици, плански направљени радни листови и други инструктивни материјал, нпр. писана инструкција за рад.</a:t>
            </a:r>
            <a:endParaRPr lang="sr-Cyrl-RS" altLang="en-US" sz="2800" dirty="0"/>
          </a:p>
          <a:p>
            <a:pPr eaLnBrk="1" hangingPunct="1"/>
            <a:r>
              <a:rPr lang="sr-Cyrl-RS" altLang="en-US" sz="2800" dirty="0"/>
              <a:t>Истраживања у оквиру социокултурног приступа показују да </a:t>
            </a:r>
            <a:r>
              <a:rPr lang="sr-Cyrl-RS" altLang="en-US" sz="2800" b="1" dirty="0"/>
              <a:t>деца кроз интеракцију са одраслима могу да формирају нове обрасце мишљења уколико се успостави дијалог и интерсубјективност у вези са самим задатком </a:t>
            </a:r>
            <a:r>
              <a:rPr lang="sr-Cyrl-RS" altLang="en-US" sz="2800" dirty="0"/>
              <a:t>(тј. усаглашено разумевање задатка који се заједнички решава) и уколико одрасла особа моделира своје сугестије и објашњења у односу на зону наредног развоја детета. </a:t>
            </a:r>
            <a:endParaRPr lang="sr-Cyrl-RS" altLang="en-US" sz="2800" dirty="0"/>
          </a:p>
          <a:p>
            <a:pPr eaLnBrk="1" hangingPunct="1"/>
            <a:endParaRPr lang="sr-Cyrl-RS" altLang="en-US" sz="28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  <a:ln/>
        </p:spPr>
        <p:txBody>
          <a:bodyPr vert="horz" wrap="square" lIns="91440" tIns="45720" rIns="91440" bIns="45720" anchor="t" anchorCtr="0"/>
          <a:p>
            <a:r>
              <a:rPr lang="sr-Cyrl-CS" altLang="en-US" sz="3000" dirty="0"/>
              <a:t>Неће свака социјална интеракција бити у зони наредног ступња развоја детета и самим тим неће свака интеракција довести до формирања нових когнитивних способности. </a:t>
            </a:r>
            <a:endParaRPr lang="sr-Cyrl-CS" altLang="en-US" sz="3000" dirty="0"/>
          </a:p>
          <a:p>
            <a:r>
              <a:rPr lang="sr-Cyrl-CS" altLang="en-US" sz="3000" dirty="0"/>
              <a:t>Дакле, </a:t>
            </a:r>
            <a:r>
              <a:rPr lang="sr-Cyrl-CS" altLang="en-US" sz="3000" b="1" dirty="0"/>
              <a:t>социјална интеракција јесте нужан, али не и довољан услов за когнитивни развој</a:t>
            </a:r>
            <a:r>
              <a:rPr lang="sr-Cyrl-CS" altLang="en-US" sz="3000" dirty="0"/>
              <a:t>. </a:t>
            </a:r>
            <a:endParaRPr lang="sr-Cyrl-CS" altLang="en-US" sz="3000" dirty="0"/>
          </a:p>
          <a:p>
            <a:r>
              <a:rPr lang="sr-Cyrl-CS" altLang="en-US" sz="3000" dirty="0"/>
              <a:t>Да би се кроз сарадњу са компетентнијом особом формирала нова когнитивна способност потребно је да буду задовољени следећи услови: </a:t>
            </a:r>
            <a:endParaRPr lang="sr-Latn-RS" altLang="en-US" sz="3000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Content Placeholder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  <a:ln/>
        </p:spPr>
        <p:txBody>
          <a:bodyPr vert="horz" wrap="square" lIns="91440" tIns="45720" rIns="91440" bIns="45720" anchor="t" anchorCtr="0"/>
          <a:p>
            <a:r>
              <a:rPr lang="sr-Cyrl-CS" altLang="en-US" dirty="0"/>
              <a:t>а) дете треба да </a:t>
            </a:r>
            <a:r>
              <a:rPr lang="sr-Cyrl-CS" altLang="en-US" b="1" dirty="0"/>
              <a:t>учествује активно </a:t>
            </a:r>
            <a:r>
              <a:rPr lang="sr-Cyrl-CS" altLang="en-US" dirty="0"/>
              <a:t>у процесу интеракције са одраслом особом; </a:t>
            </a:r>
            <a:endParaRPr lang="sr-Latn-RS" altLang="en-US" dirty="0"/>
          </a:p>
          <a:p>
            <a:r>
              <a:rPr lang="sr-Cyrl-CS" altLang="en-US" dirty="0"/>
              <a:t>б) треба да се формира </a:t>
            </a:r>
            <a:r>
              <a:rPr lang="sr-Cyrl-CS" altLang="en-US" b="1" dirty="0"/>
              <a:t>заједничка активност</a:t>
            </a:r>
            <a:r>
              <a:rPr lang="sr-Cyrl-CS" altLang="en-US" dirty="0"/>
              <a:t> (активност чији ток и структура</a:t>
            </a:r>
            <a:br>
              <a:rPr lang="sr-Cyrl-CS" altLang="en-US" dirty="0"/>
            </a:br>
            <a:r>
              <a:rPr lang="sr-Cyrl-CS" altLang="en-US" dirty="0"/>
              <a:t>зависе од оба партнера, а не само од једног и чији резултат не може да се припише ни</a:t>
            </a:r>
            <a:br>
              <a:rPr lang="sr-Cyrl-CS" altLang="en-US" dirty="0"/>
            </a:br>
            <a:r>
              <a:rPr lang="sr-Cyrl-CS" altLang="en-US" dirty="0"/>
              <a:t>једном од партнера); </a:t>
            </a:r>
            <a:endParaRPr lang="sr-Latn-RS" altLang="en-US" dirty="0"/>
          </a:p>
          <a:p>
            <a:endParaRPr lang="sr-Latn-RS" altLang="en-US" sz="3000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Content Placeholder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  <a:ln/>
        </p:spPr>
        <p:txBody>
          <a:bodyPr vert="horz" wrap="square" lIns="91440" tIns="45720" rIns="91440" bIns="45720" anchor="t" anchorCtr="0"/>
          <a:p>
            <a:r>
              <a:rPr lang="sr-Cyrl-CS" altLang="en-US" sz="3000" dirty="0"/>
              <a:t>в) задатак који се решава кроз заједничку активност треба да буде у „зони</a:t>
            </a:r>
            <a:br>
              <a:rPr lang="sr-Cyrl-CS" altLang="en-US" sz="3000" dirty="0"/>
            </a:br>
            <a:r>
              <a:rPr lang="sr-Cyrl-CS" altLang="en-US" sz="3000" dirty="0"/>
              <a:t>наредног развоја“, тј. треба да буде такав да захтева способности и структуре које</a:t>
            </a:r>
            <a:br>
              <a:rPr lang="sr-Cyrl-CS" altLang="en-US" sz="3000" dirty="0"/>
            </a:br>
            <a:r>
              <a:rPr lang="sr-Cyrl-CS" altLang="en-US" sz="3000" dirty="0"/>
              <a:t>припадају следећој фази когнитивног развоја детета;</a:t>
            </a:r>
            <a:endParaRPr lang="sr-Latn-RS" altLang="en-US" sz="3000" dirty="0"/>
          </a:p>
          <a:p>
            <a:r>
              <a:rPr lang="sr-Cyrl-CS" altLang="en-US" sz="3000" dirty="0"/>
              <a:t>г) одрасла особа треба да омогући детету да постепено преузима контролу</a:t>
            </a:r>
            <a:br>
              <a:rPr lang="sr-Cyrl-CS" altLang="en-US" sz="3000" dirty="0"/>
            </a:br>
            <a:r>
              <a:rPr lang="sr-Cyrl-CS" altLang="en-US" sz="3000" dirty="0"/>
              <a:t>над стратегијом коју су заједнички формирали, тј. да омогући процес интернализације.</a:t>
            </a:r>
            <a:endParaRPr lang="sr-Latn-RS" altLang="en-US" sz="3000" dirty="0"/>
          </a:p>
          <a:p>
            <a:endParaRPr lang="sr-Latn-RS" altLang="en-US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sr-Cyrl-RS" altLang="en-US" dirty="0"/>
              <a:t>Разлика између Пијажеа и Виготског</a:t>
            </a:r>
            <a:endParaRPr lang="sr-Latn-RS" altLang="en-US" dirty="0"/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457200" y="1916113"/>
            <a:ext cx="8229600" cy="4210050"/>
          </a:xfrm>
          <a:ln/>
        </p:spPr>
        <p:txBody>
          <a:bodyPr vert="horz" wrap="square" lIns="91440" tIns="45720" rIns="91440" bIns="45720" anchor="t" anchorCtr="0"/>
          <a:p>
            <a:r>
              <a:rPr lang="sr-Cyrl-RS" altLang="en-US" dirty="0"/>
              <a:t>Могућност уклапања нових искустава у старе шеме размишљања, Пијаже означава асимилацијом, а стање када нова искуства захтевају измену старих менталних шема, односно њихово прилагођавање новим сазнањима , акомодацијом.</a:t>
            </a:r>
            <a:endParaRPr lang="sr-Latn-RS" alt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sz="2800" dirty="0"/>
              <a:t>Разлика између Пијажеове когнитивне и историјско-културне теорије Виготског огледа се у томе што </a:t>
            </a:r>
            <a:r>
              <a:rPr lang="ru-RU" altLang="en-US" sz="2800" b="1" dirty="0"/>
              <a:t>Виготски за разлику од Пијажеа сматра да су за развој појединца изузетно  значајни и социјални односи и делатности, уз помоћ којих дете развија и унапређује своју интелигенцију користећи низ помоћних средстава</a:t>
            </a:r>
            <a:r>
              <a:rPr lang="ru-RU" altLang="en-US" sz="2800" dirty="0"/>
              <a:t>.</a:t>
            </a:r>
            <a:endParaRPr lang="ru-RU" altLang="en-US" sz="2800" dirty="0"/>
          </a:p>
          <a:p>
            <a:r>
              <a:rPr lang="ru-RU" altLang="en-US" sz="2800" dirty="0"/>
              <a:t>Створећи та средства човек је по Виготском повећао и обим свог памћења за разлику од животињског и утицао на смер свог  развоја.</a:t>
            </a:r>
            <a:endParaRPr lang="ru-RU" altLang="en-US" sz="2800" dirty="0"/>
          </a:p>
          <a:p>
            <a:r>
              <a:rPr lang="ru-RU" altLang="en-US" sz="2800" dirty="0"/>
              <a:t>Kористећи се знаковима, симболима и писмом он је достигао оно што је јесте.</a:t>
            </a:r>
            <a:endParaRPr lang="sr-Latn-RS" altLang="en-US" sz="2800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Title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sr-Cyrl-RS" altLang="en-US" dirty="0"/>
              <a:t>Закључак</a:t>
            </a:r>
            <a:endParaRPr lang="sr-Latn-RS" altLang="en-US" dirty="0"/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450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sz="2800" dirty="0"/>
              <a:t>Лав Виготски је имао велики утицај на пољу развојне психологије.</a:t>
            </a:r>
            <a:endParaRPr lang="ru-RU" altLang="en-US" sz="2800" dirty="0"/>
          </a:p>
          <a:p>
            <a:r>
              <a:rPr lang="ru-RU" altLang="en-US" sz="2800" dirty="0"/>
              <a:t>Он нас учи да </a:t>
            </a:r>
            <a:r>
              <a:rPr lang="ru-RU" altLang="en-US" sz="2800" b="1" dirty="0"/>
              <a:t>изворе човековог историјског развоја не треба тражити у човеку као јединки, већ обрнуто, ван њега, у усложњавању социјалних односа друштвене средине , у вези са којима је он током своје историје у циљу ефикасног функционисања развијао нове облике понашања</a:t>
            </a:r>
            <a:r>
              <a:rPr lang="ru-RU" altLang="en-US" sz="2800" dirty="0"/>
              <a:t>.</a:t>
            </a:r>
            <a:endParaRPr lang="ru-RU" altLang="en-US" sz="2800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Content Placeholder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  <a:ln/>
        </p:spPr>
        <p:txBody>
          <a:bodyPr vert="horz" wrap="square" lIns="91440" tIns="45720" rIns="91440" bIns="45720" anchor="t" anchorCtr="0"/>
          <a:p>
            <a:r>
              <a:rPr lang="ru-RU" altLang="en-US" sz="2800" dirty="0"/>
              <a:t>Он нам говори да околина и социјално-кулурни аспекти имају итекако утицај на развој човека и да он, потпомогнут тим везама,  креира своје психолошке особине и начин живљења и понашања.</a:t>
            </a:r>
            <a:endParaRPr lang="ru-RU" altLang="en-US" sz="2800" dirty="0"/>
          </a:p>
          <a:p>
            <a:r>
              <a:rPr lang="sr-Cyrl-RS" altLang="en-US" sz="2800" dirty="0"/>
              <a:t>Он прави разлику између ниже интелигенције (животињске) и више, људске .„</a:t>
            </a:r>
            <a:r>
              <a:rPr lang="sr-Cyrl-RS" altLang="en-US" sz="2800" b="1" dirty="0"/>
              <a:t>Учење је само онда добро када претходи развитку .Тако оно буди и изазива цели низ функција које сазревају и налазе су у зони наредног развоја. Тиме се разликује обучавање детета од дресуре животиње</a:t>
            </a:r>
            <a:r>
              <a:rPr lang="sr-Cyrl-RS" altLang="en-US" sz="2800" dirty="0"/>
              <a:t>.“(Лав Виготски)</a:t>
            </a:r>
            <a:endParaRPr lang="sr-Cyrl-RS" altLang="en-US" sz="2800" dirty="0"/>
          </a:p>
          <a:p>
            <a:endParaRPr lang="sr-Cyrl-RS" altLang="en-US" sz="2800" dirty="0"/>
          </a:p>
          <a:p>
            <a:endParaRPr lang="sr-Cyrl-RS" altLang="en-US" sz="2800" dirty="0"/>
          </a:p>
          <a:p>
            <a:endParaRPr lang="sr-Latn-RS" altLang="en-US" sz="2800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Title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sr-Cyrl-RS" altLang="en-US" dirty="0"/>
              <a:t>Питања</a:t>
            </a:r>
            <a:endParaRPr lang="sr-Latn-R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642350" cy="5329238"/>
          </a:xfrm>
        </p:spPr>
        <p:txBody>
          <a:bodyPr vert="horz" wrap="square" lIns="91440" tIns="45720" rIns="91440" bIns="45720" numCol="1" anchor="t" anchorCtr="0" compatLnSpc="1"/>
          <a:p>
            <a:r>
              <a:rPr lang="sr-Cyrl-RS" altLang="x-none" sz="2800" dirty="0"/>
              <a:t>1. Наслов кључног дела Виготског.</a:t>
            </a:r>
            <a:endParaRPr sz="2800" dirty="0"/>
          </a:p>
          <a:p>
            <a:r>
              <a:rPr lang="sr-Cyrl-RS" altLang="x-none" sz="2800" dirty="0"/>
              <a:t>2. Суштина и циљ научног пројекта Виготског.</a:t>
            </a:r>
            <a:endParaRPr sz="2800" dirty="0"/>
          </a:p>
          <a:p>
            <a:r>
              <a:rPr lang="sr-Cyrl-RS" altLang="x-none" sz="2800" dirty="0"/>
              <a:t>3. Која је основна идеја социокултруног приступа психолошком развоју?</a:t>
            </a:r>
            <a:endParaRPr sz="2800" dirty="0"/>
          </a:p>
          <a:p>
            <a:r>
              <a:rPr lang="sr-Cyrl-RS" altLang="x-none" sz="2800" dirty="0"/>
              <a:t>4. Да ли је Виготски порицао биолошку основу психичког живота? Кратко објаснити.</a:t>
            </a:r>
            <a:endParaRPr sz="2800" dirty="0"/>
          </a:p>
          <a:p>
            <a:r>
              <a:rPr lang="sr-Cyrl-RS" altLang="x-none" sz="2800" dirty="0"/>
              <a:t>5. Два различита процеса развоја која су довела до савременог човека.</a:t>
            </a:r>
            <a:endParaRPr lang="sr-Cyrl-RS" altLang="x-none" sz="2800" dirty="0"/>
          </a:p>
          <a:p>
            <a:r>
              <a:rPr lang="sr-Cyrl-RS" altLang="x-none" sz="2800" dirty="0"/>
              <a:t>6. Како социокултурна теорија објашњава велику разлику између примитивног и савременог човека?</a:t>
            </a:r>
            <a:endParaRPr sz="2800" dirty="0"/>
          </a:p>
          <a:p>
            <a:pPr>
              <a:buNone/>
            </a:pPr>
            <a:endParaRPr sz="2800" dirty="0"/>
          </a:p>
          <a:p>
            <a:endParaRPr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Content Placeholder 2"/>
          <p:cNvSpPr>
            <a:spLocks noGrp="1"/>
          </p:cNvSpPr>
          <p:nvPr>
            <p:ph idx="1"/>
          </p:nvPr>
        </p:nvSpPr>
        <p:spPr>
          <a:xfrm>
            <a:off x="107950" y="333375"/>
            <a:ext cx="8785225" cy="6191250"/>
          </a:xfrm>
          <a:ln/>
        </p:spPr>
        <p:txBody>
          <a:bodyPr vert="horz" wrap="square" lIns="91440" tIns="45720" rIns="91440" bIns="45720" anchor="t" anchorCtr="0"/>
          <a:p>
            <a:r>
              <a:rPr lang="sr-Cyrl-RS" altLang="en-US" sz="2800" dirty="0"/>
              <a:t>7. Како се може посматрати историјски и културни развој човека, односно његова психолошка активност?</a:t>
            </a:r>
            <a:endParaRPr lang="sr-Latn-RS" altLang="en-US" sz="2800" dirty="0"/>
          </a:p>
          <a:p>
            <a:r>
              <a:rPr lang="sr-Cyrl-RS" altLang="en-US" sz="2800" dirty="0"/>
              <a:t>8. Функција и улога културних оруђа у развоју човека.</a:t>
            </a:r>
            <a:endParaRPr lang="sr-Latn-RS" altLang="en-US" sz="2800" dirty="0"/>
          </a:p>
          <a:p>
            <a:r>
              <a:rPr lang="sr-Cyrl-RS" altLang="en-US" sz="2800" dirty="0"/>
              <a:t>9. Које културне творевине имају улогу психолошких инструмента и како се остварује њихова формативна улога у развоју?</a:t>
            </a:r>
            <a:endParaRPr lang="sr-Latn-RS" altLang="en-US" sz="2800" dirty="0"/>
          </a:p>
          <a:p>
            <a:r>
              <a:rPr lang="sr-Cyrl-RS" altLang="en-US" sz="2800" dirty="0"/>
              <a:t>10. Која је прва улога симболичких средстава према општем закону културног развоја и како се она даље одвија?</a:t>
            </a:r>
            <a:endParaRPr lang="sr-Cyrl-RS" altLang="en-US" sz="2800" dirty="0"/>
          </a:p>
          <a:p>
            <a:r>
              <a:rPr lang="sr-Cyrl-RS" altLang="en-US" sz="2800" dirty="0"/>
              <a:t>11. Који је најзначајнији инструмент развоја човека и како се се обогаћује његова функција (од првобитне па надаље)?</a:t>
            </a:r>
            <a:endParaRPr lang="sr-Latn-RS" altLang="en-US" sz="2800" dirty="0"/>
          </a:p>
          <a:p>
            <a:endParaRPr lang="sr-Latn-RS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91250"/>
          </a:xfrm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Тиме се, наравно, не пориче улога биолошких основа психичког живота и значај генетских предиспозиција у процесу развоја.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 Још је Виготски истицао да развој виших форми понашања захтева известан степен биолошке зрелости, као и да постоји повезаност биолошког и културног развоја (што се најбоље види кроз њихово прожимање у онтогенези). 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3000" dirty="0"/>
              <a:t>Међутим, иако се не могу оштро одвојити, ова два процеса се морају разликовати, јер „процес психичког развоја је </a:t>
            </a:r>
            <a:r>
              <a:rPr lang="sr-Cyrl-RS" altLang="x-none" sz="3000" i="1" dirty="0"/>
              <a:t>sui generis</a:t>
            </a:r>
            <a:r>
              <a:rPr lang="sr-Cyrl-RS" altLang="x-none" sz="3000" dirty="0"/>
              <a:t>, процес посебне врсте“ (Виготски, 1996 стр. 22).</a:t>
            </a:r>
            <a:endParaRPr lang="sr-Cyrl-RS" altLang="x-none" sz="3000" dirty="0"/>
          </a:p>
          <a:p>
            <a:pPr eaLnBrk="1" hangingPunct="1">
              <a:lnSpc>
                <a:spcPct val="90000"/>
              </a:lnSpc>
            </a:pPr>
            <a:endParaRPr lang="sr-Cyrl-RS" altLang="x-none" sz="3000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Content Placeholder 2"/>
          <p:cNvSpPr>
            <a:spLocks noGrp="1"/>
          </p:cNvSpPr>
          <p:nvPr>
            <p:ph idx="1"/>
          </p:nvPr>
        </p:nvSpPr>
        <p:spPr>
          <a:xfrm>
            <a:off x="107950" y="260350"/>
            <a:ext cx="8785225" cy="6337300"/>
          </a:xfrm>
          <a:ln/>
        </p:spPr>
        <p:txBody>
          <a:bodyPr vert="horz" wrap="square" lIns="91440" tIns="45720" rIns="91440" bIns="45720" anchor="t" anchorCtr="0"/>
          <a:p>
            <a:r>
              <a:rPr lang="sr-Cyrl-RS" altLang="en-US" sz="2800" dirty="0"/>
              <a:t>12. Ниже и више менталне функције према Виготском.</a:t>
            </a:r>
            <a:endParaRPr lang="sr-Latn-RS" altLang="en-US" sz="2800" dirty="0"/>
          </a:p>
          <a:p>
            <a:r>
              <a:rPr lang="sr-Cyrl-RS" altLang="en-US" sz="2800" dirty="0"/>
              <a:t>13. По чему се учење Виготског разликује од традиционалне психологије?</a:t>
            </a:r>
            <a:endParaRPr lang="sr-Cyrl-RS" altLang="en-US" sz="2800" dirty="0"/>
          </a:p>
          <a:p>
            <a:r>
              <a:rPr lang="sr-Cyrl-RS" altLang="en-US" sz="2800" dirty="0"/>
              <a:t>14. Шта је нужни услов да би се појавило учење?</a:t>
            </a:r>
            <a:endParaRPr lang="sr-Latn-RS" altLang="en-US" sz="2800" dirty="0"/>
          </a:p>
          <a:p>
            <a:r>
              <a:rPr lang="sr-Cyrl-RS" altLang="en-US" sz="2800" dirty="0"/>
              <a:t>15. Три димензије комуникације нужне за опстанак и развој заједнице и појединца.</a:t>
            </a:r>
            <a:endParaRPr lang="sr-Latn-RS" altLang="en-US" sz="2800" dirty="0"/>
          </a:p>
          <a:p>
            <a:r>
              <a:rPr lang="sr-Cyrl-RS" altLang="en-US" sz="2800" dirty="0"/>
              <a:t>16. Како дете започиње свој културни развој?</a:t>
            </a:r>
            <a:endParaRPr lang="sr-Latn-RS" altLang="en-US" sz="2800" dirty="0"/>
          </a:p>
          <a:p>
            <a:r>
              <a:rPr lang="sr-Cyrl-RS" altLang="en-US" sz="2800" dirty="0"/>
              <a:t>17. Друга суштинска одлика концепције когнитивног развоја  Виготског. Разлика у односу на већину других теорија.</a:t>
            </a:r>
            <a:endParaRPr lang="sr-Latn-RS" altLang="en-US" sz="2800" dirty="0"/>
          </a:p>
          <a:p>
            <a:r>
              <a:rPr lang="sr-Cyrl-RS" altLang="en-US" sz="2800" dirty="0"/>
              <a:t>18. Како присталице социокултурне теорије називају процес сазнавања и когнитивног развоја? </a:t>
            </a:r>
            <a:endParaRPr lang="sr-Latn-RS" altLang="en-US" sz="2800" dirty="0"/>
          </a:p>
          <a:p>
            <a:endParaRPr lang="sr-Latn-RS" altLang="en-US" sz="2800" dirty="0"/>
          </a:p>
          <a:p>
            <a:endParaRPr lang="sr-Latn-RS" altLang="en-US" sz="2800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Content Placeholder 2"/>
          <p:cNvSpPr>
            <a:spLocks noGrp="1"/>
          </p:cNvSpPr>
          <p:nvPr>
            <p:ph idx="1"/>
          </p:nvPr>
        </p:nvSpPr>
        <p:spPr>
          <a:xfrm>
            <a:off x="250825" y="188913"/>
            <a:ext cx="8642350" cy="6408737"/>
          </a:xfrm>
          <a:ln/>
        </p:spPr>
        <p:txBody>
          <a:bodyPr vert="horz" wrap="square" lIns="91440" tIns="45720" rIns="91440" bIns="45720" anchor="t" anchorCtr="0"/>
          <a:p>
            <a:r>
              <a:rPr lang="sr-Cyrl-RS" altLang="en-US" sz="2800" dirty="0"/>
              <a:t>19. Који је главни чинилац у процесу развоја детета према заступницима социокултурног приступа?</a:t>
            </a:r>
            <a:endParaRPr lang="sr-Latn-RS" altLang="en-US" sz="2800" dirty="0"/>
          </a:p>
          <a:p>
            <a:r>
              <a:rPr lang="sr-Cyrl-RS" altLang="en-US" sz="2800" dirty="0"/>
              <a:t>20. Два плана на којима се, према генетичком закону, појављује свака психичка функција.</a:t>
            </a:r>
            <a:endParaRPr lang="sr-Latn-RS" altLang="en-US" sz="2800" dirty="0"/>
          </a:p>
          <a:p>
            <a:r>
              <a:rPr lang="sr-Cyrl-RS" altLang="en-US" sz="2800" dirty="0"/>
              <a:t>21. Етапе (или секвенце) развоја психичких функција и способности.</a:t>
            </a:r>
            <a:endParaRPr lang="sr-Latn-RS" altLang="en-US" sz="2800" dirty="0"/>
          </a:p>
          <a:p>
            <a:r>
              <a:rPr lang="sr-Cyrl-RS" altLang="en-US" sz="2800" dirty="0"/>
              <a:t>22. Улога другог и односа са другима у менталном функционисању појединца</a:t>
            </a:r>
            <a:endParaRPr lang="sr-Cyrl-RS" altLang="en-US" sz="2800" dirty="0"/>
          </a:p>
          <a:p>
            <a:r>
              <a:rPr lang="sr-Cyrl-RS" altLang="en-US" sz="2800" dirty="0"/>
              <a:t>23. Одлике унутрашњег говора.</a:t>
            </a:r>
            <a:endParaRPr lang="sr-Latn-RS" altLang="en-US" sz="2800" dirty="0"/>
          </a:p>
          <a:p>
            <a:r>
              <a:rPr lang="sr-Cyrl-RS" altLang="en-US" sz="2800" dirty="0"/>
              <a:t>24. Шта значи „асиметрична итеракција“? Ко учествује у тој интеракцији и шта она омогућује?</a:t>
            </a:r>
            <a:endParaRPr lang="sr-Latn-RS" altLang="en-US" sz="2800" dirty="0"/>
          </a:p>
          <a:p>
            <a:r>
              <a:rPr lang="sr-Cyrl-RS" altLang="en-US" sz="2800" dirty="0"/>
              <a:t>25. Дефинишите и објасните зону наредног (или приближног) развоја. У чему је његова суштина?</a:t>
            </a:r>
            <a:endParaRPr lang="sr-Latn-RS" altLang="en-US" sz="2800" dirty="0"/>
          </a:p>
          <a:p>
            <a:endParaRPr lang="sr-Latn-RS" altLang="en-US" sz="2800" dirty="0"/>
          </a:p>
          <a:p>
            <a:endParaRPr lang="sr-Latn-RS" altLang="en-US" sz="2800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Content Placeholder 2"/>
          <p:cNvSpPr>
            <a:spLocks noGrp="1"/>
          </p:cNvSpPr>
          <p:nvPr>
            <p:ph idx="1"/>
          </p:nvPr>
        </p:nvSpPr>
        <p:spPr>
          <a:xfrm>
            <a:off x="250825" y="260350"/>
            <a:ext cx="8713788" cy="6408738"/>
          </a:xfrm>
          <a:ln/>
        </p:spPr>
        <p:txBody>
          <a:bodyPr vert="horz" wrap="square" lIns="91440" tIns="45720" rIns="91440" bIns="45720" anchor="t" anchorCtr="0"/>
          <a:p>
            <a:r>
              <a:rPr lang="sr-Cyrl-RS" altLang="en-US" sz="2700" dirty="0"/>
              <a:t>26. Шта је потребно да би социјална интеракција заиста „повукла напред“ развој детета, то јест на чему почива концепт зоне наредног развоја? Дајте пример.</a:t>
            </a:r>
            <a:endParaRPr lang="sr-Latn-RS" altLang="en-US" sz="2700" dirty="0"/>
          </a:p>
          <a:p>
            <a:r>
              <a:rPr lang="sr-Cyrl-RS" altLang="en-US" sz="2700" dirty="0"/>
              <a:t>27. Који је кључ за разумевање психичког развоја човека по Виготском, а који главни домен примене његовог концепта?</a:t>
            </a:r>
            <a:endParaRPr lang="sr-Latn-RS" altLang="en-US" sz="2700" dirty="0"/>
          </a:p>
          <a:p>
            <a:r>
              <a:rPr lang="sr-Cyrl-RS" altLang="en-US" sz="2700" dirty="0"/>
              <a:t>28. Етапни развој умних радњи према следбенику Виготског, Галперину?</a:t>
            </a:r>
            <a:endParaRPr lang="sr-Latn-RS" altLang="en-US" sz="2700" dirty="0"/>
          </a:p>
          <a:p>
            <a:r>
              <a:rPr lang="sr-Cyrl-RS" altLang="en-US" sz="2700" dirty="0"/>
              <a:t>29. Однос између учења и развоја према социокултурном приступу; када је учење најпродуктивније?</a:t>
            </a:r>
            <a:endParaRPr lang="sr-Latn-RS" altLang="en-US" sz="2700" dirty="0"/>
          </a:p>
          <a:p>
            <a:r>
              <a:rPr lang="sr-Cyrl-RS" altLang="en-US" sz="2700" dirty="0"/>
              <a:t>30. Који је средишњи чинилац целе психологије учења према Виготском?</a:t>
            </a:r>
            <a:endParaRPr lang="sr-Latn-RS" altLang="en-US" sz="2700" dirty="0"/>
          </a:p>
          <a:p>
            <a:endParaRPr lang="sr-Latn-RS" altLang="en-US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Content Placeholder 2"/>
          <p:cNvSpPr>
            <a:spLocks noGrp="1"/>
          </p:cNvSpPr>
          <p:nvPr>
            <p:ph idx="1"/>
          </p:nvPr>
        </p:nvSpPr>
        <p:spPr>
          <a:xfrm>
            <a:off x="250825" y="260350"/>
            <a:ext cx="8642350" cy="6408738"/>
          </a:xfrm>
          <a:ln/>
        </p:spPr>
        <p:txBody>
          <a:bodyPr vert="horz" wrap="square" lIns="91440" tIns="45720" rIns="91440" bIns="45720" anchor="t" anchorCtr="0"/>
          <a:p>
            <a:r>
              <a:rPr lang="sr-Cyrl-RS" altLang="en-US" sz="2700" dirty="0"/>
              <a:t>31. Шта Виготски подразумева под артифицијелним развојем? Којим изразом се може заменити израз „артифицијелни развој“?</a:t>
            </a:r>
            <a:endParaRPr lang="sr-Latn-RS" altLang="en-US" sz="2700" dirty="0"/>
          </a:p>
          <a:p>
            <a:r>
              <a:rPr lang="sr-Cyrl-RS" altLang="en-US" sz="2700" dirty="0"/>
              <a:t>32. Које обучавање  је у дечијем узрасту једино добро, , према Виготском?</a:t>
            </a:r>
            <a:endParaRPr lang="sr-Latn-RS" altLang="en-US" sz="2700" dirty="0"/>
          </a:p>
          <a:p>
            <a:r>
              <a:rPr lang="sr-Cyrl-RS" altLang="en-US" sz="2700" dirty="0"/>
              <a:t>33. Која су два кључна момента у настави која „вуче“ развој?</a:t>
            </a:r>
            <a:endParaRPr lang="sr-Latn-RS" altLang="en-US" sz="2700" dirty="0"/>
          </a:p>
          <a:p>
            <a:r>
              <a:rPr lang="sr-Cyrl-RS" altLang="en-US" sz="2700" dirty="0"/>
              <a:t>34. Који услови су потребни да би једна социјална интеракција омогућила развој нове когнитивне способности? (4 услова).</a:t>
            </a:r>
            <a:endParaRPr lang="sr-Latn-RS" altLang="en-US" sz="2700" dirty="0"/>
          </a:p>
          <a:p>
            <a:r>
              <a:rPr lang="sr-Cyrl-RS" altLang="en-US" sz="2700" dirty="0"/>
              <a:t>35. Главна разлика између Пијажеове теорије когнитивног развоја и развојне теорије Виготског.</a:t>
            </a:r>
            <a:endParaRPr lang="sr-Latn-RS" altLang="en-US" sz="2700" dirty="0"/>
          </a:p>
          <a:p>
            <a:r>
              <a:rPr lang="sr-Cyrl-RS" altLang="en-US" sz="2700" dirty="0"/>
              <a:t>36. Суштина учења Виготског  (два закључна слајда).</a:t>
            </a:r>
            <a:endParaRPr lang="sr-Latn-RS" altLang="en-US" sz="2700" dirty="0"/>
          </a:p>
          <a:p>
            <a:endParaRPr lang="sr-Latn-RS" alt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sr-Cyrl-RS" altLang="en-US" dirty="0"/>
              <a:t>Понашање савременог човека резултат је два различита процеса развоја.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1. Први је биолошка еволуција која је довела до појаве Хомо сапиенса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2. Други је процес историјског или културног развоја којим се првобитни човек претворио у савременог – културног. </a:t>
            </a:r>
            <a:endParaRPr lang="sr-Cyrl-RS" altLang="en-US" dirty="0"/>
          </a:p>
          <a:p>
            <a:pPr eaLnBrk="1" hangingPunct="1"/>
            <a:r>
              <a:rPr lang="sr-Cyrl-RS" altLang="en-US" dirty="0"/>
              <a:t>Ова </a:t>
            </a:r>
            <a:r>
              <a:rPr lang="sr-Cyrl-RS" altLang="en-US" b="1" dirty="0"/>
              <a:t>друга линија развоја почиње тамо где се завршава биолошка еволуција човека</a:t>
            </a:r>
            <a:r>
              <a:rPr lang="sr-Cyrl-RS" altLang="en-US" dirty="0"/>
              <a:t>.</a:t>
            </a:r>
            <a:endParaRPr lang="sr-Cyrl-RS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30369</Words>
  <Application>WPS Presentation</Application>
  <PresentationFormat/>
  <Paragraphs>371</Paragraphs>
  <Slides>83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83</vt:i4>
      </vt:variant>
    </vt:vector>
  </HeadingPairs>
  <TitlesOfParts>
    <vt:vector size="91" baseType="lpstr">
      <vt:lpstr>Arial</vt:lpstr>
      <vt:lpstr>SimSun</vt:lpstr>
      <vt:lpstr>Wingdings</vt:lpstr>
      <vt:lpstr>Calibri</vt:lpstr>
      <vt:lpstr>Times New Roman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2019-02-23T10:13:36Z</dcterms:created>
  <dcterms:modified xsi:type="dcterms:W3CDTF">2025-06-09T09:09:16Z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86C20B694C964B4CA41502DFC8056066_13</vt:lpwstr>
  </property>
  <property fmtid="{D5CDD505-2E9C-101B-9397-08002B2CF9AE}" pid="3" name="KSOProductBuildVer">
    <vt:lpwstr>1033-12.2.0.21179</vt:lpwstr>
  </property>
</Properties>
</file>