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9" r:id="rId27"/>
    <p:sldId id="300" r:id="rId28"/>
    <p:sldId id="301" r:id="rId29"/>
    <p:sldId id="302" r:id="rId30"/>
    <p:sldId id="303" r:id="rId3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000000"/>
          </p15:clr>
        </p15:guide>
        <p15:guide id="2" pos="2880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2" d="100"/>
          <a:sy n="72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 panose="020F05020202040302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" name="Google Shape;13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" name="Google Shape;14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" name="Google Shape;14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4" name="Google Shape;1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9" name="Google Shape;1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" name="Google Shape;1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0" name="Google Shape;17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5" name="Google Shape;17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0" name="Google Shape;18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5" name="Google Shape;18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0" name="Google Shape;19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5" name="Google Shape;19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0" name="Google Shape;20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5" name="Google Shape;20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7" name="Google Shape;30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3" name="Google Shape;31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8" name="Google Shape;31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3" name="Google Shape;323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8" name="Google Shape;328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9" name="Google Shape;11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" name="Google Shape;12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9" name="Google Shape;1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" name="Google Shape;13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  <a:defRPr sz="32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5" name="Google Shape;65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6" name="Google Shape;66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7" name="Google Shape;67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 panose="020F0502020204030204"/>
              <a:buNone/>
              <a:defRPr sz="1200" b="0" i="0" u="none" strike="noStrike" cap="none">
                <a:solidFill>
                  <a:srgbClr val="89898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sz="140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0" y="215693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dk1"/>
              </a:buClr>
              <a:buSzPts val="4400"/>
            </a:pPr>
            <a:r>
              <a:rPr lang="sr-Latn-RS" dirty="0" smtClean="0"/>
              <a:t>2. </a:t>
            </a:r>
            <a:r>
              <a:rPr lang="sr-Cyrl-RS" sz="3200" b="1" dirty="0" smtClean="0"/>
              <a:t>Разумевање </a:t>
            </a:r>
            <a:r>
              <a:rPr lang="sr-Cyrl-RS" sz="3200" b="1" dirty="0"/>
              <a:t>развоја </a:t>
            </a:r>
            <a:r>
              <a:rPr lang="sr-Cyrl-RS" sz="3200" b="1" dirty="0" smtClean="0"/>
              <a:t>као основе </a:t>
            </a:r>
            <a:r>
              <a:rPr lang="sr-Cyrl-RS" sz="3200" b="1" dirty="0" smtClean="0"/>
              <a:t> конципирања методских приступа</a:t>
            </a:r>
            <a:endParaRPr sz="3200" b="1" dirty="0"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rgbClr val="898989"/>
              </a:buClr>
            </a:pPr>
            <a:r>
              <a:rPr lang="ru-RU" sz="1800" b="1" dirty="0" smtClean="0">
                <a:solidFill>
                  <a:srgbClr val="898989"/>
                </a:solidFill>
              </a:rPr>
              <a:t>Проф. Др Гордана Николић </a:t>
            </a:r>
            <a:endParaRPr lang="ru-RU" sz="1800" b="1" dirty="0" smtClean="0">
              <a:solidFill>
                <a:srgbClr val="898989"/>
              </a:solidFill>
            </a:endParaRPr>
          </a:p>
          <a:p>
            <a:pPr marL="0" lvl="0" indent="0">
              <a:buClr>
                <a:srgbClr val="898989"/>
              </a:buClr>
            </a:pPr>
            <a:r>
              <a:rPr lang="ru-RU" sz="1800" b="1" dirty="0" smtClean="0">
                <a:solidFill>
                  <a:srgbClr val="898989"/>
                </a:solidFill>
              </a:rPr>
              <a:t>МЕТОДЕ </a:t>
            </a:r>
            <a:r>
              <a:rPr lang="ru-RU" sz="1800" b="1" dirty="0">
                <a:solidFill>
                  <a:srgbClr val="898989"/>
                </a:solidFill>
              </a:rPr>
              <a:t>У СПЕЦИЈАЛНОЈ ЕДУКАЦИЈИ И СОЦИЈАЛНОЈ РЕХАБИЛИТАЦИЈИ</a:t>
            </a:r>
            <a:endParaRPr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>
            <a:spLocks noGrp="1"/>
          </p:cNvSpPr>
          <p:nvPr>
            <p:ph type="body" idx="1"/>
          </p:nvPr>
        </p:nvSpPr>
        <p:spPr>
          <a:xfrm>
            <a:off x="468312" y="404812"/>
            <a:ext cx="8329612" cy="600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Потпуна затвореност и статичност (апсолутно неприлагођавање и опирање променама) довело би  до распада  ситема или ентропије.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–"/>
            </a:pPr>
            <a:r>
              <a:rPr lang="en-US" sz="27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Ентропија, грч </a:t>
            </a:r>
            <a:r>
              <a:rPr lang="en-US" sz="2700" b="0" i="1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entropia</a:t>
            </a:r>
            <a:r>
              <a:rPr lang="en-US" sz="27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у физици и термодинамици, неред, деградација енергије; губитак организације. </a:t>
            </a:r>
            <a:endParaRPr lang="en-US" sz="27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–"/>
            </a:pPr>
            <a:r>
              <a:rPr lang="en-US" sz="27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психологији, ентропија (распад) долази из отпора према променама. </a:t>
            </a:r>
            <a:endParaRPr lang="en-US" sz="27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Свака промена је захтевна </a:t>
            </a: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јер подразумева напуштање старог, искорачење из “зоне удобности”, а човек има природну тежњу ка сигурном и познатом.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Зато постоје развојне кризе.</a:t>
            </a: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>
            <a:spLocks noGrp="1"/>
          </p:cNvSpPr>
          <p:nvPr>
            <p:ph type="body" idx="1"/>
          </p:nvPr>
        </p:nvSpPr>
        <p:spPr>
          <a:xfrm>
            <a:off x="457200" y="1412875"/>
            <a:ext cx="8229600" cy="4713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Систем, међутим, не може бити ни потпуно отворен, јер онда не би био организована целина са својим границама: не би било никаквог континуитета ни стабилности.</a:t>
            </a:r>
            <a:endParaRPr lang="en-US"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 пример, човек не би имао идентитет, „ја“ које опстаје од рођења до смрти, упркос свих развојних промена.</a:t>
            </a:r>
            <a:endParaRPr lang="en-US"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None/>
            </a:pPr>
            <a:endParaRPr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None/>
            </a:pPr>
            <a:endParaRPr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524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None/>
            </a:pPr>
            <a:endParaRPr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>
            <a:spLocks noGrp="1"/>
          </p:cNvSpPr>
          <p:nvPr>
            <p:ph type="body" idx="1"/>
          </p:nvPr>
        </p:nvSpPr>
        <p:spPr>
          <a:xfrm>
            <a:off x="457200" y="357187"/>
            <a:ext cx="8229600" cy="576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Тенденцију ка ентропији можемо да повежемо са регресијом.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Регресија: лат. </a:t>
            </a:r>
            <a:r>
              <a:rPr lang="en-US" sz="2800" b="0" i="1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regressio</a:t>
            </a: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корачање уназад, враћање</a:t>
            </a: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lang="en-US" sz="2800" b="1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биологији, повратак сложених облика на раније, мање сложене, несавршеније  облике; </a:t>
            </a:r>
            <a:endParaRPr lang="en-US" sz="28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физиологији телесна и органска дегенерација у вези са старењем; </a:t>
            </a:r>
            <a:endParaRPr lang="en-US" sz="28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</a:pPr>
            <a:r>
              <a:rPr lang="en-US" sz="2800" b="1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психологији враћање на раније ступњеве развоја или инфантилне обрасце понашања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lang="en-US" sz="28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>
            <a:spLocks noGrp="1"/>
          </p:cNvSpPr>
          <p:nvPr>
            <p:ph type="body" idx="1"/>
          </p:nvPr>
        </p:nvSpPr>
        <p:spPr>
          <a:xfrm>
            <a:off x="457200" y="404812"/>
            <a:ext cx="8229600" cy="572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3.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Kумулативност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нагомилавање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Kвалитативне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скоковите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јављају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резултат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нагомилавања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с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тим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случају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долази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квалитативног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скока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односу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припремиле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закључити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дакле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појам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односи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само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живог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организам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психички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његов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подсистем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Питање усмерености и чиниоци развоја: теоријски приступи</a:t>
            </a:r>
            <a:endParaRPr lang="en-US" sz="44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2" name="Google Shape;162;p27"/>
          <p:cNvSpPr txBox="1">
            <a:spLocks noGrp="1"/>
          </p:cNvSpPr>
          <p:nvPr>
            <p:ph type="body" idx="1"/>
          </p:nvPr>
        </p:nvSpPr>
        <p:spPr>
          <a:xfrm>
            <a:off x="457200" y="1916112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психичког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разликују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између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осталог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и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томе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како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третирају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питање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усмерености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–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један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фундаменталних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проблема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психологије</a:t>
            </a:r>
            <a:r>
              <a:rPr lang="sr-Cyrl-RS" sz="32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али и разумевања приступа у хабилитационо/рехабилитационом раду</a:t>
            </a:r>
            <a:r>
              <a:rPr lang="en-US" sz="32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Два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главна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супротстављена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теоријска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приступа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биологистички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нативизам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 и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учења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емпиризам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body" idx="1"/>
          </p:nvPr>
        </p:nvSpPr>
        <p:spPr>
          <a:xfrm>
            <a:off x="323850" y="260350"/>
            <a:ext cx="8362950" cy="63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личности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Сигмунда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Фројда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сврставају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биологистичке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приступе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где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кључни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фактор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sym typeface="Calibri" panose="020F0502020204030204"/>
              </a:rPr>
              <a:t>развоја</a:t>
            </a:r>
            <a:r>
              <a:rPr lang="en-US" sz="2800" b="1" i="0" u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sym typeface="Calibri" panose="020F0502020204030204"/>
              </a:rPr>
              <a:t>узима</a:t>
            </a:r>
            <a:r>
              <a:rPr lang="en-US" sz="2800" b="1" i="0" u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sym typeface="Calibri" panose="020F0502020204030204"/>
              </a:rPr>
              <a:t>наслеђе</a:t>
            </a:r>
            <a:r>
              <a:rPr lang="en-US" sz="2800" b="1" i="0" u="none" dirty="0">
                <a:solidFill>
                  <a:schemeClr val="dk1"/>
                </a:solidFill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sym typeface="Calibri" panose="020F0502020204030204"/>
              </a:rPr>
              <a:t>природно</a:t>
            </a:r>
            <a:r>
              <a:rPr lang="en-US" sz="2800" b="1" i="0" u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sym typeface="Calibri" panose="020F0502020204030204"/>
              </a:rPr>
              <a:t>сазревање</a:t>
            </a:r>
            <a:r>
              <a:rPr lang="en-US" sz="2800" b="1" i="0" u="none" dirty="0">
                <a:solidFill>
                  <a:schemeClr val="dk1"/>
                </a:solidFill>
                <a:sym typeface="Calibri" panose="020F0502020204030204"/>
              </a:rPr>
              <a:t>.</a:t>
            </a:r>
            <a:endParaRPr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Фројдовој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психоаналитичкој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личност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пролази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кроз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низ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фаза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резултат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тога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долази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стадијума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зрелости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Ако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психичка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енергија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веже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фиксира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проблеме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карактеристичне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одређену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фазу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прегениталну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одрасла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личност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незрела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тј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неуротична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личност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Нормални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с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друге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стране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резултира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зрелом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уравнотеженом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личношћу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генитална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фаза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  <a:p>
            <a:pPr marL="342900" marR="0" lvl="0" indent="-1651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 txBox="1"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 Жан Пијаже (Jean Piaget, 1896 – 1980) , један од најутицајнијих развојних психолога припада (уз неке резерве) биологистичкој струји.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Пијаже је по образовању и био биолог и његова теорија се у великој мери заснива на идејама из биологије.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Према Пијажеу, сваки организам доноси на свет наслеђену организацију (физичку и психичку), а да би опстао он се адаптира и мења ту првобитну организацију да би што боље функционисао.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>
            <a:spLocks noGrp="1"/>
          </p:cNvSpPr>
          <p:nvPr>
            <p:ph type="body" idx="1"/>
          </p:nvPr>
        </p:nvSpPr>
        <p:spPr>
          <a:xfrm>
            <a:off x="323850" y="333375"/>
            <a:ext cx="8362950" cy="5975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току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Пијажеу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долази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низа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квалитативних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иреверзибилних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неповратних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воде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бољем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прилагођавању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функционисању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Упркос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многим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значајним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међусобним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разликама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Фројдова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sr-Cyrl-RS" sz="2800" dirty="0" smtClean="0"/>
              <a:t>развоја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личности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Пијажеова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когнитивног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заснивају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идеји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развојних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стадијума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непроменљивим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редоследом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представљају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пут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зрелости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Обе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ове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дакле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подразумевају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усмерено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кретање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зрелости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457200" y="404812"/>
            <a:ext cx="8229600" cy="597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 разлику од биологистичког модела развоја, амерички теоретичари учења, наслањајући се на традицију бихејвиоризма*, </a:t>
            </a:r>
            <a:r>
              <a:rPr lang="en-US" sz="32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углавном сматрају да не постоји одређени развојни пут (унапред фиксиран), који свака јединка мора да прође да би достигла зрелост</a:t>
            </a: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lang="en-US"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Свако понашање се може стећи на сваком ступњу развоја само ако се на одговарајући начин научи, тј. ако су добре технике обучавања.</a:t>
            </a:r>
            <a:endParaRPr lang="en-US"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323850" y="476250"/>
            <a:ext cx="8640762" cy="604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*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Бихејвиоризам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енгл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2800" b="0" i="1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behavior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Објашњава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развитак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појединца</a:t>
            </a:r>
            <a:r>
              <a:rPr lang="sr-Cyrl-R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sr-Cyrl-RS" sz="2800" dirty="0" smtClean="0"/>
              <a:t>под</a:t>
            </a:r>
            <a:r>
              <a:rPr lang="sr-Cyrl-R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одређеним условима, који је 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усмерен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sr-Cyrl-R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 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процес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стицања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нових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облика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Интересовање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бихејвиористички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оријентисаних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психолога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sr-Cyrl-R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 терапеута 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усмерено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утврђивање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услова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путем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којих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мења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чијим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стварањем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мењати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Тако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пример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амерички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психолог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Скинер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показује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како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награђивањем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поткрепљивањем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ненаграђивањем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слабљењем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одређених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начина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реаговања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стећи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или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напустити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одређени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вид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en-US" sz="44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Општа</a:t>
            </a:r>
            <a:r>
              <a:rPr lang="en-US" sz="44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44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дефиниција</a:t>
            </a:r>
            <a:r>
              <a:rPr lang="sr-Cyrl-RS" sz="44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развоја кроз призму развојне психологије </a:t>
            </a:r>
            <a:endParaRPr dirty="0"/>
          </a:p>
        </p:txBody>
      </p:sp>
      <p:sp>
        <p:nvSpPr>
          <p:cNvPr id="100" name="Google Shape;100;p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Развојна психологија је грана опште психологије која се бави проучавањем порекла и развоја психичког живота човека.</a:t>
            </a:r>
            <a:endParaRPr lang="en-US"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Развојна психологија се бави емпиријским и теоријским проучавањем психичког развоја.</a:t>
            </a:r>
            <a:endParaRPr lang="en-US"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3"/>
          <p:cNvSpPr txBox="1">
            <a:spLocks noGrp="1"/>
          </p:cNvSpPr>
          <p:nvPr>
            <p:ph type="body" idx="1"/>
          </p:nvPr>
        </p:nvSpPr>
        <p:spPr>
          <a:xfrm>
            <a:off x="250825" y="333375"/>
            <a:ext cx="8569325" cy="5792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Бихевиористи</a:t>
            </a: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полазе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претпоставке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узрок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тешкоћама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неприлагођеном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наученом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рђавом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реаговању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одређене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ситуације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Како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неадекватно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стечено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тако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особе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поремећајима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морају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ослободити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коришћењем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стећи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здраво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прилагођено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Бихејвиоризам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пориче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постојање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наслеђа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али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сматра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нема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потребе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њиме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баве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психолози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тврди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понашање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појединца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једино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производ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средине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али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могуће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контролисати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разлику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урођених</a:t>
            </a:r>
            <a:r>
              <a:rPr lang="en-US" sz="28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4"/>
          <p:cNvSpPr txBox="1">
            <a:spLocks noGrp="1"/>
          </p:cNvSpPr>
          <p:nvPr>
            <p:ph type="body" idx="1"/>
          </p:nvPr>
        </p:nvSpPr>
        <p:spPr>
          <a:xfrm>
            <a:off x="457200" y="404812"/>
            <a:ext cx="8229600" cy="572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sr-Cyrl-RS" dirty="0" smtClean="0"/>
              <a:t>Бихевиоралне</a:t>
            </a:r>
            <a:r>
              <a:rPr lang="en-US" sz="32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подразумевају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усмереност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суштинска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између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њих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поменутих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европских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теорија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Фројд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Пијаже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настале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искључиво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учењем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нису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јер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нису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иреверзибилне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оно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научи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заборавити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),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морају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бити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кумулативне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могућност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"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једног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пута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",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као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код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емоционалног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условљавања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и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морају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бити</a:t>
            </a:r>
            <a:r>
              <a:rPr lang="en-US" sz="32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квалитативне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пример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учење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напамет</a:t>
            </a:r>
            <a:r>
              <a:rPr lang="en-US" sz="32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5"/>
          <p:cNvSpPr txBox="1">
            <a:spLocks noGrp="1"/>
          </p:cNvSpPr>
          <p:nvPr>
            <p:ph type="body" idx="1"/>
          </p:nvPr>
        </p:nvSpPr>
        <p:spPr>
          <a:xfrm>
            <a:off x="457200" y="476250"/>
            <a:ext cx="8229600" cy="564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Према теоретичарима учења, </a:t>
            </a: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кључни фактор развоја је учење</a:t>
            </a: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(деловање средине).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Захваљујући правој техници обуке, на сваком узрасту јавиће се било које понашање.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 промене се, према овим теоријама, квалитативно не разликују од других врста промена.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Овакви теоријски ставови настали су у филозофској традицији емпиризма, који искуству приписује основну улогу у развоју, док се наслеђе као фактор развоја одбацује (или не сматра битним).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6"/>
          <p:cNvSpPr txBox="1">
            <a:spLocks noGrp="1"/>
          </p:cNvSpPr>
          <p:nvPr>
            <p:ph type="body" idx="1"/>
          </p:nvPr>
        </p:nvSpPr>
        <p:spPr>
          <a:xfrm>
            <a:off x="457200" y="1052512"/>
            <a:ext cx="8229600" cy="507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Савремена истраживања у развојној психологији увелико су довела у питање обе ове крајности (нативизам и емпиризам) тако да се данас говори само о релативном утицају ове две групе фактора на различите аспекте развоја.</a:t>
            </a:r>
            <a:endParaRPr lang="en-US"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Питања за први колоквијум</a:t>
            </a:r>
            <a:endParaRPr lang="en-US" sz="44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0" name="Google Shape;310;p5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Зашто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појам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шири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?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3.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између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раста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4.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подразумевају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? (3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одлике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кратка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дефинија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сваке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реченица-две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5.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значи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хомеостазија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?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6.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парадокс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отворених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живих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?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значи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лични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идентитет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?</a:t>
            </a:r>
            <a:endParaRPr sz="28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7"/>
          <p:cNvSpPr txBox="1">
            <a:spLocks noGrp="1"/>
          </p:cNvSpPr>
          <p:nvPr>
            <p:ph type="body" idx="1"/>
          </p:nvPr>
        </p:nvSpPr>
        <p:spPr>
          <a:xfrm>
            <a:off x="250825" y="692150"/>
            <a:ext cx="8642350" cy="59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•"/>
            </a:pPr>
            <a:r>
              <a:rPr lang="en-US" sz="27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7. Значење термина „ентропија“: изворно и у психологији.</a:t>
            </a:r>
            <a:endParaRPr lang="en-US" sz="27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•"/>
            </a:pPr>
            <a:r>
              <a:rPr lang="en-US" sz="27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8. Значење термина „регресија“:  изворно и у психологији</a:t>
            </a:r>
            <a:endParaRPr lang="en-US" sz="27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•"/>
            </a:pPr>
            <a:r>
              <a:rPr lang="en-US" sz="27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9. Како се зову два главна и супротстављена приступа у  теоријама психичког развоја? По чему се суштински разликују?</a:t>
            </a:r>
            <a:endParaRPr lang="en-US" sz="27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•"/>
            </a:pPr>
            <a:r>
              <a:rPr lang="en-US" sz="27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10. На којој идеји се заснивају Фројдова теорија развоја личности и Пијажеова теорија когнитивног развоја?</a:t>
            </a:r>
            <a:endParaRPr lang="en-US" sz="27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 panose="020B0604020202020204"/>
              <a:buChar char="•"/>
            </a:pPr>
            <a:r>
              <a:rPr lang="en-US" sz="27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11.Шта сматрају теоретичари учења ( за разлику од биологистичког модела личности) ?</a:t>
            </a:r>
            <a:endParaRPr lang="en-US" sz="27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8"/>
          <p:cNvSpPr txBox="1">
            <a:spLocks noGrp="1"/>
          </p:cNvSpPr>
          <p:nvPr>
            <p:ph type="body" idx="1"/>
          </p:nvPr>
        </p:nvSpPr>
        <p:spPr>
          <a:xfrm>
            <a:off x="457200" y="692150"/>
            <a:ext cx="8229600" cy="561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12.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Сажета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дефиниција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бихејвиоризма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можете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узети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неког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другог</a:t>
            </a:r>
            <a:r>
              <a:rPr lang="en-US" sz="28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извора</a:t>
            </a:r>
            <a:r>
              <a:rPr lang="en-US" sz="2800" b="0" i="0" u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9"/>
          <p:cNvSpPr txBox="1">
            <a:spLocks noGrp="1"/>
          </p:cNvSpPr>
          <p:nvPr>
            <p:ph type="body" idx="1"/>
          </p:nvPr>
        </p:nvSpPr>
        <p:spPr>
          <a:xfrm>
            <a:off x="457200" y="836612"/>
            <a:ext cx="8229600" cy="528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16. Које питање је било основни покретач филозофских размишљања о психичком развоју? Којим важним циљевима, интересима, су била мотивисана?</a:t>
            </a:r>
            <a:endParaRPr lang="en-US"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17. У ком периоду (којих година) почиње широка употреба термина „развојна психологија“? Које године је основана и на ком универзитету прва катедра за развојну психологију у Србији?</a:t>
            </a:r>
            <a:endParaRPr lang="en-US"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60"/>
          <p:cNvSpPr txBox="1">
            <a:spLocks noGrp="1"/>
          </p:cNvSpPr>
          <p:nvPr>
            <p:ph type="body" idx="1"/>
          </p:nvPr>
        </p:nvSpPr>
        <p:spPr>
          <a:xfrm>
            <a:off x="457200" y="981075"/>
            <a:ext cx="8229600" cy="5145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18. Како се у колективној свести доживљавало дете и детињство, пре почетака научног приступа психичком развоју?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19. За који историјски период се, према мишљењу свих развојних психолога, везују почеци научног приступа променама у току психичког развоја?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20. Које су две значајне последице научног преврата у приступу психолошком развоју човека?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21. Како савремени (трећи) општи модел </a:t>
            </a: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објашњава порекло и развој човековог психичког живота?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7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br>
              <a:rPr lang="en-US" sz="44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br>
            <a:r>
              <a:rPr lang="sr-Cyrl-RS" sz="20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Концепција метода на основу разумевања </a:t>
            </a:r>
            <a:r>
              <a:rPr lang="sr-Cyrl-RS" sz="2000" dirty="0" smtClean="0"/>
              <a:t>појма</a:t>
            </a:r>
            <a:r>
              <a:rPr lang="en-US" sz="2000" b="0" i="0" u="none" dirty="0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0" i="0" u="none" dirty="0" err="1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br>
              <a:rPr lang="en-US" sz="44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br>
            <a:endParaRPr dirty="0"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457200" y="1773237"/>
            <a:ext cx="8229600" cy="435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развоју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сазнајемо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основу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резултат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а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психологију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интересује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основи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тих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Морамо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разликовати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других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врста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Појам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шири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појма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развојних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јер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себе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укључује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две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врсте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настале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растом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Раст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подразумева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квантитета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без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структуре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нпр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раст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косе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ноктију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Ове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континуиране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док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су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развојне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промене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дисконтинуиране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 (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скоковите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) и </a:t>
            </a:r>
            <a:r>
              <a:rPr lang="en-US" sz="3200" b="1" i="0" u="sng" strike="noStrike" cap="none" dirty="0" err="1">
                <a:solidFill>
                  <a:schemeClr val="dk1"/>
                </a:solidFill>
                <a:sym typeface="Calibri" panose="020F0502020204030204"/>
              </a:rPr>
              <a:t>квалитативне</a:t>
            </a:r>
            <a:r>
              <a:rPr lang="en-US" sz="3200" b="1" i="0" u="sng" strike="noStrike" cap="none" dirty="0">
                <a:solidFill>
                  <a:schemeClr val="dk1"/>
                </a:solidFill>
                <a:sym typeface="Calibri" panose="020F0502020204030204"/>
              </a:rPr>
              <a:t>.</a:t>
            </a:r>
            <a:endParaRPr b="1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 промене подразумевају:</a:t>
            </a:r>
            <a:endParaRPr lang="en-US"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1. </a:t>
            </a:r>
            <a:r>
              <a:rPr lang="en-US" sz="3200" b="1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Kвалитативност </a:t>
            </a:r>
            <a:endParaRPr lang="en-US" sz="32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 се одвија кроз различите стадијуме који припремају један други, али се квалитативно разликују.</a:t>
            </a:r>
            <a:endParaRPr lang="en-US"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>
            <a:spLocks noGrp="1"/>
          </p:cNvSpPr>
          <p:nvPr>
            <p:ph type="body" idx="1"/>
          </p:nvPr>
        </p:nvSpPr>
        <p:spPr>
          <a:xfrm>
            <a:off x="457200" y="476250"/>
            <a:ext cx="8229600" cy="619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2.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Иреверзибилност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неповратност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Развојне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само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су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неповратне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нпр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пубертетске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боре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Kарактеристика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живог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је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у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току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својих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размена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средином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може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мења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и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пролази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кроз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иреверзибилне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а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се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том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не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1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распадне</a:t>
            </a:r>
            <a:r>
              <a:rPr lang="en-US" sz="3000" b="1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(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отворен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разлику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нпр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машине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–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затвореног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система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–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код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које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иреверзибилне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промене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проузрокују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3000" b="0" i="0" u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кварове</a:t>
            </a:r>
            <a:r>
              <a:rPr lang="en-US" sz="3000" b="0" i="0" u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).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323850" y="260350"/>
            <a:ext cx="8362950" cy="63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Шта значи „отворени систем“?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«Отворени систем је систем који има спољашње интеракције. Такве интеракције могу да буду у виду информационог, енергетског, и материјалног трансфера кроз границе система».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Живи организми су отворени организовани системи, а нагласак је на целини и односу између делова.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Сваки појединац је веома  сложен систем који чине динамичке интеракције сазнајних, емоционалних, вољних, понашајних, срединских и  др. компоненти,  а не збир  свих појединачних  компоненти.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>
            <a:spLocks noGrp="1"/>
          </p:cNvSpPr>
          <p:nvPr>
            <p:ph type="body" idx="1"/>
          </p:nvPr>
        </p:nvSpPr>
        <p:spPr>
          <a:xfrm>
            <a:off x="457200" y="908050"/>
            <a:ext cx="8229600" cy="521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Сви живи системи, дакле и човек, породица и друштво, теже хомеостазији.</a:t>
            </a:r>
            <a:endParaRPr lang="en-US" sz="30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Хомеостазија = равнотежа.</a:t>
            </a:r>
            <a:endParaRPr lang="en-US"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Од грч.  </a:t>
            </a:r>
            <a:r>
              <a:rPr lang="en-US" sz="3000" b="0" i="1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homeo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« слично » и </a:t>
            </a:r>
            <a:r>
              <a:rPr lang="en-US" sz="3000" b="0" i="1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stasis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« постављено, непомично ». </a:t>
            </a:r>
            <a:endParaRPr lang="en-US"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 panose="020B0604020202020204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 биологији: способност организма да одржи своју физиолошку равнотежу упркос спољних притисака и промена (нпр. одржавање телесне температуре.) </a:t>
            </a:r>
            <a:endParaRPr lang="en-US" sz="30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</a:pPr>
            <a:endParaRPr sz="32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body" idx="1"/>
          </p:nvPr>
        </p:nvSpPr>
        <p:spPr>
          <a:xfrm>
            <a:off x="457200" y="476250"/>
            <a:ext cx="8229600" cy="5761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Хомеостазија је стање равнотеже али не статично и фиксирано, већ динамичко стање</a:t>
            </a: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Иако релативно стабилно, оно је подложно променама под утицајем унутрашњих инпута или инпута из окружења.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Да бисмо постигли хомеостазију, морамо се мењати. </a:t>
            </a:r>
            <a:endParaRPr lang="en-US" sz="2800" b="0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</a:pPr>
            <a:r>
              <a:rPr lang="en-US" sz="2800" b="1" i="0" u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Парадокс је да се отворени системи морају стално мењати да би остали оно што јесу: трајни скуп међузависних делова.</a:t>
            </a:r>
            <a:endParaRPr lang="en-US" sz="2800" b="1" i="0" u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1" indent="-1651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sz="28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9844</Words>
  <Application>WPS Presentation</Application>
  <PresentationFormat>On-screen Show (4:3)</PresentationFormat>
  <Paragraphs>146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Office Theme</vt:lpstr>
      <vt:lpstr>2. Разумевање развоја као основе  конципирања методских приступа</vt:lpstr>
      <vt:lpstr>Општа дефиниција развоја кроз призму развојне психологије </vt:lpstr>
      <vt:lpstr> Концепција метода на основу разумевања појма развоја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Питање усмерености и чиниоци развоја: теоријски приступи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Питања за први колоквијум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Уводно предавање</dc:title>
  <dc:creator>Goca</dc:creator>
  <cp:lastModifiedBy>Administrator</cp:lastModifiedBy>
  <cp:revision>12</cp:revision>
  <dcterms:created xsi:type="dcterms:W3CDTF">2025-06-09T09:02:18Z</dcterms:created>
  <dcterms:modified xsi:type="dcterms:W3CDTF">2025-06-09T09:03:20Z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1061CC0C591D42FEA8DAEA71578E69B3_13</vt:lpwstr>
  </property>
  <property fmtid="{D5CDD505-2E9C-101B-9397-08002B2CF9AE}" pid="3" name="KSOProductBuildVer">
    <vt:lpwstr>1033-12.2.0.21179</vt:lpwstr>
  </property>
</Properties>
</file>