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70" r:id="rId4"/>
    <p:sldId id="271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65" r:id="rId13"/>
    <p:sldId id="266" r:id="rId14"/>
    <p:sldId id="307" r:id="rId15"/>
    <p:sldId id="267" r:id="rId16"/>
    <p:sldId id="268" r:id="rId17"/>
    <p:sldId id="269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96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8" r:id="rId35"/>
    <p:sldId id="297" r:id="rId36"/>
    <p:sldId id="274" r:id="rId37"/>
    <p:sldId id="299" r:id="rId38"/>
    <p:sldId id="300" r:id="rId39"/>
    <p:sldId id="301" r:id="rId40"/>
    <p:sldId id="302" r:id="rId41"/>
    <p:sldId id="303" r:id="rId42"/>
    <p:sldId id="304" r:id="rId43"/>
    <p:sldId id="308" r:id="rId44"/>
    <p:sldId id="309" r:id="rId45"/>
    <p:sldId id="310" r:id="rId46"/>
    <p:sldId id="316" r:id="rId47"/>
    <p:sldId id="312" r:id="rId48"/>
    <p:sldId id="313" r:id="rId49"/>
    <p:sldId id="314" r:id="rId50"/>
    <p:sldId id="31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4C4084A-6096-432A-8AD1-D5D1094308AE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3069876-C6C8-4AF3-BD02-DB4C510754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hyperlink" Target="https://www.britannica.com/animal/llam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smtClean="0">
                <a:cs typeface="Times New Roman" pitchFamily="18" charset="0"/>
              </a:rPr>
              <a:t>Фитогеографске области у свету; Зоогеографске области у свету </a:t>
            </a:r>
            <a:r>
              <a:rPr lang="sr-Cyrl-RS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mtClean="0">
                <a:latin typeface="Times New Roman" pitchFamily="18" charset="0"/>
                <a:cs typeface="Times New Roman" pitchFamily="18" charset="0"/>
              </a:rPr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0"/>
            <a:ext cx="7772400" cy="1508760"/>
          </a:xfrm>
        </p:spPr>
        <p:txBody>
          <a:bodyPr>
            <a:normAutofit/>
          </a:bodyPr>
          <a:lstStyle/>
          <a:p>
            <a:pPr algn="ctr"/>
            <a:r>
              <a:rPr lang="sr-Latn-RS" sz="3600" smtClean="0">
                <a:solidFill>
                  <a:schemeClr val="tx1"/>
                </a:solidFill>
              </a:rPr>
              <a:t>3. </a:t>
            </a:r>
            <a:r>
              <a:rPr lang="sr-Cyrl-RS" sz="3600" smtClean="0">
                <a:solidFill>
                  <a:schemeClr val="tx1"/>
                </a:solidFill>
              </a:rPr>
              <a:t>предавање</a:t>
            </a:r>
            <a:endParaRPr lang="en-US" sz="36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sr-Cyrl-RS" sz="3200" dirty="0" smtClean="0"/>
              <a:t>ПРЕЛАЗНЕ КЛИМАТСКЕ ОБЛАСТИ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7525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err="1" smtClean="0"/>
              <a:t>Између</a:t>
            </a:r>
            <a:r>
              <a:rPr lang="en-US" dirty="0" smtClean="0"/>
              <a:t> </a:t>
            </a:r>
            <a:r>
              <a:rPr lang="en-US" dirty="0" err="1" smtClean="0"/>
              <a:t>основних</a:t>
            </a:r>
            <a:r>
              <a:rPr lang="en-US" dirty="0" smtClean="0"/>
              <a:t> </a:t>
            </a:r>
            <a:r>
              <a:rPr lang="en-US" dirty="0" err="1" smtClean="0"/>
              <a:t>климатских</a:t>
            </a:r>
            <a:r>
              <a:rPr lang="en-US" dirty="0" smtClean="0"/>
              <a:t> </a:t>
            </a:r>
            <a:r>
              <a:rPr lang="en-US" dirty="0" err="1" smtClean="0"/>
              <a:t>појасева</a:t>
            </a:r>
            <a:r>
              <a:rPr lang="en-US" dirty="0" smtClean="0"/>
              <a:t> </a:t>
            </a:r>
            <a:r>
              <a:rPr lang="en-US" dirty="0" err="1" smtClean="0"/>
              <a:t>постоје</a:t>
            </a:r>
            <a:r>
              <a:rPr lang="en-US" dirty="0" smtClean="0"/>
              <a:t> </a:t>
            </a:r>
            <a:r>
              <a:rPr lang="en-US" dirty="0" err="1" smtClean="0"/>
              <a:t>прелазне</a:t>
            </a:r>
            <a:r>
              <a:rPr lang="en-US" dirty="0" smtClean="0"/>
              <a:t> </a:t>
            </a:r>
            <a:r>
              <a:rPr lang="en-US" dirty="0" err="1" smtClean="0"/>
              <a:t>климатске</a:t>
            </a:r>
            <a:r>
              <a:rPr lang="en-US" dirty="0" smtClean="0"/>
              <a:t> </a:t>
            </a:r>
            <a:r>
              <a:rPr lang="en-US" dirty="0" err="1" smtClean="0"/>
              <a:t>области</a:t>
            </a:r>
            <a:r>
              <a:rPr lang="en-US" dirty="0" smtClean="0"/>
              <a:t> </a:t>
            </a:r>
            <a:r>
              <a:rPr lang="en-US" dirty="0" err="1" smtClean="0"/>
              <a:t>са</a:t>
            </a:r>
            <a:r>
              <a:rPr lang="en-US" dirty="0" smtClean="0"/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суптропском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субполарном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сувом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тропском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влажном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тропском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климом</a:t>
            </a:r>
            <a:r>
              <a:rPr lang="en-US" dirty="0" smtClean="0"/>
              <a:t>. </a:t>
            </a:r>
            <a:endParaRPr lang="sr-Cyrl-RS" dirty="0" smtClean="0"/>
          </a:p>
          <a:p>
            <a:r>
              <a:rPr lang="en-US" dirty="0" err="1" smtClean="0"/>
              <a:t>Зависно</a:t>
            </a:r>
            <a:r>
              <a:rPr lang="en-US" dirty="0" smtClean="0"/>
              <a:t> </a:t>
            </a:r>
            <a:r>
              <a:rPr lang="en-US" dirty="0" err="1" smtClean="0"/>
              <a:t>од</a:t>
            </a:r>
            <a:r>
              <a:rPr lang="en-US" dirty="0" smtClean="0"/>
              <a:t> </a:t>
            </a:r>
            <a:r>
              <a:rPr lang="en-US" dirty="0" err="1" smtClean="0"/>
              <a:t>рељефа</a:t>
            </a:r>
            <a:r>
              <a:rPr lang="en-US" dirty="0" smtClean="0"/>
              <a:t> </a:t>
            </a:r>
            <a:r>
              <a:rPr lang="en-US" dirty="0" err="1" smtClean="0"/>
              <a:t>земљишта</a:t>
            </a:r>
            <a:r>
              <a:rPr lang="en-US" dirty="0" smtClean="0"/>
              <a:t> </a:t>
            </a:r>
            <a:r>
              <a:rPr lang="en-US" dirty="0" err="1" smtClean="0"/>
              <a:t>разликују</a:t>
            </a:r>
            <a:r>
              <a:rPr lang="en-US" dirty="0" smtClean="0"/>
              <a:t> </a:t>
            </a:r>
            <a:r>
              <a:rPr lang="en-US" dirty="0" err="1" smtClean="0"/>
              <a:t>се</a:t>
            </a:r>
            <a:r>
              <a:rPr lang="en-US" dirty="0" smtClean="0"/>
              <a:t> и </a:t>
            </a:r>
            <a:r>
              <a:rPr lang="en-US" dirty="0" err="1" smtClean="0"/>
              <a:t>друге</a:t>
            </a:r>
            <a:r>
              <a:rPr lang="en-US" dirty="0" smtClean="0"/>
              <a:t> </a:t>
            </a:r>
            <a:r>
              <a:rPr lang="en-US" dirty="0" err="1" smtClean="0"/>
              <a:t>климе</a:t>
            </a:r>
            <a:r>
              <a:rPr lang="en-US" dirty="0" smtClean="0"/>
              <a:t> </a:t>
            </a:r>
            <a:r>
              <a:rPr lang="en-US" dirty="0" err="1" smtClean="0"/>
              <a:t>унутар</a:t>
            </a:r>
            <a:r>
              <a:rPr lang="en-US" dirty="0" smtClean="0"/>
              <a:t> </a:t>
            </a:r>
            <a:r>
              <a:rPr lang="en-US" dirty="0" err="1" smtClean="0"/>
              <a:t>основних</a:t>
            </a:r>
            <a:r>
              <a:rPr lang="en-US" dirty="0" smtClean="0"/>
              <a:t>:</a:t>
            </a:r>
          </a:p>
          <a:p>
            <a:r>
              <a:rPr lang="en-US" sz="3800" dirty="0" err="1" smtClean="0">
                <a:solidFill>
                  <a:srgbClr val="FF0000"/>
                </a:solidFill>
              </a:rPr>
              <a:t>Планинско-алпска</a:t>
            </a:r>
            <a:r>
              <a:rPr lang="en-US" sz="3800" dirty="0" smtClean="0">
                <a:solidFill>
                  <a:srgbClr val="FF0000"/>
                </a:solidFill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</a:rPr>
              <a:t>клима</a:t>
            </a:r>
            <a:r>
              <a:rPr lang="en-US" sz="3800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- </a:t>
            </a:r>
            <a:r>
              <a:rPr lang="en-US" dirty="0" err="1" smtClean="0"/>
              <a:t>карактеришу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дуге</a:t>
            </a:r>
            <a:r>
              <a:rPr lang="en-US" dirty="0" smtClean="0"/>
              <a:t> и </a:t>
            </a:r>
            <a:r>
              <a:rPr lang="en-US" dirty="0" err="1" smtClean="0"/>
              <a:t>хладне</a:t>
            </a:r>
            <a:r>
              <a:rPr lang="en-US" dirty="0" smtClean="0"/>
              <a:t> </a:t>
            </a:r>
            <a:r>
              <a:rPr lang="en-US" dirty="0" err="1" smtClean="0"/>
              <a:t>зиме</a:t>
            </a:r>
            <a:r>
              <a:rPr lang="en-US" dirty="0" smtClean="0"/>
              <a:t> и </a:t>
            </a:r>
            <a:r>
              <a:rPr lang="en-US" dirty="0" err="1" smtClean="0"/>
              <a:t>кратка</a:t>
            </a:r>
            <a:r>
              <a:rPr lang="en-US" dirty="0" smtClean="0"/>
              <a:t> </a:t>
            </a:r>
            <a:r>
              <a:rPr lang="en-US" dirty="0" err="1" smtClean="0"/>
              <a:t>умерено</a:t>
            </a:r>
            <a:r>
              <a:rPr lang="en-US" dirty="0" smtClean="0"/>
              <a:t> </a:t>
            </a:r>
            <a:r>
              <a:rPr lang="en-US" dirty="0" err="1" smtClean="0"/>
              <a:t>топла</a:t>
            </a:r>
            <a:r>
              <a:rPr lang="en-US" dirty="0" smtClean="0"/>
              <a:t> </a:t>
            </a:r>
            <a:r>
              <a:rPr lang="en-US" dirty="0" err="1" smtClean="0"/>
              <a:t>лета</a:t>
            </a:r>
            <a:endParaRPr lang="en-US" dirty="0" smtClean="0"/>
          </a:p>
          <a:p>
            <a:r>
              <a:rPr lang="en-US" sz="3800" dirty="0" err="1" smtClean="0">
                <a:solidFill>
                  <a:srgbClr val="1414AC"/>
                </a:solidFill>
              </a:rPr>
              <a:t>Средоземна</a:t>
            </a:r>
            <a:r>
              <a:rPr lang="en-US" sz="3800" dirty="0" smtClean="0">
                <a:solidFill>
                  <a:srgbClr val="1414AC"/>
                </a:solidFill>
              </a:rPr>
              <a:t> (</a:t>
            </a:r>
            <a:r>
              <a:rPr lang="en-US" sz="3800" dirty="0" err="1" smtClean="0">
                <a:solidFill>
                  <a:srgbClr val="1414AC"/>
                </a:solidFill>
              </a:rPr>
              <a:t>суптропска</a:t>
            </a:r>
            <a:r>
              <a:rPr lang="en-US" sz="3800" dirty="0" smtClean="0">
                <a:solidFill>
                  <a:srgbClr val="1414AC"/>
                </a:solidFill>
              </a:rPr>
              <a:t>) </a:t>
            </a:r>
            <a:r>
              <a:rPr lang="en-US" sz="3800" dirty="0" err="1" smtClean="0">
                <a:solidFill>
                  <a:srgbClr val="1414AC"/>
                </a:solidFill>
              </a:rPr>
              <a:t>клима</a:t>
            </a:r>
            <a:r>
              <a:rPr lang="en-US" sz="3800" dirty="0" smtClean="0">
                <a:solidFill>
                  <a:srgbClr val="1414AC"/>
                </a:solidFill>
              </a:rPr>
              <a:t> </a:t>
            </a:r>
            <a:r>
              <a:rPr lang="en-US" dirty="0" smtClean="0"/>
              <a:t>- </a:t>
            </a:r>
            <a:r>
              <a:rPr lang="en-US" dirty="0" err="1" smtClean="0"/>
              <a:t>карактеришу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дуга</a:t>
            </a:r>
            <a:r>
              <a:rPr lang="en-US" dirty="0" smtClean="0"/>
              <a:t> </a:t>
            </a:r>
            <a:r>
              <a:rPr lang="en-US" dirty="0" err="1" smtClean="0"/>
              <a:t>топла</a:t>
            </a:r>
            <a:r>
              <a:rPr lang="en-US" dirty="0" smtClean="0"/>
              <a:t> </a:t>
            </a:r>
            <a:r>
              <a:rPr lang="en-US" dirty="0" err="1" smtClean="0"/>
              <a:t>лета</a:t>
            </a:r>
            <a:r>
              <a:rPr lang="en-US" dirty="0" smtClean="0"/>
              <a:t> и </a:t>
            </a:r>
            <a:r>
              <a:rPr lang="en-US" dirty="0" err="1" smtClean="0"/>
              <a:t>благе</a:t>
            </a:r>
            <a:r>
              <a:rPr lang="en-US" dirty="0" smtClean="0"/>
              <a:t> </a:t>
            </a:r>
            <a:r>
              <a:rPr lang="en-US" dirty="0" err="1" smtClean="0"/>
              <a:t>зиме</a:t>
            </a:r>
            <a:endParaRPr lang="en-US" dirty="0" smtClean="0"/>
          </a:p>
          <a:p>
            <a:r>
              <a:rPr lang="en-US" sz="3800" dirty="0" err="1" smtClean="0">
                <a:solidFill>
                  <a:srgbClr val="E85C24"/>
                </a:solidFill>
              </a:rPr>
              <a:t>Континентална</a:t>
            </a:r>
            <a:r>
              <a:rPr lang="en-US" sz="3800" dirty="0" smtClean="0">
                <a:solidFill>
                  <a:srgbClr val="E85C24"/>
                </a:solidFill>
              </a:rPr>
              <a:t> (</a:t>
            </a:r>
            <a:r>
              <a:rPr lang="en-US" sz="3800" dirty="0" err="1" smtClean="0">
                <a:solidFill>
                  <a:srgbClr val="E85C24"/>
                </a:solidFill>
              </a:rPr>
              <a:t>Средњеевропска</a:t>
            </a:r>
            <a:r>
              <a:rPr lang="en-US" sz="3800" dirty="0" smtClean="0">
                <a:solidFill>
                  <a:srgbClr val="E85C24"/>
                </a:solidFill>
              </a:rPr>
              <a:t>) </a:t>
            </a:r>
            <a:r>
              <a:rPr lang="en-US" sz="3800" dirty="0" err="1" smtClean="0">
                <a:solidFill>
                  <a:srgbClr val="E85C24"/>
                </a:solidFill>
              </a:rPr>
              <a:t>клима</a:t>
            </a:r>
            <a:r>
              <a:rPr lang="en-US" sz="3800" dirty="0" smtClean="0">
                <a:solidFill>
                  <a:srgbClr val="E85C24"/>
                </a:solidFill>
              </a:rPr>
              <a:t> </a:t>
            </a:r>
            <a:r>
              <a:rPr lang="en-US" dirty="0" smtClean="0"/>
              <a:t>- </a:t>
            </a:r>
            <a:r>
              <a:rPr lang="en-US" dirty="0" err="1" smtClean="0"/>
              <a:t>карактеришу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умерено</a:t>
            </a:r>
            <a:r>
              <a:rPr lang="en-US" dirty="0" smtClean="0"/>
              <a:t> </a:t>
            </a:r>
            <a:r>
              <a:rPr lang="en-US" dirty="0" err="1" smtClean="0"/>
              <a:t>хладне</a:t>
            </a:r>
            <a:r>
              <a:rPr lang="en-US" dirty="0" smtClean="0"/>
              <a:t> </a:t>
            </a:r>
            <a:r>
              <a:rPr lang="en-US" dirty="0" err="1" smtClean="0"/>
              <a:t>зиме</a:t>
            </a:r>
            <a:r>
              <a:rPr lang="en-US" dirty="0" smtClean="0"/>
              <a:t> и </a:t>
            </a:r>
            <a:r>
              <a:rPr lang="en-US" dirty="0" err="1" smtClean="0"/>
              <a:t>умерено</a:t>
            </a:r>
            <a:r>
              <a:rPr lang="en-US" dirty="0" smtClean="0"/>
              <a:t> </a:t>
            </a:r>
            <a:r>
              <a:rPr lang="en-US" dirty="0" err="1" smtClean="0"/>
              <a:t>топла</a:t>
            </a:r>
            <a:r>
              <a:rPr lang="en-US" dirty="0" smtClean="0"/>
              <a:t> </a:t>
            </a:r>
            <a:r>
              <a:rPr lang="en-US" dirty="0" err="1" smtClean="0"/>
              <a:t>лета</a:t>
            </a:r>
            <a:endParaRPr lang="en-US" dirty="0" smtClean="0"/>
          </a:p>
          <a:p>
            <a:r>
              <a:rPr lang="en-US" sz="3800" dirty="0" err="1" smtClean="0">
                <a:solidFill>
                  <a:srgbClr val="008000"/>
                </a:solidFill>
              </a:rPr>
              <a:t>Степска</a:t>
            </a:r>
            <a:r>
              <a:rPr lang="en-US" sz="3800" dirty="0" smtClean="0">
                <a:solidFill>
                  <a:srgbClr val="008000"/>
                </a:solidFill>
              </a:rPr>
              <a:t> </a:t>
            </a:r>
            <a:r>
              <a:rPr lang="en-US" sz="3800" dirty="0" err="1" smtClean="0">
                <a:solidFill>
                  <a:srgbClr val="008000"/>
                </a:solidFill>
              </a:rPr>
              <a:t>клима</a:t>
            </a:r>
            <a:r>
              <a:rPr lang="en-US" sz="3800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- </a:t>
            </a:r>
            <a:r>
              <a:rPr lang="en-US" dirty="0" err="1" smtClean="0"/>
              <a:t>са</a:t>
            </a:r>
            <a:r>
              <a:rPr lang="en-US" dirty="0" smtClean="0"/>
              <a:t> </a:t>
            </a:r>
            <a:r>
              <a:rPr lang="en-US" dirty="0" err="1" smtClean="0"/>
              <a:t>мало</a:t>
            </a:r>
            <a:r>
              <a:rPr lang="en-US" dirty="0" smtClean="0"/>
              <a:t> </a:t>
            </a:r>
            <a:r>
              <a:rPr lang="en-US" dirty="0" err="1" smtClean="0"/>
              <a:t>падавина</a:t>
            </a:r>
            <a:endParaRPr lang="en-US" dirty="0" smtClean="0"/>
          </a:p>
          <a:p>
            <a:r>
              <a:rPr lang="en-US" sz="3800" dirty="0" err="1" smtClean="0">
                <a:solidFill>
                  <a:srgbClr val="7030A0"/>
                </a:solidFill>
              </a:rPr>
              <a:t>Пустињска</a:t>
            </a:r>
            <a:r>
              <a:rPr lang="en-US" sz="3800" dirty="0" smtClean="0">
                <a:solidFill>
                  <a:srgbClr val="7030A0"/>
                </a:solidFill>
              </a:rPr>
              <a:t> </a:t>
            </a:r>
            <a:r>
              <a:rPr lang="en-US" sz="3800" dirty="0" err="1" smtClean="0">
                <a:solidFill>
                  <a:srgbClr val="7030A0"/>
                </a:solidFill>
              </a:rPr>
              <a:t>клима</a:t>
            </a:r>
            <a:r>
              <a:rPr lang="en-US" sz="3800" dirty="0" smtClean="0">
                <a:solidFill>
                  <a:srgbClr val="7030A0"/>
                </a:solidFill>
              </a:rPr>
              <a:t> </a:t>
            </a:r>
            <a:r>
              <a:rPr lang="en-US" dirty="0" smtClean="0"/>
              <a:t>- </a:t>
            </a:r>
            <a:r>
              <a:rPr lang="en-US" dirty="0" err="1" smtClean="0"/>
              <a:t>падавине</a:t>
            </a:r>
            <a:r>
              <a:rPr lang="en-US" dirty="0" smtClean="0"/>
              <a:t> </a:t>
            </a:r>
            <a:r>
              <a:rPr lang="en-US" dirty="0" err="1" smtClean="0"/>
              <a:t>су</a:t>
            </a:r>
            <a:r>
              <a:rPr lang="en-US" dirty="0" smtClean="0"/>
              <a:t> </a:t>
            </a:r>
            <a:r>
              <a:rPr lang="en-US" dirty="0" err="1" smtClean="0"/>
              <a:t>веома</a:t>
            </a:r>
            <a:r>
              <a:rPr lang="en-US" dirty="0" smtClean="0"/>
              <a:t> </a:t>
            </a:r>
            <a:r>
              <a:rPr lang="en-US" dirty="0" err="1" smtClean="0"/>
              <a:t>оскудне</a:t>
            </a:r>
            <a:r>
              <a:rPr lang="en-US" dirty="0" smtClean="0"/>
              <a:t> (</a:t>
            </a:r>
            <a:r>
              <a:rPr lang="en-US" dirty="0" err="1" smtClean="0"/>
              <a:t>Сахара</a:t>
            </a:r>
            <a:r>
              <a:rPr lang="en-US" dirty="0" smtClean="0"/>
              <a:t> - </a:t>
            </a:r>
            <a:r>
              <a:rPr lang="en-US" dirty="0" err="1" smtClean="0"/>
              <a:t>сува</a:t>
            </a:r>
            <a:r>
              <a:rPr lang="en-US" dirty="0" smtClean="0"/>
              <a:t> </a:t>
            </a:r>
            <a:r>
              <a:rPr lang="en-US" dirty="0" err="1" smtClean="0"/>
              <a:t>тропска</a:t>
            </a:r>
            <a:r>
              <a:rPr lang="en-US" dirty="0" smtClean="0"/>
              <a:t> </a:t>
            </a:r>
            <a:r>
              <a:rPr lang="en-US" dirty="0" err="1" smtClean="0"/>
              <a:t>клима</a:t>
            </a:r>
            <a:r>
              <a:rPr lang="en-US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021288"/>
            <a:ext cx="91440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У </a:t>
            </a:r>
            <a:r>
              <a:rPr lang="en-US" sz="2400" dirty="0" err="1" smtClean="0">
                <a:solidFill>
                  <a:srgbClr val="FF0000"/>
                </a:solidFill>
              </a:rPr>
              <a:t>Србији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влада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умерено-континентална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клима</a:t>
            </a:r>
            <a:r>
              <a:rPr lang="en-US" sz="2400" dirty="0" smtClean="0">
                <a:solidFill>
                  <a:srgbClr val="FF0000"/>
                </a:solidFill>
              </a:rPr>
              <a:t>!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sr-Cyrl-RS" sz="3200" dirty="0" smtClean="0"/>
              <a:t>ПЛАНИНСКА КЛИМА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4048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err="1" smtClean="0"/>
              <a:t>Нормално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температура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са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надморском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висином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опада</a:t>
            </a:r>
            <a:r>
              <a:rPr lang="en-US" dirty="0" smtClean="0"/>
              <a:t> (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планинама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хладније</a:t>
            </a:r>
            <a:r>
              <a:rPr lang="en-US" dirty="0" smtClean="0"/>
              <a:t> </a:t>
            </a:r>
            <a:r>
              <a:rPr lang="en-US" dirty="0" err="1" smtClean="0"/>
              <a:t>него</a:t>
            </a:r>
            <a:r>
              <a:rPr lang="en-US" dirty="0" smtClean="0"/>
              <a:t> у </a:t>
            </a:r>
            <a:r>
              <a:rPr lang="en-US" dirty="0" err="1" smtClean="0"/>
              <a:t>долинама</a:t>
            </a:r>
            <a:r>
              <a:rPr lang="en-US" dirty="0" smtClean="0"/>
              <a:t>).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22530" name="Picture 2" descr="http://upload.wikimedia.org/wikipedia/commons/b/b9/SmokeCeilingInLochcarr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4700"/>
            <a:ext cx="4499992" cy="2813300"/>
          </a:xfrm>
          <a:prstGeom prst="rect">
            <a:avLst/>
          </a:prstGeom>
          <a:noFill/>
        </p:spPr>
      </p:pic>
      <p:sp>
        <p:nvSpPr>
          <p:cNvPr id="22532" name="AutoShape 4" descr="data:image/jpeg;base64,/9j/4AAQSkZJRgABAQAAAQABAAD/2wCEAAkGBhQSEBQUEhQVFRQWFRgWFBcXFBYWFhgUFRQVFxQXFBUYHCYeFxojGRQUHy8gJScpLCwsFx8xNTAqNSYrLCkBCQoKDgwOGg8PGiwkHyQsLCwsLCksLCwsLCwsLCksKSkqLCwsLCwsLCwsLCwsLCwsLCwpKSwsLCwsLCwsLCwsLP/AABEIAMIBAwMBIgACEQEDEQH/xAAbAAABBQEBAAAAAAAAAAAAAAACAAEDBAUGB//EAD8QAAEDAgQDBQYDBwMEAwAAAAEAAhEDIQQSMUEFUWEicYGRoQYTMrHB8ELR4RQVI1JicvEzgpIHFkPCg6Ky/8QAGgEAAwEBAQEAAAAAAAAAAAAAAAEDAgQFBv/EACoRAAICAQMEAQMEAwAAAAAAAAABAhEDEiExBBNBUSIUMmEzgbHwcZGh/9oADAMBAAIRAxEAPwDggEQaiDUQC+iPHsANRZUQCeE6M2DCeEQCIBaFYICcNRAJwE0IENRAIg1OGpisENT5UYaiDUxEeVFlRhqINQBHlT5VJlT5U6ERZU+VSZU+VAWRZU+VSZU+VMLIsqfKpMqfKgVkWVPlUmVPlQFkeVLKpMqUICwA1LKpMqWVAWR5UsqkypZUBZHlTZVJlShZCyPKkpISQOzKhKEWVFCmVAyog1FCeExAgJ4RQnDUxDQiDUQaiATECGpw1GGog1MQAaiDUYaiDUxWAGog1GGp8qYrAyp8qPKnyoFZHlSyqTKllQFkeVPlR5U+VArI8qfKjhPlQFkeVPlRwnhAWR5U+VHCUICwMqfKjhLKgCPKnyo4SypAR5UsqkypZUhkeVMpYSQBjJwE8Ig1TLAgIsqIBEAmIABEAiDUQatCBDUYanDUQCDIwCIBOAjDUxAhqINRBqINTsQIaiyow1EGIsRGGrY9n/Zati3EUwA1o7T3TlBizepP6rY9lPYZ2JipVllHbZz/AO2dB/V5dPT8BhadNjWUmhrG6Aaee56rz+o6xQ+MOTtwdK5fKXB5bg/+nFZ2Zr3sp1A3M1nxEj+pzbNE237lzeP4bUovLKrS1w1B+hFivenUx5x6XC5v2kp4d1QsxDRD2iHx8JEiRF+8jkFHD1s3L5botk6SOn47HkOVNlXf4r2Gw4oud7x9OpTkPzEOZP4ToDlIIgz9VyON4Q+nrDm7OaQ5pEA6jvC9DHnhPZHDPDOHJn5U+VHlT5VYlRHlT5VJlSyosKI8qfKpMqfKlYyLKnyqXKllQBFlSyqXKllQBFlTZVNlTFqQyLKmU2VJAGHCcBHlThqwUBARBqIBOAmhDBqIBPCINWhDBqINRBqINQZBDUYCcNRhqYhg1GGomtW/wD2YNdzS85KbpjTO+AZyDkN3GwU8mSONXIpDHKbqJlcO4VUrvy0mFx6CwHNx0A6leh+zv/T5lLK+vD6muXVg5a/EdNbfNXKOPw+Ga1jA1pMAUqYzVHk/DmO5PM25TqoXe0Zr0M+f9naKhY+xzWnsMdHacekQSAvIzdXPJtHZHp4uljDd7s6kQNb9wmPyWZ7Q+09LCMl/acfhYCJI5mdB1XO0PayGUy6m5jSXZQZ7GSCJBHbqkODrwBmHVede1HHKuJrOkGXPymBNgOyB0yifBc+PHrlRfJPTGz2DhPtAMS0uEQIII0ynQ300II5g66qR1JtQ+8dBBaaeY2hrhZzTqJ08V5ZwnGVWUmU/eQHPNJwLsoAqEvYXEHQRI/uPcuz4zxNv7rYWVdWAiR2y4HsjKLRLXSeQj8SrkgoPYxCetbmUePup4moy1WkBkEu7ZpXy9oWf0PKFkYmgzM52GcWNcYJLBBOuVzT8L45EFXOJV2/s1KkGNOIke8exuUgmIaSPiMmLz5kRz+Ixjmuc00w5wgQTDoJ2IIcHNcLXO4vK68Uovjn+Tnyxa54/gjxbnsd/EZA3c27e/p5Ig1V28WOmYOOkOtO0Hadb+fJS0KktLmggA9phu5vPLzE+K7YzOGUCTKnypUa7XfCQVNlVLMURZE+RS5UsqLCiLKllU2VLKix0Q5EsimypZUrCiHImyKfImyosdEORJTZUyQUYMJ4TwiDUIQICINRBqIBMQIaiARAIg1F0LkYBEGqrV4kxukuPJoPzV/B0i8TlLRtIEnuupyz44q2yscM5OkgA1WaeEOp7I5ut6anwSc33YnMAZkH8UDYQLd+vdqq9LHiSGCYnM91oB1i/U9FwZOub/TX7nZj6NL9T/Ru4F9Km3OG5iBOaoAGyCBDWmx53MfI3K3tdUqS4taAWEZmi5YDAa0gRM6u5gxEADiMbjQ8ZnS5sw293ECNDo2+pVbBU6tQiXuDQd5gAzNu4QuVxlL5TZ0qSj8YI6+tj5DXSabmUnBrmwHOJccubKY/0zc6nrMo8dxx1HJQoPaAyWtLWzUzVJc8GqR2Te4bIGknU4NLHgRmkl3wjQuJJMk7C48lMOKZHEhgzQWjoCQXCO8Ak7+KnTW1FLXsu8S4s+GtiYiXGTlaJAEknee++q5Orj3Z5dOYG5Bg2+o2UvEPaKo+WiGC4MakdSsxjt5XZ0+NwVy5OXPNSdI2cC2rVc2mDd5EgxAaLNJ3AEu8+q77inEMldlKmG+6wxAa93a/02gARYO7TZO1oXnHBr1d7NJ1tIiJ5iY9FbqVe2PeOJBeJHKnOUwNJvKznWqSSHhelWybjPES2sXMfqLgaAHY89lTrcWqVcsgF7Z7QHaLYMg81Q4hUPvXAmwJFuQMBLCVgKjTyI+atGOmKflE5SuT9Ft9fN+Hta9Tz7/vuQsxMaGJ5/OdVuB8GTBcel78uQVKvh2k5i206g2nW40hJdTfKE8H5GrYGo0A5WzqS3/2A/LxT0OJVGfEDHJ4IPg4j5q9+9WnURyIAjT0Cd/FiNSI6/qpx6nIuUVlgxvhh4fi9N2+U8nW9dFeAWH7xrtWsudhHyUYBYT7pzmjkbj8vRdUeqT+5HNLA1wdBlSyrKwvGjmy1AD/U2x7y3fwWy0giQQRzF10KalwRcWuQMqWVQ4jiVNnxPE8hc+iy8R7Sj/xjxOvkpzzwjyzcccpeDZdAEmw6qlV4xRb+MH+2/wArLlOLcWc4do35cvBZ1KqTNz9nbmud9S2viiqwJcs693tKyfhd6J1yrgJ/VJS+on7KdmHo6UBOGpqlZrficB3n6KnU41TGkk39F3yyRjyziUJPg0AEWVc1iuIOqCcxaNmjs+ZUBxBAEunoCXW+Sk+o9IqsHtnUDFs/mFrFQYnirIgAXm5vPcB8lzLqx3FtgT8k5fa5Md0eS58k5ZNm9vwXhGMN0tzeo4w7wBzMNnwGgQYzj1WIbAboI3CwS4ba/einbReRyb1t6bqXbjdsprlVIlZiXueHEydOformIxQkMdIbIsPm88+gVQn3TTFnG14DoPIbBVqTQdXR4XW6T3MW0XadMmqASdSBFtJgDkrOKxGeq1h+AHQHW2/3uqWFrtBywbm5LvlGn6rRdTyi0el+QCzJ77mlwWaNRjBmfcgmLXgExp0hJ2PaDpJPfAncrPfiWgkOcBbQXvG5H5qtRw7yOXz8tVlQT3Y9T8DYsgvJaIBNoUOZXDhTliwOpN4toO/p1UtTCNDXEyTtAvIEa8rK6yJEtLYfCqcdqRJHPQbyjqUHVKggwBeTsJse/SyrnCkEe7EAjtFx1m8QNvn3K+x4AgBzpu61s3fpHiVJyp6kbUdqZU4w2Xy4gaNbzIA+IgDmhw7hRqAGCDEO5ToeiPGYZ1R0uhoHW/yUtPD08wdExa5kCLAAC1upKetaaYad7CpYmoahBAyAmT0A1mb7K1VOjhJEW27/AEUT6u8cpJMWHKJlC/GWO/K8DvUW1yUSDdTE28NvTQqGsBGXNoIgGT6Ki6uZMQBp9+KTMQ0CJJ5kA3tc31/VGprgVIYMLD2XEdw/WFO3i5iCJOnLrfyVV75JgGIjTznrbRJlIEzr3RH66oc75BRrgY1y4gkCdrn71+atiq6MsxziyrupkaQD3/r9yq7gR8TrEdbX2I71lyvyNKieoQDM9Ym/jy1Vd+JJsCB3Tpzn73ULi1pMmYMA3sRbc8ympOaSfxaak/cRJ8E0AzMJN8xMnlfVXmYNo5k+V/BVqWJc4WgAxFtLkHTuUnuou5xtFgeU/mEpSfsaQURYQnSptEfmb+qSxqGUcnP5pi0nfyCibWjcC06T1vKc31JI7rK+tGNJK2l9k/RE2oBzP9oj1UdOiATbTW87eiem4XtEbnebjxSeRBpDdU/laG9Zk/UqM0yTeT3D81Kx1p20Hl/jzRtqaCwMadEu6g0ipkRGQj/cL96TnVJkW7tfPVE2rN7jTY3n5JGp8UHQiPASZjwWe8PSAMKXGS4ddT81KMB96WUVSvoDM3uLd4UVfilgcojbzv42R32xaUXm4Bs3KmdTmANBtf7KxmcXLr5SY1ju+SvUcW2s0QTIiRMQQZ1681l5ZeR6S3Ra1s3nazeW1lLVqiCSSR0/RVs86hs6HuPwzfXwVbFYgMDc8tzXa6DBI+Ijx+ax3XY9JpsqNNomem0xv1t4ojXEwJnaByjmsitxQU3R/NEwba2Oh746o8FivfOloMAgCSfG4uUu43uOjSdijmAA1PPbcoP2txMTBjSIjrqq/wCyOqPaNyTADSOeojrr85TF+VxY09oSALk9kTMtBm/hZJz/ACFFn3xEgkSImZ8REc0jV0IPZ25CBcBR4NmaoGnKHTDnOORonS5taT6lX8F7JVq5fTw9ShDGZyTWAadPhLwM1iOgm5Epa/yNRbM042DAuILidDlGh84KcukEySSABfe0ERb5qXGYCrSADw1mdstOZjvhJEmDP4CIP1WbVl7WBri6CRZpmZsRAMxqhSBprkvUqAy5g0NM2JJkm9/Ofspy6QYyxYCwmJOg2UPD+D18uYtfPagFrgOhki11cw/BqgYC8FzhfLZoAGgJmVl5I+xFWtTysIY641EwRtMqP3cuAcSLXjfvOl/yWhh+GOOZ4bBZeCZd8M6DUjl3Ks+o8x2ZlpgQInaQORG53Qsg6Ia9AFstI3gja8Gb/wCPFN+zhpEkwLSJ377wtGlwsuguYRaA2Ra15ItuoqnC6kyG0wBzedAOQ8R4o7vixbFJzhMAgRc2uTcyTGtlI+dGtE9QBAA7I7p+qsDgjnahgM3Le0emsQdLKX92lrSG1MzmgQBEkjv0GluiXdj7C0ZbsRqAIygGYgGTNhyVerXkCCT6+HMfotr3QbTn3WY5YILi50/7bG0bKLC4hlzWoVAYv8RHPS0/mtLL5oDPAIsLjqDKS1qeNox2aNtpBB8RKSO6/Qjn8HiKDYFVjtLkP/8AXy3V5+OwriOzUdF5Do5XIO2i5f3lhz+mwVihgHG+am3vqNHpKTj5bKNJHSMdhxPZqZhsaoIv1GiixFVjmTk93JNySfUiLrKZg6jTIex0CB2tuQlXHY5jnMNZlQZRBAMtcYEGLRvoptebsVL2S4THU4aPdtJObtPe4NABmOz92UzyC/s/s/wycpvHTNy5LMFbDw2Wutt7wt1N47B9StTD4vAZpcwxBmXOJkG2kTMnyTk2t6f9/cGik5uasxsxLrGJE7SD3LY9xOVri9ztIawX5Ac5VepxvCMBFGkATYGHO7icxt4JUuNScxY4ECDJ36QD81KTm/GwmirxLhlag4e8pubJMZhljvBHcfEKtRaC2HNm99vL73W3guJsp04efeDXK4GzoAOWRFwOeytYPjtN8Rh2nndhtaNlqWRrhCswcJQzS1omZgNbJjwF/Py2iw1YUpcaJc0kgdpzTNrmD6Lta3F8PTbm92dNmN3tYgxuruCxdB4zUiwwYMNi8TyUvqGlelmlTMLhGJoYkCnl90TeC8mSCDcxm672Cs4zgjDTLS9rw0OLYkjN2pLZg2cNFuMx9JxhjmOPIFpPPRAeMUYLPeszmWi4BDtp5XWO/wCo/wAlEjzqtg3Va4Y27rG9hG/Rb/DeHvoA5Ybmyzlgk66u5DWApzQY1+dtZjS50WAJmZs94tYXMaSr9GiHWFVri0EGHtOWx1gDcErcsu1eDKVcmXhq01C5xOZrt574nTQLPxPCwKweXPghznObMiARextI3XTVMEwAuLgJFu20ToZF7m3qoPaXD0qTGBh/aRUZmeKZH8IuLjkdEmdzpPNOElLgpptbFWthwGOtEHdxdeAfm51ha/csd+Ef7t77lt4AEnMIgTqNfRbeFqt90fjZs4P+M2EEz8QiLqy/iVCnSe10XcHAbCQNTeDcSkmhaUzA9neNim57cSZsHNJGfKCLjeNVuD2uw/4anhDh6ALmsXiKVUuJzNs0E5gZER2QBfVZ1Lh1N5Ia8NOWG3+I6newiTtp56eGE3bsm0ehOqlwmbHSND4oPdE8/JcLh8Nq01yGt+Eagg/yw7WdlcLg2Sa7nNAGh7JIhuXW+ik8CXD/AOGaZ2NKiRp9+CmJOvnK5jh/tTlcGEl55CmD5EPA9Fq4ri9JzMrswmbhxAEdQ70UZYpJ7gkNxHimVphzTHSRcaS34T6LCdxhzZDg5+awk/D3Fup3kynq5e0ZdGliBfqMqVLB0oAfmvoBptoeV/VdEIJcm1Ez8RjKtwyXaD4QTzu4RppdWcO3KA5zRLTre5t2W9UTaDG/CSf7gIiYG4E+aixlQFwEwyf7RBNydhsqNvhGXsTVOOPaZaC4RIzAyG8/XfooTxh2YOe5zdgzNrY3dHefsKdlEwSBNoA5AXA5nT1VJ9Jpc3MwuzNdlAaTAvtz9QsqmJJGjRxtUiS2P9zhva0FJRVM4NspHMgHbmUlgDnBgCbCCeQuUNTAvaJLCB3Lt6fD2tEB7pHMA6nnCHEYFp1qOE2gD9dPBW+o3M6zhms+4VygwR/rR0yv/wALof3BRJnNr0Df/r/hE72bobuc3xjymy288WPUjHZwwu/HScDzMH5Jv3LP4qQ/+UfIiVu0uCMYOzVqj/j8iFLWGT/yv7nMpn5Nvup970Z1HNfuJ34Sw32d+ast4ZW0cJ6tc0n5wTYrUdizlzAscNz7tgjkNR9VPw7iJdZz6TTuHZmnpaAN+abySqw1NlCnhG0xcvB/tGnIxohy0xOZ5cOjZ11+9F2GHayLwe4GPOVK+nTOrWm24B+a5u/+ApnGNcwthrptcQTY6eHSVQfSqU3Bzf4d4EHKfETe2y9DbRYNIHOP0Cjr4Cm+zml1tJ1Tj1KXge55zguLOoVM4AzSTNnG4LTEG2q1aeJpVpdmDSXS64aczRMnsnmRI6rrRwDD6GgyOrRP5qejwXDtjJRp85yNPqU5dVB+GaMbEUH1m0nOLHNpMDGFzyAGtblDbtEgAqpQ9k6REkuknRr5HnC64UpsANIs0ARyTudHU8hEqH1D8CZzH/aNA2/iTt2/S4+4SZ7L0mOJaH/D+KCAdstpnVaONxIzXDJ/uBJG4IhUcXxYCZFtjA2279NJ0VYym/IlOmFVaCS0XMyJkxYdPuVSdw+mXkPHakyZMkuBMZZsBrGhWS7j72udlcDP8zQ36T0uUFT2gLviaM0yDJgGw59/mumOOSK67G9psI2kWGm0MbADgCRLhvr3iVgl9zAI11OgXYDjFDITlD3H4veDbk2JEDlP1VTgvB21KpflL22hrNZPw53O7LLX1J6KiyaU9S4CylgOAVq0BlIkCJeXZWxAFiYnwW/w/wD6dNaJr1C7+llh/wAjc+QXTVOJMpdjLBtYSfUiTEa9yX7aSyYIJmM1rfl6rgn1GSX27IdMz8ZwtlNmWi1jBEGzSfFzpcVz9TDw6T8HLWP7Z6jRdBxGsCyS27YOUG8d33osSjxNsEAtvaB8QN7ddtOS1ibozpa5IqoDgQ2wAuC03H4byoW1Gtu7MCLG9gNRMnv81dPD67gA1uYayRHf2ip63svUe0ZnsYBt8Rv3R81TXFcsZz/EsXDhJDwIIAAOYxvEHVHSxxc8FzLzJAlxGbeN/wBIXQ4f2MoNMvz1Drclrf8AiLnzWqyiym0tptDBuGgAHvgXKzLPGqSsGc2cG+Jyuk6kgj8MAN8fmVPw7APDr04AYCJmM2UiM24vpqLLa0mQSeUc4Re8j7trA+in3XQoujnhg3bgjvEnz3SW+7EifxeEx8kktb9C2MUSTMn6GY8ZRMfaDaOoHoAqf7S1roJI5HLb56oKVVubWBzMT5DTkraSFFqnh2zmk3nSxE8jvZTlrCBm7URFgb7EKq+s2YMnl/KR0v6pmtNsoAA5m9/A3/NKmIvZ2gaEnbSTpcjZROoB0B4EnmLc9JAHqipUNL85+XPxUucAcyfDXyS44AWGwQENBGkw2xB2EtjZVsRROjqmW5Nm36iDqZVszAExzhUsVh92NLnT3C2pmPVOPIzHqYt1J006pnpDZ/uAP0WvwzjWJdc0xUbBuexYDXNp6LGqYeoQYp5yIk52uuf6R1K1sIH1WS4GkRDZNgIgHI3SwkSq5NOnhf3/AAWijSpe0QzMa+i9pfGXK4VAZIvIutmhiwYAcDqJ0uNrrmWUKcuPxZIEnTpmbpE3jeymy+8e5zj/AAwMsTZw2uPhAJ8/TklGL4N0dTI1lE3S+nguMbxF1PTLkpgh05otNm8iYgz4KSj7VF1JrrC5sJsBfXfTQdFnsN8DUYnXlsnkO6PMqtiK0AgW0E2XHca9pn0y1zHm5mNojnPXRMfbrM05mCQLRpJ7+S3Hpp7MzKHol4xw5wl4DbG5vPfMhY+Z8/hIj+dgMEb7pYr2nqVOy3MCbaySkHtO7L7S9xJOsho9LLvgml8jDjRnYinfbw/NHguHVakZGkgmJi0xpK3/AGd9malSoH1aZFJt+00jNyAB1XXVOHEgNaGtYD8IsBN3aC/VYy9SoPStyiW25yOH9kHBoNZ4YSJAHaMeCucGwwpF2Ws8mxyi0CYMtIIJmAt6rwzMB7x5kbCG6db2T4bhFGm6W0wHak3drM/FOsXH+VyvqHJNSHSMtmPe7FOGR7iIAcGksEm8kaGPDVW6nDqznTnawEGYEu7wdj0Wk/EOAht+mnTy1+5UZrGYMzprB2uZ7wpa34Q9TKf/AGzTdHviahiCbNkf7b7DdaGG4fRogCmxjYPKTJ6mT6qCpWgbxcbamw3te8lIV9J53tqP6e5Zbk+WIuPryoM33PnbyUAxRgAx8JOhtGX8yPNMcQT3zf6SVlREyRxvE+M9NfmoM/UaW7jvEaXi/RCKpt8t9rzGojmgeTuPnAsfE6T4bLaRmw6tc3iLfp+aie8nrcaRqRt1vrI1RZbxcy0yRsNBciI30QzEkGd7jWRe892q1sAUcgI6mPokmaRFh9nXl8k6QbHn9XGlxJE5dwNvHJaVNRx8A5nHeAANdLiBAvvGhWNKOnWLdPBeu4I04I3/AHzjl016ZiepzWH30VynigA45gL5Zlo0FtCY0WDhOJRGYusXGRuXCPzWvhazXtyzYzveJbchojXTuPIKEo0TcaLNOrMEaHqyAJi3M87WV3Dum8g9ZEc4N/ySpYVoOW+nIAAXsCGzHcrlGmCRDZFyBO+9vNQlJEwQCfO3hzHhKiqVSwEWmCTEWESSfvdbNPBmIsPL/Kp4j2eDruc50m4EnlpJIm06KSyR8mtLOdx2KOX4hlvMvDJPID4tY5aeKDCYqo6mRHvGumCxhinFo5cj/ldOPZmi2+QSf5nE98hkBWzhaeRrLBoGjWmI8dLALcs0a2RuKo4/AYz3bgHzLviDrGIIvO07/ktepmLyLBjWjOSYlxvBtrAHmtz93UBDvdsLhuWAnwQ1ccxoMMEzyHmdpU3k1O0jTdHJ4jh9WsC1jKhaDM5S0OcDaCRpHNbGF9m3e6jIJIJgkDtOaRLo5TtqtJuPcTMTYW5aaDRG3GOLtgNNIM+UIlObVISmjknf9P6kzUqsaOmZ568h6rSw/sJhmxmfVqeTAfACY8V0JxUTefD67pv2kbyL/URPmPVDz5H5NWUKPsxhWERQBnTMSfPM6Ffo0ms/06TWT/KGt9QjFOdJIjX8x9+qNuEka89zz3uoubf3MKYBcbFxAgzrfRN+1gCPLvHLn96KdvD2/wAx9eXUomcOb9jzWbiPcouxU+RTCvzHXuG0931Vp1NgJ0J3i5t4GNFXqxyFt82mulup81pUzDdCdVnug2uTvqeX331gJi5n8z5yNvAKQvH8pj+7r11T++pgWIHjvykLdMWpCey0m253Fhz2sVC/aLEH0uJiOZlTHLcZr2t8io6j2A6/iGguP00QkOyBwNyTftX2i5uR8+qTaHaO8i+l9tNv05ozimEam0iI5WPZBPXTSVIHCLDXoBvP33J7hsQOpC3iAYkeMeV/mmc46xAOaRudiIE3A5blG6tAmR05dBonY8WAh29wLyTtbS/knuCGO9rXM2sD5dUAaQBFieoPWZ7h80Tj8Mb3vNxc6cpnVDFrSIAIBMSTMDTl9lIZG6jJJ95FzaDz7/FJG9jibPMbfeUp09T9ma/B5cktxnAh7mXHK8iRziJEqlhOCVariGNkAwXfhHK/0C9VZIu9yxQV/hXD6tQn3Wo1MwLnQn6Lo+H+yNOmQaxznkLM3J/qcYHRafEKD7NpwxoMi0c/w89FCfUriIiXhvDHNaPflubky4iIEzyEach1WhTe1rSWAC8kmx65ifuyxcfxH3TdTIF7TobxPIo+D4ulXptBMx8QJFyTvPSfVcMotrU+DOk1ziSYczKQbkzfLzB0OvXTyIVCJvf+o2uNjpyt1VLBOyH3YgEtLmtbYNYDlYXbyQFZaDljzt921U2qBhh+Q3g3359OiiqcQEWGt7W6apjT5/M/Y3upaNFs35bjkOSe3kwB+1HYa9NfqgfLtgInWNuU6bFXKrhNhp4AzCCpUHOL2A1MjxJ2Qn6Ciq0O8ZudgNQbRa3eiDwIGptpr0FtJP2YU7Q0gWIPKw1NrZjG/mrNOg3r3ddJ74Q5DSIaYGruXI7n/G6s0qjRyPXruJ0CZlAHqDpeR12U1PD84nujwsegU20zQBrkjS46EDr4qWiTbTy66KRwA5R4KB2NHXkOyfRZ5C6LF9Pp6oHiRGv3toqzseBYnuHjyVX94wbE+AEd5MpqDMuSLlpAJAG8n9VFXa2x7R6CfkFTr8TJ/EByGvksDivH3ss1xP8Adr4QrwwykzDl4Nx+GotdmIdJ6PPnO11DiMZRpjtZmjp2fDfkuSf7T1tnR6jrsq2J41UqCHnMB4fJdcenl5YUzp8R7R4cDs5nW6fMi6zsVxzMZGcNn8Rjv0+S533gEyAfE28ioi9Xjgih6DoavtDc5SW73DT8/pzRUfaMb2My7ke6/jcrnBU53CRIJtZa7UR6Tu6DxUEtdmGgj+Y84v181bqPhupuImIseQHjdcJgOJGkbCRN4gHbeOg1W7hvaGm913OZ0cddLTptyC5p4WntwKqNttXMLgjcHXSBccx4qcm+9gQd41jwuNvmVj1OLtvmLS0wBcfFYkXOmn3Cv06ovHTe2pgeag4tDsKoxhPacAeWZw7tCkndUaT2gSd/4bjpbVJZ3/IzGw7QaLJE9ka33V7FPIEAkDkO5JJV8lQcKZrGb2b8v1PmrEXed5bff4OaSSnkCRxvtBUPvXCTHKe8rOo1CLgkEEEQYvzSSXo4/sQlwei4HVrvxe5F99W7rSaJ/wCJPjdJJeVPkyw4g2QVh2Hf2/VyZJYMoGiO0RsG2HL4dFOxonTl9UkkMPJPlEjwU+GFz3/RJJTZvyTNN1DX+/NJJJcgVKrrjvCGue1G0fmkktokyq/4gs7G/GBtP5pJLpx8k5Fapo3uB8bXXPcTdMTfT5T80kl24+Rx5MzkmdqnSXSWAOhSboUkkDHKZJJACKR0SSTEWuGj+LTG2f8AJdhwsWb4HxzuE98J0lydQJ8lyiey3+1v/wCQkkkuImf/2Q=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4" name="AutoShape 6" descr="data:image/jpeg;base64,/9j/4AAQSkZJRgABAQAAAQABAAD/2wCEAAkGBhQSEBQUEhQVFRQWFRgWFBcXFBYWFhgUFRQVFxQXFBUYHCYeFxojGRQUHy8gJScpLCwsFx8xNTAqNSYrLCkBCQoKDgwOGg8PGiwkHyQsLCwsLCksLCwsLCwsLCksKSkqLCwsLCwsLCwsLCwsLCwsLCwpKSwsLCwsLCwsLCwsLP/AABEIAMIBAwMBIgACEQEDEQH/xAAbAAABBQEBAAAAAAAAAAAAAAACAAEDBAUGB//EAD8QAAEDAgQDBQYDBwMEAwAAAAEAAhEDIQQSMUEFUWEicYGRoQYTMrHB8ELR4RQVI1JicvEzgpIHFkPCg6Ky/8QAGgEAAwEBAQEAAAAAAAAAAAAAAAEDAgQFBv/EACoRAAICAQMEAQMEAwAAAAAAAAABAhEDEiExBBNBUSIUMmEzgbHwcZGh/9oADAMBAAIRAxEAPwDggEQaiDUQC+iPHsANRZUQCeE6M2DCeEQCIBaFYICcNRAJwE0IENRAIg1OGpisENT5UYaiDUxEeVFlRhqINQBHlT5VJlT5U6ERZU+VSZU+VAWRZU+VSZU+VMLIsqfKpMqfKgVkWVPlUmVPlQFkeVLKpMqUICwA1LKpMqWVAWR5UsqkypZUBZHlTZVJlShZCyPKkpISQOzKhKEWVFCmVAyog1FCeExAgJ4RQnDUxDQiDUQaiATECGpw1GGog1MQAaiDUYaiDUxWAGog1GGp8qYrAyp8qPKnyoFZHlSyqTKllQFkeVPlR5U+VArI8qfKjhPlQFkeVPlRwnhAWR5U+VHCUICwMqfKjhLKgCPKnyo4SypAR5UsqkypZUhkeVMpYSQBjJwE8Ig1TLAgIsqIBEAmIABEAiDUQatCBDUYanDUQCDIwCIBOAjDUxAhqINRBqINTsQIaiyow1EGIsRGGrY9n/Zati3EUwA1o7T3TlBizepP6rY9lPYZ2JipVllHbZz/AO2dB/V5dPT8BhadNjWUmhrG6Aaee56rz+o6xQ+MOTtwdK5fKXB5bg/+nFZ2Zr3sp1A3M1nxEj+pzbNE237lzeP4bUovLKrS1w1B+hFivenUx5x6XC5v2kp4d1QsxDRD2iHx8JEiRF+8jkFHD1s3L5botk6SOn47HkOVNlXf4r2Gw4oud7x9OpTkPzEOZP4ToDlIIgz9VyON4Q+nrDm7OaQ5pEA6jvC9DHnhPZHDPDOHJn5U+VHlT5VYlRHlT5VJlSyosKI8qfKpMqfKlYyLKnyqXKllQBFlSyqXKllQBFlTZVNlTFqQyLKmU2VJAGHCcBHlThqwUBARBqIBOAmhDBqIBPCINWhDBqINRBqINQZBDUYCcNRhqYhg1GGomtW/wD2YNdzS85KbpjTO+AZyDkN3GwU8mSONXIpDHKbqJlcO4VUrvy0mFx6CwHNx0A6leh+zv/T5lLK+vD6muXVg5a/EdNbfNXKOPw+Ga1jA1pMAUqYzVHk/DmO5PM25TqoXe0Zr0M+f9naKhY+xzWnsMdHacekQSAvIzdXPJtHZHp4uljDd7s6kQNb9wmPyWZ7Q+09LCMl/acfhYCJI5mdB1XO0PayGUy6m5jSXZQZ7GSCJBHbqkODrwBmHVede1HHKuJrOkGXPymBNgOyB0yifBc+PHrlRfJPTGz2DhPtAMS0uEQIII0ynQ300II5g66qR1JtQ+8dBBaaeY2hrhZzTqJ08V5ZwnGVWUmU/eQHPNJwLsoAqEvYXEHQRI/uPcuz4zxNv7rYWVdWAiR2y4HsjKLRLXSeQj8SrkgoPYxCetbmUePup4moy1WkBkEu7ZpXy9oWf0PKFkYmgzM52GcWNcYJLBBOuVzT8L45EFXOJV2/s1KkGNOIke8exuUgmIaSPiMmLz5kRz+Ixjmuc00w5wgQTDoJ2IIcHNcLXO4vK68Uovjn+Tnyxa54/gjxbnsd/EZA3c27e/p5Ig1V28WOmYOOkOtO0Hadb+fJS0KktLmggA9phu5vPLzE+K7YzOGUCTKnypUa7XfCQVNlVLMURZE+RS5UsqLCiLKllU2VLKix0Q5EsimypZUrCiHImyKfImyosdEORJTZUyQUYMJ4TwiDUIQICINRBqIBMQIaiARAIg1F0LkYBEGqrV4kxukuPJoPzV/B0i8TlLRtIEnuupyz44q2yscM5OkgA1WaeEOp7I5ut6anwSc33YnMAZkH8UDYQLd+vdqq9LHiSGCYnM91oB1i/U9FwZOub/TX7nZj6NL9T/Ru4F9Km3OG5iBOaoAGyCBDWmx53MfI3K3tdUqS4taAWEZmi5YDAa0gRM6u5gxEADiMbjQ8ZnS5sw293ECNDo2+pVbBU6tQiXuDQd5gAzNu4QuVxlL5TZ0qSj8YI6+tj5DXSabmUnBrmwHOJccubKY/0zc6nrMo8dxx1HJQoPaAyWtLWzUzVJc8GqR2Te4bIGknU4NLHgRmkl3wjQuJJMk7C48lMOKZHEhgzQWjoCQXCO8Ak7+KnTW1FLXsu8S4s+GtiYiXGTlaJAEknee++q5Orj3Z5dOYG5Bg2+o2UvEPaKo+WiGC4MakdSsxjt5XZ0+NwVy5OXPNSdI2cC2rVc2mDd5EgxAaLNJ3AEu8+q77inEMldlKmG+6wxAa93a/02gARYO7TZO1oXnHBr1d7NJ1tIiJ5iY9FbqVe2PeOJBeJHKnOUwNJvKznWqSSHhelWybjPES2sXMfqLgaAHY89lTrcWqVcsgF7Z7QHaLYMg81Q4hUPvXAmwJFuQMBLCVgKjTyI+atGOmKflE5SuT9Ft9fN+Hta9Tz7/vuQsxMaGJ5/OdVuB8GTBcel78uQVKvh2k5i206g2nW40hJdTfKE8H5GrYGo0A5WzqS3/2A/LxT0OJVGfEDHJ4IPg4j5q9+9WnURyIAjT0Cd/FiNSI6/qpx6nIuUVlgxvhh4fi9N2+U8nW9dFeAWH7xrtWsudhHyUYBYT7pzmjkbj8vRdUeqT+5HNLA1wdBlSyrKwvGjmy1AD/U2x7y3fwWy0giQQRzF10KalwRcWuQMqWVQ4jiVNnxPE8hc+iy8R7Sj/xjxOvkpzzwjyzcccpeDZdAEmw6qlV4xRb+MH+2/wArLlOLcWc4do35cvBZ1KqTNz9nbmud9S2viiqwJcs693tKyfhd6J1yrgJ/VJS+on7KdmHo6UBOGpqlZrficB3n6KnU41TGkk39F3yyRjyziUJPg0AEWVc1iuIOqCcxaNmjs+ZUBxBAEunoCXW+Sk+o9IqsHtnUDFs/mFrFQYnirIgAXm5vPcB8lzLqx3FtgT8k5fa5Md0eS58k5ZNm9vwXhGMN0tzeo4w7wBzMNnwGgQYzj1WIbAboI3CwS4ba/einbReRyb1t6bqXbjdsprlVIlZiXueHEydOformIxQkMdIbIsPm88+gVQn3TTFnG14DoPIbBVqTQdXR4XW6T3MW0XadMmqASdSBFtJgDkrOKxGeq1h+AHQHW2/3uqWFrtBywbm5LvlGn6rRdTyi0el+QCzJ77mlwWaNRjBmfcgmLXgExp0hJ2PaDpJPfAncrPfiWgkOcBbQXvG5H5qtRw7yOXz8tVlQT3Y9T8DYsgvJaIBNoUOZXDhTliwOpN4toO/p1UtTCNDXEyTtAvIEa8rK6yJEtLYfCqcdqRJHPQbyjqUHVKggwBeTsJse/SyrnCkEe7EAjtFx1m8QNvn3K+x4AgBzpu61s3fpHiVJyp6kbUdqZU4w2Xy4gaNbzIA+IgDmhw7hRqAGCDEO5ToeiPGYZ1R0uhoHW/yUtPD08wdExa5kCLAAC1upKetaaYad7CpYmoahBAyAmT0A1mb7K1VOjhJEW27/AEUT6u8cpJMWHKJlC/GWO/K8DvUW1yUSDdTE28NvTQqGsBGXNoIgGT6Ki6uZMQBp9+KTMQ0CJJ5kA3tc31/VGprgVIYMLD2XEdw/WFO3i5iCJOnLrfyVV75JgGIjTznrbRJlIEzr3RH66oc75BRrgY1y4gkCdrn71+atiq6MsxziyrupkaQD3/r9yq7gR8TrEdbX2I71lyvyNKieoQDM9Ym/jy1Vd+JJsCB3Tpzn73ULi1pMmYMA3sRbc8ympOaSfxaak/cRJ8E0AzMJN8xMnlfVXmYNo5k+V/BVqWJc4WgAxFtLkHTuUnuou5xtFgeU/mEpSfsaQURYQnSptEfmb+qSxqGUcnP5pi0nfyCibWjcC06T1vKc31JI7rK+tGNJK2l9k/RE2oBzP9oj1UdOiATbTW87eiem4XtEbnebjxSeRBpDdU/laG9Zk/UqM0yTeT3D81Kx1p20Hl/jzRtqaCwMadEu6g0ipkRGQj/cL96TnVJkW7tfPVE2rN7jTY3n5JGp8UHQiPASZjwWe8PSAMKXGS4ddT81KMB96WUVSvoDM3uLd4UVfilgcojbzv42R32xaUXm4Bs3KmdTmANBtf7KxmcXLr5SY1ju+SvUcW2s0QTIiRMQQZ1681l5ZeR6S3Ra1s3nazeW1lLVqiCSSR0/RVs86hs6HuPwzfXwVbFYgMDc8tzXa6DBI+Ijx+ax3XY9JpsqNNomem0xv1t4ojXEwJnaByjmsitxQU3R/NEwba2Oh746o8FivfOloMAgCSfG4uUu43uOjSdijmAA1PPbcoP2txMTBjSIjrqq/wCyOqPaNyTADSOeojrr85TF+VxY09oSALk9kTMtBm/hZJz/ACFFn3xEgkSImZ8REc0jV0IPZ25CBcBR4NmaoGnKHTDnOORonS5taT6lX8F7JVq5fTw9ShDGZyTWAadPhLwM1iOgm5Epa/yNRbM042DAuILidDlGh84KcukEySSABfe0ERb5qXGYCrSADw1mdstOZjvhJEmDP4CIP1WbVl7WBri6CRZpmZsRAMxqhSBprkvUqAy5g0NM2JJkm9/Ofspy6QYyxYCwmJOg2UPD+D18uYtfPagFrgOhki11cw/BqgYC8FzhfLZoAGgJmVl5I+xFWtTysIY641EwRtMqP3cuAcSLXjfvOl/yWhh+GOOZ4bBZeCZd8M6DUjl3Ks+o8x2ZlpgQInaQORG53Qsg6Ia9AFstI3gja8Gb/wCPFN+zhpEkwLSJ377wtGlwsuguYRaA2Ra15ItuoqnC6kyG0wBzedAOQ8R4o7vixbFJzhMAgRc2uTcyTGtlI+dGtE9QBAA7I7p+qsDgjnahgM3Le0emsQdLKX92lrSG1MzmgQBEkjv0GluiXdj7C0ZbsRqAIygGYgGTNhyVerXkCCT6+HMfotr3QbTn3WY5YILi50/7bG0bKLC4hlzWoVAYv8RHPS0/mtLL5oDPAIsLjqDKS1qeNox2aNtpBB8RKSO6/Qjn8HiKDYFVjtLkP/8AXy3V5+OwriOzUdF5Do5XIO2i5f3lhz+mwVihgHG+am3vqNHpKTj5bKNJHSMdhxPZqZhsaoIv1GiixFVjmTk93JNySfUiLrKZg6jTIex0CB2tuQlXHY5jnMNZlQZRBAMtcYEGLRvoptebsVL2S4THU4aPdtJObtPe4NABmOz92UzyC/s/s/wycpvHTNy5LMFbDw2Wutt7wt1N47B9StTD4vAZpcwxBmXOJkG2kTMnyTk2t6f9/cGik5uasxsxLrGJE7SD3LY9xOVri9ztIawX5Ac5VepxvCMBFGkATYGHO7icxt4JUuNScxY4ECDJ36QD81KTm/GwmirxLhlag4e8pubJMZhljvBHcfEKtRaC2HNm99vL73W3guJsp04efeDXK4GzoAOWRFwOeytYPjtN8Rh2nndhtaNlqWRrhCswcJQzS1omZgNbJjwF/Py2iw1YUpcaJc0kgdpzTNrmD6Lta3F8PTbm92dNmN3tYgxuruCxdB4zUiwwYMNi8TyUvqGlelmlTMLhGJoYkCnl90TeC8mSCDcxm672Cs4zgjDTLS9rw0OLYkjN2pLZg2cNFuMx9JxhjmOPIFpPPRAeMUYLPeszmWi4BDtp5XWO/wCo/wAlEjzqtg3Va4Y27rG9hG/Rb/DeHvoA5Ybmyzlgk66u5DWApzQY1+dtZjS50WAJmZs94tYXMaSr9GiHWFVri0EGHtOWx1gDcErcsu1eDKVcmXhq01C5xOZrt574nTQLPxPCwKweXPghznObMiARextI3XTVMEwAuLgJFu20ToZF7m3qoPaXD0qTGBh/aRUZmeKZH8IuLjkdEmdzpPNOElLgpptbFWthwGOtEHdxdeAfm51ha/csd+Ef7t77lt4AEnMIgTqNfRbeFqt90fjZs4P+M2EEz8QiLqy/iVCnSe10XcHAbCQNTeDcSkmhaUzA9neNim57cSZsHNJGfKCLjeNVuD2uw/4anhDh6ALmsXiKVUuJzNs0E5gZER2QBfVZ1Lh1N5Ia8NOWG3+I6newiTtp56eGE3bsm0ehOqlwmbHSND4oPdE8/JcLh8Nq01yGt+Eagg/yw7WdlcLg2Sa7nNAGh7JIhuXW+ik8CXD/AOGaZ2NKiRp9+CmJOvnK5jh/tTlcGEl55CmD5EPA9Fq4ri9JzMrswmbhxAEdQ70UZYpJ7gkNxHimVphzTHSRcaS34T6LCdxhzZDg5+awk/D3Fup3kynq5e0ZdGliBfqMqVLB0oAfmvoBptoeV/VdEIJcm1Ez8RjKtwyXaD4QTzu4RppdWcO3KA5zRLTre5t2W9UTaDG/CSf7gIiYG4E+aixlQFwEwyf7RBNydhsqNvhGXsTVOOPaZaC4RIzAyG8/XfooTxh2YOe5zdgzNrY3dHefsKdlEwSBNoA5AXA5nT1VJ9Jpc3MwuzNdlAaTAvtz9QsqmJJGjRxtUiS2P9zhva0FJRVM4NspHMgHbmUlgDnBgCbCCeQuUNTAvaJLCB3Lt6fD2tEB7pHMA6nnCHEYFp1qOE2gD9dPBW+o3M6zhms+4VygwR/rR0yv/wALof3BRJnNr0Df/r/hE72bobuc3xjymy288WPUjHZwwu/HScDzMH5Jv3LP4qQ/+UfIiVu0uCMYOzVqj/j8iFLWGT/yv7nMpn5Nvup970Z1HNfuJ34Sw32d+ast4ZW0cJ6tc0n5wTYrUdizlzAscNz7tgjkNR9VPw7iJdZz6TTuHZmnpaAN+abySqw1NlCnhG0xcvB/tGnIxohy0xOZ5cOjZ11+9F2GHayLwe4GPOVK+nTOrWm24B+a5u/+ApnGNcwthrptcQTY6eHSVQfSqU3Bzf4d4EHKfETe2y9DbRYNIHOP0Cjr4Cm+zml1tJ1Tj1KXge55zguLOoVM4AzSTNnG4LTEG2q1aeJpVpdmDSXS64aczRMnsnmRI6rrRwDD6GgyOrRP5qejwXDtjJRp85yNPqU5dVB+GaMbEUH1m0nOLHNpMDGFzyAGtblDbtEgAqpQ9k6REkuknRr5HnC64UpsANIs0ARyTudHU8hEqH1D8CZzH/aNA2/iTt2/S4+4SZ7L0mOJaH/D+KCAdstpnVaONxIzXDJ/uBJG4IhUcXxYCZFtjA2279NJ0VYym/IlOmFVaCS0XMyJkxYdPuVSdw+mXkPHakyZMkuBMZZsBrGhWS7j72udlcDP8zQ36T0uUFT2gLviaM0yDJgGw59/mumOOSK67G9psI2kWGm0MbADgCRLhvr3iVgl9zAI11OgXYDjFDITlD3H4veDbk2JEDlP1VTgvB21KpflL22hrNZPw53O7LLX1J6KiyaU9S4CylgOAVq0BlIkCJeXZWxAFiYnwW/w/wD6dNaJr1C7+llh/wAjc+QXTVOJMpdjLBtYSfUiTEa9yX7aSyYIJmM1rfl6rgn1GSX27IdMz8ZwtlNmWi1jBEGzSfFzpcVz9TDw6T8HLWP7Z6jRdBxGsCyS27YOUG8d33osSjxNsEAtvaB8QN7ddtOS1ibozpa5IqoDgQ2wAuC03H4byoW1Gtu7MCLG9gNRMnv81dPD67gA1uYayRHf2ip63svUe0ZnsYBt8Rv3R81TXFcsZz/EsXDhJDwIIAAOYxvEHVHSxxc8FzLzJAlxGbeN/wBIXQ4f2MoNMvz1Drclrf8AiLnzWqyiym0tptDBuGgAHvgXKzLPGqSsGc2cG+Jyuk6kgj8MAN8fmVPw7APDr04AYCJmM2UiM24vpqLLa0mQSeUc4Re8j7trA+in3XQoujnhg3bgjvEnz3SW+7EifxeEx8kktb9C2MUSTMn6GY8ZRMfaDaOoHoAqf7S1roJI5HLb56oKVVubWBzMT5DTkraSFFqnh2zmk3nSxE8jvZTlrCBm7URFgb7EKq+s2YMnl/KR0v6pmtNsoAA5m9/A3/NKmIvZ2gaEnbSTpcjZROoB0B4EnmLc9JAHqipUNL85+XPxUucAcyfDXyS44AWGwQENBGkw2xB2EtjZVsRROjqmW5Nm36iDqZVszAExzhUsVh92NLnT3C2pmPVOPIzHqYt1J006pnpDZ/uAP0WvwzjWJdc0xUbBuexYDXNp6LGqYeoQYp5yIk52uuf6R1K1sIH1WS4GkRDZNgIgHI3SwkSq5NOnhf3/AAWijSpe0QzMa+i9pfGXK4VAZIvIutmhiwYAcDqJ0uNrrmWUKcuPxZIEnTpmbpE3jeymy+8e5zj/AAwMsTZw2uPhAJ8/TklGL4N0dTI1lE3S+nguMbxF1PTLkpgh05otNm8iYgz4KSj7VF1JrrC5sJsBfXfTQdFnsN8DUYnXlsnkO6PMqtiK0AgW0E2XHca9pn0y1zHm5mNojnPXRMfbrM05mCQLRpJ7+S3Hpp7MzKHol4xw5wl4DbG5vPfMhY+Z8/hIj+dgMEb7pYr2nqVOy3MCbaySkHtO7L7S9xJOsho9LLvgml8jDjRnYinfbw/NHguHVakZGkgmJi0xpK3/AGd9malSoH1aZFJt+00jNyAB1XXVOHEgNaGtYD8IsBN3aC/VYy9SoPStyiW25yOH9kHBoNZ4YSJAHaMeCucGwwpF2Ws8mxyi0CYMtIIJmAt6rwzMB7x5kbCG6db2T4bhFGm6W0wHak3drM/FOsXH+VyvqHJNSHSMtmPe7FOGR7iIAcGksEm8kaGPDVW6nDqznTnawEGYEu7wdj0Wk/EOAht+mnTy1+5UZrGYMzprB2uZ7wpa34Q9TKf/AGzTdHviahiCbNkf7b7DdaGG4fRogCmxjYPKTJ6mT6qCpWgbxcbamw3te8lIV9J53tqP6e5Zbk+WIuPryoM33PnbyUAxRgAx8JOhtGX8yPNMcQT3zf6SVlREyRxvE+M9NfmoM/UaW7jvEaXi/RCKpt8t9rzGojmgeTuPnAsfE6T4bLaRmw6tc3iLfp+aie8nrcaRqRt1vrI1RZbxcy0yRsNBciI30QzEkGd7jWRe892q1sAUcgI6mPokmaRFh9nXl8k6QbHn9XGlxJE5dwNvHJaVNRx8A5nHeAANdLiBAvvGhWNKOnWLdPBeu4I04I3/AHzjl016ZiepzWH30VynigA45gL5Zlo0FtCY0WDhOJRGYusXGRuXCPzWvhazXtyzYzveJbchojXTuPIKEo0TcaLNOrMEaHqyAJi3M87WV3Dum8g9ZEc4N/ySpYVoOW+nIAAXsCGzHcrlGmCRDZFyBO+9vNQlJEwQCfO3hzHhKiqVSwEWmCTEWESSfvdbNPBmIsPL/Kp4j2eDruc50m4EnlpJIm06KSyR8mtLOdx2KOX4hlvMvDJPID4tY5aeKDCYqo6mRHvGumCxhinFo5cj/ldOPZmi2+QSf5nE98hkBWzhaeRrLBoGjWmI8dLALcs0a2RuKo4/AYz3bgHzLviDrGIIvO07/ktepmLyLBjWjOSYlxvBtrAHmtz93UBDvdsLhuWAnwQ1ccxoMMEzyHmdpU3k1O0jTdHJ4jh9WsC1jKhaDM5S0OcDaCRpHNbGF9m3e6jIJIJgkDtOaRLo5TtqtJuPcTMTYW5aaDRG3GOLtgNNIM+UIlObVISmjknf9P6kzUqsaOmZ568h6rSw/sJhmxmfVqeTAfACY8V0JxUTefD67pv2kbyL/URPmPVDz5H5NWUKPsxhWERQBnTMSfPM6Ffo0ms/06TWT/KGt9QjFOdJIjX8x9+qNuEka89zz3uoubf3MKYBcbFxAgzrfRN+1gCPLvHLn96KdvD2/wAx9eXUomcOb9jzWbiPcouxU+RTCvzHXuG0931Vp1NgJ0J3i5t4GNFXqxyFt82mulup81pUzDdCdVnug2uTvqeX331gJi5n8z5yNvAKQvH8pj+7r11T++pgWIHjvykLdMWpCey0m253Fhz2sVC/aLEH0uJiOZlTHLcZr2t8io6j2A6/iGguP00QkOyBwNyTftX2i5uR8+qTaHaO8i+l9tNv05ozimEam0iI5WPZBPXTSVIHCLDXoBvP33J7hsQOpC3iAYkeMeV/mmc46xAOaRudiIE3A5blG6tAmR05dBonY8WAh29wLyTtbS/knuCGO9rXM2sD5dUAaQBFieoPWZ7h80Tj8Mb3vNxc6cpnVDFrSIAIBMSTMDTl9lIZG6jJJ95FzaDz7/FJG9jibPMbfeUp09T9ma/B5cktxnAh7mXHK8iRziJEqlhOCVariGNkAwXfhHK/0C9VZIu9yxQV/hXD6tQn3Wo1MwLnQn6Lo+H+yNOmQaxznkLM3J/qcYHRafEKD7NpwxoMi0c/w89FCfUriIiXhvDHNaPflubky4iIEzyEach1WhTe1rSWAC8kmx65ifuyxcfxH3TdTIF7TobxPIo+D4ulXptBMx8QJFyTvPSfVcMotrU+DOk1ziSYczKQbkzfLzB0OvXTyIVCJvf+o2uNjpyt1VLBOyH3YgEtLmtbYNYDlYXbyQFZaDljzt921U2qBhh+Q3g3359OiiqcQEWGt7W6apjT5/M/Y3upaNFs35bjkOSe3kwB+1HYa9NfqgfLtgInWNuU6bFXKrhNhp4AzCCpUHOL2A1MjxJ2Qn6Ciq0O8ZudgNQbRa3eiDwIGptpr0FtJP2YU7Q0gWIPKw1NrZjG/mrNOg3r3ddJ74Q5DSIaYGruXI7n/G6s0qjRyPXruJ0CZlAHqDpeR12U1PD84nujwsegU20zQBrkjS46EDr4qWiTbTy66KRwA5R4KB2NHXkOyfRZ5C6LF9Pp6oHiRGv3toqzseBYnuHjyVX94wbE+AEd5MpqDMuSLlpAJAG8n9VFXa2x7R6CfkFTr8TJ/EByGvksDivH3ss1xP8Adr4QrwwykzDl4Nx+GotdmIdJ6PPnO11DiMZRpjtZmjp2fDfkuSf7T1tnR6jrsq2J41UqCHnMB4fJdcenl5YUzp8R7R4cDs5nW6fMi6zsVxzMZGcNn8Rjv0+S533gEyAfE28ioi9Xjgih6DoavtDc5SW73DT8/pzRUfaMb2My7ke6/jcrnBU53CRIJtZa7UR6Tu6DxUEtdmGgj+Y84v181bqPhupuImIseQHjdcJgOJGkbCRN4gHbeOg1W7hvaGm913OZ0cddLTptyC5p4WntwKqNttXMLgjcHXSBccx4qcm+9gQd41jwuNvmVj1OLtvmLS0wBcfFYkXOmn3Cv06ovHTe2pgeag4tDsKoxhPacAeWZw7tCkndUaT2gSd/4bjpbVJZ3/IzGw7QaLJE9ka33V7FPIEAkDkO5JJV8lQcKZrGb2b8v1PmrEXed5bff4OaSSnkCRxvtBUPvXCTHKe8rOo1CLgkEEEQYvzSSXo4/sQlwei4HVrvxe5F99W7rSaJ/wCJPjdJJeVPkyw4g2QVh2Hf2/VyZJYMoGiO0RsG2HL4dFOxonTl9UkkMPJPlEjwU+GFz3/RJJTZvyTNN1DX+/NJJJcgVKrrjvCGue1G0fmkktokyq/4gs7G/GBtP5pJLpx8k5Fapo3uB8bXXPcTdMTfT5T80kl24+Rx5MzkmdqnSXSWAOhSboUkkDHKZJJACKR0SSTEWuGj+LTG2f8AJdhwsWb4HxzuE98J0lydQJ8lyiey3+1v/wCQkkkuImf/2Q=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6" name="AutoShape 8" descr="data:image/jpeg;base64,/9j/4AAQSkZJRgABAQAAAQABAAD/2wCEAAkGBhQSEBQUEhQVFRQWFRgWFBcXFBYWFhgUFRQVFxQXFBUYHCYeFxojGRQUHy8gJScpLCwsFx8xNTAqNSYrLCkBCQoKDgwOGg8PGiwkHyQsLCwsLCksLCwsLCwsLCksKSkqLCwsLCwsLCwsLCwsLCwsLCwpKSwsLCwsLCwsLCwsLP/AABEIAMIBAwMBIgACEQEDEQH/xAAbAAABBQEBAAAAAAAAAAAAAAACAAEDBAUGB//EAD8QAAEDAgQDBQYDBwMEAwAAAAEAAhEDIQQSMUEFUWEicYGRoQYTMrHB8ELR4RQVI1JicvEzgpIHFkPCg6Ky/8QAGgEAAwEBAQEAAAAAAAAAAAAAAAEDAgQFBv/EACoRAAICAQMEAQMEAwAAAAAAAAABAhEDEiExBBNBUSIUMmEzgbHwcZGh/9oADAMBAAIRAxEAPwDggEQaiDUQC+iPHsANRZUQCeE6M2DCeEQCIBaFYICcNRAJwE0IENRAIg1OGpisENT5UYaiDUxEeVFlRhqINQBHlT5VJlT5U6ERZU+VSZU+VAWRZU+VSZU+VMLIsqfKpMqfKgVkWVPlUmVPlQFkeVLKpMqUICwA1LKpMqWVAWR5UsqkypZUBZHlTZVJlShZCyPKkpISQOzKhKEWVFCmVAyog1FCeExAgJ4RQnDUxDQiDUQaiATECGpw1GGog1MQAaiDUYaiDUxWAGog1GGp8qYrAyp8qPKnyoFZHlSyqTKllQFkeVPlR5U+VArI8qfKjhPlQFkeVPlRwnhAWR5U+VHCUICwMqfKjhLKgCPKnyo4SypAR5UsqkypZUhkeVMpYSQBjJwE8Ig1TLAgIsqIBEAmIABEAiDUQatCBDUYanDUQCDIwCIBOAjDUxAhqINRBqINTsQIaiyow1EGIsRGGrY9n/Zati3EUwA1o7T3TlBizepP6rY9lPYZ2JipVllHbZz/AO2dB/V5dPT8BhadNjWUmhrG6Aaee56rz+o6xQ+MOTtwdK5fKXB5bg/+nFZ2Zr3sp1A3M1nxEj+pzbNE237lzeP4bUovLKrS1w1B+hFivenUx5x6XC5v2kp4d1QsxDRD2iHx8JEiRF+8jkFHD1s3L5botk6SOn47HkOVNlXf4r2Gw4oud7x9OpTkPzEOZP4ToDlIIgz9VyON4Q+nrDm7OaQ5pEA6jvC9DHnhPZHDPDOHJn5U+VHlT5VYlRHlT5VJlSyosKI8qfKpMqfKlYyLKnyqXKllQBFlSyqXKllQBFlTZVNlTFqQyLKmU2VJAGHCcBHlThqwUBARBqIBOAmhDBqIBPCINWhDBqINRBqINQZBDUYCcNRhqYhg1GGomtW/wD2YNdzS85KbpjTO+AZyDkN3GwU8mSONXIpDHKbqJlcO4VUrvy0mFx6CwHNx0A6leh+zv/T5lLK+vD6muXVg5a/EdNbfNXKOPw+Ga1jA1pMAUqYzVHk/DmO5PM25TqoXe0Zr0M+f9naKhY+xzWnsMdHacekQSAvIzdXPJtHZHp4uljDd7s6kQNb9wmPyWZ7Q+09LCMl/acfhYCJI5mdB1XO0PayGUy6m5jSXZQZ7GSCJBHbqkODrwBmHVede1HHKuJrOkGXPymBNgOyB0yifBc+PHrlRfJPTGz2DhPtAMS0uEQIII0ynQ300II5g66qR1JtQ+8dBBaaeY2hrhZzTqJ08V5ZwnGVWUmU/eQHPNJwLsoAqEvYXEHQRI/uPcuz4zxNv7rYWVdWAiR2y4HsjKLRLXSeQj8SrkgoPYxCetbmUePup4moy1WkBkEu7ZpXy9oWf0PKFkYmgzM52GcWNcYJLBBOuVzT8L45EFXOJV2/s1KkGNOIke8exuUgmIaSPiMmLz5kRz+Ixjmuc00w5wgQTDoJ2IIcHNcLXO4vK68Uovjn+Tnyxa54/gjxbnsd/EZA3c27e/p5Ig1V28WOmYOOkOtO0Hadb+fJS0KktLmggA9phu5vPLzE+K7YzOGUCTKnypUa7XfCQVNlVLMURZE+RS5UsqLCiLKllU2VLKix0Q5EsimypZUrCiHImyKfImyosdEORJTZUyQUYMJ4TwiDUIQICINRBqIBMQIaiARAIg1F0LkYBEGqrV4kxukuPJoPzV/B0i8TlLRtIEnuupyz44q2yscM5OkgA1WaeEOp7I5ut6anwSc33YnMAZkH8UDYQLd+vdqq9LHiSGCYnM91oB1i/U9FwZOub/TX7nZj6NL9T/Ru4F9Km3OG5iBOaoAGyCBDWmx53MfI3K3tdUqS4taAWEZmi5YDAa0gRM6u5gxEADiMbjQ8ZnS5sw293ECNDo2+pVbBU6tQiXuDQd5gAzNu4QuVxlL5TZ0qSj8YI6+tj5DXSabmUnBrmwHOJccubKY/0zc6nrMo8dxx1HJQoPaAyWtLWzUzVJc8GqR2Te4bIGknU4NLHgRmkl3wjQuJJMk7C48lMOKZHEhgzQWjoCQXCO8Ak7+KnTW1FLXsu8S4s+GtiYiXGTlaJAEknee++q5Orj3Z5dOYG5Bg2+o2UvEPaKo+WiGC4MakdSsxjt5XZ0+NwVy5OXPNSdI2cC2rVc2mDd5EgxAaLNJ3AEu8+q77inEMldlKmG+6wxAa93a/02gARYO7TZO1oXnHBr1d7NJ1tIiJ5iY9FbqVe2PeOJBeJHKnOUwNJvKznWqSSHhelWybjPES2sXMfqLgaAHY89lTrcWqVcsgF7Z7QHaLYMg81Q4hUPvXAmwJFuQMBLCVgKjTyI+atGOmKflE5SuT9Ft9fN+Hta9Tz7/vuQsxMaGJ5/OdVuB8GTBcel78uQVKvh2k5i206g2nW40hJdTfKE8H5GrYGo0A5WzqS3/2A/LxT0OJVGfEDHJ4IPg4j5q9+9WnURyIAjT0Cd/FiNSI6/qpx6nIuUVlgxvhh4fi9N2+U8nW9dFeAWH7xrtWsudhHyUYBYT7pzmjkbj8vRdUeqT+5HNLA1wdBlSyrKwvGjmy1AD/U2x7y3fwWy0giQQRzF10KalwRcWuQMqWVQ4jiVNnxPE8hc+iy8R7Sj/xjxOvkpzzwjyzcccpeDZdAEmw6qlV4xRb+MH+2/wArLlOLcWc4do35cvBZ1KqTNz9nbmud9S2viiqwJcs693tKyfhd6J1yrgJ/VJS+on7KdmHo6UBOGpqlZrficB3n6KnU41TGkk39F3yyRjyziUJPg0AEWVc1iuIOqCcxaNmjs+ZUBxBAEunoCXW+Sk+o9IqsHtnUDFs/mFrFQYnirIgAXm5vPcB8lzLqx3FtgT8k5fa5Md0eS58k5ZNm9vwXhGMN0tzeo4w7wBzMNnwGgQYzj1WIbAboI3CwS4ba/einbReRyb1t6bqXbjdsprlVIlZiXueHEydOformIxQkMdIbIsPm88+gVQn3TTFnG14DoPIbBVqTQdXR4XW6T3MW0XadMmqASdSBFtJgDkrOKxGeq1h+AHQHW2/3uqWFrtBywbm5LvlGn6rRdTyi0el+QCzJ77mlwWaNRjBmfcgmLXgExp0hJ2PaDpJPfAncrPfiWgkOcBbQXvG5H5qtRw7yOXz8tVlQT3Y9T8DYsgvJaIBNoUOZXDhTliwOpN4toO/p1UtTCNDXEyTtAvIEa8rK6yJEtLYfCqcdqRJHPQbyjqUHVKggwBeTsJse/SyrnCkEe7EAjtFx1m8QNvn3K+x4AgBzpu61s3fpHiVJyp6kbUdqZU4w2Xy4gaNbzIA+IgDmhw7hRqAGCDEO5ToeiPGYZ1R0uhoHW/yUtPD08wdExa5kCLAAC1upKetaaYad7CpYmoahBAyAmT0A1mb7K1VOjhJEW27/AEUT6u8cpJMWHKJlC/GWO/K8DvUW1yUSDdTE28NvTQqGsBGXNoIgGT6Ki6uZMQBp9+KTMQ0CJJ5kA3tc31/VGprgVIYMLD2XEdw/WFO3i5iCJOnLrfyVV75JgGIjTznrbRJlIEzr3RH66oc75BRrgY1y4gkCdrn71+atiq6MsxziyrupkaQD3/r9yq7gR8TrEdbX2I71lyvyNKieoQDM9Ym/jy1Vd+JJsCB3Tpzn73ULi1pMmYMA3sRbc8ympOaSfxaak/cRJ8E0AzMJN8xMnlfVXmYNo5k+V/BVqWJc4WgAxFtLkHTuUnuou5xtFgeU/mEpSfsaQURYQnSptEfmb+qSxqGUcnP5pi0nfyCibWjcC06T1vKc31JI7rK+tGNJK2l9k/RE2oBzP9oj1UdOiATbTW87eiem4XtEbnebjxSeRBpDdU/laG9Zk/UqM0yTeT3D81Kx1p20Hl/jzRtqaCwMadEu6g0ipkRGQj/cL96TnVJkW7tfPVE2rN7jTY3n5JGp8UHQiPASZjwWe8PSAMKXGS4ddT81KMB96WUVSvoDM3uLd4UVfilgcojbzv42R32xaUXm4Bs3KmdTmANBtf7KxmcXLr5SY1ju+SvUcW2s0QTIiRMQQZ1681l5ZeR6S3Ra1s3nazeW1lLVqiCSSR0/RVs86hs6HuPwzfXwVbFYgMDc8tzXa6DBI+Ijx+ax3XY9JpsqNNomem0xv1t4ojXEwJnaByjmsitxQU3R/NEwba2Oh746o8FivfOloMAgCSfG4uUu43uOjSdijmAA1PPbcoP2txMTBjSIjrqq/wCyOqPaNyTADSOeojrr85TF+VxY09oSALk9kTMtBm/hZJz/ACFFn3xEgkSImZ8REc0jV0IPZ25CBcBR4NmaoGnKHTDnOORonS5taT6lX8F7JVq5fTw9ShDGZyTWAadPhLwM1iOgm5Epa/yNRbM042DAuILidDlGh84KcukEySSABfe0ERb5qXGYCrSADw1mdstOZjvhJEmDP4CIP1WbVl7WBri6CRZpmZsRAMxqhSBprkvUqAy5g0NM2JJkm9/Ofspy6QYyxYCwmJOg2UPD+D18uYtfPagFrgOhki11cw/BqgYC8FzhfLZoAGgJmVl5I+xFWtTysIY641EwRtMqP3cuAcSLXjfvOl/yWhh+GOOZ4bBZeCZd8M6DUjl3Ks+o8x2ZlpgQInaQORG53Qsg6Ia9AFstI3gja8Gb/wCPFN+zhpEkwLSJ377wtGlwsuguYRaA2Ra15ItuoqnC6kyG0wBzedAOQ8R4o7vixbFJzhMAgRc2uTcyTGtlI+dGtE9QBAA7I7p+qsDgjnahgM3Le0emsQdLKX92lrSG1MzmgQBEkjv0GluiXdj7C0ZbsRqAIygGYgGTNhyVerXkCCT6+HMfotr3QbTn3WY5YILi50/7bG0bKLC4hlzWoVAYv8RHPS0/mtLL5oDPAIsLjqDKS1qeNox2aNtpBB8RKSO6/Qjn8HiKDYFVjtLkP/8AXy3V5+OwriOzUdF5Do5XIO2i5f3lhz+mwVihgHG+am3vqNHpKTj5bKNJHSMdhxPZqZhsaoIv1GiixFVjmTk93JNySfUiLrKZg6jTIex0CB2tuQlXHY5jnMNZlQZRBAMtcYEGLRvoptebsVL2S4THU4aPdtJObtPe4NABmOz92UzyC/s/s/wycpvHTNy5LMFbDw2Wutt7wt1N47B9StTD4vAZpcwxBmXOJkG2kTMnyTk2t6f9/cGik5uasxsxLrGJE7SD3LY9xOVri9ztIawX5Ac5VepxvCMBFGkATYGHO7icxt4JUuNScxY4ECDJ36QD81KTm/GwmirxLhlag4e8pubJMZhljvBHcfEKtRaC2HNm99vL73W3guJsp04efeDXK4GzoAOWRFwOeytYPjtN8Rh2nndhtaNlqWRrhCswcJQzS1omZgNbJjwF/Py2iw1YUpcaJc0kgdpzTNrmD6Lta3F8PTbm92dNmN3tYgxuruCxdB4zUiwwYMNi8TyUvqGlelmlTMLhGJoYkCnl90TeC8mSCDcxm672Cs4zgjDTLS9rw0OLYkjN2pLZg2cNFuMx9JxhjmOPIFpPPRAeMUYLPeszmWi4BDtp5XWO/wCo/wAlEjzqtg3Va4Y27rG9hG/Rb/DeHvoA5Ybmyzlgk66u5DWApzQY1+dtZjS50WAJmZs94tYXMaSr9GiHWFVri0EGHtOWx1gDcErcsu1eDKVcmXhq01C5xOZrt574nTQLPxPCwKweXPghznObMiARextI3XTVMEwAuLgJFu20ToZF7m3qoPaXD0qTGBh/aRUZmeKZH8IuLjkdEmdzpPNOElLgpptbFWthwGOtEHdxdeAfm51ha/csd+Ef7t77lt4AEnMIgTqNfRbeFqt90fjZs4P+M2EEz8QiLqy/iVCnSe10XcHAbCQNTeDcSkmhaUzA9neNim57cSZsHNJGfKCLjeNVuD2uw/4anhDh6ALmsXiKVUuJzNs0E5gZER2QBfVZ1Lh1N5Ia8NOWG3+I6newiTtp56eGE3bsm0ehOqlwmbHSND4oPdE8/JcLh8Nq01yGt+Eagg/yw7WdlcLg2Sa7nNAGh7JIhuXW+ik8CXD/AOGaZ2NKiRp9+CmJOvnK5jh/tTlcGEl55CmD5EPA9Fq4ri9JzMrswmbhxAEdQ70UZYpJ7gkNxHimVphzTHSRcaS34T6LCdxhzZDg5+awk/D3Fup3kynq5e0ZdGliBfqMqVLB0oAfmvoBptoeV/VdEIJcm1Ez8RjKtwyXaD4QTzu4RppdWcO3KA5zRLTre5t2W9UTaDG/CSf7gIiYG4E+aixlQFwEwyf7RBNydhsqNvhGXsTVOOPaZaC4RIzAyG8/XfooTxh2YOe5zdgzNrY3dHefsKdlEwSBNoA5AXA5nT1VJ9Jpc3MwuzNdlAaTAvtz9QsqmJJGjRxtUiS2P9zhva0FJRVM4NspHMgHbmUlgDnBgCbCCeQuUNTAvaJLCB3Lt6fD2tEB7pHMA6nnCHEYFp1qOE2gD9dPBW+o3M6zhms+4VygwR/rR0yv/wALof3BRJnNr0Df/r/hE72bobuc3xjymy288WPUjHZwwu/HScDzMH5Jv3LP4qQ/+UfIiVu0uCMYOzVqj/j8iFLWGT/yv7nMpn5Nvup970Z1HNfuJ34Sw32d+ast4ZW0cJ6tc0n5wTYrUdizlzAscNz7tgjkNR9VPw7iJdZz6TTuHZmnpaAN+abySqw1NlCnhG0xcvB/tGnIxohy0xOZ5cOjZ11+9F2GHayLwe4GPOVK+nTOrWm24B+a5u/+ApnGNcwthrptcQTY6eHSVQfSqU3Bzf4d4EHKfETe2y9DbRYNIHOP0Cjr4Cm+zml1tJ1Tj1KXge55zguLOoVM4AzSTNnG4LTEG2q1aeJpVpdmDSXS64aczRMnsnmRI6rrRwDD6GgyOrRP5qejwXDtjJRp85yNPqU5dVB+GaMbEUH1m0nOLHNpMDGFzyAGtblDbtEgAqpQ9k6REkuknRr5HnC64UpsANIs0ARyTudHU8hEqH1D8CZzH/aNA2/iTt2/S4+4SZ7L0mOJaH/D+KCAdstpnVaONxIzXDJ/uBJG4IhUcXxYCZFtjA2279NJ0VYym/IlOmFVaCS0XMyJkxYdPuVSdw+mXkPHakyZMkuBMZZsBrGhWS7j72udlcDP8zQ36T0uUFT2gLviaM0yDJgGw59/mumOOSK67G9psI2kWGm0MbADgCRLhvr3iVgl9zAI11OgXYDjFDITlD3H4veDbk2JEDlP1VTgvB21KpflL22hrNZPw53O7LLX1J6KiyaU9S4CylgOAVq0BlIkCJeXZWxAFiYnwW/w/wD6dNaJr1C7+llh/wAjc+QXTVOJMpdjLBtYSfUiTEa9yX7aSyYIJmM1rfl6rgn1GSX27IdMz8ZwtlNmWi1jBEGzSfFzpcVz9TDw6T8HLWP7Z6jRdBxGsCyS27YOUG8d33osSjxNsEAtvaB8QN7ddtOS1ibozpa5IqoDgQ2wAuC03H4byoW1Gtu7MCLG9gNRMnv81dPD67gA1uYayRHf2ip63svUe0ZnsYBt8Rv3R81TXFcsZz/EsXDhJDwIIAAOYxvEHVHSxxc8FzLzJAlxGbeN/wBIXQ4f2MoNMvz1Drclrf8AiLnzWqyiym0tptDBuGgAHvgXKzLPGqSsGc2cG+Jyuk6kgj8MAN8fmVPw7APDr04AYCJmM2UiM24vpqLLa0mQSeUc4Re8j7trA+in3XQoujnhg3bgjvEnz3SW+7EifxeEx8kktb9C2MUSTMn6GY8ZRMfaDaOoHoAqf7S1roJI5HLb56oKVVubWBzMT5DTkraSFFqnh2zmk3nSxE8jvZTlrCBm7URFgb7EKq+s2YMnl/KR0v6pmtNsoAA5m9/A3/NKmIvZ2gaEnbSTpcjZROoB0B4EnmLc9JAHqipUNL85+XPxUucAcyfDXyS44AWGwQENBGkw2xB2EtjZVsRROjqmW5Nm36iDqZVszAExzhUsVh92NLnT3C2pmPVOPIzHqYt1J006pnpDZ/uAP0WvwzjWJdc0xUbBuexYDXNp6LGqYeoQYp5yIk52uuf6R1K1sIH1WS4GkRDZNgIgHI3SwkSq5NOnhf3/AAWijSpe0QzMa+i9pfGXK4VAZIvIutmhiwYAcDqJ0uNrrmWUKcuPxZIEnTpmbpE3jeymy+8e5zj/AAwMsTZw2uPhAJ8/TklGL4N0dTI1lE3S+nguMbxF1PTLkpgh05otNm8iYgz4KSj7VF1JrrC5sJsBfXfTQdFnsN8DUYnXlsnkO6PMqtiK0AgW0E2XHca9pn0y1zHm5mNojnPXRMfbrM05mCQLRpJ7+S3Hpp7MzKHol4xw5wl4DbG5vPfMhY+Z8/hIj+dgMEb7pYr2nqVOy3MCbaySkHtO7L7S9xJOsho9LLvgml8jDjRnYinfbw/NHguHVakZGkgmJi0xpK3/AGd9malSoH1aZFJt+00jNyAB1XXVOHEgNaGtYD8IsBN3aC/VYy9SoPStyiW25yOH9kHBoNZ4YSJAHaMeCucGwwpF2Ws8mxyi0CYMtIIJmAt6rwzMB7x5kbCG6db2T4bhFGm6W0wHak3drM/FOsXH+VyvqHJNSHSMtmPe7FOGR7iIAcGksEm8kaGPDVW6nDqznTnawEGYEu7wdj0Wk/EOAht+mnTy1+5UZrGYMzprB2uZ7wpa34Q9TKf/AGzTdHviahiCbNkf7b7DdaGG4fRogCmxjYPKTJ6mT6qCpWgbxcbamw3te8lIV9J53tqP6e5Zbk+WIuPryoM33PnbyUAxRgAx8JOhtGX8yPNMcQT3zf6SVlREyRxvE+M9NfmoM/UaW7jvEaXi/RCKpt8t9rzGojmgeTuPnAsfE6T4bLaRmw6tc3iLfp+aie8nrcaRqRt1vrI1RZbxcy0yRsNBciI30QzEkGd7jWRe892q1sAUcgI6mPokmaRFh9nXl8k6QbHn9XGlxJE5dwNvHJaVNRx8A5nHeAANdLiBAvvGhWNKOnWLdPBeu4I04I3/AHzjl016ZiepzWH30VynigA45gL5Zlo0FtCY0WDhOJRGYusXGRuXCPzWvhazXtyzYzveJbchojXTuPIKEo0TcaLNOrMEaHqyAJi3M87WV3Dum8g9ZEc4N/ySpYVoOW+nIAAXsCGzHcrlGmCRDZFyBO+9vNQlJEwQCfO3hzHhKiqVSwEWmCTEWESSfvdbNPBmIsPL/Kp4j2eDruc50m4EnlpJIm06KSyR8mtLOdx2KOX4hlvMvDJPID4tY5aeKDCYqo6mRHvGumCxhinFo5cj/ldOPZmi2+QSf5nE98hkBWzhaeRrLBoGjWmI8dLALcs0a2RuKo4/AYz3bgHzLviDrGIIvO07/ktepmLyLBjWjOSYlxvBtrAHmtz93UBDvdsLhuWAnwQ1ccxoMMEzyHmdpU3k1O0jTdHJ4jh9WsC1jKhaDM5S0OcDaCRpHNbGF9m3e6jIJIJgkDtOaRLo5TtqtJuPcTMTYW5aaDRG3GOLtgNNIM+UIlObVISmjknf9P6kzUqsaOmZ568h6rSw/sJhmxmfVqeTAfACY8V0JxUTefD67pv2kbyL/URPmPVDz5H5NWUKPsxhWERQBnTMSfPM6Ffo0ms/06TWT/KGt9QjFOdJIjX8x9+qNuEka89zz3uoubf3MKYBcbFxAgzrfRN+1gCPLvHLn96KdvD2/wAx9eXUomcOb9jzWbiPcouxU+RTCvzHXuG0931Vp1NgJ0J3i5t4GNFXqxyFt82mulup81pUzDdCdVnug2uTvqeX331gJi5n8z5yNvAKQvH8pj+7r11T++pgWIHjvykLdMWpCey0m253Fhz2sVC/aLEH0uJiOZlTHLcZr2t8io6j2A6/iGguP00QkOyBwNyTftX2i5uR8+qTaHaO8i+l9tNv05ozimEam0iI5WPZBPXTSVIHCLDXoBvP33J7hsQOpC3iAYkeMeV/mmc46xAOaRudiIE3A5blG6tAmR05dBonY8WAh29wLyTtbS/knuCGO9rXM2sD5dUAaQBFieoPWZ7h80Tj8Mb3vNxc6cpnVDFrSIAIBMSTMDTl9lIZG6jJJ95FzaDz7/FJG9jibPMbfeUp09T9ma/B5cktxnAh7mXHK8iRziJEqlhOCVariGNkAwXfhHK/0C9VZIu9yxQV/hXD6tQn3Wo1MwLnQn6Lo+H+yNOmQaxznkLM3J/qcYHRafEKD7NpwxoMi0c/w89FCfUriIiXhvDHNaPflubky4iIEzyEach1WhTe1rSWAC8kmx65ifuyxcfxH3TdTIF7TobxPIo+D4ulXptBMx8QJFyTvPSfVcMotrU+DOk1ziSYczKQbkzfLzB0OvXTyIVCJvf+o2uNjpyt1VLBOyH3YgEtLmtbYNYDlYXbyQFZaDljzt921U2qBhh+Q3g3359OiiqcQEWGt7W6apjT5/M/Y3upaNFs35bjkOSe3kwB+1HYa9NfqgfLtgInWNuU6bFXKrhNhp4AzCCpUHOL2A1MjxJ2Qn6Ciq0O8ZudgNQbRa3eiDwIGptpr0FtJP2YU7Q0gWIPKw1NrZjG/mrNOg3r3ddJ74Q5DSIaYGruXI7n/G6s0qjRyPXruJ0CZlAHqDpeR12U1PD84nujwsegU20zQBrkjS46EDr4qWiTbTy66KRwA5R4KB2NHXkOyfRZ5C6LF9Pp6oHiRGv3toqzseBYnuHjyVX94wbE+AEd5MpqDMuSLlpAJAG8n9VFXa2x7R6CfkFTr8TJ/EByGvksDivH3ss1xP8Adr4QrwwykzDl4Nx+GotdmIdJ6PPnO11DiMZRpjtZmjp2fDfkuSf7T1tnR6jrsq2J41UqCHnMB4fJdcenl5YUzp8R7R4cDs5nW6fMi6zsVxzMZGcNn8Rjv0+S533gEyAfE28ioi9Xjgih6DoavtDc5SW73DT8/pzRUfaMb2My7ke6/jcrnBU53CRIJtZa7UR6Tu6DxUEtdmGgj+Y84v181bqPhupuImIseQHjdcJgOJGkbCRN4gHbeOg1W7hvaGm913OZ0cddLTptyC5p4WntwKqNttXMLgjcHXSBccx4qcm+9gQd41jwuNvmVj1OLtvmLS0wBcfFYkXOmn3Cv06ovHTe2pgeag4tDsKoxhPacAeWZw7tCkndUaT2gSd/4bjpbVJZ3/IzGw7QaLJE9ka33V7FPIEAkDkO5JJV8lQcKZrGb2b8v1PmrEXed5bff4OaSSnkCRxvtBUPvXCTHKe8rOo1CLgkEEEQYvzSSXo4/sQlwei4HVrvxe5F99W7rSaJ/wCJPjdJJeVPkyw4g2QVh2Hf2/VyZJYMoGiO0RsG2HL4dFOxonTl9UkkMPJPlEjwU+GFz3/RJJTZvyTNN1DX+/NJJJcgVKrrjvCGue1G0fmkktokyq/4gs7G/GBtP5pJLpx8k5Fapo3uB8bXXPcTdMTfT5T80kl24+Rx5MzkmdqnSXSWAOhSboUkkDHKZJJACKR0SSTEWuGj+LTG2f8AJdhwsWb4HxzuE98J0lydQJ8lyiey3+1v/wCQkkkuImf/2Q=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8" name="AutoShape 10" descr="data:image/jpeg;base64,/9j/4AAQSkZJRgABAQAAAQABAAD/2wCEAAkGBxQSEhUUExQVFhUXFBQUFRYXFRUUGBUUFBcXGBQUGBUYHCggGBolGxcWITEhJSksLi4vFx8zODMsNygtLisBCgoKDg0OGhAQGywkHyQtLC00LCwsNC0sLDQsLCw0LCwsLCwsLCwsLCwsLS8sLCwsLCwsLCwsLCwsLCwsLCwsLP/AABEIALEBHAMBIgACEQEDEQH/xAAbAAACAgMBAAAAAAAAAAAAAAADBAIFAAEGB//EAD0QAAIBAwMCBAQEBAUDBAMAAAECEQADIQQSMQVBIlFhcRMygZEGQqHwFCNSsWLB0eHxFYKSM3KisgckU//EABoBAAIDAQEAAAAAAAAAAAAAAAECAAMEBQb/xAAtEQACAgEDAgQEBwEAAAAAAAAAAQIRAxIhMQRBE1FhcSKRwfAFFDJCgaHR8f/aAAwDAQACEQMRAD8A9CKVopTBWola61nOoXK1ErTBWolaNgoWZKgVpkrUCtMmShUrUGWmilDZaZMAqy0JkptlobLTpkE2ShMlOslBZKdSAJMlCZKdZKCyVapEE2WhMlOMlCZKdSBQoy0MpTbJUClOmLQoUqJSmilRK02oArsrNlM7azZRsAvsrYSj7K2EqWQEEqYSiBKmEpXIlA1SiKlECVMLStkIBKmFogWphaVsgMLRAlEVKmEpHIIMJUgtFCVMJSuRASpUwlFC1ILS6iHTFaiVpgrUStc5SNVC5WtFaOVqJWipAoXK1ArTJWoFaZMFC5SoFaZK1ArTWAUZKGyU4UobJTqRKE2WhMlOMlDZKdSBQkyUC6AASeBmnb0KCTMDyEnJgR9SB9ardRq8oCqyGtyGypNwDuIwASeOwoTy6dlyPDHq37Ff1lyvxQGwsWztJgk5cH+rhR/3VSdN1TC5IyCACCfMjPvzTP4h03w7gMnxpvKkRt8RUAekLVfpLgBMYgj9OPpUxPa7Hkux2Wj0JusQCBClpP2A+pIFZ1PVWUS4toB2tkhiBujdgNvHJABEAxL+hrn+raq7cWFULaZlYAOGY7lG1W4x3iMbu8Ahe0bwA3TsaBO6VYISACRztOY9qMtU2m3S8v8AQKoqi10771DDvUtlWn4ZVH0V60GAYbrm6AeLW4Eg/KAwAP1rjv8ArF3DkLtkrtEZIA5JyKtx9Qm2nyhJYu6LzZWbKW0vVrbIGYhCW2wTMH38vWrHZWhSTKXGhfZUglH2VgSjYKAhamEooSphKVyJQMLU1SiqlEVKVyJQIJRFSiqlTCUjkSgYSpqlECUQJSNhoEFqQSihKmFpbJQILUglFCVMJQbIdCVqJFHK1HbXNs10BIrRWisIqIgiRkelNZKBFaiVoxFaimTBQuVqJWmCtRK0ykLQsVobJTRWoFKdSBQoyUNkpwpVV1r4iqYlQxFtQAJcupnkYGY8/Ki50GMLBajUICZZSgXc0EEypMpzzGY7ELVNrLy2ktuy7viG4VPJVtsB44Jyo2/4Z8qdXSMmn+EoU7m25EHcD4zk/LMZx8szVzf6ZbawLTqNoUIJIlflAef6uDWbWtVs0qO1I8561qzfINxpZbIiPzMG4x/hJ+oNI2tMPgG+TB+KqJ6naSx/+sH0NE1tl7NwqwEjcpIPhk7lMd8wftVS15p+HJ2qSQMxJPPlOOa3R9OClllbuygdQd6eBmnhSSUgepLD/srVgk48RYnA7f35/wBPsLo4Bu3LZeA9sgMQSAVIdSf/ABb71O08EMrkxywkZgggYngwfWaZPYDW52X/AOPrO7UzIKi26rOd52hePKDP29a4rV2Ys3LmBF4WwBiFAbMc+WfQ16B+FHGn04a5tUs27Jyq4LL6EqqmJ7ivOtdd+I1/Phe47QDgncYOME5x71kw5NWSTXoWyVRRUi98vbJz5zH7+td7+GuoLdthZ8SAA+q5CkfaP+a8+ZvlBPHAxwc/3JpjQdTazcFxTEGD5EH8rDyOPb6VrjOmUyjaPUfh1v4dS0t1biB1MgiR/p70cJV+oooXCVMJRglSCUNQAQSiBaIEqYSlbIDC1MJRAlEC0jZAQSiBKIEqarSthBhakEogWphKWyUDCUnqOpIhjnzgjBkgg+uKX6x1pbSmJkSIC7iT2gDnz+lcVruqm20BZ7ksygsSSZifp9PKsPU9X4b0x3ZdjxXydjqeo3HMs7H6wPsIFLbs9+f1qLGosRH3xXRSS4ATZicSY9yZPn+lF0fULlqdjRJEjBny54oKz2Gf7Kef361gtlzAWe2Af33obdwj9vr97eGJBHdeAR7dverCx+JO1xI8ivf1hu3rNUV2wVYhsZ4/NMYG3nyHHepaS2HZdzhAJEmREE445k94pJRg0FWdQOu2D+Yj3U/pUx1eySALgz6H9TGPrXE6l0DlVeQv5uPqB3/T2pO9qfEQnGQCRBI9e1L4UfUNnpdtwwlSCPMGRVf1bqiWFJOSOFHc9q8/1PVwg2g952qe48z5/wClatah3G+6SzEnaCeCeCSck449KolURlE6VuttdLKGCbSFaO+YeDzAhsjzrnuodYaRaQnYrkgmSTcGVeWJjkz9Kr11jEkTCqDMY3MOFyeTQOq3JZBK7gJYL2LeLPmaMVeRWN22Oz0GtN5B8SCzsVZRMG2dxZR3kbQZ7ye+ae1PW2Dqu0uPhzc77WtiRx9QfMA+Vcz+FdT/AD1tEjaJZjAnc6eMSTyMRjzq0/DJNlrxJli7JGCG8ZChY8yRn34rPNLeuP8ASxM5bq5W5d+Im0reaRA2gHxG4c8gFjn0FUutULecL4ghwfNZ7/auh1thLF25aUFxbQKGInaWgOZ4HGBH5q5jXIfiGO6z5dzGK1YbXsVyDaWf5lwGCu338WMfSf0rOmuHYJiAeI5AnyGeJJ9j7j0dgu+0HBGT6AH/AF/WnLVoaa07D5mYhSRkBo2gH2H6UOoy6VpjywRVnSaS6x0huvDqXZ7uYhiG2QAf6VX7muM198AlgOTkAHkgZXPEzHtUen9Rui2bYMo4XcDj5QIMzVZrLjs/EAYx5Rk0MWPw235jN2Rv6ob8dieYIn08/Oi2UkEEciBnvM/v60JdJA8ZJ4MASY7n2zRbfiBngE7SPIf7VdFis6X8I9X+AQrZtsRPmpGN30xPp7V3PU+qJp9pYbiSCFHcAiTPYV5Gt8jjnB+tWOk6oxADjeYCKTyoGAgM4A/ferYy7MrlDezprf4rZbxDENa3uAdsOU3HYxHnEY/5rstNcW4odCCrCQR3FeK6jVqGYbsgxjIkc5HOfKui/Dv4puWEKhQydpB8DnM89xmPT3ptuwsodz04L+/bmiKtUOhC6pEvrdMq5RiJlWYg2wUByPEw7DiO9WnRNet2380snhecGZIDEesUmq79BZQodVKIFqYSsdwpAPLTA7mOaVyFSMC1MLStrqlo3Db3jershGeVMHPEeVPiPSlbGogFqk/EnWVtKLan+Y5CjnwjucDt5VevfXaCsOd+1grKdqg+NjE8AHFeefiW+u4MibiXYgDEST3J7Y5jzxzWDq+p0R0x5ZdDF3YgL7tb3tMy3zZLtuiexKyPQZ9TKfVb1tbhFzxN5qCQPSQf3NNb2FpSzBVkmVMFy0QJwNuJ9ZPahNdVvEEZ5mW+EG8UkHMHuK413K9zRW+x1Fq6AcgGAYHmTx7+3pQrjT6f60k+tJwo+tAW8SZOYr1lt8GQs/40W+Mn9zM0vf65eI2hyq+SwuPcZNIXmJMmhTQ0ruGwhunzPn371D4sn98+dQST++1H09iTgwQCWJwRHYeRx+tCU1EKVm3WPmMeGT5kZwPtVfqeqh0KqsSeO5HmTU9Rbe8ZgSceijEfSBGPMVG1ZS2u7JjE992cKB61XPIu+4Uguh0YTbu+ciSP6F7/AF96lqrk+IHaJhicwpxMcSc1CzdYtAEvEsBgCPlT2GPtQ9VcK29g/O2Y/Mfln2n+9Zm3q3LFwO6Owlx1mBbRQ7Dd9Ns/1E/3qhuXJuXHJ8yJM57ZIz25p4WnVQo3GSJgTuLRHryTj1FHHRGbcogDau52YIgDBfDLYLZAj17VbB0myNAtNrmtnfkSpyOS7CQfeYz6x3q96Z1U6coR4t8HdvEK4Ugk8xM8enrXL3unNdulLYbgAKDIG0QQTxz34qzbT2tOircbdc5jIRJ45+b17cDNLknG/i+S5IrXBffjYpaYJEbpdnGC9xRAJPkASfUn2ril05uXrYjBZUPsTGPvV1p+q29Rea7qwz5HgRSoYRABMYUQMe/nXo3QPwrpUW3fCMxKqVFwztYwCzRifIce+KEcixxSfIzWpnHdG6Wul2tcQjczW2J2lgrsUQgdsZJ9BzQPxN09RYuoD8lxGEnMmAQPLDBsYhT5Y638XaE6m4UtmGC7VGIfjAP5SJePeuL1nQ7txXUsba2yFLuxAMAZB5c5UwAfWAazTm/E1SX/AAKVKjj9RaKbdwI3iUIA8QXwwCOIg/atujTlSO5kce57d66fW9S3MmxICgWVjEKkySRk8jnk1y3Veo72BYCJyy8zMkRPvzmtEep1zqPAmnYncW2FQq5LkuCpAG2DgAzmQZ/4qHS71tLm64u5ASXXiQZBj+9as6/cYRJYiAo33PSPFwMDxcQfSidK0F0Oj3CgCw20lSQDn5SCIMnniaZ9RGL+LYmkJ1CzYLzZcweEbkeUGc/vPEp6lGMjb4II8PIk8knnk5NXPULVsuzMD/MufEEADaUGCpGY/vRdPqgotOFkNMgMc3GMROBHofMdqpn+IY09k2RQdHPW+kByomAyMwP5vDwMYP8ApTHTunhrp279gCDEHc0DcCp9c+xq7YgO7GAgDYWOQRuAgDjcfLih29dasDfbXDAkZPi2sGMn2KifID3rHPrsjb0fx9+31HUF3GNKz6ZLTINrwA8QCWONkDnBz2zzNQ1fUAq/OSreF9kglySQsieIn1BHFUGu6s968u5SkRuwRsG0FozzCn70LV6tVtWlZjtNxWEQG+GACJ/xbiTPqar1ZX+p7vd/2HSi71H40uWLilLkglGuj5mJb59s99qqPSauOnfjBWa7duMRcW0+wycQI27CMGWn3Ue1eUsQ24yF4xHPacfepJdA3LMhmjfGSo8geJwT9PKt0MkopK7FeNHpyfii3be46b3uKDcZyhUN8QoICtwpBYic4+3RdZ/Gen04S6glyFDg9lAZYJHO1ufb3ryG/wBWuEupQgvaRHBlWhMyDGBGaPa1i2IYk3JWLUwSFBDEHsCT/all1GT5g8NHcW/xHaa3utkWUKbm8bNEYcweBzxmsbWqoB3FtzQDEGD4zIJ8MA4HoK4bVWHs+JCu25ZloEqA5AzPmI8qD0vUP/LZiuxbi2zJgwBPBxHrWLLB5W5uVjqNLY7clfg7WcQMsThVO2G8XAyasNJrlgxdWN0wFXwyAQJgziM/TtXN6lotuXZTbLXFOYO4y0ZxHh59arbXRrpEm5snKjxGVIw2Bj2rNoTTuVBOvD9v39a0LuTQGbOKxbg5NesRjGzckAfc0EW5POO88Ct2hu9B5+1MMAqceqgjmPzt6TkD9mrJmUdlyMkCa4EHHOAf6vWs6egKktgAMe07sd/Y1K2AQGOQJjtnzk+tTsjcC947bX/81I3lRzzhcfX0HNZXPsWIUt6mSWEwJCgd2j9Y5mrLqGgazatu4CrtLjmWbbAMHy5pK9r4b+XbCKsxGdvcKGJljxPnzS97UXb5tq7M2DvdzJVS7FjB7xn6xQbt+SDdEdLrCpd14K7Vn2lvr/vVx0HTvqLR2oCUO1WyFKDxOGbhVBzu8iBXP63WW0IkqYkgZMLOQRPiwBPrSmp/EVxUa2t5gpO6AQJJQgHygRx61W5OXAUzoP8ArTWBNkgOCYuHy4YW0bCj1icdqrbnUNTqo3OQCZ3jbGOcTkziqPS9fa3cDMouLEBWUQM87eCRyAcZzVoevWmIcuBgwCD4JIkAAec8YiaEriuLYRvpyfBbYGckzLGY4kRHYR3NassjXlBLXGDhjaCG58Ud4YMAMgYOM5IEmlX1qtIBncpYQYBIXsfcfcVX6LRXBcDMdmCxBfadhkGQrAgc4x9OaXG7lqm6Adtau6W9fVb2+3G0hLZRlQCAFZjwcewER2ruOsfiyzaCojWyI4VixDRwTwD7ivHbV/T2wJYEzwMjEnBJPhj6n1rWp6vIJVsAgiPzY3D25z780mSVv4L92Mmzo9T+KQty2xueDfuIgswaOxkTBI58gfffWfxlbvjZbgkvO+5u3FCAR4FPMh+OxAqh6da+KvxDxho3cgKFAYeXePXvUL1tiG2yJ+RpElUkbgBECJ5qnJkT2lu0FX2LPV2lxtEKD4eRJadzE/MOJ/2qufpdsGbu5yWMDAUEggY7xtn696auAoNkz/LOTE7iyjJ9ye1D1EkvkQWjM4E7T+kfc1lWSVtJ7DaQ1vVW7SlbaooCqzMBHz8QfzZn/wATSa6lWBKlQzEbSSs7F+ct6SJ+lJdSG+AphVRkH+NkkAY7if1rktz23IkyNyzxIIInPaKsx4de7e4aOo6xrrXw7ajcxFtDOIBBCMT9xj/Ea3/HfF+BbUbVfvj8zMXgA+akZHMVzmjtzZvH802lXzJLgtA/8fvWtPobhusgYKyK7EzgbROCPOY+tXeFFLnghbdT6gbQbYpgll3Fp3EKoPhGOCO3emOv2vhOu0Fltg8HhO059Vz6Vyz7p7mOcnBomp1TvlyTjb9AeKfwaaohaJpmu/xFwbgQFdQDElzJaMY2z/5VVsHZhakEzA4596JotQ3iEFpWPOAoPrAAE5pnq+m+DeTYCRtQgmfE2J4Pt3FFNxlXyIFs9MNuzeZ9pYowUdxsdQxyIziIqotKCGmZEbfKZEz9P7071l3S66kz7YBDhWOKrTTQTq75CW2tuKGUurMfgbcnIcjDeWJwP861rtRu09oBYAAzPLLuBMecd/WkLpZ/HkwPEY47CT2mmx0+81knYdqENjP/AKm2BjkwVMdhQpKrBRYdK1hu2hpyTyZOCBbCmOZ7+nf60HRAXma22ItkCMEsg8Pt27dgKqtNd2MGHYyKPpeoFLpuACSCDjz5gCI4pXBq9JKLT8NbrtwKx8FsfEI82XC45xP/AMRVh1DVO7KyJuXYoB3BeMREjy8qsOjdOFmwTks5ZmAB8vCvnA9fM1UhrOfiXmUyRtXcAAD6Y5msutSm2lwRHTvdZjAkk+VFt6eMsZOIHIzxUr2pRML4RjMgH9T9/pSp6oifOWIjsR8p8z24A4rszzrhGRIasagySMgfqewj3/tWarUETOWPY4zws+Xb98VA/EVtnUBY4AnCgyQCQPofvTOp1VskEllUNB3CNxWJI8+xH1qrUm99hqJ3bjQd2WzjMLIjaBOe+aR09xnYArgRIyMY5pv+IVl3yIYkDBmZiAPvFL3NSBIVpJkc+ZUxHnMVHmito8k3HNVeBfxNEeWeBk8+f3iqrVakkYLAggqAILTtAyeDng+VAN93Yg7pznHY7Zny9B/TS6FmYbbbkyOQe89uJgj9KrS7sNELl88AEMwMbfeNuKFd0r5GT4toyQQA2WjtyPuatLtkqMqo5yOQJ8IDfT3oVx3t4W2SVkGEJPA5YfSe81Fk8g2L2+nMysxCySSCWA3Zj6QoY+tZ/wBOthGJYEwADON0ZwM8xRVW8ditEXAGBALGARMz34p+xpSqy5BbbMABoJIwoIz4T++ySytd/kE5vU29o8J3LxMDnkgff94oZVonMZE//Yf/AC/WrHUWXYSAYJMjaJ3MYk4zzG72qt3lTLTgYBkYn+2DWiM7QR2zoyPEeAVCkdyTyB3wJ+1dE2ltgHYqkw2YktgE8+pjNc1pb/xHVQhJLpAUkRlV+kmBPrXf2+kCIFwFwpDEDhmK8SMLzJPOK5/WZtFamH3EtJaeHmCv8xSIhcfmEZnjnz96JrNIbansBaIHeS4GfsWp666i2ttQqkZI5B3bdwPrJB/5pLW33ILL4jsKTkbSTtWM8ZAzXP1ynIeIjekuPHtA2ljtBaANzyW+USDxz7CtpZNxrwgoN4lsQACCzCR82Y9xSC6hV1NxVuAhi3xAwBHw18RQMfMiM+frROrs0mLyp4gSCYLD5pAzEMIgd2nvV6jukvQayPUdQBfwYGwleDB7nHJxXP8AUlUlLjbgGZ1bjhYA9jB/Wrjq+lZ4ug+GIU8/EkkY7xAbPoaH1W2iIARJW0D2gNcQB4Ge5P2q7FOq8wFZ1S2E/h2QQGVC0cudxIJHBNHUhd14yXLhOTAUjknGSRzSnWNcXVIxkwPRTAz50nav7l2sTzg+RJBz3AieKuUW4qyUajcWYtAzJycgYH19fWm7GlUh2ZlXZtOwgy27JABiPX3rSacDTbm4Z7ZUjkQ122w58ln61q1N0P4TLuis3OQCVAnzKnFWOb7dgUN9Bu2i90mEZ1ZVHYBjJUD6DHpVTrLxYw35Tt/8cdvQUW1oXQ2nI5ZiFhi38pvECI5kER/amus6D4bICcXQLhP9LMTuA+kRQTip+/0CIMgdjJIYrgHu4gQfIYNZqym4G2DtCpM93AG4/eat+raP4msZbBy27HqNxj28IHvVHYss5AUEkkLH+JjAHpJpoST3IMK/8u6Q0Bikp/USWIj0UTn/ABUzrNZFpFS6xyysvAMEFXj1wP8AtFV11GUkHBBKn3GCK6Gz+FC9uy3xApdC7box4lgD/sbcf/aaWcoRpyf3QHSKG2zKpIkA+FjGDOds9uJo+gtu07UDhPGwI5G5RBjJyRjyBp74tv8Ag/h/nW8Lh9Qykf5CrP8ADdhjaYKQvxN6qTI8SLIBMQBlj9PWpOajFt+dff8AAGOpqHezBAUggHG7a07CDkZmBgHnmjaT8MuwJO0Z8lY8Dkkinfw/0xbGnN26+8sQ+2WZQvzqQvEngmJifOltV+IrdtjstK5Y7nLTPxDhlGOBAH0+tcxym244iUyt6vfh4PiIWCIP6SM/aqvW3vIZKjcZBkQMYPn2ivRb1tSZgfalrlhD+UfYV6qP4el+4y+N6HnekukNwIPPPYGIParTW2nLW0t+Muq3O48TDK5PaOeO9dYLK+Q+1S+GJmBIoy6C3d/0TxvQ4zV2UTTgm7/NB2tbkQkORB/xYJny+9LWtILoBR4yinM+KCXb6Yr0TR6t7Mm2xQnnbiffzo79Xuty5P2/0qr8jkV1JDLLE85taa8i7idqkxlon5sx6ROfMROYuxoGdVuEu1wifAG2jA2gbeTJnB7VfaofEgtJj1PtwKX1uiS4PEszBnvgQM+Udqrn0GV18SJ4iK+7o9kXIK7UYbGz44O0kHiABz7+9R/G3Dae6kb1YG4ucJI2EL5AqMz3q5bQqqMiEqG5AMjv2PvVPb6TtR/EZOMYx7Vl/IZV+rf/AAfxI0Up63ekkOc88x9qtuj6hLtp/iXNtwE7RwpDFZ9AOcUsOjepprQ9NRVYFQSe5zFWT6Xby9g6l2LnpXTVcknUIqptVZKnsMjxeZ58vfE9TpdN8RVDMdjkfEwxYFADHAUTAj/Eaq7ejWcAD6CmUtODgiPaP7VmfTPXbk/6DTZ1OhXT2VZrZt7jEJMAHAYjuSSoOfIUVCbKXLz/AA1Lpu2tcQGSMiQ0Rjz9OcCi0rx4WiDE10T9GtGzAIkrHB/zrHl6Km3bfuRbdilvWWtEPctlQSr5I3QyqSVtzLDwjI/2o4YBHYkk7YRAknwmWYgHxHOPKO3en6votpA5EIuY4VQO1As3tqtDFSBIIJHJ4+nNVZcST2LYyQ634fa2CxBnF1lBydgkgE8NJYnmMZGKb1/TkbWB9QqKg2B1ILSwBkYkBCTMk58vOmu9eLggyCRmJHiPBx2FWOu6qzauFeCxUqWllziCJiYmqZPKpb+T+hItdy0OhbUFyoa2i24tHZjYPyrIAWcDzgGub0PQ0/iwmoAKFe7OT8jE8nsWQTj5cCuo6P8AiJwHt3AJtrO4nfuE5y3PAPeuL6hqGuaswwLFlYPAUx8wjEA4qdM56pRulQG12EWsWFe2kliqXwwI5JDm3MDJ9vSqy5owChyw8LMgElQDDbvKYJ781mqk3d08yZ/9o9PagrfILGT4h2MekHzGa7OOKrd/e5LHNNcTa6MrAMRBIJC+KRAEZgH7VPS61baMigmWR9wwQVQgxPqT371XySDJ7j9J7fX9zWkLQSCOf6R/px6UZQi7Ci70XUVt3NO5O/bvLkHI+IPEDjJEmY5qx0XQQ9hRfJVgLj2kkZG07UkcZCmBmB9qJNdcIVZWCS3ywQYjkZ/c1ajqW9RuMGCSCltgSIMAFYHHNZM0ZKtO32wSY/pnm9p77AKtuwFYHLE8FgAO5f8AU1T6Sy4vMbNt7i7/ABFVJwZXnt8xH1pm51d2NsHZKov5FiVIPPPnT2h/GlwFlZFPywQdvyn1ntP6eVCEZJPbt9SRo6N+l29jE21YElUBER8S2N9w9y+f+IrkOsdTdWNkABVLBBlRtIAE44gQB9OKv+qdW+NYK7guchAFmR+bGck5xMTXM3OolWabVu5k+Jgd3JMyDzmMg1T08fPcLSFLGsBC2riP/wCqrbVADEAf0xLTx7V6Ra6fbNmwqiBpyGuK0DxMNzhgeeT9oqi6f+OQAP8A9YJ28BWDj2Hv51q1qbn8RcuGNhUhVJIHigyB7T96XNqk6a09+bJsR6w7W7Oo2mQLuQcbUO+VAjHi3DH9Aqi1d027jrLkbgwPhWQ6q3H1qz1XUlAvSgI3iczuO5vET37GDPbyqGv6rZLnfZ+IYEENthYBCxHaTVkVpXF/aC1sdZdNBY0S4aAxr2xyyJrU1omok1AmyaxWqBNYpoBCO9aZ8VFzUCcUGEGz0rdbmjNS12qpoKAK+ai75qPeoXayTReg9l804r1XWTTi1inyWpE3ueIV0ekveDmuS1DVcdP1HhoNWgm+qvPJqh1PJ9RVrr3qn1faqcsAJCTrmaleuSwPt+lauCgsao0WxqDPeIJ9RFKs/jB71l1qVuXOKuxYRGjepGR7n9aTNumLzSKGK0eHRFIxfl9f960hwawGtUuig2EtNx6Ub4maVtmtu1K4bhGWuQwNL74cmou1DY0ygCy4t38c0K62KTt3DU/iYpPCSZLJo+PrV3Y1fhXcDMCPUVQAY7/bH3qf8RjM+XNJkxKQr3LvU5VvXPlVe2aXs35Mkx/ep/HngfcxVHhtcDJnpVygNTl/TMKUa23lXrTngzUKN8I1pbRqBAkVtRTR05qS6emolizrQitWf8PihNp6mkllYy0veWrZrFKX7FBwCmUzjNDu03ftUtdXFYssaL4MjYNPrSGnqyAxXOycmiIhrDU9Bq8RQeonFVNvUwakN0Rl/qr80heeaVOsmoC/RnG0BMYIxSl409bEiq/W4qmMdxmCuvSjNUnehKa1Y4lbYwoxUfh0S2KIFrasVoqcqFWStFaaZKjspJYQqYqtY9GKVhWq/BG1C8VmymQv7mhXr+0jg0knCHIVb4NBIrfxRUTqSeP15qC3o7Aj2/zrLLJbobSybXaGR6VMMDWnYcTHl/of1pWkFEFn1NZ8Q+tTRoGDmtrcEcA/eq7Yx77dANKNphQW1lCbVV6VRZzA5tLQmtjyoLX6g16nogyxFDLUs1+gtfo0Qba5Qmu0o16gtepqINteoNy9SjXqC16iQJfUGk3SpPeoLXqryY1JDxlQO2sGrC2cVWl81tdTFcTqsTjI245WgHV2iueutVx1J5FUj80mNDSMV6ILlDC1lXVsIdB0syKT6ukGi9CfNG68YrLTU9izsc7B8j9j3o6WAOTwYpd7z+dQF8k5pnkmu1C6bHLeoE+QFNK0gHziq/TifYT5D9T3oZYgRVkOoyY43zYssabLViPMUo+q7AZpL4vn/nR9FdVeRkkCfIVH1U8jpul6EWJRHih789+1DuELzW9Vq8wMCB/aDSd25JzkVZl6pJaYfMrjBt2zT6iTPPr+/pQluwcx9q2tsHP6VO1ZDGMfUwBGeawGj4UCa75f2qJuGiXrImFIPqJj9QKFEc0BlRhk1grC1MaVTz9qhG6QAk/SoTT79/1/tNQEDyo0KpnrZqLVlZXqTlkTUWrdZRIBahNW6yiQC1CesrKJADUFq3WUAgHoTVlZQCDNQesrK5vXcI04RfVfLVNcrKysGMvZNeKhWVlXClt0Tn7UT8QcD9963WVT+8fsUK0Buayso9RwiQ7krfett8v1/wBaysrMhu4IUa3x+/6qysqIMjb8n3rfYfX+1ZWUBESscfvzrfT/AJj7H+1ZWUAPuat8/v0rWprKygRfqQCzyKdT5a3WUyDkB9qVNZWVCQ7n/9k=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40" name="Picture 12" descr="http://www.kathyloperevents.com/kilimanjaro/images/v031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4435001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Инжењери екосистема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676456" cy="6021288"/>
          </a:xfrm>
        </p:spPr>
        <p:txBody>
          <a:bodyPr>
            <a:normAutofit fontScale="92500" lnSpcReduction="10000"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Неке врсте живих бића модификују животно станиште и услове живота много више него остале. </a:t>
            </a:r>
          </a:p>
          <a:p>
            <a:r>
              <a:rPr lang="sr-Cyrl-RS" dirty="0" smtClean="0"/>
              <a:t>Пре утицаја човека као највећег тренутног инжењера свих екосистема на Земљи, то су давно у геолошкој историји Земље </a:t>
            </a:r>
            <a:r>
              <a:rPr lang="sr-Latn-RS" dirty="0" smtClean="0"/>
              <a:t>(</a:t>
            </a:r>
            <a:r>
              <a:rPr lang="sr-Cyrl-RS" dirty="0" smtClean="0"/>
              <a:t>пре 2,5 милијарди година) били </a:t>
            </a:r>
            <a:r>
              <a:rPr lang="sr-Cyrl-RS" dirty="0" smtClean="0"/>
              <a:t>нпр </a:t>
            </a:r>
            <a:r>
              <a:rPr lang="sr-Cyrl-RS" dirty="0" smtClean="0">
                <a:solidFill>
                  <a:srgbClr val="00B0F0"/>
                </a:solidFill>
              </a:rPr>
              <a:t>првобитни фотосинтетски </a:t>
            </a:r>
            <a:r>
              <a:rPr lang="sr-Cyrl-RS" dirty="0" smtClean="0">
                <a:solidFill>
                  <a:srgbClr val="00B0F0"/>
                </a:solidFill>
              </a:rPr>
              <a:t>микроорганизми </a:t>
            </a:r>
            <a:r>
              <a:rPr lang="sr-Cyrl-RS" dirty="0" smtClean="0"/>
              <a:t>који су својом активношћу мењали хемијски састав атмосфере, тако што су </a:t>
            </a:r>
            <a:r>
              <a:rPr lang="sr-Cyrl-RS" dirty="0" smtClean="0"/>
              <a:t>у процесу фотосинтезе </a:t>
            </a:r>
            <a:r>
              <a:rPr lang="sr-Cyrl-RS" dirty="0" smtClean="0">
                <a:solidFill>
                  <a:srgbClr val="00B0F0"/>
                </a:solidFill>
              </a:rPr>
              <a:t>ослобађали </a:t>
            </a:r>
            <a:r>
              <a:rPr lang="sr-Cyrl-RS" dirty="0" smtClean="0">
                <a:solidFill>
                  <a:srgbClr val="00B0F0"/>
                </a:solidFill>
              </a:rPr>
              <a:t>кисеоник</a:t>
            </a:r>
            <a:r>
              <a:rPr lang="sr-Cyrl-RS" dirty="0" smtClean="0"/>
              <a:t>! Са појавом биљака, количина кисеоника ослобођена у атмосферу се повећала на 21%, а концентрација угљен-диоксида опала са 80% на 0,03%.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676456" cy="4680520"/>
          </a:xfrm>
        </p:spPr>
        <p:txBody>
          <a:bodyPr>
            <a:normAutofit/>
          </a:bodyPr>
          <a:lstStyle/>
          <a:p>
            <a:r>
              <a:rPr lang="sr-Cyrl-RS" smtClean="0"/>
              <a:t>Сав кисеоник у Земљиној атмосфери је </a:t>
            </a:r>
            <a:r>
              <a:rPr lang="sr-Cyrl-RS" b="1" smtClean="0">
                <a:solidFill>
                  <a:srgbClr val="00B050"/>
                </a:solidFill>
              </a:rPr>
              <a:t>БИОГЕНОГ порекла</a:t>
            </a:r>
            <a:r>
              <a:rPr lang="sr-Cyrl-RS" smtClean="0"/>
              <a:t>, настао као нуспродукт </a:t>
            </a:r>
            <a:r>
              <a:rPr lang="sr-Cyrl-RS" b="1" smtClean="0">
                <a:solidFill>
                  <a:srgbClr val="00B050"/>
                </a:solidFill>
              </a:rPr>
              <a:t>ФОТОСИНТЕЗЕ!!!</a:t>
            </a:r>
          </a:p>
          <a:p>
            <a:endParaRPr lang="sr-Cyrl-RS" b="1" smtClean="0">
              <a:solidFill>
                <a:srgbClr val="00B050"/>
              </a:solidFill>
            </a:endParaRPr>
          </a:p>
          <a:p>
            <a:r>
              <a:rPr lang="sr-Cyrl-RS" b="1" smtClean="0">
                <a:solidFill>
                  <a:srgbClr val="00B050"/>
                </a:solidFill>
              </a:rPr>
              <a:t>ФОТОСИНТЕЗА </a:t>
            </a:r>
            <a:r>
              <a:rPr lang="sr-Cyrl-RS" b="1" smtClean="0"/>
              <a:t> је процес производње органске материје од угљен диоксида и воде уз помоћ сунчеве светлости, а као нуспроизвод ове реакције ослобађа се кисеоник </a:t>
            </a:r>
            <a:endParaRPr lang="sr-Cyrl-RS" b="1" smtClean="0">
              <a:solidFill>
                <a:srgbClr val="00B05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Инжењери екосистема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&amp;Rcy;&amp;iecy;&amp;zcy;&amp;ucy;&amp;lcy;&amp;tcy;&amp;acy;&amp;tcy; &amp;scy;&amp;lcy;&amp;icy;&amp;kcy;&amp;acy; &amp;zcy;&amp;acy; fotosinteza bilja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61" y="0"/>
            <a:ext cx="913845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676456" cy="5374832"/>
          </a:xfrm>
        </p:spPr>
        <p:txBody>
          <a:bodyPr>
            <a:normAutofit fontScale="92500" lnSpcReduction="20000"/>
          </a:bodyPr>
          <a:lstStyle/>
          <a:p>
            <a:r>
              <a:rPr lang="sr-Cyrl-RS" smtClean="0"/>
              <a:t>Првобитни фотосинтетски организми били су микроорганизми који су променили састав атмосфере (сада има 21% кисеоника у атмосфери) и створили услове за настанак  </a:t>
            </a:r>
            <a:r>
              <a:rPr lang="sr-Cyrl-RS" b="1" smtClean="0">
                <a:solidFill>
                  <a:srgbClr val="0070C0"/>
                </a:solidFill>
              </a:rPr>
              <a:t>АЕРОБНИХ организама</a:t>
            </a:r>
            <a:r>
              <a:rPr lang="sr-Cyrl-RS" b="1" smtClean="0"/>
              <a:t>, </a:t>
            </a:r>
            <a:r>
              <a:rPr lang="sr-Cyrl-RS" smtClean="0"/>
              <a:t>којима је неопходан кисеоник за опстанак и у који спада већина живих бића која  сада доминира планетом (и у копненим и у воденим екосистемима). Највећи произвођачи кисеоника на Земљи су </a:t>
            </a:r>
            <a:r>
              <a:rPr lang="sr-Cyrl-RS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ОКЕАНИ, </a:t>
            </a:r>
            <a:r>
              <a:rPr lang="sr-Cyrl-RS" smtClean="0"/>
              <a:t>односно микроскопске алге </a:t>
            </a:r>
            <a:r>
              <a:rPr lang="sr-Cyrl-RS" b="1" smtClean="0">
                <a:solidFill>
                  <a:srgbClr val="FFFF00"/>
                </a:solidFill>
              </a:rPr>
              <a:t>ФИТОПЛАНКТОН </a:t>
            </a:r>
            <a:r>
              <a:rPr lang="sr-Cyrl-RS" smtClean="0"/>
              <a:t>у осветљеној зони океана који врши фотосинтезу.</a:t>
            </a:r>
          </a:p>
          <a:p>
            <a:r>
              <a:rPr lang="sr-Cyrl-RS" smtClean="0"/>
              <a:t>Следећи највећи произвођач су </a:t>
            </a:r>
            <a:r>
              <a:rPr lang="sr-Cyrl-RS" sz="2800" b="1" smtClean="0">
                <a:solidFill>
                  <a:srgbClr val="FF0000"/>
                </a:solidFill>
              </a:rPr>
              <a:t>ТРОПСКЕ КИШНЕ ШУМЕ, </a:t>
            </a:r>
            <a:r>
              <a:rPr lang="sr-Cyrl-RS" smtClean="0"/>
              <a:t>односно биљни покривач на целој планети</a:t>
            </a:r>
            <a:endParaRPr lang="en-US" smtClean="0"/>
          </a:p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Инжењери екосистема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2696"/>
            <a:ext cx="8676456" cy="5328592"/>
          </a:xfrm>
        </p:spPr>
        <p:txBody>
          <a:bodyPr>
            <a:normAutofit fontScale="92500" lnSpcReduction="10000"/>
          </a:bodyPr>
          <a:lstStyle/>
          <a:p>
            <a:r>
              <a:rPr lang="sr-Cyrl-RS" smtClean="0">
                <a:solidFill>
                  <a:srgbClr val="FF0000"/>
                </a:solidFill>
              </a:rPr>
              <a:t>Мењањем састава атмосфере, повећала се способност атмосфере да задржи топлоту</a:t>
            </a:r>
            <a:r>
              <a:rPr lang="sr-Cyrl-RS" smtClean="0"/>
              <a:t>, тако да су првобитни фотосинтетски микроорганизми имали пресудан утицај на формирање повољне климе на Земљи, која је омогућила постојање течне воде и бујање разноврсног живота на њој. </a:t>
            </a:r>
            <a:endParaRPr lang="sr-Latn-RS" smtClean="0"/>
          </a:p>
          <a:p>
            <a:r>
              <a:rPr lang="sr-Cyrl-RS" smtClean="0"/>
              <a:t>Без слоја атмосфере који попут ћебета </a:t>
            </a:r>
            <a:endParaRPr lang="sr-Latn-RS" smtClean="0"/>
          </a:p>
          <a:p>
            <a:pPr lvl="1">
              <a:buNone/>
            </a:pPr>
            <a:r>
              <a:rPr lang="sr-Cyrl-RS" smtClean="0"/>
              <a:t>задржава топлоту</a:t>
            </a:r>
            <a:endParaRPr lang="sr-Latn-RS" smtClean="0"/>
          </a:p>
          <a:p>
            <a:pPr lvl="1">
              <a:buNone/>
            </a:pPr>
            <a:r>
              <a:rPr lang="sr-Cyrl-RS" smtClean="0"/>
              <a:t> на Земљи, наша </a:t>
            </a:r>
            <a:endParaRPr lang="sr-Latn-RS" smtClean="0"/>
          </a:p>
          <a:p>
            <a:pPr lvl="1">
              <a:buNone/>
            </a:pPr>
            <a:r>
              <a:rPr lang="sr-Cyrl-RS" smtClean="0"/>
              <a:t>планета би била </a:t>
            </a:r>
            <a:endParaRPr lang="sr-Latn-RS" smtClean="0"/>
          </a:p>
          <a:p>
            <a:pPr lvl="1">
              <a:buNone/>
            </a:pPr>
            <a:r>
              <a:rPr lang="sr-Cyrl-RS" smtClean="0"/>
              <a:t>хладна и </a:t>
            </a:r>
            <a:endParaRPr lang="sr-Latn-RS" smtClean="0"/>
          </a:p>
          <a:p>
            <a:pPr lvl="1">
              <a:buNone/>
            </a:pPr>
            <a:r>
              <a:rPr lang="sr-Cyrl-RS" smtClean="0"/>
              <a:t>беживотна.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Инжењери екосистема</a:t>
            </a:r>
            <a:endParaRPr lang="en-US"/>
          </a:p>
        </p:txBody>
      </p:sp>
      <p:pic>
        <p:nvPicPr>
          <p:cNvPr id="5" name="Picture 2" descr="http://www.nuffieldfoundation.org/sites/default/files/The_Earth_and_Atmosphe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5334" y="4077072"/>
            <a:ext cx="4568666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3888432"/>
          </a:xfrm>
        </p:spPr>
        <p:txBody>
          <a:bodyPr>
            <a:normAutofit/>
          </a:bodyPr>
          <a:lstStyle/>
          <a:p>
            <a:r>
              <a:rPr lang="sr-Cyrl-RS" smtClean="0"/>
              <a:t>Примери за инжењере екосистема:</a:t>
            </a:r>
          </a:p>
          <a:p>
            <a:r>
              <a:rPr lang="sr-Cyrl-RS" smtClean="0">
                <a:solidFill>
                  <a:srgbClr val="00B050"/>
                </a:solidFill>
              </a:rPr>
              <a:t>Дрвеће у шумама </a:t>
            </a:r>
            <a:r>
              <a:rPr lang="sr-Cyrl-RS" smtClean="0"/>
              <a:t>– образује посебну микроклиму – високу влажност, недостатак светлости, ветра, уједначенију температуру</a:t>
            </a:r>
          </a:p>
          <a:p>
            <a:r>
              <a:rPr lang="sr-Cyrl-RS" smtClean="0">
                <a:solidFill>
                  <a:srgbClr val="FFC000"/>
                </a:solidFill>
              </a:rPr>
              <a:t>Даброви</a:t>
            </a:r>
            <a:r>
              <a:rPr lang="sr-Cyrl-RS" smtClean="0"/>
              <a:t> – преграђују реке и од текуће воде праве језера</a:t>
            </a:r>
          </a:p>
          <a:p>
            <a:r>
              <a:rPr lang="sr-Cyrl-RS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Човек</a:t>
            </a:r>
          </a:p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Инжењери екосистема</a:t>
            </a:r>
            <a:endParaRPr lang="en-US"/>
          </a:p>
        </p:txBody>
      </p:sp>
      <p:pic>
        <p:nvPicPr>
          <p:cNvPr id="28674" name="Picture 2" descr="&amp;Rcy;&amp;iecy;&amp;zcy;&amp;ucy;&amp;lcy;&amp;tcy;&amp;acy;&amp;tcy; &amp;scy;&amp;lcy;&amp;icy;&amp;kcy;&amp;acy; &amp;zcy;&amp;acy; beaver d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642409"/>
            <a:ext cx="2952328" cy="2215591"/>
          </a:xfrm>
          <a:prstGeom prst="rect">
            <a:avLst/>
          </a:prstGeom>
          <a:noFill/>
        </p:spPr>
      </p:pic>
      <p:pic>
        <p:nvPicPr>
          <p:cNvPr id="28676" name="Picture 4" descr="&amp;Rcy;&amp;iecy;&amp;zcy;&amp;ucy;&amp;lcy;&amp;tcy;&amp;acy;&amp;tcy; &amp;scy;&amp;lcy;&amp;icy;&amp;kcy;&amp;acy; &amp;zcy;&amp;acy; d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183" y="4581128"/>
            <a:ext cx="2939817" cy="2276872"/>
          </a:xfrm>
          <a:prstGeom prst="rect">
            <a:avLst/>
          </a:prstGeom>
          <a:noFill/>
        </p:spPr>
      </p:pic>
      <p:sp>
        <p:nvSpPr>
          <p:cNvPr id="28678" name="AutoShape 6" descr="&amp;Rcy;&amp;iecy;&amp;zcy;&amp;ucy;&amp;lcy;&amp;tcy;&amp;acy;&amp;tcy; &amp;scy;&amp;lcy;&amp;icy;&amp;kcy;&amp;acy; &amp;zcy;&amp;acy; woo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80" name="Picture 8" descr="&amp;Rcy;&amp;iecy;&amp;zcy;&amp;ucy;&amp;lcy;&amp;tcy;&amp;acy;&amp;tcy; &amp;scy;&amp;lcy;&amp;icy;&amp;kcy;&amp;acy; &amp;zcy;&amp;acy; woo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4653136"/>
            <a:ext cx="3096343" cy="2204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exploringnature.org/graphics/foodwebs/desert_food%20web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438649" cy="3429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sr-Cyrl-RS" sz="2400" dirty="0" smtClean="0">
                <a:latin typeface="Arial Black" pitchFamily="34" charset="0"/>
              </a:rPr>
              <a:t>ПРИМЕРИ ЕКОСИСТЕМА:</a:t>
            </a:r>
            <a:r>
              <a:rPr lang="en-US" sz="2400" dirty="0" smtClean="0">
                <a:latin typeface="Arial Black" pitchFamily="34" charset="0"/>
              </a:rPr>
              <a:t/>
            </a:r>
            <a:br>
              <a:rPr lang="en-US" sz="2400" dirty="0" smtClean="0">
                <a:latin typeface="Arial Black" pitchFamily="34" charset="0"/>
              </a:rPr>
            </a:br>
            <a:endParaRPr lang="en-US" sz="2400" dirty="0">
              <a:latin typeface="Arial Black" pitchFamily="34" charset="0"/>
            </a:endParaRPr>
          </a:p>
        </p:txBody>
      </p:sp>
      <p:pic>
        <p:nvPicPr>
          <p:cNvPr id="3074" name="Picture 2" descr="http://education.nationalgeographic.com/media/file/Arctic-ecosystem-spani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3995935" cy="3195604"/>
          </a:xfrm>
          <a:prstGeom prst="rect">
            <a:avLst/>
          </a:prstGeom>
          <a:noFill/>
        </p:spPr>
      </p:pic>
      <p:pic>
        <p:nvPicPr>
          <p:cNvPr id="3076" name="Picture 4" descr="http://king.portlandschools.org/files/houses/y2/animalmaineia/files/species/nblemmingah/ecology/LakeEcosystem_Pos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2656"/>
            <a:ext cx="4716016" cy="32452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292080" y="46531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latin typeface="Arial Black" pitchFamily="34" charset="0"/>
              </a:rPr>
              <a:t>ЕКОСИСТЕМ САВАНЕ?</a:t>
            </a:r>
            <a:endParaRPr lang="en-US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400" b="1" dirty="0" smtClean="0">
                <a:latin typeface="Arial Black" pitchFamily="34" charset="0"/>
              </a:rPr>
              <a:t>БИОМ</a:t>
            </a:r>
            <a:r>
              <a:rPr lang="en-US" sz="2400" dirty="0" smtClean="0">
                <a:latin typeface="Arial Black" pitchFamily="34" charset="0"/>
              </a:rPr>
              <a:t/>
            </a:r>
            <a:br>
              <a:rPr lang="en-US" sz="2400" dirty="0" smtClean="0">
                <a:latin typeface="Arial Black" pitchFamily="34" charset="0"/>
              </a:rPr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1800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Cyrl-CS" sz="2400" dirty="0" smtClean="0">
                <a:latin typeface="Arial Black" pitchFamily="34" charset="0"/>
              </a:rPr>
              <a:t>Екосистеми </a:t>
            </a:r>
            <a:r>
              <a:rPr lang="sr-Cyrl-CS" sz="2400" dirty="0">
                <a:latin typeface="Arial Black" pitchFamily="34" charset="0"/>
              </a:rPr>
              <a:t>који су међусобно повезани и условљени </a:t>
            </a:r>
            <a:r>
              <a:rPr lang="sr-Cyrl-CS" sz="2800" dirty="0">
                <a:solidFill>
                  <a:srgbClr val="C00000"/>
                </a:solidFill>
                <a:latin typeface="Arial Black" pitchFamily="34" charset="0"/>
              </a:rPr>
              <a:t>у истом климатском појасу </a:t>
            </a:r>
            <a:r>
              <a:rPr lang="sr-Cyrl-CS" sz="2400" dirty="0">
                <a:latin typeface="Arial Black" pitchFamily="34" charset="0"/>
              </a:rPr>
              <a:t>се групишу у већу целину означену као </a:t>
            </a:r>
            <a:r>
              <a:rPr lang="sr-Cyrl-CS" sz="2800" b="1" dirty="0">
                <a:solidFill>
                  <a:srgbClr val="C00000"/>
                </a:solidFill>
                <a:latin typeface="Arial Black" pitchFamily="34" charset="0"/>
              </a:rPr>
              <a:t>биом </a:t>
            </a:r>
            <a:r>
              <a:rPr lang="sr-Cyrl-CS" sz="2400" dirty="0">
                <a:latin typeface="Arial Black" pitchFamily="34" charset="0"/>
              </a:rPr>
              <a:t>(велика заједница</a:t>
            </a:r>
            <a:r>
              <a:rPr lang="sr-Cyrl-CS" sz="2400" dirty="0" smtClean="0">
                <a:latin typeface="Arial Black" pitchFamily="34" charset="0"/>
              </a:rPr>
              <a:t>)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068960"/>
            <a:ext cx="914400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sr-Cyrl-CS" sz="2400" dirty="0" smtClean="0">
                <a:solidFill>
                  <a:prstClr val="black"/>
                </a:solidFill>
                <a:latin typeface="Arial Black" pitchFamily="34" charset="0"/>
              </a:rPr>
              <a:t>Биом представља </a:t>
            </a:r>
            <a:r>
              <a:rPr lang="sr-Cyrl-CS" sz="2400" dirty="0" smtClean="0">
                <a:solidFill>
                  <a:srgbClr val="C00000"/>
                </a:solidFill>
                <a:latin typeface="Arial Black" pitchFamily="34" charset="0"/>
              </a:rPr>
              <a:t>комплекс </a:t>
            </a:r>
            <a:r>
              <a:rPr lang="sr-Cyrl-CS" sz="2400" dirty="0" smtClean="0">
                <a:solidFill>
                  <a:prstClr val="black"/>
                </a:solidFill>
                <a:latin typeface="Arial Black" pitchFamily="34" charset="0"/>
              </a:rPr>
              <a:t>већег броја </a:t>
            </a:r>
            <a:r>
              <a:rPr lang="sr-Cyrl-CS" sz="2400" dirty="0" smtClean="0">
                <a:solidFill>
                  <a:srgbClr val="C00000"/>
                </a:solidFill>
                <a:latin typeface="Arial Black" pitchFamily="34" charset="0"/>
              </a:rPr>
              <a:t>екосистема у оквиру једне климатске области, </a:t>
            </a:r>
            <a:r>
              <a:rPr lang="sr-Cyrl-CS" sz="2400" dirty="0" smtClean="0">
                <a:solidFill>
                  <a:prstClr val="black"/>
                </a:solidFill>
                <a:latin typeface="Arial Black" pitchFamily="34" charset="0"/>
              </a:rPr>
              <a:t>окарактерисан присуством </a:t>
            </a:r>
            <a:r>
              <a:rPr lang="sr-Cyrl-CS" sz="2400" dirty="0" smtClean="0">
                <a:solidFill>
                  <a:srgbClr val="0070C0"/>
                </a:solidFill>
                <a:latin typeface="Arial Black" pitchFamily="34" charset="0"/>
              </a:rPr>
              <a:t>доминантног типа екосистема </a:t>
            </a:r>
            <a:r>
              <a:rPr lang="sr-Cyrl-CS" sz="2400" dirty="0" smtClean="0">
                <a:solidFill>
                  <a:prstClr val="black"/>
                </a:solidFill>
                <a:latin typeface="Arial Black" pitchFamily="34" charset="0"/>
              </a:rPr>
              <a:t>и одређеном животном формом.</a:t>
            </a:r>
            <a:endParaRPr lang="en-US" sz="24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797152"/>
            <a:ext cx="914400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CS" sz="2400" dirty="0" smtClean="0">
                <a:latin typeface="Arial Black" pitchFamily="34" charset="0"/>
              </a:rPr>
              <a:t>  Различити аутори препознају различит број</a:t>
            </a:r>
          </a:p>
          <a:p>
            <a:r>
              <a:rPr lang="sr-Cyrl-CS" sz="2400" dirty="0" smtClean="0">
                <a:latin typeface="Arial Black" pitchFamily="34" charset="0"/>
              </a:rPr>
              <a:t>   биома на планети</a:t>
            </a:r>
            <a:r>
              <a:rPr lang="sr-Cyrl-CS" dirty="0" smtClean="0">
                <a:latin typeface="Arial Black" pitchFamily="34" charset="0"/>
              </a:rPr>
              <a:t>.</a:t>
            </a:r>
          </a:p>
          <a:p>
            <a:endParaRPr lang="sr-Cyrl-CS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1332760"/>
          </a:xfrm>
        </p:spPr>
        <p:txBody>
          <a:bodyPr>
            <a:noAutofit/>
          </a:bodyPr>
          <a:lstStyle/>
          <a:p>
            <a:pPr algn="ctr"/>
            <a:r>
              <a:rPr lang="sr-Cyrl-RS" sz="3600" smtClean="0"/>
              <a:t>Од чега зависи распрострањеност врста на свету?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686800" cy="4941168"/>
          </a:xfrm>
        </p:spPr>
        <p:txBody>
          <a:bodyPr>
            <a:normAutofit lnSpcReduction="10000"/>
          </a:bodyPr>
          <a:lstStyle/>
          <a:p>
            <a:r>
              <a:rPr lang="sr-Cyrl-RS" b="1" smtClean="0">
                <a:solidFill>
                  <a:srgbClr val="00B050"/>
                </a:solidFill>
              </a:rPr>
              <a:t>Историјски фактори </a:t>
            </a:r>
            <a:r>
              <a:rPr lang="sr-Cyrl-RS" smtClean="0"/>
              <a:t>(померање континената и тектонских плоча)</a:t>
            </a:r>
          </a:p>
          <a:p>
            <a:r>
              <a:rPr lang="sr-Cyrl-RS" b="1" smtClean="0">
                <a:solidFill>
                  <a:srgbClr val="0070C0"/>
                </a:solidFill>
              </a:rPr>
              <a:t>Абиотички фактори </a:t>
            </a:r>
            <a:r>
              <a:rPr lang="sr-Cyrl-RS" smtClean="0"/>
              <a:t>(клима, рељеф, састав тла, салинитет воде)</a:t>
            </a:r>
          </a:p>
          <a:p>
            <a:r>
              <a:rPr lang="sr-Cyrl-RS" b="1" smtClean="0">
                <a:solidFill>
                  <a:srgbClr val="FFFF00"/>
                </a:solidFill>
              </a:rPr>
              <a:t>Биотички фактори </a:t>
            </a:r>
            <a:r>
              <a:rPr lang="sr-Cyrl-RS" smtClean="0"/>
              <a:t>(интеракција са другим врстама: односи исхране, итд), </a:t>
            </a:r>
            <a:r>
              <a:rPr lang="sr-Cyrl-RS" smtClean="0">
                <a:solidFill>
                  <a:srgbClr val="FF0000"/>
                </a:solidFill>
              </a:rPr>
              <a:t>инжењери екосистема</a:t>
            </a:r>
          </a:p>
          <a:p>
            <a:r>
              <a:rPr lang="sr-Cyrl-RS" b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Антропогени фактор</a:t>
            </a:r>
          </a:p>
          <a:p>
            <a:endParaRPr lang="sr-Cyrl-RS" smtClean="0"/>
          </a:p>
          <a:p>
            <a:pPr>
              <a:buNone/>
            </a:pPr>
            <a:r>
              <a:rPr lang="sr-Cyrl-RS" smtClean="0"/>
              <a:t>   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26208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Cyrl-CS" sz="2400" dirty="0">
                <a:latin typeface="Arial Black" pitchFamily="34" charset="0"/>
              </a:rPr>
              <a:t>На пример, појас четинарских шума на северу Европе, Азије и Северне Америке представља биом </a:t>
            </a:r>
            <a:r>
              <a:rPr lang="sr-Cyrl-CS" sz="2800" dirty="0">
                <a:solidFill>
                  <a:srgbClr val="00B050"/>
                </a:solidFill>
                <a:latin typeface="Arial Black" pitchFamily="34" charset="0"/>
              </a:rPr>
              <a:t>тајге</a:t>
            </a:r>
            <a:r>
              <a:rPr lang="sr-Cyrl-CS" sz="2400" dirty="0">
                <a:latin typeface="Arial Black" pitchFamily="34" charset="0"/>
              </a:rPr>
              <a:t>. Иако на том огромном простору има и других екосистема (речних, језерских, итд), главно обележје овог биома је четинарска шума са својом животном формом. </a:t>
            </a:r>
            <a:endParaRPr lang="sr-Cyrl-CS" sz="2400" dirty="0" smtClean="0">
              <a:latin typeface="Arial Black" pitchFamily="34" charset="0"/>
            </a:endParaRPr>
          </a:p>
          <a:p>
            <a:endParaRPr lang="sr-Latn-RS" dirty="0" smtClean="0">
              <a:latin typeface="Arial Black" pitchFamily="34" charset="0"/>
            </a:endParaRPr>
          </a:p>
          <a:p>
            <a:endParaRPr lang="sr-Latn-RS" dirty="0" smtClean="0"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400" b="1" dirty="0" smtClean="0">
                <a:latin typeface="Arial Black" pitchFamily="34" charset="0"/>
              </a:rPr>
              <a:t>БИОМ</a:t>
            </a:r>
            <a:r>
              <a:rPr lang="en-US" sz="2400" dirty="0" smtClean="0">
                <a:latin typeface="Arial Black" pitchFamily="34" charset="0"/>
              </a:rPr>
              <a:t/>
            </a:r>
            <a:br>
              <a:rPr lang="en-US" sz="2400" dirty="0" smtClean="0">
                <a:latin typeface="Arial Black" pitchFamily="34" charset="0"/>
              </a:rPr>
            </a:br>
            <a:endParaRPr lang="en-US" sz="2400" dirty="0"/>
          </a:p>
        </p:txBody>
      </p:sp>
      <p:pic>
        <p:nvPicPr>
          <p:cNvPr id="21506" name="Picture 2" descr="http://www.naturephotoblog.com/images/20110703154735_03_wb100662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9144000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www.geographypods.com/uploads/7/6/2/2/7622863/190216568_ori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71600" y="5517232"/>
            <a:ext cx="1296144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9592" y="551723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Тропске</a:t>
            </a:r>
            <a:r>
              <a:rPr lang="sr-Cyrl-RS" sz="1600" b="1" dirty="0" smtClean="0">
                <a:latin typeface="Arial Narrow" pitchFamily="34" charset="0"/>
              </a:rPr>
              <a:t> </a:t>
            </a:r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кишне шуме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587727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Саване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623731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Пустиње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3848" y="5517232"/>
            <a:ext cx="2448272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75856" y="587727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Чапарал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5856" y="62373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Степе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56176" y="5445224"/>
            <a:ext cx="2520280" cy="1152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56176" y="551723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Умерене листопадне шуме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6176" y="587727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Тајге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176" y="6165304"/>
            <a:ext cx="2987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Тундре – арктичке и планинске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1844824"/>
            <a:ext cx="936104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5536" y="170080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Северни повратник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9552" y="2564904"/>
            <a:ext cx="79208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7544" y="2492896"/>
            <a:ext cx="93610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Екватор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7544" y="2996952"/>
            <a:ext cx="936104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5536" y="2924944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dirty="0" smtClean="0">
                <a:solidFill>
                  <a:schemeClr val="bg1"/>
                </a:solidFill>
                <a:latin typeface="Arial Narrow" pitchFamily="34" charset="0"/>
              </a:rPr>
              <a:t>Јужни повратник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5856" y="537321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b="1" smtClean="0">
                <a:solidFill>
                  <a:schemeClr val="bg1"/>
                </a:solidFill>
                <a:latin typeface="Arial Narrow" pitchFamily="34" charset="0"/>
              </a:rPr>
              <a:t>Поларни и високопланински лед</a:t>
            </a:r>
            <a:endParaRPr lang="en-US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68052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Cyrl-CS" sz="2400" dirty="0" smtClean="0">
                <a:latin typeface="Arial Black" pitchFamily="34" charset="0"/>
              </a:rPr>
              <a:t>Биоми се такође групишу у веће целине које се зову </a:t>
            </a:r>
            <a:r>
              <a:rPr lang="sr-Cyrl-CS" sz="2800" b="1" dirty="0" smtClean="0">
                <a:solidFill>
                  <a:srgbClr val="C00000"/>
                </a:solidFill>
                <a:latin typeface="Arial Black" pitchFamily="34" charset="0"/>
              </a:rPr>
              <a:t>животне области</a:t>
            </a:r>
            <a:r>
              <a:rPr lang="sr-Cyrl-CS" sz="2400" b="1" dirty="0" smtClean="0">
                <a:latin typeface="Arial Black" pitchFamily="34" charset="0"/>
              </a:rPr>
              <a:t>. </a:t>
            </a:r>
          </a:p>
          <a:p>
            <a:r>
              <a:rPr lang="sr-Cyrl-CS" sz="2400" dirty="0" smtClean="0">
                <a:latin typeface="Arial Black" pitchFamily="34" charset="0"/>
              </a:rPr>
              <a:t>Постоје три</a:t>
            </a:r>
            <a:r>
              <a:rPr lang="sr-Cyrl-CS" sz="2400" b="1" dirty="0" smtClean="0">
                <a:latin typeface="Arial Black" pitchFamily="34" charset="0"/>
              </a:rPr>
              <a:t> </a:t>
            </a:r>
            <a:r>
              <a:rPr lang="sr-Cyrl-CS" sz="2400" dirty="0" smtClean="0">
                <a:latin typeface="Arial Black" pitchFamily="34" charset="0"/>
              </a:rPr>
              <a:t>животне области на планети: </a:t>
            </a:r>
            <a:endParaRPr lang="en-US" sz="2400" dirty="0" smtClean="0">
              <a:latin typeface="Arial Black" pitchFamily="34" charset="0"/>
            </a:endParaRPr>
          </a:p>
          <a:p>
            <a:pPr lvl="0">
              <a:buNone/>
            </a:pPr>
            <a:r>
              <a:rPr lang="sr-Cyrl-CS" sz="2400" b="1" dirty="0" smtClean="0">
                <a:latin typeface="Arial Black" pitchFamily="34" charset="0"/>
              </a:rPr>
              <a:t>   </a:t>
            </a:r>
          </a:p>
          <a:p>
            <a:pPr lvl="0">
              <a:buNone/>
            </a:pPr>
            <a:r>
              <a:rPr lang="sr-Cyrl-CS" sz="2400" b="1" dirty="0" smtClean="0">
                <a:latin typeface="Arial Black" pitchFamily="34" charset="0"/>
              </a:rPr>
              <a:t>   </a:t>
            </a:r>
            <a:r>
              <a:rPr lang="sr-Cyrl-CS" sz="2800" b="1" dirty="0" smtClean="0">
                <a:solidFill>
                  <a:srgbClr val="0070C0"/>
                </a:solidFill>
                <a:latin typeface="Arial Black" pitchFamily="34" charset="0"/>
              </a:rPr>
              <a:t>Област мора и океана</a:t>
            </a:r>
            <a:endParaRPr lang="en-US" sz="2800" dirty="0">
              <a:solidFill>
                <a:srgbClr val="0070C0"/>
              </a:solidFill>
              <a:latin typeface="Arial Black" pitchFamily="34" charset="0"/>
            </a:endParaRPr>
          </a:p>
          <a:p>
            <a:pPr lvl="0">
              <a:buNone/>
            </a:pPr>
            <a:r>
              <a:rPr lang="sr-Cyrl-CS" sz="2400" b="1" dirty="0" smtClean="0">
                <a:latin typeface="Arial Black" pitchFamily="34" charset="0"/>
              </a:rPr>
              <a:t>   </a:t>
            </a:r>
            <a:endParaRPr lang="sr-Cyrl-CS" sz="2800" b="1" dirty="0" smtClean="0">
              <a:solidFill>
                <a:srgbClr val="008080"/>
              </a:solidFill>
              <a:latin typeface="Arial Black" pitchFamily="34" charset="0"/>
            </a:endParaRPr>
          </a:p>
          <a:p>
            <a:pPr lvl="0">
              <a:buNone/>
            </a:pPr>
            <a:r>
              <a:rPr lang="sr-Cyrl-CS" sz="2800" b="1" dirty="0" smtClean="0">
                <a:solidFill>
                  <a:srgbClr val="008080"/>
                </a:solidFill>
                <a:latin typeface="Arial Black" pitchFamily="34" charset="0"/>
              </a:rPr>
              <a:t>   Област </a:t>
            </a:r>
            <a:r>
              <a:rPr lang="sr-Cyrl-CS" sz="2800" b="1" dirty="0">
                <a:solidFill>
                  <a:srgbClr val="008080"/>
                </a:solidFill>
                <a:latin typeface="Arial Black" pitchFamily="34" charset="0"/>
              </a:rPr>
              <a:t>копнених вода</a:t>
            </a:r>
            <a:endParaRPr lang="en-US" sz="2800" dirty="0">
              <a:solidFill>
                <a:srgbClr val="008080"/>
              </a:solidFill>
              <a:latin typeface="Arial Black" pitchFamily="34" charset="0"/>
            </a:endParaRPr>
          </a:p>
          <a:p>
            <a:pPr lvl="0">
              <a:buNone/>
            </a:pPr>
            <a:r>
              <a:rPr lang="sr-Cyrl-CS" sz="2400" b="1" dirty="0" smtClean="0">
                <a:latin typeface="Arial Black" pitchFamily="34" charset="0"/>
              </a:rPr>
              <a:t>   </a:t>
            </a:r>
          </a:p>
          <a:p>
            <a:pPr lvl="0">
              <a:buNone/>
            </a:pPr>
            <a:r>
              <a:rPr lang="sr-Cyrl-CS" sz="2400" b="1" dirty="0" smtClean="0">
                <a:solidFill>
                  <a:srgbClr val="663300"/>
                </a:solidFill>
                <a:latin typeface="Arial Black" pitchFamily="34" charset="0"/>
              </a:rPr>
              <a:t>   </a:t>
            </a:r>
            <a:r>
              <a:rPr lang="sr-Cyrl-CS" sz="2800" b="1" dirty="0" smtClean="0">
                <a:solidFill>
                  <a:srgbClr val="663300"/>
                </a:solidFill>
                <a:latin typeface="Arial Black" pitchFamily="34" charset="0"/>
              </a:rPr>
              <a:t>Сувоземна </a:t>
            </a:r>
            <a:r>
              <a:rPr lang="sr-Cyrl-CS" sz="2800" b="1" dirty="0">
                <a:solidFill>
                  <a:srgbClr val="663300"/>
                </a:solidFill>
                <a:latin typeface="Arial Black" pitchFamily="34" charset="0"/>
              </a:rPr>
              <a:t>област</a:t>
            </a:r>
            <a:endParaRPr lang="en-US" sz="2800" dirty="0">
              <a:solidFill>
                <a:srgbClr val="663300"/>
              </a:solidFill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2400" b="1" dirty="0" smtClean="0">
                <a:latin typeface="Arial Black" pitchFamily="34" charset="0"/>
              </a:rPr>
              <a:t>БИОМ</a:t>
            </a:r>
            <a:r>
              <a:rPr lang="en-US" sz="2400" dirty="0" smtClean="0">
                <a:latin typeface="Arial Black" pitchFamily="34" charset="0"/>
              </a:rPr>
              <a:t/>
            </a:r>
            <a:br>
              <a:rPr lang="en-US" sz="2400" dirty="0" smtClean="0">
                <a:latin typeface="Arial Black" pitchFamily="34" charset="0"/>
              </a:rPr>
            </a:br>
            <a:endParaRPr lang="en-US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r-Cyrl-CS" sz="4000" b="1" dirty="0" smtClean="0">
                <a:solidFill>
                  <a:srgbClr val="663300"/>
                </a:solidFill>
                <a:latin typeface="Arial Black" pitchFamily="34" charset="0"/>
              </a:rPr>
              <a:t> </a:t>
            </a:r>
            <a:r>
              <a:rPr lang="sr-Cyrl-C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Сувоземна област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7890" name="Picture 2" descr="http://www.w7swall.com/wp-content/wallpapers/Scenery/201201302258461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4456820" cy="2786310"/>
          </a:xfrm>
          <a:prstGeom prst="rect">
            <a:avLst/>
          </a:prstGeom>
          <a:noFill/>
        </p:spPr>
      </p:pic>
      <p:pic>
        <p:nvPicPr>
          <p:cNvPr id="37894" name="Picture 6" descr="https://encrypted-tbn3.gstatic.com/images?q=tbn:ANd9GcSa47pHiW0K4M5_wk2KwPURInyz8ltoC-m8wBkzQWFgYRaeclq5ObQIDy7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4499992" cy="2736304"/>
          </a:xfrm>
          <a:prstGeom prst="rect">
            <a:avLst/>
          </a:prstGeom>
          <a:noFill/>
        </p:spPr>
      </p:pic>
      <p:pic>
        <p:nvPicPr>
          <p:cNvPr id="37896" name="Picture 8" descr="http://www.desertroseracing.com/wp-content/themes/desertrose/images/bg-dune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3408"/>
            <a:ext cx="4499992" cy="2594592"/>
          </a:xfrm>
          <a:prstGeom prst="rect">
            <a:avLst/>
          </a:prstGeom>
          <a:noFill/>
        </p:spPr>
      </p:pic>
      <p:pic>
        <p:nvPicPr>
          <p:cNvPr id="37898" name="Picture 10" descr="http://www.louisfranck.com/wp-content/uploads/2013/01/LANDSCAPE-ROBY-2000-75-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4499992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4061048"/>
          </a:xfrm>
          <a:solidFill>
            <a:schemeClr val="tx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sr-Cyrl-RS" sz="2400" dirty="0" smtClean="0">
                <a:latin typeface="Arial Black" pitchFamily="34" charset="0"/>
              </a:rPr>
              <a:t>Биоми:</a:t>
            </a:r>
          </a:p>
          <a:p>
            <a:r>
              <a:rPr lang="sr-Cyrl-RS" sz="2400" dirty="0" smtClean="0">
                <a:latin typeface="Arial Black" pitchFamily="34" charset="0"/>
              </a:rPr>
              <a:t>Тропске кишне шуме</a:t>
            </a:r>
          </a:p>
          <a:p>
            <a:r>
              <a:rPr lang="sr-Cyrl-RS" sz="2400" dirty="0" smtClean="0">
                <a:latin typeface="Arial Black" pitchFamily="34" charset="0"/>
              </a:rPr>
              <a:t>Листопадне шуме умерених области</a:t>
            </a:r>
          </a:p>
          <a:p>
            <a:r>
              <a:rPr lang="sr-Cyrl-RS" sz="2400" dirty="0" smtClean="0">
                <a:latin typeface="Arial Black" pitchFamily="34" charset="0"/>
              </a:rPr>
              <a:t>Северне четинарске шуме – тајга</a:t>
            </a:r>
          </a:p>
          <a:p>
            <a:r>
              <a:rPr lang="sr-Cyrl-RS" sz="2400" dirty="0" smtClean="0">
                <a:latin typeface="Arial Black" pitchFamily="34" charset="0"/>
              </a:rPr>
              <a:t>Тундра</a:t>
            </a:r>
          </a:p>
          <a:p>
            <a:r>
              <a:rPr lang="sr-Cyrl-RS" sz="2400" dirty="0" smtClean="0">
                <a:latin typeface="Arial Black" pitchFamily="34" charset="0"/>
              </a:rPr>
              <a:t>Степе</a:t>
            </a:r>
          </a:p>
          <a:p>
            <a:r>
              <a:rPr lang="sr-Cyrl-RS" sz="2400" dirty="0" smtClean="0">
                <a:latin typeface="Arial Black" pitchFamily="34" charset="0"/>
              </a:rPr>
              <a:t>Саване</a:t>
            </a:r>
          </a:p>
          <a:p>
            <a:r>
              <a:rPr lang="sr-Cyrl-RS" sz="2400" dirty="0" smtClean="0">
                <a:latin typeface="Arial Black" pitchFamily="34" charset="0"/>
              </a:rPr>
              <a:t>Пустиње</a:t>
            </a:r>
          </a:p>
          <a:p>
            <a:r>
              <a:rPr lang="sr-Cyrl-RS" sz="2400" dirty="0" smtClean="0">
                <a:latin typeface="Arial Black" pitchFamily="34" charset="0"/>
              </a:rPr>
              <a:t>Чапарал</a:t>
            </a:r>
          </a:p>
          <a:p>
            <a:endParaRPr lang="en-US" sz="2400" dirty="0">
              <a:latin typeface="Arial Black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sr-Cyrl-CS" sz="4000" b="1" dirty="0" smtClean="0">
                <a:solidFill>
                  <a:srgbClr val="663300"/>
                </a:solidFill>
                <a:latin typeface="Arial Black" pitchFamily="34" charset="0"/>
              </a:rPr>
              <a:t> </a:t>
            </a:r>
            <a:r>
              <a:rPr lang="sr-Cyrl-C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</a:rPr>
              <a:t>Сувоземна област</a:t>
            </a:r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57192"/>
            <a:ext cx="91440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rgbClr val="C00000"/>
                </a:solidFill>
                <a:latin typeface="Arial Black" pitchFamily="34" charset="0"/>
              </a:rPr>
              <a:t>Распоређени по климатским зонама </a:t>
            </a:r>
            <a:r>
              <a:rPr lang="sr-Cyrl-RS" sz="2400" smtClean="0">
                <a:solidFill>
                  <a:srgbClr val="C00000"/>
                </a:solidFill>
                <a:latin typeface="Arial Black" pitchFamily="34" charset="0"/>
              </a:rPr>
              <a:t>и вертикално</a:t>
            </a:r>
            <a:r>
              <a:rPr lang="sr-Latn-RS" sz="2400" smtClean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sr-Cyrl-RS" sz="2400" smtClean="0">
                <a:solidFill>
                  <a:srgbClr val="C00000"/>
                </a:solidFill>
                <a:latin typeface="Arial Black" pitchFamily="34" charset="0"/>
              </a:rPr>
              <a:t> по надморским висинама</a:t>
            </a:r>
            <a:endParaRPr lang="en-US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820472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32040" y="260648"/>
            <a:ext cx="38884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Поларна арктичка клима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2060848"/>
            <a:ext cx="28083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Субарктичка клима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288" y="3284984"/>
            <a:ext cx="151216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Умерена клима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9864" y="4725144"/>
            <a:ext cx="122413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Тропска клима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289320">
            <a:off x="527674" y="2532806"/>
            <a:ext cx="34479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Опадање температуре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1268760"/>
            <a:ext cx="108012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sz="1600" b="1" smtClean="0">
                <a:solidFill>
                  <a:schemeClr val="bg1"/>
                </a:solidFill>
              </a:rPr>
              <a:t>Тундра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7944" y="2780928"/>
            <a:ext cx="108012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sz="1600" b="1" smtClean="0">
                <a:solidFill>
                  <a:schemeClr val="bg1"/>
                </a:solidFill>
              </a:rPr>
              <a:t>Тајга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4293096"/>
            <a:ext cx="561662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sz="1600" b="1" smtClean="0">
                <a:solidFill>
                  <a:schemeClr val="bg1"/>
                </a:solidFill>
              </a:rPr>
              <a:t>Умерена листоп. шума        Степа           Пустиња 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5805264"/>
            <a:ext cx="71287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sz="1600" b="1" smtClean="0">
                <a:solidFill>
                  <a:schemeClr val="bg1"/>
                </a:solidFill>
              </a:rPr>
              <a:t>Тропска кишна шума             Савана                   Пустиња 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7864" y="6453336"/>
            <a:ext cx="3600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Опадање влажности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6165304"/>
            <a:ext cx="12877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Влага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6240" y="6165304"/>
            <a:ext cx="12877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Суша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8289320">
            <a:off x="264597" y="5048818"/>
            <a:ext cx="9815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Топло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8289320">
            <a:off x="3262769" y="635621"/>
            <a:ext cx="110652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b="1" smtClean="0">
                <a:solidFill>
                  <a:schemeClr val="bg1"/>
                </a:solidFill>
              </a:rPr>
              <a:t>Хладно</a:t>
            </a:r>
            <a:endParaRPr 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33843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Cyrl-CS" sz="2400" dirty="0">
                <a:latin typeface="Arial Black" pitchFamily="34" charset="0"/>
              </a:rPr>
              <a:t>У сувоземној области постоје биоми који се мање више јављају у одређеним </a:t>
            </a:r>
            <a:r>
              <a:rPr lang="sr-Cyrl-CS" sz="2800" dirty="0">
                <a:solidFill>
                  <a:srgbClr val="C00000"/>
                </a:solidFill>
                <a:latin typeface="Arial Black" pitchFamily="34" charset="0"/>
              </a:rPr>
              <a:t>климатским </a:t>
            </a:r>
            <a:r>
              <a:rPr lang="sr-Cyrl-CS" sz="2800" dirty="0" smtClean="0">
                <a:solidFill>
                  <a:srgbClr val="C00000"/>
                </a:solidFill>
                <a:latin typeface="Arial Black" pitchFamily="34" charset="0"/>
              </a:rPr>
              <a:t>зонама</a:t>
            </a:r>
            <a:r>
              <a:rPr lang="sr-Cyrl-CS" sz="2400" dirty="0" smtClean="0">
                <a:latin typeface="Arial Black" pitchFamily="34" charset="0"/>
              </a:rPr>
              <a:t>:</a:t>
            </a:r>
          </a:p>
          <a:p>
            <a:pPr lvl="0"/>
            <a:r>
              <a:rPr lang="sr-Cyrl-CS" sz="2800" b="1" dirty="0" smtClean="0">
                <a:solidFill>
                  <a:srgbClr val="008080"/>
                </a:solidFill>
                <a:latin typeface="Arial Black" pitchFamily="34" charset="0"/>
              </a:rPr>
              <a:t>Биом </a:t>
            </a:r>
            <a:r>
              <a:rPr lang="sr-Cyrl-CS" sz="2800" b="1" dirty="0">
                <a:solidFill>
                  <a:srgbClr val="008080"/>
                </a:solidFill>
                <a:latin typeface="Arial Black" pitchFamily="34" charset="0"/>
              </a:rPr>
              <a:t>тропских кишних шума </a:t>
            </a:r>
            <a:r>
              <a:rPr lang="sr-Cyrl-CS" sz="2400" b="1" dirty="0">
                <a:latin typeface="Arial Black" pitchFamily="34" charset="0"/>
              </a:rPr>
              <a:t>– </a:t>
            </a:r>
            <a:r>
              <a:rPr lang="sr-Cyrl-CS" sz="2400" dirty="0">
                <a:latin typeface="Arial Black" pitchFamily="34" charset="0"/>
              </a:rPr>
              <a:t>у екваторијалном појасу Африке, Азије, Средње и Јужне Америке, Аустралије; </a:t>
            </a:r>
            <a:endParaRPr lang="sr-Cyrl-CS" sz="2400" dirty="0" smtClean="0">
              <a:latin typeface="Arial Black" pitchFamily="34" charset="0"/>
            </a:endParaRPr>
          </a:p>
          <a:p>
            <a:pPr lvl="0"/>
            <a:r>
              <a:rPr lang="sr-Cyrl-CS" sz="2400" dirty="0" smtClean="0">
                <a:latin typeface="Arial Black" pitchFamily="34" charset="0"/>
              </a:rPr>
              <a:t>одлике</a:t>
            </a:r>
            <a:r>
              <a:rPr lang="sr-Cyrl-CS" sz="2400" dirty="0">
                <a:latin typeface="Arial Black" pitchFamily="34" charset="0"/>
              </a:rPr>
              <a:t>: </a:t>
            </a:r>
            <a:r>
              <a:rPr lang="sr-Cyrl-CS" sz="2400" dirty="0">
                <a:solidFill>
                  <a:srgbClr val="C00000"/>
                </a:solidFill>
                <a:latin typeface="Arial Black" pitchFamily="34" charset="0"/>
              </a:rPr>
              <a:t>константна оптимална температура и влажност, велика разноврсност живог света </a:t>
            </a:r>
            <a:endParaRPr lang="en-US" sz="2400" dirty="0">
              <a:solidFill>
                <a:srgbClr val="C00000"/>
              </a:solidFill>
              <a:latin typeface="Arial Black" pitchFamily="34" charset="0"/>
            </a:endParaRPr>
          </a:p>
          <a:p>
            <a:endParaRPr lang="en-US" dirty="0">
              <a:latin typeface="Arial Black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r-Cyrl-CS" sz="2700" b="1" dirty="0" smtClean="0">
                <a:latin typeface="Arial Black" pitchFamily="34" charset="0"/>
              </a:rPr>
              <a:t>БИОМ</a:t>
            </a:r>
            <a:r>
              <a:rPr lang="en-US" sz="2400" dirty="0" smtClean="0">
                <a:latin typeface="Arial Black" pitchFamily="34" charset="0"/>
              </a:rPr>
              <a:t/>
            </a:r>
            <a:br>
              <a:rPr lang="en-US" sz="2400" dirty="0" smtClean="0">
                <a:latin typeface="Arial Black" pitchFamily="34" charset="0"/>
              </a:rPr>
            </a:br>
            <a:endParaRPr lang="en-US" sz="2400" dirty="0"/>
          </a:p>
        </p:txBody>
      </p:sp>
      <p:pic>
        <p:nvPicPr>
          <p:cNvPr id="17410" name="Picture 2" descr="http://unjardinalandrevarzec.unblog.fr/files/2013/12/forets_tropicales-forets-localis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7072"/>
            <a:ext cx="5460306" cy="2780928"/>
          </a:xfrm>
          <a:prstGeom prst="rect">
            <a:avLst/>
          </a:prstGeom>
          <a:noFill/>
        </p:spPr>
      </p:pic>
      <p:pic>
        <p:nvPicPr>
          <p:cNvPr id="17412" name="Picture 4" descr="http://4e7221.medialib.glogster.com/media/e479002b2ffe694db4a353c73a484ced045485746c7059229d3aca3fa914f4c1/tropical-rainfor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4328" y="4077072"/>
            <a:ext cx="3709672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262088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lvl="0"/>
            <a:r>
              <a:rPr lang="sr-Cyrl-CS" sz="2800" b="1" dirty="0" smtClean="0">
                <a:solidFill>
                  <a:srgbClr val="00B050"/>
                </a:solidFill>
                <a:latin typeface="Arial Black" pitchFamily="34" charset="0"/>
              </a:rPr>
              <a:t>Биом листопадних шума </a:t>
            </a:r>
            <a:r>
              <a:rPr lang="sr-Cyrl-CS" sz="2400" b="1" dirty="0" smtClean="0">
                <a:latin typeface="Arial Black" pitchFamily="34" charset="0"/>
              </a:rPr>
              <a:t>умерених области – </a:t>
            </a:r>
            <a:r>
              <a:rPr lang="sr-Cyrl-CS" sz="2400" dirty="0" smtClean="0">
                <a:latin typeface="Arial Black" pitchFamily="34" charset="0"/>
              </a:rPr>
              <a:t>у</a:t>
            </a:r>
            <a:r>
              <a:rPr lang="sr-Cyrl-CS" sz="2400" b="1" dirty="0" smtClean="0">
                <a:latin typeface="Arial Black" pitchFamily="34" charset="0"/>
              </a:rPr>
              <a:t> </a:t>
            </a:r>
            <a:r>
              <a:rPr lang="sr-Cyrl-CS" sz="2400" dirty="0" smtClean="0">
                <a:latin typeface="Arial Black" pitchFamily="34" charset="0"/>
              </a:rPr>
              <a:t>умереној зони северне полулопте, под утицајем влажне океанске климе – Европа, Кина, Јапан, запад САД; </a:t>
            </a:r>
          </a:p>
          <a:p>
            <a:pPr lvl="0"/>
            <a:r>
              <a:rPr lang="sr-Cyrl-CS" sz="2400" dirty="0" smtClean="0">
                <a:latin typeface="Arial Black" pitchFamily="34" charset="0"/>
              </a:rPr>
              <a:t>одлике: </a:t>
            </a:r>
            <a:r>
              <a:rPr lang="sr-Cyrl-CS" sz="2400" dirty="0" smtClean="0">
                <a:solidFill>
                  <a:srgbClr val="C00000"/>
                </a:solidFill>
                <a:latin typeface="Arial Black" pitchFamily="34" charset="0"/>
              </a:rPr>
              <a:t>смена годишњих доба, зимско опадање лишћа, широколисне букове, храстове и кестенове шуме</a:t>
            </a:r>
            <a:endParaRPr lang="en-US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sr-Cyrl-CS" sz="2400" b="1" dirty="0" smtClean="0">
                <a:latin typeface="Arial Black" pitchFamily="34" charset="0"/>
              </a:rPr>
              <a:t>БИОМ</a:t>
            </a:r>
            <a:r>
              <a:rPr lang="en-US" sz="2400" dirty="0" smtClean="0">
                <a:latin typeface="Arial Black" pitchFamily="34" charset="0"/>
              </a:rPr>
              <a:t/>
            </a:r>
            <a:br>
              <a:rPr lang="en-US" sz="2400" dirty="0" smtClean="0">
                <a:latin typeface="Arial Black" pitchFamily="34" charset="0"/>
              </a:rPr>
            </a:br>
            <a:endParaRPr lang="en-US" sz="2400" dirty="0"/>
          </a:p>
        </p:txBody>
      </p:sp>
      <p:pic>
        <p:nvPicPr>
          <p:cNvPr id="38914" name="Picture 2" descr="http://www.marietta.edu/%7Ebiol/biomes/images/deciduous/deciduous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212976"/>
            <a:ext cx="5539548" cy="3645024"/>
          </a:xfrm>
          <a:prstGeom prst="rect">
            <a:avLst/>
          </a:prstGeom>
          <a:noFill/>
        </p:spPr>
      </p:pic>
      <p:pic>
        <p:nvPicPr>
          <p:cNvPr id="38918" name="Picture 6" descr="http://moodleshare.org/pluginfile.php/5550/mod_page/content/1/deciduous_biome_nicholasunderscoret_revis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284984"/>
            <a:ext cx="3563888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259228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lvl="0"/>
            <a:r>
              <a:rPr lang="sr-Cyrl-CS" sz="2800" b="1" dirty="0" smtClean="0">
                <a:solidFill>
                  <a:srgbClr val="006600"/>
                </a:solidFill>
                <a:latin typeface="Arial Black" pitchFamily="34" charset="0"/>
              </a:rPr>
              <a:t>Биом северних четинарских шума -тајга </a:t>
            </a:r>
            <a:r>
              <a:rPr lang="sr-Cyrl-CS" sz="2400" b="1" dirty="0" smtClean="0">
                <a:latin typeface="Arial Black" pitchFamily="34" charset="0"/>
              </a:rPr>
              <a:t>– </a:t>
            </a:r>
            <a:r>
              <a:rPr lang="sr-Cyrl-CS" sz="2400" dirty="0" smtClean="0">
                <a:latin typeface="Arial Black" pitchFamily="34" charset="0"/>
              </a:rPr>
              <a:t>на северу умерено континенталне зоне северне полулопте – север Европе, Азије, Северне Америке; </a:t>
            </a:r>
          </a:p>
          <a:p>
            <a:pPr lvl="0"/>
            <a:r>
              <a:rPr lang="sr-Cyrl-CS" sz="2400" dirty="0" smtClean="0">
                <a:latin typeface="Arial Black" pitchFamily="34" charset="0"/>
              </a:rPr>
              <a:t>одлике: </a:t>
            </a:r>
            <a:r>
              <a:rPr lang="sr-Cyrl-CS" sz="2400" dirty="0" smtClean="0">
                <a:solidFill>
                  <a:srgbClr val="C00000"/>
                </a:solidFill>
                <a:latin typeface="Arial Black" pitchFamily="34" charset="0"/>
              </a:rPr>
              <a:t>умерена лета, оштре зиме са пуно снега: шуме бора, јеле, ариша, смрче, сиромашне животињама</a:t>
            </a:r>
            <a:endParaRPr lang="en-US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400" b="1" dirty="0" smtClean="0">
                <a:latin typeface="Arial Black" pitchFamily="34" charset="0"/>
              </a:rPr>
              <a:t>БИОМ</a:t>
            </a:r>
            <a:endParaRPr lang="en-US" sz="2400" dirty="0"/>
          </a:p>
        </p:txBody>
      </p:sp>
      <p:pic>
        <p:nvPicPr>
          <p:cNvPr id="16386" name="Picture 2" descr="http://upload.wikimedia.org/wikipedia/commons/a/a8/Distribution_Taig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43300"/>
            <a:ext cx="5796136" cy="3314700"/>
          </a:xfrm>
          <a:prstGeom prst="rect">
            <a:avLst/>
          </a:prstGeom>
          <a:noFill/>
        </p:spPr>
      </p:pic>
      <p:pic>
        <p:nvPicPr>
          <p:cNvPr id="16390" name="Picture 6" descr="http://users.rcn.com/jkimball.ma.ultranet/BiologyPages/D/DaneTaig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3" y="3343411"/>
            <a:ext cx="3203848" cy="3514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233285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sr-Cyrl-CS" sz="33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Биом тундре </a:t>
            </a:r>
            <a:r>
              <a:rPr lang="sr-Cyrl-CS" sz="2800" b="1" dirty="0" smtClean="0">
                <a:latin typeface="Arial Black" pitchFamily="34" charset="0"/>
              </a:rPr>
              <a:t>–</a:t>
            </a:r>
            <a:r>
              <a:rPr lang="sr-Cyrl-CS" sz="2800" dirty="0" smtClean="0">
                <a:latin typeface="Arial Black" pitchFamily="34" charset="0"/>
              </a:rPr>
              <a:t> у поларној зони северне полулопте, северно од појаса шума – север Европе, Азије и Северне Америке; </a:t>
            </a:r>
          </a:p>
          <a:p>
            <a:pPr lvl="0"/>
            <a:r>
              <a:rPr lang="sr-Cyrl-CS" sz="2800" dirty="0" smtClean="0">
                <a:latin typeface="Arial Black" pitchFamily="34" charset="0"/>
              </a:rPr>
              <a:t>одлике: </a:t>
            </a:r>
            <a:r>
              <a:rPr lang="sr-Cyrl-CS" sz="2800" dirty="0" smtClean="0">
                <a:solidFill>
                  <a:srgbClr val="C00000"/>
                </a:solidFill>
                <a:latin typeface="Arial Black" pitchFamily="34" charset="0"/>
              </a:rPr>
              <a:t>кратка хладна лета и дуге оштре зиме до -50°Целзијуса, мало падавина, ветрови: маховине, лишајеви и жбунови доминирају, одсуство шуме, мало животињских врста </a:t>
            </a:r>
            <a:endParaRPr lang="en-US" sz="2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sr-Cyrl-CS" sz="2400" b="1" dirty="0" smtClean="0">
                <a:latin typeface="Arial Black" pitchFamily="34" charset="0"/>
              </a:rPr>
              <a:t>БИОМ</a:t>
            </a:r>
            <a:endParaRPr lang="en-US" sz="2400" dirty="0"/>
          </a:p>
        </p:txBody>
      </p:sp>
      <p:pic>
        <p:nvPicPr>
          <p:cNvPr id="41986" name="Picture 2" descr="http://www.marietta.edu/%7Ebiol/biomes/images/tundra/tund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429000"/>
            <a:ext cx="5211245" cy="3429000"/>
          </a:xfrm>
          <a:prstGeom prst="rect">
            <a:avLst/>
          </a:prstGeom>
          <a:noFill/>
        </p:spPr>
      </p:pic>
      <p:pic>
        <p:nvPicPr>
          <p:cNvPr id="41988" name="Picture 4" descr="http://www.marietta.edu/%7Ebiol/biomes/images/tundra/alaskatundr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429001"/>
            <a:ext cx="385192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КЛИМА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748464" cy="2232248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r-Cyrl-RS" smtClean="0"/>
              <a:t>Земља је подељена на климатске појасеве по географским ширинама.  </a:t>
            </a:r>
          </a:p>
          <a:p>
            <a:pPr marL="0" indent="0">
              <a:spcBef>
                <a:spcPts val="0"/>
              </a:spcBef>
              <a:buNone/>
            </a:pPr>
            <a:endParaRPr lang="sr-Cyrl-RS" smtClean="0"/>
          </a:p>
          <a:p>
            <a:pPr marL="0" indent="0">
              <a:spcBef>
                <a:spcPts val="0"/>
              </a:spcBef>
              <a:buNone/>
            </a:pPr>
            <a:r>
              <a:rPr lang="sr-Cyrl-RS" smtClean="0"/>
              <a:t>Климатски појасеви се разликују пре свега по температури на коју утиче угао и количина Сунчевог зрачења у тим појасевима</a:t>
            </a:r>
            <a:r>
              <a:rPr lang="sr-Latn-RS" smtClean="0"/>
              <a:t>:</a:t>
            </a:r>
            <a:endParaRPr lang="sr-Cyrl-RS" smtClean="0"/>
          </a:p>
          <a:p>
            <a:pPr marL="0" indent="0">
              <a:spcBef>
                <a:spcPts val="0"/>
              </a:spcBef>
              <a:buNone/>
            </a:pPr>
            <a:endParaRPr lang="sr-Cyrl-RS" smtClean="0"/>
          </a:p>
          <a:p>
            <a:pPr marL="0" indent="0">
              <a:spcBef>
                <a:spcPts val="0"/>
              </a:spcBef>
              <a:buNone/>
            </a:pPr>
            <a:r>
              <a:rPr lang="sr-Cyrl-RS" b="1" smtClean="0">
                <a:solidFill>
                  <a:srgbClr val="FF0000"/>
                </a:solidFill>
              </a:rPr>
              <a:t>ТРОПСКА КЛИМА, </a:t>
            </a:r>
            <a:r>
              <a:rPr lang="sr-Cyrl-RS" b="1" smtClean="0">
                <a:solidFill>
                  <a:srgbClr val="00B050"/>
                </a:solidFill>
              </a:rPr>
              <a:t>УМЕРЕНА КЛИМА,</a:t>
            </a:r>
            <a:r>
              <a:rPr lang="sr-Cyrl-RS" b="1" smtClean="0">
                <a:solidFill>
                  <a:srgbClr val="FF0000"/>
                </a:solidFill>
              </a:rPr>
              <a:t> </a:t>
            </a:r>
            <a:r>
              <a:rPr lang="sr-Cyrl-RS" b="1" smtClean="0">
                <a:solidFill>
                  <a:srgbClr val="00B0F0"/>
                </a:solidFill>
              </a:rPr>
              <a:t>ПОЛАРНА КЛИМА</a:t>
            </a:r>
            <a:endParaRPr lang="en-US" b="1" smtClean="0">
              <a:solidFill>
                <a:srgbClr val="00B0F0"/>
              </a:solidFill>
            </a:endParaRPr>
          </a:p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3401616"/>
            <a:ext cx="5296771" cy="3456384"/>
            <a:chOff x="0" y="3068960"/>
            <a:chExt cx="5296771" cy="3456384"/>
          </a:xfrm>
        </p:grpSpPr>
        <p:pic>
          <p:nvPicPr>
            <p:cNvPr id="6" name="Picture 2" descr="http://www.brockmann-consult.de/iavisa-info-web/images/fallback-climate-zone-classification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284984"/>
              <a:ext cx="5296771" cy="3096344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2051720" y="3789040"/>
              <a:ext cx="936104" cy="288032"/>
            </a:xfrm>
            <a:prstGeom prst="rect">
              <a:avLst/>
            </a:prstGeom>
            <a:solidFill>
              <a:srgbClr val="49D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Umerena zona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51720" y="5445224"/>
              <a:ext cx="936104" cy="288032"/>
            </a:xfrm>
            <a:prstGeom prst="rect">
              <a:avLst/>
            </a:prstGeom>
            <a:solidFill>
              <a:srgbClr val="49D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Umerena zona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1720" y="4437112"/>
              <a:ext cx="936104" cy="288032"/>
            </a:xfrm>
            <a:prstGeom prst="rect">
              <a:avLst/>
            </a:prstGeom>
            <a:solidFill>
              <a:srgbClr val="F34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Tropska zona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51720" y="4869160"/>
              <a:ext cx="936104" cy="288032"/>
            </a:xfrm>
            <a:prstGeom prst="rect">
              <a:avLst/>
            </a:prstGeom>
            <a:solidFill>
              <a:srgbClr val="F34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Tropska zona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19672" y="3068960"/>
              <a:ext cx="936104" cy="28803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900" smtClean="0">
                  <a:solidFill>
                    <a:schemeClr val="tx1"/>
                  </a:solidFill>
                </a:rPr>
                <a:t>Polarna zona</a:t>
              </a:r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47664" y="6237312"/>
              <a:ext cx="936104" cy="28803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900" smtClean="0">
                  <a:solidFill>
                    <a:schemeClr val="tx1"/>
                  </a:solidFill>
                </a:rPr>
                <a:t>Polarna zona</a:t>
              </a:r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87824" y="3356992"/>
              <a:ext cx="115212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Severni pol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87824" y="6165304"/>
              <a:ext cx="936104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Južni pol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35896" y="3573016"/>
              <a:ext cx="122413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Arktički krug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07904" y="5949280"/>
              <a:ext cx="1512168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Antarktički krug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67944" y="4725144"/>
              <a:ext cx="100811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Ekvator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11960" y="4077072"/>
              <a:ext cx="100811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Severni povratnik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11960" y="5085184"/>
              <a:ext cx="100811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100" smtClean="0">
                  <a:solidFill>
                    <a:schemeClr val="tx1"/>
                  </a:solidFill>
                </a:rPr>
                <a:t>Južni povratnik</a:t>
              </a:r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4005064"/>
              <a:ext cx="323528" cy="1944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smtClean="0">
                  <a:solidFill>
                    <a:schemeClr val="tx1"/>
                  </a:solidFill>
                </a:rPr>
                <a:t>S</a:t>
              </a:r>
              <a:r>
                <a:rPr lang="sr-Latn-RS" sz="900" smtClean="0">
                  <a:solidFill>
                    <a:schemeClr val="tx1"/>
                  </a:solidFill>
                </a:rPr>
                <a:t>unčevo</a:t>
              </a:r>
            </a:p>
            <a:p>
              <a:pPr algn="ctr"/>
              <a:r>
                <a:rPr lang="en-US" sz="900" smtClean="0">
                  <a:solidFill>
                    <a:schemeClr val="tx1"/>
                  </a:solidFill>
                </a:rPr>
                <a:t>Z</a:t>
              </a:r>
              <a:endParaRPr lang="sr-Latn-RS" sz="90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900" smtClean="0">
                  <a:solidFill>
                    <a:schemeClr val="tx1"/>
                  </a:solidFill>
                </a:rPr>
                <a:t>R</a:t>
              </a:r>
              <a:endParaRPr lang="sr-Latn-RS" sz="900" smtClean="0">
                <a:solidFill>
                  <a:schemeClr val="tx1"/>
                </a:solidFill>
              </a:endParaRPr>
            </a:p>
            <a:p>
              <a:pPr algn="ctr"/>
              <a:r>
                <a:rPr lang="sr-Latn-RS" sz="900" smtClean="0">
                  <a:solidFill>
                    <a:schemeClr val="tx1"/>
                  </a:solidFill>
                </a:rPr>
                <a:t>ačenje</a:t>
              </a:r>
              <a:endParaRPr lang="en-US" sz="900">
                <a:solidFill>
                  <a:schemeClr val="tx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436096" y="4797152"/>
            <a:ext cx="3491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b="1" smtClean="0">
                <a:solidFill>
                  <a:srgbClr val="FF0000"/>
                </a:solidFill>
              </a:rPr>
              <a:t>ТРОПСКА КЛИМА, </a:t>
            </a:r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5436096" y="4221088"/>
            <a:ext cx="3416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b="1" smtClean="0">
                <a:solidFill>
                  <a:srgbClr val="00B050"/>
                </a:solidFill>
              </a:rPr>
              <a:t>УМЕРЕНА КЛИМА</a:t>
            </a:r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5364088" y="3573016"/>
            <a:ext cx="332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b="1" smtClean="0">
                <a:solidFill>
                  <a:srgbClr val="00B0F0"/>
                </a:solidFill>
              </a:rPr>
              <a:t>ПОЛАРНА КЛИМА</a:t>
            </a:r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5436096" y="5301208"/>
            <a:ext cx="3416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b="1" smtClean="0">
                <a:solidFill>
                  <a:srgbClr val="00B050"/>
                </a:solidFill>
              </a:rPr>
              <a:t>УМЕРЕНА КЛИМА</a:t>
            </a:r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5436096" y="5877272"/>
            <a:ext cx="332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b="1" smtClean="0">
                <a:solidFill>
                  <a:srgbClr val="00B0F0"/>
                </a:solidFill>
              </a:rPr>
              <a:t>ПОЛАРНА КЛИМА</a:t>
            </a:r>
            <a:endParaRPr lang="en-US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240486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lvl="0"/>
            <a:r>
              <a:rPr lang="sr-Cyrl-CS" sz="2800" b="1" dirty="0" smtClean="0">
                <a:solidFill>
                  <a:srgbClr val="D60093"/>
                </a:solidFill>
                <a:latin typeface="Arial Black" pitchFamily="34" charset="0"/>
              </a:rPr>
              <a:t>Биом степа </a:t>
            </a:r>
            <a:r>
              <a:rPr lang="sr-Cyrl-CS" sz="2400" dirty="0" smtClean="0">
                <a:latin typeface="Arial Black" pitchFamily="34" charset="0"/>
              </a:rPr>
              <a:t>– у умерено континенталној зони Евроазије (степе) и Северне Америке (прерије), Јужне Америке (пампаси); </a:t>
            </a:r>
          </a:p>
          <a:p>
            <a:pPr lvl="0"/>
            <a:r>
              <a:rPr lang="sr-Cyrl-CS" sz="2400" dirty="0" smtClean="0">
                <a:latin typeface="Arial Black" pitchFamily="34" charset="0"/>
              </a:rPr>
              <a:t>одлике: </a:t>
            </a:r>
            <a:r>
              <a:rPr lang="sr-Cyrl-CS" sz="2400" dirty="0" smtClean="0">
                <a:solidFill>
                  <a:srgbClr val="C00000"/>
                </a:solidFill>
                <a:latin typeface="Arial Black" pitchFamily="34" charset="0"/>
              </a:rPr>
              <a:t>сува умерена клима, хладне зиме, мало падавина: велике површине траве,  бусенасте траве и жбуња без дрвећа</a:t>
            </a:r>
            <a:endParaRPr lang="en-US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r-Cyrl-CS" sz="2400" b="1" dirty="0" smtClean="0">
                <a:latin typeface="Arial Black" pitchFamily="34" charset="0"/>
              </a:rPr>
              <a:t>БИОМ</a:t>
            </a:r>
            <a:r>
              <a:rPr lang="en-US" sz="2400" dirty="0" smtClean="0">
                <a:latin typeface="Arial Black" pitchFamily="34" charset="0"/>
              </a:rPr>
              <a:t/>
            </a:r>
            <a:br>
              <a:rPr lang="en-US" sz="2400" dirty="0" smtClean="0">
                <a:latin typeface="Arial Black" pitchFamily="34" charset="0"/>
              </a:rPr>
            </a:br>
            <a:endParaRPr lang="en-US" sz="2400" dirty="0"/>
          </a:p>
        </p:txBody>
      </p:sp>
      <p:pic>
        <p:nvPicPr>
          <p:cNvPr id="15364" name="Picture 4" descr="http://blog.b92.net/user_stuff/upload/121/DSCF2345.9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284984"/>
            <a:ext cx="4211960" cy="3573016"/>
          </a:xfrm>
          <a:prstGeom prst="rect">
            <a:avLst/>
          </a:prstGeom>
          <a:noFill/>
        </p:spPr>
      </p:pic>
      <p:pic>
        <p:nvPicPr>
          <p:cNvPr id="15368" name="Picture 8" descr="http://www.greenwichschools.org/uploaded/virtual_library/IB_Resources/GRASSLAN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5"/>
            <a:ext cx="5572125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269289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lvl="0"/>
            <a:r>
              <a:rPr lang="sr-Cyrl-CS" sz="2800" b="1" dirty="0" smtClean="0">
                <a:solidFill>
                  <a:srgbClr val="FF0066"/>
                </a:solidFill>
                <a:latin typeface="Arial Black" pitchFamily="34" charset="0"/>
              </a:rPr>
              <a:t>Биом савана </a:t>
            </a:r>
            <a:r>
              <a:rPr lang="sr-Cyrl-CS" sz="2400" b="1" dirty="0" smtClean="0">
                <a:latin typeface="Arial Black" pitchFamily="34" charset="0"/>
              </a:rPr>
              <a:t>– </a:t>
            </a:r>
            <a:r>
              <a:rPr lang="sr-Cyrl-CS" sz="2400" dirty="0" smtClean="0">
                <a:latin typeface="Arial Black" pitchFamily="34" charset="0"/>
              </a:rPr>
              <a:t>у тропском појасу Африке и Јужне Америке; </a:t>
            </a:r>
          </a:p>
          <a:p>
            <a:pPr lvl="0"/>
            <a:r>
              <a:rPr lang="sr-Cyrl-CS" sz="2400" dirty="0" smtClean="0">
                <a:latin typeface="Arial Black" pitchFamily="34" charset="0"/>
              </a:rPr>
              <a:t>одлике: </a:t>
            </a:r>
            <a:r>
              <a:rPr lang="sr-Cyrl-CS" sz="2400" dirty="0" smtClean="0">
                <a:solidFill>
                  <a:srgbClr val="C00000"/>
                </a:solidFill>
                <a:latin typeface="Arial Black" pitchFamily="34" charset="0"/>
              </a:rPr>
              <a:t>периоди са пуно кише смењују периоде суше, високе температуре (разлика од степа): површине високе траве са проређеним дрвећем (разлика од степа); доминирају велика крда травоједа и њихове грабљивице</a:t>
            </a:r>
            <a:endParaRPr lang="en-US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2400" b="1" dirty="0" smtClean="0">
                <a:latin typeface="Arial Black" pitchFamily="34" charset="0"/>
              </a:rPr>
              <a:t>БИОМ</a:t>
            </a:r>
            <a:endParaRPr lang="en-US" sz="2400" dirty="0"/>
          </a:p>
        </p:txBody>
      </p:sp>
      <p:pic>
        <p:nvPicPr>
          <p:cNvPr id="44036" name="Picture 4" descr="https://room42.wikispaces.com/file/view/savanna_2.jpg/33513641/savann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1160" y="3645024"/>
            <a:ext cx="4722840" cy="3212976"/>
          </a:xfrm>
          <a:prstGeom prst="rect">
            <a:avLst/>
          </a:prstGeom>
          <a:noFill/>
        </p:spPr>
      </p:pic>
      <p:pic>
        <p:nvPicPr>
          <p:cNvPr id="44034" name="Picture 2" descr="http://www.ducksters.com/science/ecosystems/world_map_savan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73016"/>
            <a:ext cx="5513947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247687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sr-Cyrl-CS" sz="2800" b="1" dirty="0" smtClean="0">
                <a:solidFill>
                  <a:srgbClr val="CC9900"/>
                </a:solidFill>
                <a:latin typeface="Arial Black" pitchFamily="34" charset="0"/>
              </a:rPr>
              <a:t>Биом пустиња </a:t>
            </a:r>
            <a:r>
              <a:rPr lang="sr-Cyrl-CS" sz="2400" b="1" dirty="0" smtClean="0">
                <a:latin typeface="Arial Black" pitchFamily="34" charset="0"/>
              </a:rPr>
              <a:t>– </a:t>
            </a:r>
            <a:r>
              <a:rPr lang="sr-Cyrl-CS" sz="2400" dirty="0" smtClean="0">
                <a:latin typeface="Arial Black" pitchFamily="34" charset="0"/>
              </a:rPr>
              <a:t>на свим континентима; постоје суве и хладне пустиње; </a:t>
            </a:r>
          </a:p>
          <a:p>
            <a:pPr lvl="0"/>
            <a:r>
              <a:rPr lang="sr-Cyrl-CS" sz="2400" dirty="0" smtClean="0">
                <a:latin typeface="Arial Black" pitchFamily="34" charset="0"/>
              </a:rPr>
              <a:t>одлике: </a:t>
            </a:r>
            <a:r>
              <a:rPr lang="sr-Cyrl-CS" sz="2400" dirty="0" smtClean="0">
                <a:solidFill>
                  <a:srgbClr val="C00000"/>
                </a:solidFill>
                <a:latin typeface="Arial Black" pitchFamily="34" charset="0"/>
              </a:rPr>
              <a:t>велика температурна колебања и суша или велика хладноћа: проређена вегетација, зељасте и жбунасте биљке, прилагођене на недостатак воде; сиромашне животињама</a:t>
            </a:r>
            <a:endParaRPr lang="en-US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sz="2800" b="1" dirty="0" smtClean="0">
                <a:latin typeface="Arial Black" pitchFamily="34" charset="0"/>
              </a:rPr>
              <a:t>БИОМ</a:t>
            </a:r>
            <a:r>
              <a:rPr lang="en-US" sz="2400" dirty="0" smtClean="0">
                <a:latin typeface="Arial Black" pitchFamily="34" charset="0"/>
              </a:rPr>
              <a:t/>
            </a:r>
            <a:br>
              <a:rPr lang="en-US" sz="2400" dirty="0" smtClean="0">
                <a:latin typeface="Arial Black" pitchFamily="34" charset="0"/>
              </a:rPr>
            </a:br>
            <a:endParaRPr lang="en-US" sz="2400" dirty="0"/>
          </a:p>
        </p:txBody>
      </p:sp>
      <p:pic>
        <p:nvPicPr>
          <p:cNvPr id="14340" name="Picture 4" descr="http://www.worldbiomes.com/pics/monumentvall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4321" y="3645024"/>
            <a:ext cx="4359679" cy="3212976"/>
          </a:xfrm>
          <a:prstGeom prst="rect">
            <a:avLst/>
          </a:prstGeom>
          <a:noFill/>
        </p:spPr>
      </p:pic>
      <p:pic>
        <p:nvPicPr>
          <p:cNvPr id="14338" name="Picture 2" descr="http://images.nationalgeographic.com/wpf/media-live/photos/000/063/cache/map-world-desert_6364_600x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5220072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254887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sr-Cyrl-CS" sz="3000" b="1" dirty="0" smtClean="0">
                <a:solidFill>
                  <a:srgbClr val="7030A0"/>
                </a:solidFill>
                <a:latin typeface="Arial Black" pitchFamily="34" charset="0"/>
              </a:rPr>
              <a:t>Биом зимзелених шума и шикара - чапарал </a:t>
            </a:r>
            <a:r>
              <a:rPr lang="sr-Cyrl-CS" sz="2800" b="1" dirty="0" smtClean="0">
                <a:latin typeface="Arial Black" pitchFamily="34" charset="0"/>
              </a:rPr>
              <a:t>– </a:t>
            </a:r>
            <a:r>
              <a:rPr lang="sr-Cyrl-CS" sz="2600" dirty="0" smtClean="0">
                <a:latin typeface="Arial Black" pitchFamily="34" charset="0"/>
              </a:rPr>
              <a:t>суптропска клима Калифорнија, Јужна Америка, Медитеран, Јужна Африка; </a:t>
            </a:r>
          </a:p>
          <a:p>
            <a:r>
              <a:rPr lang="sr-Cyrl-CS" sz="2600" dirty="0" smtClean="0">
                <a:latin typeface="Arial Black" pitchFamily="34" charset="0"/>
              </a:rPr>
              <a:t>одлике: </a:t>
            </a:r>
            <a:r>
              <a:rPr lang="sr-Cyrl-CS" sz="2600" dirty="0" smtClean="0">
                <a:solidFill>
                  <a:srgbClr val="C00000"/>
                </a:solidFill>
                <a:latin typeface="Arial Black" pitchFamily="34" charset="0"/>
              </a:rPr>
              <a:t>благе кишне зиме, топла сушна лета: претежно зимзелено тврдолисно жбуње, ређе дрвеће; чести пожари</a:t>
            </a:r>
            <a:endParaRPr lang="en-US" sz="2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490066"/>
          </a:xfrm>
        </p:spPr>
        <p:txBody>
          <a:bodyPr>
            <a:noAutofit/>
          </a:bodyPr>
          <a:lstStyle/>
          <a:p>
            <a:r>
              <a:rPr lang="sr-Cyrl-CS" sz="2800" b="1" dirty="0" smtClean="0">
                <a:latin typeface="Arial Black" pitchFamily="34" charset="0"/>
              </a:rPr>
              <a:t>БИОМ</a:t>
            </a:r>
            <a:endParaRPr lang="en-US" sz="2800" dirty="0"/>
          </a:p>
        </p:txBody>
      </p:sp>
      <p:pic>
        <p:nvPicPr>
          <p:cNvPr id="45058" name="Picture 2" descr="http://www2.volstate.edu/BIOlogy/bio/1120/Student%20Biomes%202008/The%20Chaparral%20Biome%20%28Boone%20%26%20Casarez%29_files/slide0003_image00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7"/>
            <a:ext cx="5148064" cy="3284984"/>
          </a:xfrm>
          <a:prstGeom prst="rect">
            <a:avLst/>
          </a:prstGeom>
          <a:noFill/>
        </p:spPr>
      </p:pic>
      <p:pic>
        <p:nvPicPr>
          <p:cNvPr id="45062" name="Picture 6" descr="http://3.bp.blogspot.com/-mV-_aJZLv7k/UbMlsvNPfkI/AAAAAAAAB3I/pVP06ul4ssA/s1600/1-+eastwo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4427984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Фитогеографска подела света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83560"/>
            <a:ext cx="8748464" cy="4572000"/>
          </a:xfrm>
        </p:spPr>
        <p:txBody>
          <a:bodyPr>
            <a:normAutofit/>
          </a:bodyPr>
          <a:lstStyle/>
          <a:p>
            <a:r>
              <a:rPr lang="sr-Cyrl-RS" smtClean="0"/>
              <a:t>Флора света је подељена на неколико по рангу највиших категорија – </a:t>
            </a:r>
            <a:r>
              <a:rPr lang="sr-Cyrl-RS" smtClean="0">
                <a:solidFill>
                  <a:srgbClr val="FF0000"/>
                </a:solidFill>
              </a:rPr>
              <a:t>царства</a:t>
            </a:r>
            <a:r>
              <a:rPr lang="sr-Cyrl-RS" smtClean="0"/>
              <a:t> или </a:t>
            </a:r>
            <a:r>
              <a:rPr lang="sr-Cyrl-RS" smtClean="0">
                <a:solidFill>
                  <a:srgbClr val="FF0000"/>
                </a:solidFill>
              </a:rPr>
              <a:t>области</a:t>
            </a:r>
            <a:r>
              <a:rPr lang="sr-Cyrl-RS" smtClean="0"/>
              <a:t>.</a:t>
            </a:r>
            <a:endParaRPr lang="pl-PL" b="1" smtClean="0">
              <a:solidFill>
                <a:srgbClr val="FF0000"/>
              </a:solidFill>
            </a:endParaRPr>
          </a:p>
          <a:p>
            <a:r>
              <a:rPr lang="sr-Cyrl-RS" smtClean="0"/>
              <a:t>Царство се дели на више подцарстава, </a:t>
            </a:r>
            <a:r>
              <a:rPr lang="sr-Cyrl-RS" smtClean="0">
                <a:solidFill>
                  <a:srgbClr val="FF0000"/>
                </a:solidFill>
              </a:rPr>
              <a:t>подцарства</a:t>
            </a:r>
            <a:r>
              <a:rPr lang="sr-Cyrl-RS" smtClean="0"/>
              <a:t> се деле на регионе, </a:t>
            </a:r>
            <a:r>
              <a:rPr lang="sr-Cyrl-RS" smtClean="0">
                <a:solidFill>
                  <a:srgbClr val="FF0000"/>
                </a:solidFill>
              </a:rPr>
              <a:t>региони</a:t>
            </a:r>
            <a:r>
              <a:rPr lang="sr-Cyrl-RS" smtClean="0"/>
              <a:t> се деле на подрегионе а </a:t>
            </a:r>
            <a:r>
              <a:rPr lang="sr-Cyrl-RS" smtClean="0">
                <a:solidFill>
                  <a:srgbClr val="FF0000"/>
                </a:solidFill>
              </a:rPr>
              <a:t>подрегиони</a:t>
            </a:r>
            <a:r>
              <a:rPr lang="sr-Cyrl-RS" smtClean="0"/>
              <a:t> на </a:t>
            </a:r>
            <a:r>
              <a:rPr lang="sr-Cyrl-RS" smtClean="0">
                <a:solidFill>
                  <a:srgbClr val="FF0000"/>
                </a:solidFill>
              </a:rPr>
              <a:t>провинције</a:t>
            </a:r>
            <a:r>
              <a:rPr lang="sr-Cyrl-RS" smtClean="0"/>
              <a:t> као најмање фитогеографске јединице.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upload.wikimedia.org/wikipedia/commons/thumb/c/c9/Florenreiche.jpg/1024px-Florenrei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434210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ХОЛАРКТИЧКО ЦАРСТВО</a:t>
            </a:r>
            <a:r>
              <a:rPr lang="en-US" smtClean="0"/>
              <a:t> (Holarctis) 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892480" cy="4896544"/>
          </a:xfrm>
        </p:spPr>
        <p:txBody>
          <a:bodyPr>
            <a:normAutofit fontScale="92500" lnSpcReduction="20000"/>
          </a:bodyPr>
          <a:lstStyle/>
          <a:p>
            <a:endParaRPr lang="en-US" smtClean="0"/>
          </a:p>
          <a:p>
            <a:r>
              <a:rPr lang="sr-Cyrl-RS" smtClean="0"/>
              <a:t>Највеће је међу свим флористичким царствима, заузима око половине укупног копна у севереној полулопти (вантропски простор Азије, Европа, Северна Америка, Гренланд, северни део Африке).</a:t>
            </a:r>
            <a:endParaRPr lang="en-US" smtClean="0"/>
          </a:p>
          <a:p>
            <a:r>
              <a:rPr lang="sr-Cyrl-RS" smtClean="0"/>
              <a:t>Флора холарктичког царства има заједничко порекло од арктотерцијарне флоре која је уништена за време леденог доба, од које су данас преостали </a:t>
            </a:r>
            <a:r>
              <a:rPr lang="sr-Cyrl-RS" smtClean="0">
                <a:solidFill>
                  <a:srgbClr val="FFFF00"/>
                </a:solidFill>
              </a:rPr>
              <a:t>секвоја, магнолија, орах и храст</a:t>
            </a:r>
            <a:r>
              <a:rPr lang="sr-Cyrl-RS" smtClean="0"/>
              <a:t>.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0"/>
            <a:ext cx="7772400" cy="914400"/>
          </a:xfrm>
        </p:spPr>
        <p:txBody>
          <a:bodyPr/>
          <a:lstStyle/>
          <a:p>
            <a:r>
              <a:rPr lang="sr-Cyrl-RS" smtClean="0"/>
              <a:t>Палеотропско царство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964488" cy="5688632"/>
          </a:xfrm>
        </p:spPr>
        <p:txBody>
          <a:bodyPr>
            <a:normAutofit fontScale="85000" lnSpcReduction="20000"/>
          </a:bodyPr>
          <a:lstStyle/>
          <a:p>
            <a:endParaRPr lang="en-US" smtClean="0"/>
          </a:p>
          <a:p>
            <a:r>
              <a:rPr lang="sr-Cyrl-RS" smtClean="0"/>
              <a:t>Обухвата тропске регионе Старог света, тј највећи део Африке, јужне и југоисточне Азије.</a:t>
            </a:r>
            <a:r>
              <a:rPr lang="en-US" smtClean="0"/>
              <a:t> </a:t>
            </a:r>
          </a:p>
          <a:p>
            <a:r>
              <a:rPr lang="sr-Cyrl-RS" smtClean="0"/>
              <a:t>Клима је тропска, јер су то подручја екватора. Царство се поклапа са ареалом палми.</a:t>
            </a:r>
            <a:endParaRPr lang="en-US" smtClean="0"/>
          </a:p>
          <a:p>
            <a:r>
              <a:rPr lang="sr-Cyrl-RS" smtClean="0"/>
              <a:t>Флора је врло богата, са карактеристичним представницима:</a:t>
            </a:r>
          </a:p>
          <a:p>
            <a:r>
              <a:rPr lang="sr-Cyrl-RS" smtClean="0">
                <a:solidFill>
                  <a:srgbClr val="92D050"/>
                </a:solidFill>
              </a:rPr>
              <a:t>Банана</a:t>
            </a:r>
          </a:p>
          <a:p>
            <a:r>
              <a:rPr lang="sr-Cyrl-RS" smtClean="0">
                <a:solidFill>
                  <a:srgbClr val="92D050"/>
                </a:solidFill>
              </a:rPr>
              <a:t>Папирус</a:t>
            </a:r>
          </a:p>
          <a:p>
            <a:r>
              <a:rPr lang="sr-Cyrl-RS" smtClean="0">
                <a:solidFill>
                  <a:srgbClr val="92D050"/>
                </a:solidFill>
              </a:rPr>
              <a:t>Шећерна трска</a:t>
            </a:r>
          </a:p>
          <a:p>
            <a:r>
              <a:rPr lang="sr-Cyrl-RS" smtClean="0">
                <a:solidFill>
                  <a:srgbClr val="92D050"/>
                </a:solidFill>
              </a:rPr>
              <a:t>Алоја </a:t>
            </a:r>
          </a:p>
          <a:p>
            <a:r>
              <a:rPr lang="sr-Cyrl-RS" smtClean="0">
                <a:solidFill>
                  <a:srgbClr val="92D050"/>
                </a:solidFill>
              </a:rPr>
              <a:t>Различите врсте фикуса</a:t>
            </a:r>
          </a:p>
          <a:p>
            <a:r>
              <a:rPr lang="sr-Cyrl-RS" smtClean="0">
                <a:solidFill>
                  <a:srgbClr val="92D050"/>
                </a:solidFill>
              </a:rPr>
              <a:t>Сукулентне млечике</a:t>
            </a:r>
            <a:endParaRPr lang="en-US">
              <a:solidFill>
                <a:srgbClr val="92D050"/>
              </a:solidFill>
            </a:endParaRPr>
          </a:p>
        </p:txBody>
      </p:sp>
      <p:pic>
        <p:nvPicPr>
          <p:cNvPr id="13314" name="Picture 2" descr="Резултат слика за banana t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717032"/>
            <a:ext cx="2651786" cy="1988840"/>
          </a:xfrm>
          <a:prstGeom prst="rect">
            <a:avLst/>
          </a:prstGeom>
          <a:noFill/>
        </p:spPr>
      </p:pic>
      <p:pic>
        <p:nvPicPr>
          <p:cNvPr id="13316" name="Picture 4" descr="Резултат слика за ficus in tropical for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276" y="3717032"/>
            <a:ext cx="1981724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Неотропско царство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964488" cy="6165304"/>
          </a:xfrm>
        </p:spPr>
        <p:txBody>
          <a:bodyPr>
            <a:normAutofit fontScale="77500" lnSpcReduction="20000"/>
          </a:bodyPr>
          <a:lstStyle/>
          <a:p>
            <a:endParaRPr lang="en-US" smtClean="0"/>
          </a:p>
          <a:p>
            <a:r>
              <a:rPr lang="sr-Cyrl-RS" smtClean="0"/>
              <a:t>Обухвата југ Флориде, делове Мексика, Централну Америку и скоро целу Јужну Америку</a:t>
            </a:r>
          </a:p>
          <a:p>
            <a:r>
              <a:rPr lang="sr-Cyrl-RS" smtClean="0"/>
              <a:t>Клима је тропска и субтропска, влажна.</a:t>
            </a:r>
          </a:p>
          <a:p>
            <a:r>
              <a:rPr lang="sr-Cyrl-RS" smtClean="0"/>
              <a:t>Овде су највеће </a:t>
            </a:r>
            <a:r>
              <a:rPr lang="sr-Cyrl-RS" smtClean="0">
                <a:solidFill>
                  <a:srgbClr val="00B0F0"/>
                </a:solidFill>
              </a:rPr>
              <a:t>тропске кишне шуме </a:t>
            </a:r>
            <a:r>
              <a:rPr lang="sr-Cyrl-RS" smtClean="0"/>
              <a:t>на свету у сливу реке Амазон, обилују </a:t>
            </a:r>
            <a:r>
              <a:rPr lang="sr-Cyrl-RS" smtClean="0">
                <a:solidFill>
                  <a:srgbClr val="00B0F0"/>
                </a:solidFill>
              </a:rPr>
              <a:t>палмама, лијанама, каучуковцем и епифитама </a:t>
            </a:r>
            <a:r>
              <a:rPr lang="en-US" smtClean="0">
                <a:solidFill>
                  <a:srgbClr val="00B0F0"/>
                </a:solidFill>
              </a:rPr>
              <a:t>(Bromeliaceae</a:t>
            </a:r>
            <a:r>
              <a:rPr lang="sr-Cyrl-RS" smtClean="0">
                <a:solidFill>
                  <a:srgbClr val="00B0F0"/>
                </a:solidFill>
              </a:rPr>
              <a:t>)</a:t>
            </a:r>
            <a:r>
              <a:rPr lang="sr-Cyrl-RS" smtClean="0"/>
              <a:t>. У сувљим областима су саване, а на Андима вегетација је </a:t>
            </a:r>
          </a:p>
          <a:p>
            <a:pPr>
              <a:buNone/>
            </a:pPr>
            <a:r>
              <a:rPr lang="sr-Cyrl-RS" smtClean="0"/>
              <a:t>   планинског, степског и</a:t>
            </a:r>
          </a:p>
          <a:p>
            <a:pPr>
              <a:buNone/>
            </a:pPr>
            <a:r>
              <a:rPr lang="sr-Cyrl-RS" smtClean="0"/>
              <a:t>   пустињског типа.</a:t>
            </a:r>
            <a:endParaRPr lang="en-US" smtClean="0"/>
          </a:p>
          <a:p>
            <a:r>
              <a:rPr lang="sr-Cyrl-RS" smtClean="0"/>
              <a:t>Флора је веома </a:t>
            </a:r>
          </a:p>
          <a:p>
            <a:pPr>
              <a:buNone/>
            </a:pPr>
            <a:r>
              <a:rPr lang="sr-Cyrl-RS" smtClean="0"/>
              <a:t>   разноврсна и богата, </a:t>
            </a:r>
          </a:p>
          <a:p>
            <a:endParaRPr lang="en-US" smtClean="0"/>
          </a:p>
          <a:p>
            <a:r>
              <a:rPr lang="sr-Cyrl-RS" smtClean="0"/>
              <a:t>Најзначајније су </a:t>
            </a:r>
          </a:p>
          <a:p>
            <a:r>
              <a:rPr lang="sr-Cyrl-RS" smtClean="0"/>
              <a:t>неотропске фамилије </a:t>
            </a:r>
          </a:p>
          <a:p>
            <a:r>
              <a:rPr lang="sr-Cyrl-RS" b="1" smtClean="0">
                <a:solidFill>
                  <a:srgbClr val="00B0F0"/>
                </a:solidFill>
              </a:rPr>
              <a:t>кактуса, бромелија </a:t>
            </a:r>
            <a:r>
              <a:rPr lang="sr-Cyrl-RS" smtClean="0"/>
              <a:t>итд.</a:t>
            </a:r>
            <a:endParaRPr lang="en-US" smtClean="0"/>
          </a:p>
        </p:txBody>
      </p:sp>
      <p:pic>
        <p:nvPicPr>
          <p:cNvPr id="12290" name="Picture 2" descr="Сродна сл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6044" y="3717032"/>
            <a:ext cx="4187955" cy="3140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Капско царство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4320480"/>
          </a:xfrm>
        </p:spPr>
        <p:txBody>
          <a:bodyPr>
            <a:normAutofit/>
          </a:bodyPr>
          <a:lstStyle/>
          <a:p>
            <a:r>
              <a:rPr lang="sr-Cyrl-RS" smtClean="0"/>
              <a:t>Обухвата мали део јужне Африке са климом налик медитеранској</a:t>
            </a:r>
            <a:endParaRPr lang="en-US" smtClean="0"/>
          </a:p>
          <a:p>
            <a:r>
              <a:rPr lang="sr-Cyrl-RS" smtClean="0"/>
              <a:t>Има веома богату и уникатну флору, са мало дрвенастих врста.</a:t>
            </a:r>
            <a:endParaRPr lang="en-US" smtClean="0"/>
          </a:p>
          <a:p>
            <a:r>
              <a:rPr lang="sr-Cyrl-RS" smtClean="0"/>
              <a:t>Род</a:t>
            </a:r>
            <a:r>
              <a:rPr lang="en-US" smtClean="0"/>
              <a:t> </a:t>
            </a:r>
            <a:r>
              <a:rPr lang="en-US" smtClean="0">
                <a:solidFill>
                  <a:srgbClr val="FFC000"/>
                </a:solidFill>
              </a:rPr>
              <a:t>Erica </a:t>
            </a:r>
            <a:r>
              <a:rPr lang="en-US" smtClean="0"/>
              <a:t>je </a:t>
            </a:r>
            <a:r>
              <a:rPr lang="sr-Cyrl-RS" smtClean="0"/>
              <a:t>веома богато заступљен са 450 врста.</a:t>
            </a:r>
            <a:endParaRPr lang="en-US" smtClean="0"/>
          </a:p>
        </p:txBody>
      </p:sp>
      <p:pic>
        <p:nvPicPr>
          <p:cNvPr id="11268" name="Picture 4" descr="Сродна сл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393" y="3789040"/>
            <a:ext cx="4800607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59632" y="908721"/>
            <a:ext cx="7128792" cy="5949280"/>
            <a:chOff x="2932045" y="3247280"/>
            <a:chExt cx="4800836" cy="3706248"/>
          </a:xfrm>
        </p:grpSpPr>
        <p:pic>
          <p:nvPicPr>
            <p:cNvPr id="5" name="Picture 4" descr="http://upload.wikimedia.org/wikipedia/commons/thumb/a/aa/Annual_Average_Temperature_Map.jpg/500px-Annual_Average_Temperature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32045" y="3247280"/>
              <a:ext cx="4800836" cy="3706247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3634606" y="6541819"/>
              <a:ext cx="3337167" cy="411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Cyrl-RS" smtClean="0">
                  <a:solidFill>
                    <a:schemeClr val="tx1"/>
                  </a:solidFill>
                </a:rPr>
                <a:t>Просечна годишња температура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КЛИМА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Аустралијско царство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820472" cy="4572000"/>
          </a:xfrm>
        </p:spPr>
        <p:txBody>
          <a:bodyPr>
            <a:normAutofit fontScale="92500" lnSpcReduction="10000"/>
          </a:bodyPr>
          <a:lstStyle/>
          <a:p>
            <a:endParaRPr lang="en-US" smtClean="0"/>
          </a:p>
          <a:p>
            <a:r>
              <a:rPr lang="sr-Cyrl-RS" smtClean="0"/>
              <a:t>Обухвата Аустралију и Тасманију. </a:t>
            </a:r>
          </a:p>
          <a:p>
            <a:r>
              <a:rPr lang="sr-Cyrl-RS" smtClean="0"/>
              <a:t>Флора је веома богата, са пуно ендемита (чак 75% флоре је ендемично). Та чињеница указује да се ово копно одавно развија као засебна биогеографска целина </a:t>
            </a:r>
          </a:p>
          <a:p>
            <a:r>
              <a:rPr lang="sr-Cyrl-RS" smtClean="0"/>
              <a:t>Типичне су врсте из фамилија </a:t>
            </a:r>
          </a:p>
          <a:p>
            <a:pPr>
              <a:buNone/>
            </a:pPr>
            <a:r>
              <a:rPr lang="en-US" smtClean="0"/>
              <a:t>Myrtaceae (</a:t>
            </a:r>
            <a:r>
              <a:rPr lang="en-US" smtClean="0">
                <a:solidFill>
                  <a:srgbClr val="00B050"/>
                </a:solidFill>
              </a:rPr>
              <a:t>Eucaliptus</a:t>
            </a:r>
            <a:r>
              <a:rPr lang="sr-Latn-RS" smtClean="0"/>
              <a:t>)</a:t>
            </a:r>
            <a:endParaRPr lang="sr-Cyrl-RS" smtClean="0"/>
          </a:p>
          <a:p>
            <a:pPr>
              <a:buNone/>
            </a:pPr>
            <a:r>
              <a:rPr lang="sr-Cyrl-RS" smtClean="0"/>
              <a:t>и</a:t>
            </a:r>
            <a:r>
              <a:rPr lang="en-US" smtClean="0"/>
              <a:t> Fabaceae (</a:t>
            </a:r>
            <a:r>
              <a:rPr lang="en-US" smtClean="0">
                <a:solidFill>
                  <a:srgbClr val="00B050"/>
                </a:solidFill>
              </a:rPr>
              <a:t>Acaccia</a:t>
            </a:r>
            <a:r>
              <a:rPr lang="en-US" smtClean="0"/>
              <a:t>).</a:t>
            </a:r>
            <a:endParaRPr lang="en-US"/>
          </a:p>
        </p:txBody>
      </p:sp>
      <p:pic>
        <p:nvPicPr>
          <p:cNvPr id="10244" name="Picture 4" descr="Сродна сл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220605"/>
            <a:ext cx="3923928" cy="2637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Холантарктичко царство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692696"/>
            <a:ext cx="8604448" cy="5040560"/>
          </a:xfrm>
        </p:spPr>
        <p:txBody>
          <a:bodyPr>
            <a:normAutofit fontScale="77500" lnSpcReduction="20000"/>
          </a:bodyPr>
          <a:lstStyle/>
          <a:p>
            <a:endParaRPr lang="en-US" smtClean="0"/>
          </a:p>
          <a:p>
            <a:r>
              <a:rPr lang="sr-Cyrl-RS" smtClean="0"/>
              <a:t>Обухвата најјужније делове Јужне Америке – Патагонију и Чиле, Огњену Земљу, низ антарктичких острва, као и копно Антарктика.</a:t>
            </a:r>
          </a:p>
          <a:p>
            <a:r>
              <a:rPr lang="sr-Cyrl-RS" smtClean="0"/>
              <a:t>Флора је веома сиромашна, што је последица неповољних климатских услова. </a:t>
            </a:r>
          </a:p>
          <a:p>
            <a:r>
              <a:rPr lang="sr-Cyrl-RS" smtClean="0"/>
              <a:t>Карактеристична је </a:t>
            </a:r>
            <a:r>
              <a:rPr lang="sr-Cyrl-RS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јужна буква и четинари</a:t>
            </a:r>
            <a:r>
              <a:rPr lang="sr-Cyrl-RS" smtClean="0"/>
              <a:t>; има много врста </a:t>
            </a:r>
            <a:r>
              <a:rPr lang="sr-Cyrl-RS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лијана, папрати и маховина</a:t>
            </a:r>
            <a:r>
              <a:rPr lang="sr-Cyrl-RS" smtClean="0"/>
              <a:t>.</a:t>
            </a:r>
            <a:r>
              <a:rPr lang="en-US" smtClean="0"/>
              <a:t> </a:t>
            </a:r>
            <a:endParaRPr lang="sr-Cyrl-RS" smtClean="0"/>
          </a:p>
          <a:p>
            <a:endParaRPr lang="en-US" smtClean="0"/>
          </a:p>
          <a:p>
            <a:r>
              <a:rPr lang="sr-Cyrl-RS" smtClean="0"/>
              <a:t>На Антарктику расте само једна врста цветнице, а остале врсте у биљном прекривачу су </a:t>
            </a:r>
            <a:r>
              <a:rPr lang="sr-Cyrl-RS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маховине и лишајеви</a:t>
            </a:r>
            <a:r>
              <a:rPr lang="sr-Cyrl-RS" smtClean="0"/>
              <a:t>.</a:t>
            </a:r>
            <a:endParaRPr lang="en-US"/>
          </a:p>
        </p:txBody>
      </p:sp>
      <p:pic>
        <p:nvPicPr>
          <p:cNvPr id="9218" name="Picture 2" descr="Резултат слика за ognjena zeml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436256"/>
            <a:ext cx="3635896" cy="2421744"/>
          </a:xfrm>
          <a:prstGeom prst="rect">
            <a:avLst/>
          </a:prstGeom>
          <a:noFill/>
        </p:spPr>
      </p:pic>
      <p:pic>
        <p:nvPicPr>
          <p:cNvPr id="9220" name="Picture 4" descr="Резултат слика за antarctic flora pays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06909"/>
            <a:ext cx="3491879" cy="2151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z="3600" smtClean="0"/>
              <a:t>Зоогеографска подела света на регионе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88840"/>
            <a:ext cx="8892480" cy="4653136"/>
          </a:xfrm>
        </p:spPr>
        <p:txBody>
          <a:bodyPr>
            <a:normAutofit fontScale="85000" lnSpcReduction="10000"/>
          </a:bodyPr>
          <a:lstStyle/>
          <a:p>
            <a:endParaRPr lang="sr-Cyrl-RS" b="1" smtClean="0"/>
          </a:p>
          <a:p>
            <a:r>
              <a:rPr lang="sr-Cyrl-RS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ХОЛАРКТИК</a:t>
            </a:r>
            <a:r>
              <a:rPr lang="en-US" b="1" smtClean="0"/>
              <a:t>-</a:t>
            </a:r>
            <a:r>
              <a:rPr lang="sr-Cyrl-RS" smtClean="0"/>
              <a:t>земљишна маса северно од тропске зоне и чине га</a:t>
            </a:r>
            <a:r>
              <a:rPr lang="en-US" smtClean="0"/>
              <a:t> </a:t>
            </a:r>
            <a:r>
              <a:rPr lang="sr-Cyrl-RS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НЕАРКТИК</a:t>
            </a:r>
            <a:r>
              <a:rPr lang="sr-Cyrl-RS" smtClean="0"/>
              <a:t> </a:t>
            </a:r>
            <a:r>
              <a:rPr lang="en-US" smtClean="0"/>
              <a:t>(</a:t>
            </a:r>
            <a:r>
              <a:rPr lang="sr-Cyrl-RS" smtClean="0"/>
              <a:t>Северна Америка</a:t>
            </a:r>
            <a:r>
              <a:rPr lang="en-US" smtClean="0"/>
              <a:t>) </a:t>
            </a:r>
            <a:r>
              <a:rPr lang="sr-Cyrl-RS" smtClean="0"/>
              <a:t>и</a:t>
            </a:r>
            <a:r>
              <a:rPr lang="sr-Cyrl-RS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ПАЛЕАРКТИК</a:t>
            </a:r>
            <a:r>
              <a:rPr lang="en-US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mtClean="0"/>
              <a:t>(</a:t>
            </a:r>
            <a:r>
              <a:rPr lang="sr-Cyrl-RS" smtClean="0"/>
              <a:t>Евроазија и најсевернији део Африке</a:t>
            </a:r>
            <a:r>
              <a:rPr lang="en-US" smtClean="0"/>
              <a:t>)</a:t>
            </a:r>
          </a:p>
          <a:p>
            <a:r>
              <a:rPr lang="sr-Cyrl-RS" b="1" smtClean="0">
                <a:solidFill>
                  <a:srgbClr val="FF0000"/>
                </a:solidFill>
              </a:rPr>
              <a:t>НЕОТРОПСКИ</a:t>
            </a:r>
            <a:r>
              <a:rPr lang="en-US" b="1" smtClean="0"/>
              <a:t> (</a:t>
            </a:r>
            <a:r>
              <a:rPr lang="sr-Cyrl-RS" smtClean="0"/>
              <a:t>Централна и Јужна Америка</a:t>
            </a:r>
            <a:r>
              <a:rPr lang="en-US" smtClean="0"/>
              <a:t>)</a:t>
            </a:r>
          </a:p>
          <a:p>
            <a:r>
              <a:rPr lang="sr-Cyrl-RS" b="1" smtClean="0">
                <a:solidFill>
                  <a:srgbClr val="7030A0"/>
                </a:solidFill>
              </a:rPr>
              <a:t>ЕТИОПСКИ</a:t>
            </a:r>
            <a:r>
              <a:rPr lang="en-US" b="1" smtClean="0"/>
              <a:t> (</a:t>
            </a:r>
            <a:r>
              <a:rPr lang="sr-Cyrl-RS" smtClean="0"/>
              <a:t>Африка јужно од Сахаре)</a:t>
            </a:r>
          </a:p>
          <a:p>
            <a:r>
              <a:rPr lang="sr-Cyrl-RS" b="1" smtClean="0">
                <a:solidFill>
                  <a:schemeClr val="tx2">
                    <a:lumMod val="50000"/>
                  </a:schemeClr>
                </a:solidFill>
              </a:rPr>
              <a:t>МАДАГАСКАРСКИ</a:t>
            </a:r>
            <a:endParaRPr lang="en-US" b="1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sr-Cyrl-RS" b="1" smtClean="0">
                <a:solidFill>
                  <a:srgbClr val="FFFF00"/>
                </a:solidFill>
              </a:rPr>
              <a:t>ОРИЈЕНТАЛНИ </a:t>
            </a:r>
            <a:r>
              <a:rPr lang="sr-Cyrl-RS" smtClean="0"/>
              <a:t>(југоисточна Азија и суседна острва)</a:t>
            </a:r>
            <a:endParaRPr lang="en-US" smtClean="0"/>
          </a:p>
          <a:p>
            <a:r>
              <a:rPr lang="sr-Cyrl-RS" b="1" smtClean="0">
                <a:solidFill>
                  <a:srgbClr val="92D050"/>
                </a:solidFill>
              </a:rPr>
              <a:t>АУСТРАЛИЈСКИ</a:t>
            </a:r>
            <a:endParaRPr lang="en-US" b="1">
              <a:solidFill>
                <a:srgbClr val="92D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1196752"/>
            <a:ext cx="85324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b="1" smtClean="0">
                <a:solidFill>
                  <a:srgbClr val="FFC000"/>
                </a:solidFill>
              </a:rPr>
              <a:t>До сада је познато око 8.7 милиона животињских врста</a:t>
            </a:r>
          </a:p>
          <a:p>
            <a:r>
              <a:rPr lang="sr-Cyrl-RS" smtClean="0"/>
              <a:t> </a:t>
            </a: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&amp;Rcy;&amp;iecy;&amp;zcy;&amp;ucy;&amp;lcy;&amp;tcy;&amp;acy;&amp;tcy; &amp;scy;&amp;lcy;&amp;icy;&amp;kcy;&amp;acy; &amp;zcy;&amp;acy; zoogeographical regions of the wor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748464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 descr="&amp;Rcy;&amp;iecy;&amp;zcy;&amp;ucy;&amp;lcy;&amp;tcy;&amp;acy;&amp;tcy; &amp;scy;&amp;lcy;&amp;icy;&amp;kcy;&amp;acy; &amp;zcy;&amp;acy; zoogeographical regions of the wor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964488" cy="6126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Холарктик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820472" cy="5949280"/>
          </a:xfrm>
        </p:spPr>
        <p:txBody>
          <a:bodyPr>
            <a:normAutofit fontScale="92500" lnSpcReduction="20000"/>
          </a:bodyPr>
          <a:lstStyle/>
          <a:p>
            <a:r>
              <a:rPr lang="sr-Cyrl-RS" smtClean="0"/>
              <a:t>Присуство некадашњег копненог моста између Евроазије и Северне Америке довело је да су се ареали многих врста ширили преко целог овог региона (Палеарктика и Неарктика) и да ове зоогеографске области чине једну целину</a:t>
            </a:r>
          </a:p>
          <a:p>
            <a:r>
              <a:rPr lang="sr-Cyrl-RS" smtClean="0"/>
              <a:t>Обухвата: </a:t>
            </a:r>
          </a:p>
          <a:p>
            <a:r>
              <a:rPr lang="sr-Cyrl-RS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Европу, Африку северно од северног повратника, Азију северно од Хималаја и Северну Америку</a:t>
            </a:r>
          </a:p>
          <a:p>
            <a:r>
              <a:rPr lang="sr-Cyrl-RS" smtClean="0"/>
              <a:t>Карактеристике фауне: </a:t>
            </a:r>
            <a:r>
              <a:rPr lang="sr-Cyrl-RS" smtClean="0">
                <a:solidFill>
                  <a:srgbClr val="FF0000"/>
                </a:solidFill>
              </a:rPr>
              <a:t>Нема торбара </a:t>
            </a:r>
            <a:r>
              <a:rPr lang="sr-Cyrl-RS" smtClean="0"/>
              <a:t>(са изузетком опосума на југу С. Америке), </a:t>
            </a:r>
          </a:p>
          <a:p>
            <a:r>
              <a:rPr lang="sr-Cyrl-RS" smtClean="0">
                <a:solidFill>
                  <a:srgbClr val="FF0000"/>
                </a:solidFill>
              </a:rPr>
              <a:t>Нема примата </a:t>
            </a:r>
            <a:r>
              <a:rPr lang="sr-Cyrl-RS" smtClean="0"/>
              <a:t>сем једне врсте Барбари макакија на југу Шпаније и човека</a:t>
            </a:r>
          </a:p>
          <a:p>
            <a:endParaRPr lang="sr-Cyrl-RS" smtClean="0"/>
          </a:p>
          <a:p>
            <a:pPr>
              <a:buNone/>
            </a:pP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Холарктик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892480" cy="2160240"/>
          </a:xfrm>
        </p:spPr>
        <p:txBody>
          <a:bodyPr>
            <a:normAutofit/>
          </a:bodyPr>
          <a:lstStyle/>
          <a:p>
            <a:r>
              <a:rPr lang="sr-Cyrl-RS" smtClean="0"/>
              <a:t>Врсте карактеристичне за цео Холарктик: </a:t>
            </a:r>
            <a:r>
              <a:rPr lang="sr-Cyrl-RS" smtClean="0">
                <a:solidFill>
                  <a:srgbClr val="FFC000"/>
                </a:solidFill>
              </a:rPr>
              <a:t>вук, мрки медвед, црвена лисица, лос, карибу, златни орао и гавран</a:t>
            </a:r>
          </a:p>
          <a:p>
            <a:pPr>
              <a:buNone/>
            </a:pPr>
            <a:endParaRPr lang="en-US"/>
          </a:p>
        </p:txBody>
      </p:sp>
      <p:pic>
        <p:nvPicPr>
          <p:cNvPr id="63490" name="Picture 2" descr="Резултат слика за cam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2132855" cy="2132856"/>
          </a:xfrm>
          <a:prstGeom prst="rect">
            <a:avLst/>
          </a:prstGeom>
          <a:noFill/>
        </p:spPr>
      </p:pic>
      <p:sp>
        <p:nvSpPr>
          <p:cNvPr id="63492" name="AutoShape 4" descr="Резултат слика за panda"/>
          <p:cNvSpPr>
            <a:spLocks noChangeAspect="1" noChangeArrowheads="1"/>
          </p:cNvSpPr>
          <p:nvPr/>
        </p:nvSpPr>
        <p:spPr bwMode="auto">
          <a:xfrm>
            <a:off x="155575" y="-1684338"/>
            <a:ext cx="5276850" cy="3514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4" name="Picture 6" descr="Резултат слика за panda"/>
          <p:cNvPicPr>
            <a:picLocks noChangeAspect="1" noChangeArrowheads="1"/>
          </p:cNvPicPr>
          <p:nvPr/>
        </p:nvPicPr>
        <p:blipFill>
          <a:blip r:embed="rId3" cstate="print"/>
          <a:srcRect l="16291" r="20872"/>
          <a:stretch>
            <a:fillRect/>
          </a:stretch>
        </p:blipFill>
        <p:spPr bwMode="auto">
          <a:xfrm>
            <a:off x="2123728" y="4720824"/>
            <a:ext cx="2016224" cy="2137176"/>
          </a:xfrm>
          <a:prstGeom prst="rect">
            <a:avLst/>
          </a:prstGeom>
          <a:noFill/>
        </p:spPr>
      </p:pic>
      <p:pic>
        <p:nvPicPr>
          <p:cNvPr id="63496" name="Picture 8" descr="Резултат слика за bison"/>
          <p:cNvPicPr>
            <a:picLocks noChangeAspect="1" noChangeArrowheads="1"/>
          </p:cNvPicPr>
          <p:nvPr/>
        </p:nvPicPr>
        <p:blipFill>
          <a:blip r:embed="rId4" cstate="print"/>
          <a:srcRect l="9000" r="28001"/>
          <a:stretch>
            <a:fillRect/>
          </a:stretch>
        </p:blipFill>
        <p:spPr bwMode="auto">
          <a:xfrm>
            <a:off x="4788024" y="4509120"/>
            <a:ext cx="1864515" cy="234888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2708920"/>
            <a:ext cx="4248472" cy="190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lvl="0" indent="-342900">
              <a:spcBef>
                <a:spcPts val="700"/>
              </a:spcBef>
              <a:buClr>
                <a:srgbClr val="D6ECFF"/>
              </a:buClr>
              <a:buSzPct val="95000"/>
              <a:buFont typeface="Arial" pitchFamily="34" charset="0"/>
              <a:buChar char="•"/>
            </a:pPr>
            <a:r>
              <a:rPr lang="sr-Cyrl-RS" sz="2800" smtClean="0">
                <a:solidFill>
                  <a:prstClr val="white"/>
                </a:solidFill>
              </a:rPr>
              <a:t>Палеарктик – врсте: </a:t>
            </a:r>
          </a:p>
          <a:p>
            <a:pPr marL="411480" lvl="0" indent="-342900">
              <a:spcBef>
                <a:spcPts val="700"/>
              </a:spcBef>
              <a:buClr>
                <a:srgbClr val="D6ECFF"/>
              </a:buClr>
              <a:buSzPct val="95000"/>
              <a:buFont typeface="Wingdings"/>
              <a:buChar char=""/>
            </a:pPr>
            <a:r>
              <a:rPr lang="sr-Cyrl-RS" sz="2800" smtClean="0">
                <a:solidFill>
                  <a:srgbClr val="00B0F0"/>
                </a:solidFill>
              </a:rPr>
              <a:t>камила, јеж, панда</a:t>
            </a:r>
            <a:endParaRPr lang="sr-Cyrl-RS" sz="3000" smtClean="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7496" y="2564904"/>
            <a:ext cx="45365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lvl="0" indent="-342900">
              <a:spcBef>
                <a:spcPts val="700"/>
              </a:spcBef>
              <a:buClr>
                <a:srgbClr val="D6ECFF"/>
              </a:buClr>
              <a:buSzPct val="95000"/>
              <a:buFont typeface="Wingdings"/>
              <a:buChar char=""/>
            </a:pPr>
            <a:r>
              <a:rPr lang="sr-Cyrl-RS" sz="2800" smtClean="0">
                <a:solidFill>
                  <a:prstClr val="white"/>
                </a:solidFill>
              </a:rPr>
              <a:t>Неарктик – врсте: </a:t>
            </a:r>
            <a:r>
              <a:rPr lang="sr-Cyrl-RS" sz="2800" smtClean="0">
                <a:solidFill>
                  <a:srgbClr val="92D050"/>
                </a:solidFill>
              </a:rPr>
              <a:t>бизон, звечарка, канадска гуска, ракун</a:t>
            </a:r>
          </a:p>
        </p:txBody>
      </p:sp>
      <p:pic>
        <p:nvPicPr>
          <p:cNvPr id="63498" name="Picture 10" descr="Резултат слика за rakun"/>
          <p:cNvPicPr>
            <a:picLocks noChangeAspect="1" noChangeArrowheads="1"/>
          </p:cNvPicPr>
          <p:nvPr/>
        </p:nvPicPr>
        <p:blipFill>
          <a:blip r:embed="rId5" cstate="print"/>
          <a:srcRect r="13079"/>
          <a:stretch>
            <a:fillRect/>
          </a:stretch>
        </p:blipFill>
        <p:spPr bwMode="auto">
          <a:xfrm>
            <a:off x="6660232" y="4714875"/>
            <a:ext cx="2483768" cy="214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Неотропски регион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820472" cy="2520280"/>
          </a:xfrm>
        </p:spPr>
        <p:txBody>
          <a:bodyPr>
            <a:normAutofit fontScale="85000" lnSpcReduction="20000"/>
          </a:bodyPr>
          <a:lstStyle/>
          <a:p>
            <a:r>
              <a:rPr lang="sr-Cyrl-RS" smtClean="0"/>
              <a:t>Обухвата Јужну Америку јужно од Мексичке пустиње</a:t>
            </a:r>
          </a:p>
          <a:p>
            <a:r>
              <a:rPr lang="sr-Cyrl-RS" smtClean="0">
                <a:hlinkClick r:id="rId2"/>
              </a:rPr>
              <a:t>Карактеристичне врсте су: игуане, велика корњача, лама, тапир, свиња, јагуар, пума, опосуми, мноштво врста глодара, риба и изузетно богате популације птица и инсеката</a:t>
            </a:r>
            <a:endParaRPr lang="en-US"/>
          </a:p>
        </p:txBody>
      </p:sp>
      <p:pic>
        <p:nvPicPr>
          <p:cNvPr id="4098" name="Picture 2" descr="Резултат слика за la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3347863" cy="2015272"/>
          </a:xfrm>
          <a:prstGeom prst="rect">
            <a:avLst/>
          </a:prstGeom>
          <a:noFill/>
        </p:spPr>
      </p:pic>
      <p:pic>
        <p:nvPicPr>
          <p:cNvPr id="4102" name="Picture 6" descr="Резултат слика за jagu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356992"/>
            <a:ext cx="3038296" cy="2095574"/>
          </a:xfrm>
          <a:prstGeom prst="rect">
            <a:avLst/>
          </a:prstGeom>
          <a:noFill/>
        </p:spPr>
      </p:pic>
      <p:pic>
        <p:nvPicPr>
          <p:cNvPr id="4104" name="Picture 8" descr="Резултат слика за oposum"/>
          <p:cNvPicPr>
            <a:picLocks noChangeAspect="1" noChangeArrowheads="1"/>
          </p:cNvPicPr>
          <p:nvPr/>
        </p:nvPicPr>
        <p:blipFill>
          <a:blip r:embed="rId5" cstate="print"/>
          <a:srcRect l="6148" r="7542"/>
          <a:stretch>
            <a:fillRect/>
          </a:stretch>
        </p:blipFill>
        <p:spPr bwMode="auto">
          <a:xfrm>
            <a:off x="0" y="5215482"/>
            <a:ext cx="2520280" cy="1642518"/>
          </a:xfrm>
          <a:prstGeom prst="rect">
            <a:avLst/>
          </a:prstGeom>
          <a:noFill/>
        </p:spPr>
      </p:pic>
      <p:sp>
        <p:nvSpPr>
          <p:cNvPr id="4106" name="AutoShape 10" descr="Резултат слика за south american birds photos"/>
          <p:cNvSpPr>
            <a:spLocks noChangeAspect="1" noChangeArrowheads="1"/>
          </p:cNvSpPr>
          <p:nvPr/>
        </p:nvSpPr>
        <p:spPr bwMode="auto">
          <a:xfrm>
            <a:off x="155575" y="-1371600"/>
            <a:ext cx="4286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8" name="Picture 12" descr="Резултат слика за south american birds photo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5301208"/>
            <a:ext cx="2335188" cy="1556792"/>
          </a:xfrm>
          <a:prstGeom prst="rect">
            <a:avLst/>
          </a:prstGeom>
          <a:noFill/>
        </p:spPr>
      </p:pic>
      <p:pic>
        <p:nvPicPr>
          <p:cNvPr id="4110" name="Picture 14" descr="Резултат слика за south american birds photo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5301208"/>
            <a:ext cx="2341039" cy="1556792"/>
          </a:xfrm>
          <a:prstGeom prst="rect">
            <a:avLst/>
          </a:prstGeom>
          <a:noFill/>
        </p:spPr>
      </p:pic>
      <p:pic>
        <p:nvPicPr>
          <p:cNvPr id="4112" name="Picture 16" descr="Резултат слика за south american rodents capybaras"/>
          <p:cNvPicPr>
            <a:picLocks noChangeAspect="1" noChangeArrowheads="1"/>
          </p:cNvPicPr>
          <p:nvPr/>
        </p:nvPicPr>
        <p:blipFill>
          <a:blip r:embed="rId8" cstate="print"/>
          <a:srcRect l="10528" r="11566"/>
          <a:stretch>
            <a:fillRect/>
          </a:stretch>
        </p:blipFill>
        <p:spPr bwMode="auto">
          <a:xfrm>
            <a:off x="6479704" y="3356992"/>
            <a:ext cx="2664296" cy="2035375"/>
          </a:xfrm>
          <a:prstGeom prst="rect">
            <a:avLst/>
          </a:prstGeom>
          <a:noFill/>
        </p:spPr>
      </p:pic>
      <p:pic>
        <p:nvPicPr>
          <p:cNvPr id="4114" name="Picture 18" descr="Резултат слика за south american insect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5265204"/>
            <a:ext cx="2123727" cy="1592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Етиопски регион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748464" cy="4392488"/>
          </a:xfrm>
        </p:spPr>
        <p:txBody>
          <a:bodyPr>
            <a:normAutofit fontScale="92500" lnSpcReduction="20000"/>
          </a:bodyPr>
          <a:lstStyle/>
          <a:p>
            <a:r>
              <a:rPr lang="sr-Cyrl-RS" smtClean="0"/>
              <a:t>Обухвата Африку јужно од Сахаре и југозападни врх Арапског полуострва. Карактеристичне врсте су: антилопе, жирафе, представници великих мачака (лавови, гепарди, леопарди), зебре, носорози, гориле, шимпанзе, итд </a:t>
            </a:r>
          </a:p>
          <a:p>
            <a:endParaRPr lang="sr-Cyrl-RS" smtClean="0"/>
          </a:p>
          <a:p>
            <a:r>
              <a:rPr lang="sr-Cyrl-RS" smtClean="0"/>
              <a:t>Мадагаскар са својом специфичном фауном представља посебан </a:t>
            </a:r>
            <a:r>
              <a:rPr lang="sr-Cyrl-RS" sz="3600" b="1" smtClean="0">
                <a:solidFill>
                  <a:srgbClr val="FFC000"/>
                </a:solidFill>
              </a:rPr>
              <a:t>Мадагаскарски регион, </a:t>
            </a:r>
            <a:r>
              <a:rPr lang="sr-Cyrl-RS" sz="2800" b="1" smtClean="0"/>
              <a:t>са великим бројем врста </a:t>
            </a:r>
            <a:r>
              <a:rPr lang="sr-Cyrl-RS" sz="3500" b="1" smtClean="0">
                <a:solidFill>
                  <a:srgbClr val="FFC000"/>
                </a:solidFill>
              </a:rPr>
              <a:t>лемура</a:t>
            </a:r>
            <a:endParaRPr lang="en-US" sz="3500" b="1">
              <a:solidFill>
                <a:srgbClr val="FFC000"/>
              </a:solidFill>
            </a:endParaRPr>
          </a:p>
        </p:txBody>
      </p:sp>
      <p:pic>
        <p:nvPicPr>
          <p:cNvPr id="3076" name="Picture 4" descr="Резултат слика за animals of madagas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530794"/>
            <a:ext cx="3203848" cy="2327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Оријентални регион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748464" cy="4320480"/>
          </a:xfrm>
        </p:spPr>
        <p:txBody>
          <a:bodyPr>
            <a:normAutofit fontScale="77500" lnSpcReduction="20000"/>
          </a:bodyPr>
          <a:lstStyle/>
          <a:p>
            <a:r>
              <a:rPr lang="sr-Cyrl-RS" smtClean="0"/>
              <a:t>Обухвата </a:t>
            </a:r>
            <a:r>
              <a:rPr lang="sr-Cyrl-RS" smtClean="0">
                <a:solidFill>
                  <a:schemeClr val="tx2">
                    <a:lumMod val="50000"/>
                  </a:schemeClr>
                </a:solidFill>
              </a:rPr>
              <a:t>Индијски потконтинент, Цејлон, Бурму, Јужну Кину, Филипине, Малајски архипелаг – Југоисточну Азију, Индонезију западно од Валасове линије </a:t>
            </a:r>
            <a:r>
              <a:rPr lang="sr-Cyrl-RS" smtClean="0"/>
              <a:t>(познат и као Индомалајски регион) </a:t>
            </a:r>
          </a:p>
          <a:p>
            <a:r>
              <a:rPr lang="sr-Cyrl-RS" smtClean="0"/>
              <a:t>Одвојен од остатка континента настанком Хималаја</a:t>
            </a:r>
          </a:p>
          <a:p>
            <a:r>
              <a:rPr lang="sr-Cyrl-RS" smtClean="0"/>
              <a:t>Углавном влажна тропска и суптропска клима</a:t>
            </a:r>
          </a:p>
          <a:p>
            <a:r>
              <a:rPr lang="sr-Cyrl-RS" smtClean="0"/>
              <a:t>Фауна: </a:t>
            </a:r>
            <a:r>
              <a:rPr lang="sr-Cyrl-RS" smtClean="0">
                <a:solidFill>
                  <a:schemeClr val="tx2">
                    <a:lumMod val="50000"/>
                  </a:schemeClr>
                </a:solidFill>
              </a:rPr>
              <a:t>пуно врста мајмуна, орангутани, леопарди, тигрови, разне врсте јелена и медведа, јавански и суматрански носорог, цибетка, водени биво, азијски слон, пуно врста птица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50" name="AutoShape 2" descr="Резултат слика за southeast asia animals"/>
          <p:cNvSpPr>
            <a:spLocks noChangeAspect="1" noChangeArrowheads="1"/>
          </p:cNvSpPr>
          <p:nvPr/>
        </p:nvSpPr>
        <p:spPr bwMode="auto">
          <a:xfrm>
            <a:off x="155575" y="-1684338"/>
            <a:ext cx="5267325" cy="3514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Резултат слика за southeast asia anim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576022"/>
            <a:ext cx="3419872" cy="2281977"/>
          </a:xfrm>
          <a:prstGeom prst="rect">
            <a:avLst/>
          </a:prstGeom>
          <a:noFill/>
        </p:spPr>
      </p:pic>
      <p:pic>
        <p:nvPicPr>
          <p:cNvPr id="2054" name="Picture 6" descr="Резултат слика за southeast asia anim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013176"/>
            <a:ext cx="3299683" cy="1844824"/>
          </a:xfrm>
          <a:prstGeom prst="rect">
            <a:avLst/>
          </a:prstGeom>
          <a:noFill/>
        </p:spPr>
      </p:pic>
      <p:pic>
        <p:nvPicPr>
          <p:cNvPr id="2060" name="Picture 12" descr="Резултат слика за southeast asia animals elephant"/>
          <p:cNvPicPr>
            <a:picLocks noChangeAspect="1" noChangeArrowheads="1"/>
          </p:cNvPicPr>
          <p:nvPr/>
        </p:nvPicPr>
        <p:blipFill>
          <a:blip r:embed="rId4" cstate="print"/>
          <a:srcRect l="13404" t="33541" r="47724" b="9710"/>
          <a:stretch>
            <a:fillRect/>
          </a:stretch>
        </p:blipFill>
        <p:spPr bwMode="auto">
          <a:xfrm>
            <a:off x="3275856" y="4581128"/>
            <a:ext cx="2445529" cy="2276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9492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ТРОПСКА КЛИМА: </a:t>
            </a:r>
            <a:endParaRPr lang="sr-Cyrl-RS" sz="2400" dirty="0" smtClean="0"/>
          </a:p>
          <a:p>
            <a:r>
              <a:rPr lang="en-US" sz="2400" dirty="0" err="1" smtClean="0">
                <a:solidFill>
                  <a:srgbClr val="FF0000"/>
                </a:solidFill>
              </a:rPr>
              <a:t>Влада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са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обе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стране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екватора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до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северног</a:t>
            </a:r>
            <a:r>
              <a:rPr lang="en-US" sz="2400" dirty="0" smtClean="0">
                <a:solidFill>
                  <a:srgbClr val="FF0000"/>
                </a:solidFill>
              </a:rPr>
              <a:t> и </a:t>
            </a:r>
            <a:r>
              <a:rPr lang="en-US" sz="2400" dirty="0" err="1" smtClean="0">
                <a:solidFill>
                  <a:srgbClr val="FF0000"/>
                </a:solidFill>
              </a:rPr>
              <a:t>јужног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повратника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/>
              <a:t>Одликује</a:t>
            </a:r>
            <a:r>
              <a:rPr lang="en-US" sz="2400" dirty="0" smtClean="0"/>
              <a:t> </a:t>
            </a:r>
            <a:r>
              <a:rPr lang="en-US" sz="2400" dirty="0" err="1" smtClean="0"/>
              <a:t>се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високом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температуром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ваздуха</a:t>
            </a:r>
            <a:r>
              <a:rPr lang="en-US" sz="2400" dirty="0" smtClean="0">
                <a:solidFill>
                  <a:srgbClr val="008000"/>
                </a:solidFill>
              </a:rPr>
              <a:t> и </a:t>
            </a:r>
            <a:r>
              <a:rPr lang="en-US" sz="2400" dirty="0" err="1" smtClean="0">
                <a:solidFill>
                  <a:srgbClr val="008000"/>
                </a:solidFill>
              </a:rPr>
              <a:t>високом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релативном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влажношћу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ваздуха</a:t>
            </a:r>
            <a:r>
              <a:rPr lang="en-US" sz="2400" dirty="0" smtClean="0">
                <a:solidFill>
                  <a:srgbClr val="008000"/>
                </a:solidFill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</a:rPr>
              <a:t>са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доста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падавина</a:t>
            </a:r>
            <a:r>
              <a:rPr lang="en-US" sz="2400" dirty="0" smtClean="0">
                <a:solidFill>
                  <a:srgbClr val="008000"/>
                </a:solidFill>
              </a:rPr>
              <a:t>, </a:t>
            </a:r>
            <a:r>
              <a:rPr lang="en-US" sz="2400" dirty="0" err="1" smtClean="0">
                <a:solidFill>
                  <a:srgbClr val="008000"/>
                </a:solidFill>
              </a:rPr>
              <a:t>нарочито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</a:rPr>
              <a:t>лети</a:t>
            </a:r>
            <a:r>
              <a:rPr lang="en-US" sz="2400" dirty="0" smtClean="0">
                <a:solidFill>
                  <a:srgbClr val="008000"/>
                </a:solidFill>
              </a:rPr>
              <a:t> и у </a:t>
            </a:r>
            <a:r>
              <a:rPr lang="en-US" sz="2400" dirty="0" err="1" smtClean="0">
                <a:solidFill>
                  <a:srgbClr val="008000"/>
                </a:solidFill>
              </a:rPr>
              <a:t>јесен</a:t>
            </a:r>
            <a:r>
              <a:rPr lang="en-US" sz="2400" dirty="0" smtClean="0"/>
              <a:t> </a:t>
            </a:r>
            <a:endParaRPr lang="sr-Cyrl-RS" sz="2400" dirty="0" smtClean="0"/>
          </a:p>
          <a:p>
            <a:pPr>
              <a:buNone/>
            </a:pPr>
            <a:endParaRPr lang="en-US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3200" smtClean="0"/>
              <a:t>КЛИМА</a:t>
            </a:r>
            <a:endParaRPr lang="en-US" sz="3200"/>
          </a:p>
        </p:txBody>
      </p:sp>
      <p:pic>
        <p:nvPicPr>
          <p:cNvPr id="7" name="Picture 8" descr="http://writingtoinform.files.wordpress.com/2012/04/2000px-world_map_torrid-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008554"/>
            <a:ext cx="6465921" cy="3861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914400"/>
          </a:xfrm>
        </p:spPr>
        <p:txBody>
          <a:bodyPr/>
          <a:lstStyle/>
          <a:p>
            <a:pPr algn="ctr"/>
            <a:r>
              <a:rPr lang="sr-Cyrl-RS" smtClean="0"/>
              <a:t>Аустралијски регион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3672408"/>
          </a:xfrm>
        </p:spPr>
        <p:txBody>
          <a:bodyPr>
            <a:normAutofit fontScale="85000" lnSpcReduction="20000"/>
          </a:bodyPr>
          <a:lstStyle/>
          <a:p>
            <a:r>
              <a:rPr lang="sr-Cyrl-RS" smtClean="0"/>
              <a:t>Обухвата </a:t>
            </a:r>
            <a:r>
              <a:rPr lang="sr-Cyrl-RS" smtClean="0">
                <a:solidFill>
                  <a:srgbClr val="FFFF00"/>
                </a:solidFill>
              </a:rPr>
              <a:t>Аустралију, Нови Зеланд, Нову Гвинеју, Тасманију и Индонезијска острва источно од Валасове линије</a:t>
            </a:r>
          </a:p>
          <a:p>
            <a:r>
              <a:rPr lang="sr-Cyrl-RS" smtClean="0"/>
              <a:t>Био део праконтинента Гондване, давно се одвојио од осталих континената и врсте у овом региону су еволуирале засебно милионима година</a:t>
            </a:r>
          </a:p>
          <a:p>
            <a:r>
              <a:rPr lang="sr-Cyrl-RS" smtClean="0"/>
              <a:t>Фауна: доминирају </a:t>
            </a:r>
            <a:r>
              <a:rPr lang="sr-Cyrl-RS" smtClean="0">
                <a:solidFill>
                  <a:srgbClr val="FFFF00"/>
                </a:solidFill>
              </a:rPr>
              <a:t>торбарски сисари </a:t>
            </a:r>
            <a:r>
              <a:rPr lang="sr-Cyrl-RS" smtClean="0"/>
              <a:t>(нема плаценталних сисара) – </a:t>
            </a:r>
            <a:r>
              <a:rPr lang="sr-Cyrl-RS" smtClean="0">
                <a:solidFill>
                  <a:srgbClr val="FFFF00"/>
                </a:solidFill>
              </a:rPr>
              <a:t>кенгури, коале, ендемичне врсте птица (киви, ему, какапо)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1026" name="Picture 2" descr="Резултат слика за kivi ptica"/>
          <p:cNvPicPr>
            <a:picLocks noChangeAspect="1" noChangeArrowheads="1"/>
          </p:cNvPicPr>
          <p:nvPr/>
        </p:nvPicPr>
        <p:blipFill>
          <a:blip r:embed="rId2" cstate="print"/>
          <a:srcRect r="25263"/>
          <a:stretch>
            <a:fillRect/>
          </a:stretch>
        </p:blipFill>
        <p:spPr bwMode="auto">
          <a:xfrm>
            <a:off x="3923928" y="4678844"/>
            <a:ext cx="2448272" cy="2179156"/>
          </a:xfrm>
          <a:prstGeom prst="rect">
            <a:avLst/>
          </a:prstGeom>
          <a:noFill/>
        </p:spPr>
      </p:pic>
      <p:pic>
        <p:nvPicPr>
          <p:cNvPr id="1028" name="Picture 4" descr="Сродна слика"/>
          <p:cNvPicPr>
            <a:picLocks noChangeAspect="1" noChangeArrowheads="1"/>
          </p:cNvPicPr>
          <p:nvPr/>
        </p:nvPicPr>
        <p:blipFill>
          <a:blip r:embed="rId3" cstate="print"/>
          <a:srcRect l="11340" t="8497" r="13061" b="7884"/>
          <a:stretch>
            <a:fillRect/>
          </a:stretch>
        </p:blipFill>
        <p:spPr bwMode="auto">
          <a:xfrm>
            <a:off x="6355993" y="4581128"/>
            <a:ext cx="2788007" cy="2276872"/>
          </a:xfrm>
          <a:prstGeom prst="rect">
            <a:avLst/>
          </a:prstGeom>
          <a:noFill/>
        </p:spPr>
      </p:pic>
      <p:pic>
        <p:nvPicPr>
          <p:cNvPr id="1030" name="Picture 6" descr="Резултат слика за cangaro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365104"/>
            <a:ext cx="1547081" cy="2492896"/>
          </a:xfrm>
          <a:prstGeom prst="rect">
            <a:avLst/>
          </a:prstGeom>
          <a:noFill/>
        </p:spPr>
      </p:pic>
      <p:pic>
        <p:nvPicPr>
          <p:cNvPr id="1032" name="Picture 8" descr="Резултат слика за kljun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5" y="5157192"/>
            <a:ext cx="2429067" cy="1700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sr-Cyrl-RS" sz="3200" smtClean="0"/>
              <a:t>ТРОПСКА КЛИМА</a:t>
            </a:r>
            <a:endParaRPr lang="en-US" sz="3200"/>
          </a:p>
        </p:txBody>
      </p:sp>
      <p:pic>
        <p:nvPicPr>
          <p:cNvPr id="2050" name="Picture 2" descr="http://room42.wikispaces.com/file/view/savanna_2.jpg/33513641/savann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24744"/>
            <a:ext cx="3185117" cy="2232248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c/cb/Libya_4985_Tadrart_Acacus_Luca_Galuzzi_2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124744"/>
            <a:ext cx="2915816" cy="2206403"/>
          </a:xfrm>
          <a:prstGeom prst="rect">
            <a:avLst/>
          </a:prstGeom>
          <a:noFill/>
        </p:spPr>
      </p:pic>
      <p:pic>
        <p:nvPicPr>
          <p:cNvPr id="2054" name="Picture 6" descr="http://www.acuityorg.com/wallstock/tropical-rainforest-clima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2915816" cy="222096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3356992"/>
            <a:ext cx="91440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sz="1600" b="1" smtClean="0"/>
              <a:t>Влажна тропска клима ► ► Кишни-сушни периоди ► ►  Сува тропска клима</a:t>
            </a:r>
            <a:endParaRPr lang="en-US" sz="1600" b="1"/>
          </a:p>
        </p:txBody>
      </p:sp>
      <p:sp>
        <p:nvSpPr>
          <p:cNvPr id="12" name="TextBox 11"/>
          <p:cNvSpPr txBox="1"/>
          <p:nvPr/>
        </p:nvSpPr>
        <p:spPr>
          <a:xfrm>
            <a:off x="0" y="764704"/>
            <a:ext cx="9144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smtClean="0"/>
              <a:t>Тропска кишна шума	     Савана                          Пустиња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3717032"/>
            <a:ext cx="9144000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smtClean="0"/>
              <a:t>Све </a:t>
            </a:r>
            <a:r>
              <a:rPr lang="en-US" b="1" err="1" smtClean="0"/>
              <a:t>то</a:t>
            </a:r>
            <a:r>
              <a:rPr lang="en-US" b="1" smtClean="0"/>
              <a:t> </a:t>
            </a:r>
            <a:r>
              <a:rPr lang="en-US" b="1" err="1" smtClean="0"/>
              <a:t>ствара</a:t>
            </a:r>
            <a:r>
              <a:rPr lang="en-US" b="1" smtClean="0"/>
              <a:t> </a:t>
            </a:r>
            <a:r>
              <a:rPr lang="en-US" b="1" err="1" smtClean="0"/>
              <a:t>услове</a:t>
            </a:r>
            <a:r>
              <a:rPr lang="en-US" b="1" smtClean="0"/>
              <a:t> </a:t>
            </a:r>
            <a:r>
              <a:rPr lang="en-US" b="1" err="1" smtClean="0"/>
              <a:t>за</a:t>
            </a:r>
            <a:r>
              <a:rPr lang="en-US" b="1" smtClean="0"/>
              <a:t> </a:t>
            </a:r>
            <a:r>
              <a:rPr lang="en-US" b="1" err="1" smtClean="0">
                <a:solidFill>
                  <a:srgbClr val="1414AC"/>
                </a:solidFill>
              </a:rPr>
              <a:t>бујање</a:t>
            </a:r>
            <a:r>
              <a:rPr lang="en-US" b="1" smtClean="0">
                <a:solidFill>
                  <a:srgbClr val="1414AC"/>
                </a:solidFill>
              </a:rPr>
              <a:t> </a:t>
            </a:r>
            <a:r>
              <a:rPr lang="en-US" b="1" err="1" smtClean="0">
                <a:solidFill>
                  <a:srgbClr val="1414AC"/>
                </a:solidFill>
              </a:rPr>
              <a:t>фитоценозе</a:t>
            </a:r>
            <a:r>
              <a:rPr lang="en-US" b="1" smtClean="0">
                <a:solidFill>
                  <a:srgbClr val="1414AC"/>
                </a:solidFill>
              </a:rPr>
              <a:t> </a:t>
            </a:r>
            <a:r>
              <a:rPr lang="en-US" b="1" smtClean="0">
                <a:solidFill>
                  <a:srgbClr val="0070C0"/>
                </a:solidFill>
              </a:rPr>
              <a:t>- </a:t>
            </a:r>
            <a:r>
              <a:rPr lang="en-US" b="1" err="1" smtClean="0">
                <a:solidFill>
                  <a:srgbClr val="1414AC"/>
                </a:solidFill>
              </a:rPr>
              <a:t>слив</a:t>
            </a:r>
            <a:r>
              <a:rPr lang="en-US" b="1" smtClean="0">
                <a:solidFill>
                  <a:srgbClr val="1414AC"/>
                </a:solidFill>
              </a:rPr>
              <a:t> </a:t>
            </a:r>
            <a:r>
              <a:rPr lang="en-US" b="1" err="1" smtClean="0">
                <a:solidFill>
                  <a:srgbClr val="1414AC"/>
                </a:solidFill>
              </a:rPr>
              <a:t>реке</a:t>
            </a:r>
            <a:r>
              <a:rPr lang="en-US" b="1" smtClean="0">
                <a:solidFill>
                  <a:srgbClr val="1414AC"/>
                </a:solidFill>
              </a:rPr>
              <a:t> </a:t>
            </a:r>
            <a:r>
              <a:rPr lang="en-US" b="1" err="1" smtClean="0">
                <a:solidFill>
                  <a:srgbClr val="1414AC"/>
                </a:solidFill>
              </a:rPr>
              <a:t>Амазон</a:t>
            </a:r>
            <a:r>
              <a:rPr lang="en-US" b="1" smtClean="0">
                <a:solidFill>
                  <a:srgbClr val="1414AC"/>
                </a:solidFill>
              </a:rPr>
              <a:t> у </a:t>
            </a:r>
            <a:r>
              <a:rPr lang="en-US" b="1" err="1" smtClean="0">
                <a:solidFill>
                  <a:srgbClr val="1414AC"/>
                </a:solidFill>
              </a:rPr>
              <a:t>Јужној</a:t>
            </a:r>
            <a:r>
              <a:rPr lang="en-US" b="1" smtClean="0">
                <a:solidFill>
                  <a:srgbClr val="1414AC"/>
                </a:solidFill>
              </a:rPr>
              <a:t> </a:t>
            </a:r>
            <a:r>
              <a:rPr lang="en-US" b="1" err="1" smtClean="0">
                <a:solidFill>
                  <a:srgbClr val="1414AC"/>
                </a:solidFill>
              </a:rPr>
              <a:t>Америци</a:t>
            </a:r>
            <a:r>
              <a:rPr lang="en-US" b="1" smtClean="0"/>
              <a:t>. </a:t>
            </a:r>
            <a:r>
              <a:rPr lang="en-US" b="1" err="1" smtClean="0"/>
              <a:t>То</a:t>
            </a:r>
            <a:r>
              <a:rPr lang="en-US" b="1" smtClean="0"/>
              <a:t> </a:t>
            </a:r>
            <a:r>
              <a:rPr lang="en-US" b="1" err="1" smtClean="0"/>
              <a:t>је</a:t>
            </a:r>
            <a:r>
              <a:rPr lang="en-US" b="1" smtClean="0"/>
              <a:t> </a:t>
            </a:r>
            <a:r>
              <a:rPr lang="en-US" b="1" err="1" smtClean="0"/>
              <a:t>река</a:t>
            </a:r>
            <a:r>
              <a:rPr lang="en-US" b="1" smtClean="0"/>
              <a:t> </a:t>
            </a:r>
            <a:r>
              <a:rPr lang="en-US" b="1" err="1" smtClean="0"/>
              <a:t>најбогатија</a:t>
            </a:r>
            <a:r>
              <a:rPr lang="en-US" b="1" smtClean="0"/>
              <a:t> </a:t>
            </a:r>
            <a:r>
              <a:rPr lang="en-US" b="1" err="1" smtClean="0"/>
              <a:t>водом</a:t>
            </a:r>
            <a:r>
              <a:rPr lang="en-US" b="1" smtClean="0"/>
              <a:t> </a:t>
            </a:r>
            <a:r>
              <a:rPr lang="en-US" b="1" err="1" smtClean="0"/>
              <a:t>на</a:t>
            </a:r>
            <a:r>
              <a:rPr lang="en-US" b="1" smtClean="0"/>
              <a:t> </a:t>
            </a:r>
            <a:r>
              <a:rPr lang="en-US" b="1" err="1" smtClean="0"/>
              <a:t>планети</a:t>
            </a:r>
            <a:r>
              <a:rPr lang="en-US" b="1" smtClean="0"/>
              <a:t>. </a:t>
            </a:r>
            <a:endParaRPr lang="sr-Cyrl-RS" b="1" smtClean="0"/>
          </a:p>
          <a:p>
            <a:r>
              <a:rPr lang="en-US" b="1" err="1" smtClean="0"/>
              <a:t>Како</a:t>
            </a:r>
            <a:r>
              <a:rPr lang="en-US" b="1" smtClean="0"/>
              <a:t> </a:t>
            </a:r>
            <a:r>
              <a:rPr lang="en-US" b="1" err="1" smtClean="0"/>
              <a:t>хране</a:t>
            </a:r>
            <a:r>
              <a:rPr lang="en-US" b="1" smtClean="0"/>
              <a:t> и </a:t>
            </a:r>
            <a:r>
              <a:rPr lang="en-US" b="1" err="1" smtClean="0"/>
              <a:t>воде</a:t>
            </a:r>
            <a:r>
              <a:rPr lang="en-US" b="1" smtClean="0"/>
              <a:t> </a:t>
            </a:r>
            <a:r>
              <a:rPr lang="en-US" b="1" err="1" smtClean="0"/>
              <a:t>има</a:t>
            </a:r>
            <a:r>
              <a:rPr lang="en-US" b="1" smtClean="0"/>
              <a:t> у </a:t>
            </a:r>
            <a:r>
              <a:rPr lang="en-US" b="1" err="1" smtClean="0"/>
              <a:t>изобиљу</a:t>
            </a:r>
            <a:r>
              <a:rPr lang="en-US" b="1" smtClean="0"/>
              <a:t>, </a:t>
            </a:r>
            <a:r>
              <a:rPr lang="en-US" b="1" err="1" smtClean="0">
                <a:solidFill>
                  <a:srgbClr val="FF0000"/>
                </a:solidFill>
              </a:rPr>
              <a:t>биљни</a:t>
            </a:r>
            <a:r>
              <a:rPr lang="en-US" b="1" smtClean="0">
                <a:solidFill>
                  <a:srgbClr val="FF0000"/>
                </a:solidFill>
              </a:rPr>
              <a:t> и </a:t>
            </a:r>
            <a:r>
              <a:rPr lang="en-US" b="1" err="1" smtClean="0">
                <a:solidFill>
                  <a:srgbClr val="FF0000"/>
                </a:solidFill>
              </a:rPr>
              <a:t>животињски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b="1" err="1" smtClean="0">
                <a:solidFill>
                  <a:srgbClr val="FF0000"/>
                </a:solidFill>
              </a:rPr>
              <a:t>свет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b="1" err="1" smtClean="0">
                <a:solidFill>
                  <a:srgbClr val="FF0000"/>
                </a:solidFill>
              </a:rPr>
              <a:t>је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b="1" err="1" smtClean="0">
                <a:solidFill>
                  <a:srgbClr val="FF0000"/>
                </a:solidFill>
              </a:rPr>
              <a:t>веома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b="1" err="1" smtClean="0">
                <a:solidFill>
                  <a:srgbClr val="FF0000"/>
                </a:solidFill>
              </a:rPr>
              <a:t>разноврстан</a:t>
            </a:r>
            <a:r>
              <a:rPr lang="en-US" b="1" smtClean="0"/>
              <a:t>. </a:t>
            </a:r>
            <a:r>
              <a:rPr lang="en-US" b="1" err="1" smtClean="0"/>
              <a:t>Јединке</a:t>
            </a:r>
            <a:r>
              <a:rPr lang="en-US" b="1" smtClean="0"/>
              <a:t> </a:t>
            </a:r>
            <a:r>
              <a:rPr lang="en-US" b="1" err="1" smtClean="0"/>
              <a:t>могу</a:t>
            </a:r>
            <a:r>
              <a:rPr lang="en-US" b="1" smtClean="0"/>
              <a:t> </a:t>
            </a:r>
            <a:r>
              <a:rPr lang="en-US" b="1" err="1" smtClean="0"/>
              <a:t>достићи</a:t>
            </a:r>
            <a:r>
              <a:rPr lang="en-US" b="1" smtClean="0"/>
              <a:t> </a:t>
            </a:r>
            <a:r>
              <a:rPr lang="en-US" b="1" err="1" smtClean="0"/>
              <a:t>џиновске</a:t>
            </a:r>
            <a:r>
              <a:rPr lang="en-US" b="1" smtClean="0"/>
              <a:t> </a:t>
            </a:r>
            <a:r>
              <a:rPr lang="en-US" b="1" err="1" smtClean="0"/>
              <a:t>размере</a:t>
            </a:r>
            <a:r>
              <a:rPr lang="en-US" b="1" smtClean="0"/>
              <a:t>: </a:t>
            </a:r>
            <a:r>
              <a:rPr lang="en-US" b="1" err="1" smtClean="0"/>
              <a:t>лист</a:t>
            </a:r>
            <a:r>
              <a:rPr lang="en-US" b="1" smtClean="0"/>
              <a:t> </a:t>
            </a:r>
            <a:r>
              <a:rPr lang="en-US" b="1" err="1" smtClean="0"/>
              <a:t>лотоса</a:t>
            </a:r>
            <a:r>
              <a:rPr lang="en-US" b="1" smtClean="0"/>
              <a:t> </a:t>
            </a:r>
            <a:r>
              <a:rPr lang="en-US" b="1" err="1" smtClean="0"/>
              <a:t>може</a:t>
            </a:r>
            <a:r>
              <a:rPr lang="en-US" b="1" smtClean="0"/>
              <a:t> </a:t>
            </a:r>
            <a:r>
              <a:rPr lang="en-US" b="1" err="1" smtClean="0"/>
              <a:t>достићи</a:t>
            </a:r>
            <a:r>
              <a:rPr lang="en-US" b="1" smtClean="0"/>
              <a:t> 2 </a:t>
            </a:r>
            <a:r>
              <a:rPr lang="en-US" b="1" err="1" smtClean="0"/>
              <a:t>метра</a:t>
            </a:r>
            <a:r>
              <a:rPr lang="en-US" b="1" smtClean="0"/>
              <a:t> у </a:t>
            </a:r>
            <a:r>
              <a:rPr lang="en-US" b="1" err="1" smtClean="0"/>
              <a:t>пречнику</a:t>
            </a:r>
            <a:r>
              <a:rPr lang="en-US" b="1" smtClean="0"/>
              <a:t>, </a:t>
            </a:r>
            <a:r>
              <a:rPr lang="en-US" b="1" err="1" smtClean="0"/>
              <a:t>змија</a:t>
            </a:r>
            <a:r>
              <a:rPr lang="en-US" b="1" smtClean="0"/>
              <a:t> </a:t>
            </a:r>
            <a:r>
              <a:rPr lang="en-US" b="1" err="1" smtClean="0"/>
              <a:t>анаконда</a:t>
            </a:r>
            <a:r>
              <a:rPr lang="en-US" b="1" smtClean="0"/>
              <a:t> </a:t>
            </a:r>
            <a:r>
              <a:rPr lang="en-US" b="1" err="1" smtClean="0"/>
              <a:t>дужину</a:t>
            </a:r>
            <a:r>
              <a:rPr lang="en-US" b="1" smtClean="0"/>
              <a:t> и </a:t>
            </a:r>
            <a:r>
              <a:rPr lang="en-US" b="1" err="1" smtClean="0"/>
              <a:t>до</a:t>
            </a:r>
            <a:r>
              <a:rPr lang="en-US" b="1" smtClean="0"/>
              <a:t> 8 </a:t>
            </a:r>
            <a:r>
              <a:rPr lang="en-US" b="1" err="1" smtClean="0"/>
              <a:t>метара</a:t>
            </a:r>
            <a:r>
              <a:rPr lang="en-US" b="1" smtClean="0"/>
              <a:t>.</a:t>
            </a:r>
          </a:p>
          <a:p>
            <a:r>
              <a:rPr lang="en-US" b="1" err="1" smtClean="0"/>
              <a:t>Тропска</a:t>
            </a:r>
            <a:r>
              <a:rPr lang="en-US" b="1" smtClean="0"/>
              <a:t> </a:t>
            </a:r>
            <a:r>
              <a:rPr lang="en-US" b="1" err="1" smtClean="0"/>
              <a:t>клима</a:t>
            </a:r>
            <a:r>
              <a:rPr lang="en-US" b="1" smtClean="0"/>
              <a:t> </a:t>
            </a:r>
            <a:r>
              <a:rPr lang="en-US" b="1" err="1" smtClean="0"/>
              <a:t>се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1414AC"/>
                </a:solidFill>
              </a:rPr>
              <a:t>у </a:t>
            </a:r>
            <a:r>
              <a:rPr lang="en-US" b="1" err="1" smtClean="0">
                <a:solidFill>
                  <a:srgbClr val="1414AC"/>
                </a:solidFill>
              </a:rPr>
              <a:t>неким</a:t>
            </a:r>
            <a:r>
              <a:rPr lang="en-US" b="1" smtClean="0">
                <a:solidFill>
                  <a:srgbClr val="1414AC"/>
                </a:solidFill>
              </a:rPr>
              <a:t> </a:t>
            </a:r>
            <a:r>
              <a:rPr lang="en-US" b="1" err="1" smtClean="0">
                <a:solidFill>
                  <a:srgbClr val="1414AC"/>
                </a:solidFill>
              </a:rPr>
              <a:t>подручјима</a:t>
            </a:r>
            <a:r>
              <a:rPr lang="en-US" b="1" smtClean="0">
                <a:solidFill>
                  <a:srgbClr val="1414AC"/>
                </a:solidFill>
              </a:rPr>
              <a:t> </a:t>
            </a:r>
            <a:r>
              <a:rPr lang="en-US" b="1" err="1" smtClean="0"/>
              <a:t>карактерише</a:t>
            </a:r>
            <a:r>
              <a:rPr lang="en-US" b="1" smtClean="0"/>
              <a:t> </a:t>
            </a:r>
            <a:r>
              <a:rPr lang="en-US" b="1" err="1" smtClean="0">
                <a:solidFill>
                  <a:srgbClr val="1414AC"/>
                </a:solidFill>
              </a:rPr>
              <a:t>сменом</a:t>
            </a:r>
            <a:r>
              <a:rPr lang="en-US" b="1" smtClean="0">
                <a:solidFill>
                  <a:srgbClr val="1414AC"/>
                </a:solidFill>
              </a:rPr>
              <a:t> </a:t>
            </a:r>
            <a:r>
              <a:rPr lang="en-US" b="1" err="1" smtClean="0">
                <a:solidFill>
                  <a:srgbClr val="1414AC"/>
                </a:solidFill>
              </a:rPr>
              <a:t>кишне</a:t>
            </a:r>
            <a:r>
              <a:rPr lang="en-US" b="1" smtClean="0">
                <a:solidFill>
                  <a:srgbClr val="1414AC"/>
                </a:solidFill>
              </a:rPr>
              <a:t> и </a:t>
            </a:r>
            <a:r>
              <a:rPr lang="en-US" b="1" err="1" smtClean="0">
                <a:solidFill>
                  <a:srgbClr val="1414AC"/>
                </a:solidFill>
              </a:rPr>
              <a:t>сушне</a:t>
            </a:r>
            <a:r>
              <a:rPr lang="en-US" b="1" smtClean="0">
                <a:solidFill>
                  <a:srgbClr val="1414AC"/>
                </a:solidFill>
              </a:rPr>
              <a:t> </a:t>
            </a:r>
            <a:r>
              <a:rPr lang="en-US" b="1" err="1" smtClean="0">
                <a:solidFill>
                  <a:srgbClr val="1414AC"/>
                </a:solidFill>
              </a:rPr>
              <a:t>сезоне</a:t>
            </a:r>
            <a:r>
              <a:rPr lang="sr-Cyrl-RS" b="1" smtClean="0">
                <a:solidFill>
                  <a:srgbClr val="1414AC"/>
                </a:solidFill>
              </a:rPr>
              <a:t> (саване)</a:t>
            </a:r>
            <a:r>
              <a:rPr lang="en-US" b="1" smtClean="0"/>
              <a:t>. У </a:t>
            </a:r>
            <a:r>
              <a:rPr lang="en-US" b="1" err="1" smtClean="0"/>
              <a:t>зони</a:t>
            </a:r>
            <a:r>
              <a:rPr lang="en-US" b="1" smtClean="0"/>
              <a:t> </a:t>
            </a:r>
            <a:r>
              <a:rPr lang="en-US" b="1" err="1" smtClean="0"/>
              <a:t>сталних</a:t>
            </a:r>
            <a:r>
              <a:rPr lang="en-US" b="1" smtClean="0"/>
              <a:t> </a:t>
            </a:r>
            <a:r>
              <a:rPr lang="en-US" b="1" err="1" smtClean="0"/>
              <a:t>киша</a:t>
            </a:r>
            <a:r>
              <a:rPr lang="en-US" b="1" smtClean="0"/>
              <a:t> </a:t>
            </a:r>
            <a:r>
              <a:rPr lang="en-US" b="1" err="1" smtClean="0"/>
              <a:t>бујају</a:t>
            </a:r>
            <a:r>
              <a:rPr lang="en-US" b="1" smtClean="0"/>
              <a:t> </a:t>
            </a:r>
            <a:r>
              <a:rPr lang="en-US" b="1" err="1" smtClean="0">
                <a:solidFill>
                  <a:srgbClr val="008000"/>
                </a:solidFill>
              </a:rPr>
              <a:t>кишне</a:t>
            </a:r>
            <a:r>
              <a:rPr lang="en-US" b="1" smtClean="0">
                <a:solidFill>
                  <a:srgbClr val="008000"/>
                </a:solidFill>
              </a:rPr>
              <a:t> </a:t>
            </a:r>
            <a:r>
              <a:rPr lang="en-US" b="1" err="1" smtClean="0">
                <a:solidFill>
                  <a:srgbClr val="008000"/>
                </a:solidFill>
              </a:rPr>
              <a:t>шуме</a:t>
            </a:r>
            <a:r>
              <a:rPr lang="en-US" b="1" smtClean="0"/>
              <a:t>, </a:t>
            </a:r>
            <a:r>
              <a:rPr lang="en-US" b="1" err="1" smtClean="0"/>
              <a:t>богате</a:t>
            </a:r>
            <a:r>
              <a:rPr lang="en-US" b="1" smtClean="0"/>
              <a:t> </a:t>
            </a:r>
            <a:r>
              <a:rPr lang="en-US" b="1" err="1" smtClean="0"/>
              <a:t>бујном</a:t>
            </a:r>
            <a:r>
              <a:rPr lang="en-US" b="1" smtClean="0"/>
              <a:t> и </a:t>
            </a:r>
            <a:r>
              <a:rPr lang="en-US" b="1" err="1" smtClean="0"/>
              <a:t>различитом</a:t>
            </a:r>
            <a:r>
              <a:rPr lang="en-US" b="1" smtClean="0"/>
              <a:t> </a:t>
            </a:r>
            <a:r>
              <a:rPr lang="en-US" b="1" err="1" smtClean="0"/>
              <a:t>вегетацијом</a:t>
            </a:r>
            <a:r>
              <a:rPr lang="en-US" b="1" smtClean="0"/>
              <a:t> и </a:t>
            </a:r>
            <a:r>
              <a:rPr lang="en-US" b="1" err="1" smtClean="0"/>
              <a:t>разноврсним</a:t>
            </a:r>
            <a:r>
              <a:rPr lang="en-US" b="1" smtClean="0"/>
              <a:t> </a:t>
            </a:r>
            <a:r>
              <a:rPr lang="en-US" b="1" err="1" smtClean="0"/>
              <a:t>животињским</a:t>
            </a:r>
            <a:r>
              <a:rPr lang="en-US" b="1" smtClean="0"/>
              <a:t> </a:t>
            </a:r>
            <a:r>
              <a:rPr lang="en-US" b="1" err="1" smtClean="0"/>
              <a:t>светом</a:t>
            </a:r>
            <a:r>
              <a:rPr lang="en-US" b="1" smtClean="0"/>
              <a:t>. </a:t>
            </a:r>
            <a:endParaRPr lang="sr-Cyrl-RS" b="1" smtClean="0"/>
          </a:p>
          <a:p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пределима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повратника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сува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топла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Сахара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флора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фауна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err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осиромашена</a:t>
            </a:r>
            <a:r>
              <a:rPr lang="en-US" b="1" smtClean="0">
                <a:solidFill>
                  <a:srgbClr val="E85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676456" cy="2160240"/>
          </a:xfr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УМЕРЕНА КЛИМА: </a:t>
            </a:r>
            <a:endParaRPr lang="sr-Cyrl-RS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Додирује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тропску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климу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изнад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северног</a:t>
            </a:r>
            <a:r>
              <a:rPr lang="en-US" b="1" dirty="0" smtClean="0">
                <a:solidFill>
                  <a:srgbClr val="FF0000"/>
                </a:solidFill>
              </a:rPr>
              <a:t> и </a:t>
            </a:r>
            <a:r>
              <a:rPr lang="en-US" b="1" dirty="0" err="1" smtClean="0">
                <a:solidFill>
                  <a:srgbClr val="FF0000"/>
                </a:solidFill>
              </a:rPr>
              <a:t>испод</a:t>
            </a:r>
            <a:r>
              <a:rPr lang="sr-Cyrl-R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јужног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повратника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endParaRPr lang="sr-Cyrl-RS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Температура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ваздуха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је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умерено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висока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и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умерено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влажна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endParaRPr lang="sr-Cyrl-RS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Ово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је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клима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најповољнија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за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човека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endParaRPr lang="sr-Cyrl-RS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err="1" smtClean="0">
                <a:solidFill>
                  <a:srgbClr val="00B050"/>
                </a:solidFill>
              </a:rPr>
              <a:t>Код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умерене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климе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јасно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се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разликују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четири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годишња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доба</a:t>
            </a:r>
            <a:r>
              <a:rPr lang="en-US" b="1" dirty="0" smtClean="0">
                <a:solidFill>
                  <a:srgbClr val="00B050"/>
                </a:solidFill>
              </a:rPr>
              <a:t>: </a:t>
            </a:r>
            <a:r>
              <a:rPr lang="en-US" b="1" dirty="0" err="1" smtClean="0">
                <a:solidFill>
                  <a:srgbClr val="00B050"/>
                </a:solidFill>
              </a:rPr>
              <a:t>пролеће</a:t>
            </a:r>
            <a:r>
              <a:rPr lang="en-US" b="1" dirty="0" smtClean="0">
                <a:solidFill>
                  <a:srgbClr val="00B050"/>
                </a:solidFill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</a:rPr>
              <a:t>лето</a:t>
            </a:r>
            <a:r>
              <a:rPr lang="en-US" b="1" dirty="0" smtClean="0">
                <a:solidFill>
                  <a:srgbClr val="00B050"/>
                </a:solidFill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</a:rPr>
              <a:t>јесен</a:t>
            </a:r>
            <a:r>
              <a:rPr lang="en-US" b="1" dirty="0" smtClean="0">
                <a:solidFill>
                  <a:srgbClr val="00B050"/>
                </a:solidFill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</a:rPr>
              <a:t>зима</a:t>
            </a:r>
            <a:r>
              <a:rPr lang="en-US" b="1" dirty="0" smtClean="0">
                <a:solidFill>
                  <a:srgbClr val="00B05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sr-Cyrl-RS" sz="3200" dirty="0" smtClean="0"/>
              <a:t>УМЕРЕНА КЛИМА</a:t>
            </a:r>
            <a:endParaRPr lang="en-US" sz="3200" dirty="0"/>
          </a:p>
        </p:txBody>
      </p:sp>
      <p:pic>
        <p:nvPicPr>
          <p:cNvPr id="7" name="Picture 2" descr="File:World map temperate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262809"/>
            <a:ext cx="5841829" cy="3595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sbs.utexas.edu/levin/bio213/biomes/grasslands/stepp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61048"/>
            <a:ext cx="4460540" cy="2996952"/>
          </a:xfrm>
          <a:prstGeom prst="rect">
            <a:avLst/>
          </a:prstGeom>
          <a:noFill/>
        </p:spPr>
      </p:pic>
      <p:pic>
        <p:nvPicPr>
          <p:cNvPr id="6" name="Picture 4" descr="http://cdn2.arkive.org/media/85/856F1B31-ECCF-43F9-BC92-3B62E0639C7E/Presentation.Large/Eastern-deciduous-forest-in-autum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7235"/>
            <a:ext cx="4499992" cy="2990765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4330824" cy="620688"/>
          </a:xfrm>
        </p:spPr>
        <p:txBody>
          <a:bodyPr>
            <a:normAutofit/>
          </a:bodyPr>
          <a:lstStyle/>
          <a:p>
            <a:r>
              <a:rPr lang="sr-Cyrl-RS" sz="3200" dirty="0" smtClean="0"/>
              <a:t>УМЕРЕНА КЛИМА</a:t>
            </a:r>
            <a:endParaRPr lang="en-US" sz="3200" dirty="0"/>
          </a:p>
        </p:txBody>
      </p:sp>
      <p:pic>
        <p:nvPicPr>
          <p:cNvPr id="25602" name="Picture 2" descr="Four seasons spring, summer, autumn, win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48680"/>
            <a:ext cx="3810000" cy="25622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3212976"/>
            <a:ext cx="9144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b="1" dirty="0" smtClean="0"/>
              <a:t>Умерена влажна:                                     Умерена сува:</a:t>
            </a:r>
          </a:p>
          <a:p>
            <a:r>
              <a:rPr lang="sr-Cyrl-RS" b="1" dirty="0" smtClean="0"/>
              <a:t>листопадне шуме и ливаде       ► ► ►  степе и пустиње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1628800"/>
            <a:ext cx="3888432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002060"/>
                </a:solidFill>
              </a:rPr>
              <a:t>Смена годишњих доба!!!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>
            <a:normAutofit/>
          </a:bodyPr>
          <a:lstStyle/>
          <a:p>
            <a:r>
              <a:rPr lang="sr-Cyrl-RS" sz="3200" dirty="0" smtClean="0"/>
              <a:t>ПОЛАРНА КЛИМА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266429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ПОЛАРНА КЛИМА: </a:t>
            </a:r>
            <a:endParaRPr lang="sr-Cyrl-R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/>
              <a:t>Влада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северном</a:t>
            </a:r>
            <a:r>
              <a:rPr lang="en-US" dirty="0" smtClean="0"/>
              <a:t> и </a:t>
            </a:r>
            <a:r>
              <a:rPr lang="en-US" dirty="0" err="1" smtClean="0"/>
              <a:t>јужном</a:t>
            </a:r>
            <a:r>
              <a:rPr lang="en-US" dirty="0" smtClean="0"/>
              <a:t> </a:t>
            </a:r>
            <a:r>
              <a:rPr lang="en-US" dirty="0" err="1" smtClean="0"/>
              <a:t>полу</a:t>
            </a:r>
            <a:r>
              <a:rPr lang="sr-Cyrl-RS" dirty="0" smtClean="0"/>
              <a:t> -</a:t>
            </a:r>
            <a:r>
              <a:rPr lang="en-US" dirty="0" smtClean="0"/>
              <a:t> </a:t>
            </a:r>
            <a:endParaRPr lang="sr-Cyrl-R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Арктик</a:t>
            </a:r>
            <a:r>
              <a:rPr lang="en-US" dirty="0" smtClean="0">
                <a:solidFill>
                  <a:srgbClr val="FF0000"/>
                </a:solidFill>
              </a:rPr>
              <a:t> и </a:t>
            </a:r>
            <a:r>
              <a:rPr lang="en-US" dirty="0" err="1" smtClean="0">
                <a:solidFill>
                  <a:srgbClr val="FF0000"/>
                </a:solidFill>
              </a:rPr>
              <a:t>Антарктик</a:t>
            </a:r>
            <a:endParaRPr lang="sr-Cyrl-RS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r-Cyrl-RS" dirty="0" smtClean="0">
              <a:solidFill>
                <a:srgbClr val="1414AC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rgbClr val="1414AC"/>
                </a:solidFill>
              </a:rPr>
              <a:t>Температуре</a:t>
            </a:r>
            <a:r>
              <a:rPr lang="en-US" dirty="0" smtClean="0">
                <a:solidFill>
                  <a:srgbClr val="1414AC"/>
                </a:solidFill>
              </a:rPr>
              <a:t> </a:t>
            </a:r>
            <a:r>
              <a:rPr lang="en-US" dirty="0" err="1" smtClean="0">
                <a:solidFill>
                  <a:srgbClr val="1414AC"/>
                </a:solidFill>
              </a:rPr>
              <a:t>ваздуха</a:t>
            </a:r>
            <a:r>
              <a:rPr lang="en-US" dirty="0" smtClean="0">
                <a:solidFill>
                  <a:srgbClr val="1414AC"/>
                </a:solidFill>
              </a:rPr>
              <a:t> </a:t>
            </a:r>
            <a:r>
              <a:rPr lang="en-US" dirty="0" err="1" smtClean="0">
                <a:solidFill>
                  <a:srgbClr val="1414AC"/>
                </a:solidFill>
              </a:rPr>
              <a:t>су</a:t>
            </a:r>
            <a:r>
              <a:rPr lang="en-US" dirty="0" smtClean="0">
                <a:solidFill>
                  <a:srgbClr val="1414AC"/>
                </a:solidFill>
              </a:rPr>
              <a:t> </a:t>
            </a:r>
            <a:r>
              <a:rPr lang="en-US" dirty="0" err="1" smtClean="0">
                <a:solidFill>
                  <a:srgbClr val="1414AC"/>
                </a:solidFill>
              </a:rPr>
              <a:t>веома</a:t>
            </a:r>
            <a:r>
              <a:rPr lang="en-US" dirty="0" smtClean="0">
                <a:solidFill>
                  <a:srgbClr val="1414AC"/>
                </a:solidFill>
              </a:rPr>
              <a:t> </a:t>
            </a:r>
            <a:r>
              <a:rPr lang="en-US" dirty="0" err="1" smtClean="0">
                <a:solidFill>
                  <a:srgbClr val="1414AC"/>
                </a:solidFill>
              </a:rPr>
              <a:t>ниске</a:t>
            </a:r>
            <a:r>
              <a:rPr lang="en-US" dirty="0" smtClean="0">
                <a:solidFill>
                  <a:srgbClr val="1414AC"/>
                </a:solidFill>
              </a:rPr>
              <a:t>, а </a:t>
            </a:r>
            <a:r>
              <a:rPr lang="en-US" dirty="0" err="1" smtClean="0">
                <a:solidFill>
                  <a:srgbClr val="1414AC"/>
                </a:solidFill>
              </a:rPr>
              <a:t>релативна</a:t>
            </a:r>
            <a:r>
              <a:rPr lang="en-US" dirty="0" smtClean="0">
                <a:solidFill>
                  <a:srgbClr val="1414AC"/>
                </a:solidFill>
              </a:rPr>
              <a:t> </a:t>
            </a:r>
            <a:r>
              <a:rPr lang="en-US" dirty="0" err="1" smtClean="0">
                <a:solidFill>
                  <a:srgbClr val="1414AC"/>
                </a:solidFill>
              </a:rPr>
              <a:t>влажност</a:t>
            </a:r>
            <a:r>
              <a:rPr lang="en-US" dirty="0" smtClean="0">
                <a:solidFill>
                  <a:srgbClr val="1414AC"/>
                </a:solidFill>
              </a:rPr>
              <a:t> </a:t>
            </a:r>
            <a:r>
              <a:rPr lang="en-US" dirty="0" err="1" smtClean="0">
                <a:solidFill>
                  <a:srgbClr val="1414AC"/>
                </a:solidFill>
              </a:rPr>
              <a:t>ваздуха</a:t>
            </a:r>
            <a:r>
              <a:rPr lang="en-US" dirty="0" smtClean="0">
                <a:solidFill>
                  <a:srgbClr val="1414AC"/>
                </a:solidFill>
              </a:rPr>
              <a:t> </a:t>
            </a:r>
            <a:r>
              <a:rPr lang="en-US" dirty="0" err="1" smtClean="0">
                <a:solidFill>
                  <a:srgbClr val="1414AC"/>
                </a:solidFill>
              </a:rPr>
              <a:t>је</a:t>
            </a:r>
            <a:r>
              <a:rPr lang="en-US" dirty="0" smtClean="0">
                <a:solidFill>
                  <a:srgbClr val="1414AC"/>
                </a:solidFill>
              </a:rPr>
              <a:t> </a:t>
            </a:r>
            <a:r>
              <a:rPr lang="en-US" dirty="0" err="1" smtClean="0">
                <a:solidFill>
                  <a:srgbClr val="1414AC"/>
                </a:solidFill>
              </a:rPr>
              <a:t>висока</a:t>
            </a:r>
            <a:r>
              <a:rPr lang="en-US" dirty="0" smtClean="0"/>
              <a:t>. </a:t>
            </a:r>
            <a:endParaRPr lang="sr-Cyrl-RS" dirty="0" smtClean="0"/>
          </a:p>
          <a:p>
            <a:pPr marL="0" indent="0">
              <a:spcBef>
                <a:spcPts val="0"/>
              </a:spcBef>
              <a:buNone/>
            </a:pPr>
            <a:endParaRPr lang="sr-Cyrl-R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rgbClr val="2A562C"/>
                </a:solidFill>
              </a:rPr>
              <a:t>Услови</a:t>
            </a:r>
            <a:r>
              <a:rPr lang="en-US" dirty="0" smtClean="0">
                <a:solidFill>
                  <a:srgbClr val="2A562C"/>
                </a:solidFill>
              </a:rPr>
              <a:t> </a:t>
            </a:r>
            <a:r>
              <a:rPr lang="en-US" dirty="0" err="1" smtClean="0">
                <a:solidFill>
                  <a:srgbClr val="2A562C"/>
                </a:solidFill>
              </a:rPr>
              <a:t>живота</a:t>
            </a:r>
            <a:r>
              <a:rPr lang="en-US" dirty="0" smtClean="0">
                <a:solidFill>
                  <a:srgbClr val="2A562C"/>
                </a:solidFill>
              </a:rPr>
              <a:t> </a:t>
            </a:r>
            <a:r>
              <a:rPr lang="en-US" dirty="0" err="1" smtClean="0">
                <a:solidFill>
                  <a:srgbClr val="2A562C"/>
                </a:solidFill>
              </a:rPr>
              <a:t>су</a:t>
            </a:r>
            <a:r>
              <a:rPr lang="en-US" dirty="0" smtClean="0">
                <a:solidFill>
                  <a:srgbClr val="2A562C"/>
                </a:solidFill>
              </a:rPr>
              <a:t> </a:t>
            </a:r>
            <a:r>
              <a:rPr lang="en-US" dirty="0" err="1" smtClean="0">
                <a:solidFill>
                  <a:srgbClr val="2A562C"/>
                </a:solidFill>
              </a:rPr>
              <a:t>неповољни</a:t>
            </a:r>
            <a:r>
              <a:rPr lang="en-US" dirty="0" smtClean="0">
                <a:solidFill>
                  <a:srgbClr val="2A562C"/>
                </a:solidFill>
              </a:rPr>
              <a:t>, </a:t>
            </a:r>
            <a:r>
              <a:rPr lang="en-US" dirty="0" err="1" smtClean="0">
                <a:solidFill>
                  <a:srgbClr val="2A562C"/>
                </a:solidFill>
              </a:rPr>
              <a:t>флора</a:t>
            </a:r>
            <a:r>
              <a:rPr lang="en-US" dirty="0" smtClean="0">
                <a:solidFill>
                  <a:srgbClr val="2A562C"/>
                </a:solidFill>
              </a:rPr>
              <a:t> и </a:t>
            </a:r>
            <a:r>
              <a:rPr lang="en-US" dirty="0" err="1" smtClean="0">
                <a:solidFill>
                  <a:srgbClr val="2A562C"/>
                </a:solidFill>
              </a:rPr>
              <a:t>фауна</a:t>
            </a:r>
            <a:r>
              <a:rPr lang="en-US" dirty="0" smtClean="0">
                <a:solidFill>
                  <a:srgbClr val="2A562C"/>
                </a:solidFill>
              </a:rPr>
              <a:t> </a:t>
            </a:r>
            <a:r>
              <a:rPr lang="en-US" dirty="0" err="1" smtClean="0">
                <a:solidFill>
                  <a:srgbClr val="2A562C"/>
                </a:solidFill>
              </a:rPr>
              <a:t>сиромашна</a:t>
            </a:r>
            <a:r>
              <a:rPr lang="en-US" dirty="0" smtClean="0">
                <a:solidFill>
                  <a:srgbClr val="2A562C"/>
                </a:solidFill>
              </a:rPr>
              <a:t>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4579" name="Picture 3" descr="http://assets.worldwildlife.org/photos/1559/images/hero_small/HI_228500Hero.jpg?13455976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437112"/>
            <a:ext cx="3707905" cy="2420888"/>
          </a:xfrm>
          <a:prstGeom prst="rect">
            <a:avLst/>
          </a:prstGeom>
          <a:noFill/>
        </p:spPr>
      </p:pic>
      <p:pic>
        <p:nvPicPr>
          <p:cNvPr id="24581" name="Picture 5" descr="http://www.sciencenewsline.com/news/images/201402272302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1528" y="4437112"/>
            <a:ext cx="4102472" cy="24208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4077072"/>
            <a:ext cx="37079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dirty="0" smtClean="0"/>
              <a:t>СЕВЕРНИ ПОЛ!!!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4005064"/>
            <a:ext cx="40679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dirty="0" smtClean="0"/>
              <a:t>ЈУЖНИ ПОЛ!!!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3">
      <a:majorFont>
        <a:latin typeface="Gungsuh"/>
        <a:ea typeface=""/>
        <a:cs typeface=""/>
      </a:majorFont>
      <a:minorFont>
        <a:latin typeface="Gungsuh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</TotalTime>
  <Words>2297</Words>
  <Application>Microsoft Office PowerPoint</Application>
  <PresentationFormat>On-screen Show (4:3)</PresentationFormat>
  <Paragraphs>272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Metro</vt:lpstr>
      <vt:lpstr>Фитогеографске области у свету; Зоогеографске области у свету  </vt:lpstr>
      <vt:lpstr>Од чега зависи распрострањеност врста на свету?</vt:lpstr>
      <vt:lpstr>КЛИМА</vt:lpstr>
      <vt:lpstr>КЛИМА</vt:lpstr>
      <vt:lpstr>КЛИМА</vt:lpstr>
      <vt:lpstr>ТРОПСКА КЛИМА</vt:lpstr>
      <vt:lpstr>УМЕРЕНА КЛИМА</vt:lpstr>
      <vt:lpstr>УМЕРЕНА КЛИМА</vt:lpstr>
      <vt:lpstr>ПОЛАРНА КЛИМА</vt:lpstr>
      <vt:lpstr>ПРЕЛАЗНЕ КЛИМАТСКЕ ОБЛАСТИ</vt:lpstr>
      <vt:lpstr>ПЛАНИНСКА КЛИМА</vt:lpstr>
      <vt:lpstr>Инжењери екосистема</vt:lpstr>
      <vt:lpstr>Инжењери екосистема</vt:lpstr>
      <vt:lpstr>PowerPoint Presentation</vt:lpstr>
      <vt:lpstr>Инжењери екосистема</vt:lpstr>
      <vt:lpstr>Инжењери екосистема</vt:lpstr>
      <vt:lpstr>Инжењери екосистема</vt:lpstr>
      <vt:lpstr>ПРИМЕРИ ЕКОСИСТЕМА: </vt:lpstr>
      <vt:lpstr>БИОМ </vt:lpstr>
      <vt:lpstr>БИОМ </vt:lpstr>
      <vt:lpstr>PowerPoint Presentation</vt:lpstr>
      <vt:lpstr>БИОМ </vt:lpstr>
      <vt:lpstr> Сувоземна област</vt:lpstr>
      <vt:lpstr> Сувоземна област</vt:lpstr>
      <vt:lpstr>PowerPoint Presentation</vt:lpstr>
      <vt:lpstr>БИОМ </vt:lpstr>
      <vt:lpstr>БИОМ </vt:lpstr>
      <vt:lpstr>БИОМ</vt:lpstr>
      <vt:lpstr>БИОМ</vt:lpstr>
      <vt:lpstr>БИОМ </vt:lpstr>
      <vt:lpstr>БИОМ</vt:lpstr>
      <vt:lpstr>БИОМ </vt:lpstr>
      <vt:lpstr>БИОМ</vt:lpstr>
      <vt:lpstr>Фитогеографска подела света</vt:lpstr>
      <vt:lpstr>PowerPoint Presentation</vt:lpstr>
      <vt:lpstr>ХОЛАРКТИЧКО ЦАРСТВО (Holarctis)    </vt:lpstr>
      <vt:lpstr>Палеотропско царство</vt:lpstr>
      <vt:lpstr>Неотропско царство</vt:lpstr>
      <vt:lpstr>Капско царство</vt:lpstr>
      <vt:lpstr>Аустралијско царство</vt:lpstr>
      <vt:lpstr>Холантарктичко царство</vt:lpstr>
      <vt:lpstr>Зоогеографска подела света на регионе</vt:lpstr>
      <vt:lpstr>PowerPoint Presentation</vt:lpstr>
      <vt:lpstr>PowerPoint Presentation</vt:lpstr>
      <vt:lpstr>Холарктик</vt:lpstr>
      <vt:lpstr>Холарктик</vt:lpstr>
      <vt:lpstr>Неотропски регион</vt:lpstr>
      <vt:lpstr>Етиопски регион</vt:lpstr>
      <vt:lpstr>Оријентални регион</vt:lpstr>
      <vt:lpstr>Аустралијски регион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Stojkov</dc:creator>
  <cp:lastModifiedBy>stojkov</cp:lastModifiedBy>
  <cp:revision>140</cp:revision>
  <dcterms:created xsi:type="dcterms:W3CDTF">2017-01-19T21:29:37Z</dcterms:created>
  <dcterms:modified xsi:type="dcterms:W3CDTF">2020-03-17T07:43:17Z</dcterms:modified>
</cp:coreProperties>
</file>