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xls" ContentType="application/vnd.ms-excel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64" r:id="rId4"/>
    <p:sldMasterId id="2147483668" r:id="rId5"/>
  </p:sldMasterIdLst>
  <p:notesMasterIdLst>
    <p:notesMasterId r:id="rId8"/>
  </p:notesMasterIdLst>
  <p:sldIdLst>
    <p:sldId id="256" r:id="rId6"/>
    <p:sldId id="257" r:id="rId7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1D6B85-1DD7-4FC4-BAFA-A21401409F40}" type="doc">
      <dgm:prSet loTypeId="urn:microsoft.com/office/officeart/2005/8/layout/venn1" loCatId="relationship" qsTypeId="urn:microsoft.com/office/officeart/2005/8/quickstyle/3d2#1" qsCatId="3D" csTypeId="urn:microsoft.com/office/officeart/2005/8/colors/accent1_2" csCatId="accent1" phldr="1"/>
      <dgm:spPr/>
    </dgm:pt>
    <dgm:pt modelId="{7D82F440-2430-4BD2-B02E-5D5DDDD9247D}">
      <dgm:prSet phldrT="[Tekst]"/>
      <dgm:spPr/>
      <dgm:t>
        <a:bodyPr/>
        <a:lstStyle/>
        <a:p>
          <a:r>
            <a:rPr lang="hr-HR" dirty="0"/>
            <a:t>audiološka obrada</a:t>
          </a:r>
        </a:p>
      </dgm:t>
    </dgm:pt>
    <dgm:pt modelId="{5042E1CC-509B-44E4-97A2-E182C2E06FC3}" cxnId="{4CD63C69-A8D4-496E-B94B-52AAC57223D8}" type="parTrans">
      <dgm:prSet/>
      <dgm:spPr/>
      <dgm:t>
        <a:bodyPr/>
        <a:lstStyle/>
        <a:p>
          <a:endParaRPr lang="hr-HR"/>
        </a:p>
      </dgm:t>
    </dgm:pt>
    <dgm:pt modelId="{BE48D9ED-9C21-4B8E-A8AE-DFAE180CFED1}" cxnId="{4CD63C69-A8D4-496E-B94B-52AAC57223D8}" type="sibTrans">
      <dgm:prSet/>
      <dgm:spPr/>
      <dgm:t>
        <a:bodyPr/>
        <a:lstStyle/>
        <a:p>
          <a:endParaRPr lang="hr-HR"/>
        </a:p>
      </dgm:t>
    </dgm:pt>
    <dgm:pt modelId="{ACC0F555-C0A4-4B6F-B4D5-0E9E38F5E58A}">
      <dgm:prSet phldrT="[Tekst]"/>
      <dgm:spPr/>
      <dgm:t>
        <a:bodyPr/>
        <a:lstStyle/>
        <a:p>
          <a:r>
            <a:rPr lang="hr-HR" dirty="0"/>
            <a:t>psihološka obrada</a:t>
          </a:r>
        </a:p>
      </dgm:t>
    </dgm:pt>
    <dgm:pt modelId="{3C692DBB-7A96-4185-94F3-D4D3DCE09DF6}" cxnId="{76B0059B-45FA-471F-A1F5-0326FD61C232}" type="parTrans">
      <dgm:prSet/>
      <dgm:spPr/>
      <dgm:t>
        <a:bodyPr/>
        <a:lstStyle/>
        <a:p>
          <a:endParaRPr lang="hr-HR"/>
        </a:p>
      </dgm:t>
    </dgm:pt>
    <dgm:pt modelId="{173FB3EF-A0C3-491C-A0B5-DD1FE04ADF26}" cxnId="{76B0059B-45FA-471F-A1F5-0326FD61C232}" type="sibTrans">
      <dgm:prSet/>
      <dgm:spPr/>
      <dgm:t>
        <a:bodyPr/>
        <a:lstStyle/>
        <a:p>
          <a:endParaRPr lang="hr-HR"/>
        </a:p>
      </dgm:t>
    </dgm:pt>
    <dgm:pt modelId="{2ADF7A76-AAE5-45F4-9955-8030D5DC7DFC}">
      <dgm:prSet phldrT="[Tekst]"/>
      <dgm:spPr/>
      <dgm:t>
        <a:bodyPr/>
        <a:lstStyle/>
        <a:p>
          <a:r>
            <a:rPr lang="hr-HR" dirty="0"/>
            <a:t>pedijatrijska </a:t>
          </a:r>
          <a:r>
            <a:rPr lang="hr-HR" b="0" dirty="0"/>
            <a:t>obrada</a:t>
          </a:r>
        </a:p>
      </dgm:t>
    </dgm:pt>
    <dgm:pt modelId="{83EE750C-AD8D-47A0-9E23-DA5C74B5FD58}" cxnId="{4087A6B9-3FA3-4D5F-BD89-C0B9403510C5}" type="parTrans">
      <dgm:prSet/>
      <dgm:spPr/>
      <dgm:t>
        <a:bodyPr/>
        <a:lstStyle/>
        <a:p>
          <a:endParaRPr lang="hr-HR"/>
        </a:p>
      </dgm:t>
    </dgm:pt>
    <dgm:pt modelId="{14395FBC-F86E-4E28-9A2E-14552BF36AB5}" cxnId="{4087A6B9-3FA3-4D5F-BD89-C0B9403510C5}" type="sibTrans">
      <dgm:prSet/>
      <dgm:spPr/>
      <dgm:t>
        <a:bodyPr/>
        <a:lstStyle/>
        <a:p>
          <a:endParaRPr lang="hr-HR"/>
        </a:p>
      </dgm:t>
    </dgm:pt>
    <dgm:pt modelId="{AAFD361A-B1D7-45F6-A231-5E3C49355633}">
      <dgm:prSet/>
      <dgm:spPr/>
      <dgm:t>
        <a:bodyPr/>
        <a:lstStyle/>
        <a:p>
          <a:r>
            <a:rPr lang="hr-HR" dirty="0"/>
            <a:t>neurološka obrada</a:t>
          </a:r>
        </a:p>
      </dgm:t>
    </dgm:pt>
    <dgm:pt modelId="{75F3635D-889A-4453-A244-40A362C5AA54}" cxnId="{7801265B-3964-40FB-8049-7AA2B10A22CA}" type="parTrans">
      <dgm:prSet/>
      <dgm:spPr/>
      <dgm:t>
        <a:bodyPr/>
        <a:lstStyle/>
        <a:p>
          <a:endParaRPr lang="hr-HR"/>
        </a:p>
      </dgm:t>
    </dgm:pt>
    <dgm:pt modelId="{0E44CD22-9C52-49B7-8D2E-31E71A3DC290}" cxnId="{7801265B-3964-40FB-8049-7AA2B10A22CA}" type="sibTrans">
      <dgm:prSet/>
      <dgm:spPr/>
      <dgm:t>
        <a:bodyPr/>
        <a:lstStyle/>
        <a:p>
          <a:endParaRPr lang="hr-HR"/>
        </a:p>
      </dgm:t>
    </dgm:pt>
    <dgm:pt modelId="{4ED6C60A-F5E4-400D-AA7F-EFC3477BF60E}" type="pres">
      <dgm:prSet presAssocID="{EF1D6B85-1DD7-4FC4-BAFA-A21401409F40}" presName="compositeShape" presStyleCnt="0">
        <dgm:presLayoutVars>
          <dgm:chMax val="7"/>
          <dgm:dir/>
          <dgm:resizeHandles val="exact"/>
        </dgm:presLayoutVars>
      </dgm:prSet>
      <dgm:spPr/>
    </dgm:pt>
    <dgm:pt modelId="{F47A657D-8916-4A3F-9031-F12A9E713A20}" type="pres">
      <dgm:prSet presAssocID="{7D82F440-2430-4BD2-B02E-5D5DDDD9247D}" presName="circ1" presStyleLbl="vennNode1" presStyleIdx="0" presStyleCnt="4" custScaleX="159589" custScaleY="97548"/>
      <dgm:spPr/>
      <dgm:t>
        <a:bodyPr/>
        <a:lstStyle/>
        <a:p>
          <a:endParaRPr lang="en-US"/>
        </a:p>
      </dgm:t>
    </dgm:pt>
    <dgm:pt modelId="{88DB5FA4-2AF6-4A8E-87D6-36601FCC5422}" type="pres">
      <dgm:prSet presAssocID="{7D82F440-2430-4BD2-B02E-5D5DDDD9247D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70C248-AC14-46A0-9CCC-802D0B18C3B2}" type="pres">
      <dgm:prSet presAssocID="{ACC0F555-C0A4-4B6F-B4D5-0E9E38F5E58A}" presName="circ2" presStyleLbl="vennNode1" presStyleIdx="1" presStyleCnt="4" custScaleX="159589" custScaleY="97548" custLinFactNeighborX="48106" custLinFactNeighborY="0"/>
      <dgm:spPr/>
      <dgm:t>
        <a:bodyPr/>
        <a:lstStyle/>
        <a:p>
          <a:endParaRPr lang="en-US"/>
        </a:p>
      </dgm:t>
    </dgm:pt>
    <dgm:pt modelId="{866EE07E-0779-4E0E-ABEE-2E676744DA93}" type="pres">
      <dgm:prSet presAssocID="{ACC0F555-C0A4-4B6F-B4D5-0E9E38F5E58A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B2C6DC-844C-431C-8E4F-BA631B6650F0}" type="pres">
      <dgm:prSet presAssocID="{AAFD361A-B1D7-45F6-A231-5E3C49355633}" presName="circ3" presStyleLbl="vennNode1" presStyleIdx="2" presStyleCnt="4" custScaleX="159589" custScaleY="97548"/>
      <dgm:spPr/>
      <dgm:t>
        <a:bodyPr/>
        <a:lstStyle/>
        <a:p>
          <a:endParaRPr lang="en-US"/>
        </a:p>
      </dgm:t>
    </dgm:pt>
    <dgm:pt modelId="{7B6E736A-B211-48FD-9ADD-1AA527575C63}" type="pres">
      <dgm:prSet presAssocID="{AAFD361A-B1D7-45F6-A231-5E3C49355633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169F2B-123B-4E18-97A4-E26F3785784D}" type="pres">
      <dgm:prSet presAssocID="{2ADF7A76-AAE5-45F4-9955-8030D5DC7DFC}" presName="circ4" presStyleLbl="vennNode1" presStyleIdx="3" presStyleCnt="4" custScaleX="159589" custScaleY="97548" custLinFactNeighborX="-44594" custLinFactNeighborY="2787"/>
      <dgm:spPr/>
      <dgm:t>
        <a:bodyPr/>
        <a:lstStyle/>
        <a:p>
          <a:endParaRPr lang="en-US"/>
        </a:p>
      </dgm:t>
    </dgm:pt>
    <dgm:pt modelId="{6D746EE3-8E18-4AC9-AE18-4397A41A2352}" type="pres">
      <dgm:prSet presAssocID="{2ADF7A76-AAE5-45F4-9955-8030D5DC7DFC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801265B-3964-40FB-8049-7AA2B10A22CA}" srcId="{EF1D6B85-1DD7-4FC4-BAFA-A21401409F40}" destId="{AAFD361A-B1D7-45F6-A231-5E3C49355633}" srcOrd="2" destOrd="0" parTransId="{75F3635D-889A-4453-A244-40A362C5AA54}" sibTransId="{0E44CD22-9C52-49B7-8D2E-31E71A3DC290}"/>
    <dgm:cxn modelId="{B0C39A51-46A8-4BCA-84A9-BD4C1FF8011C}" type="presOf" srcId="{2ADF7A76-AAE5-45F4-9955-8030D5DC7DFC}" destId="{DF169F2B-123B-4E18-97A4-E26F3785784D}" srcOrd="0" destOrd="0" presId="urn:microsoft.com/office/officeart/2005/8/layout/venn1"/>
    <dgm:cxn modelId="{63752CA0-67A7-4086-A4E6-D660850C5C01}" type="presOf" srcId="{2ADF7A76-AAE5-45F4-9955-8030D5DC7DFC}" destId="{6D746EE3-8E18-4AC9-AE18-4397A41A2352}" srcOrd="1" destOrd="0" presId="urn:microsoft.com/office/officeart/2005/8/layout/venn1"/>
    <dgm:cxn modelId="{02EBEAC4-0A6A-4EB7-A8F9-3B70D3934723}" type="presOf" srcId="{ACC0F555-C0A4-4B6F-B4D5-0E9E38F5E58A}" destId="{866EE07E-0779-4E0E-ABEE-2E676744DA93}" srcOrd="1" destOrd="0" presId="urn:microsoft.com/office/officeart/2005/8/layout/venn1"/>
    <dgm:cxn modelId="{63DC0C1D-FF01-462F-B983-250DEB847E83}" type="presOf" srcId="{ACC0F555-C0A4-4B6F-B4D5-0E9E38F5E58A}" destId="{CA70C248-AC14-46A0-9CCC-802D0B18C3B2}" srcOrd="0" destOrd="0" presId="urn:microsoft.com/office/officeart/2005/8/layout/venn1"/>
    <dgm:cxn modelId="{D8AA5368-01C1-480B-9D92-7C66A13BAB09}" type="presOf" srcId="{AAFD361A-B1D7-45F6-A231-5E3C49355633}" destId="{23B2C6DC-844C-431C-8E4F-BA631B6650F0}" srcOrd="0" destOrd="0" presId="urn:microsoft.com/office/officeart/2005/8/layout/venn1"/>
    <dgm:cxn modelId="{F12160BE-5031-4CBB-9A73-2E2DD11252E7}" type="presOf" srcId="{7D82F440-2430-4BD2-B02E-5D5DDDD9247D}" destId="{88DB5FA4-2AF6-4A8E-87D6-36601FCC5422}" srcOrd="1" destOrd="0" presId="urn:microsoft.com/office/officeart/2005/8/layout/venn1"/>
    <dgm:cxn modelId="{4087A6B9-3FA3-4D5F-BD89-C0B9403510C5}" srcId="{EF1D6B85-1DD7-4FC4-BAFA-A21401409F40}" destId="{2ADF7A76-AAE5-45F4-9955-8030D5DC7DFC}" srcOrd="3" destOrd="0" parTransId="{83EE750C-AD8D-47A0-9E23-DA5C74B5FD58}" sibTransId="{14395FBC-F86E-4E28-9A2E-14552BF36AB5}"/>
    <dgm:cxn modelId="{C988BC1F-96D1-4E7E-9D5F-B00D1144B8FA}" type="presOf" srcId="{AAFD361A-B1D7-45F6-A231-5E3C49355633}" destId="{7B6E736A-B211-48FD-9ADD-1AA527575C63}" srcOrd="1" destOrd="0" presId="urn:microsoft.com/office/officeart/2005/8/layout/venn1"/>
    <dgm:cxn modelId="{4CD63C69-A8D4-496E-B94B-52AAC57223D8}" srcId="{EF1D6B85-1DD7-4FC4-BAFA-A21401409F40}" destId="{7D82F440-2430-4BD2-B02E-5D5DDDD9247D}" srcOrd="0" destOrd="0" parTransId="{5042E1CC-509B-44E4-97A2-E182C2E06FC3}" sibTransId="{BE48D9ED-9C21-4B8E-A8AE-DFAE180CFED1}"/>
    <dgm:cxn modelId="{EDEEE761-D37E-4937-8E88-DD27752672D2}" type="presOf" srcId="{EF1D6B85-1DD7-4FC4-BAFA-A21401409F40}" destId="{4ED6C60A-F5E4-400D-AA7F-EFC3477BF60E}" srcOrd="0" destOrd="0" presId="urn:microsoft.com/office/officeart/2005/8/layout/venn1"/>
    <dgm:cxn modelId="{964E1818-4BD8-4D69-A5F6-BA750FE94DA6}" type="presOf" srcId="{7D82F440-2430-4BD2-B02E-5D5DDDD9247D}" destId="{F47A657D-8916-4A3F-9031-F12A9E713A20}" srcOrd="0" destOrd="0" presId="urn:microsoft.com/office/officeart/2005/8/layout/venn1"/>
    <dgm:cxn modelId="{76B0059B-45FA-471F-A1F5-0326FD61C232}" srcId="{EF1D6B85-1DD7-4FC4-BAFA-A21401409F40}" destId="{ACC0F555-C0A4-4B6F-B4D5-0E9E38F5E58A}" srcOrd="1" destOrd="0" parTransId="{3C692DBB-7A96-4185-94F3-D4D3DCE09DF6}" sibTransId="{173FB3EF-A0C3-491C-A0B5-DD1FE04ADF26}"/>
    <dgm:cxn modelId="{C8D246E2-CA50-48FF-9867-844B152EAF53}" type="presParOf" srcId="{4ED6C60A-F5E4-400D-AA7F-EFC3477BF60E}" destId="{F47A657D-8916-4A3F-9031-F12A9E713A20}" srcOrd="0" destOrd="0" presId="urn:microsoft.com/office/officeart/2005/8/layout/venn1"/>
    <dgm:cxn modelId="{B4F9F8D9-23E7-415B-B85F-BCE54416C2E6}" type="presParOf" srcId="{4ED6C60A-F5E4-400D-AA7F-EFC3477BF60E}" destId="{88DB5FA4-2AF6-4A8E-87D6-36601FCC5422}" srcOrd="1" destOrd="0" presId="urn:microsoft.com/office/officeart/2005/8/layout/venn1"/>
    <dgm:cxn modelId="{6776F05A-8986-45D6-8F86-A3D31912025E}" type="presParOf" srcId="{4ED6C60A-F5E4-400D-AA7F-EFC3477BF60E}" destId="{CA70C248-AC14-46A0-9CCC-802D0B18C3B2}" srcOrd="2" destOrd="0" presId="urn:microsoft.com/office/officeart/2005/8/layout/venn1"/>
    <dgm:cxn modelId="{6E3BBB07-147A-41CE-A428-4D877C251556}" type="presParOf" srcId="{4ED6C60A-F5E4-400D-AA7F-EFC3477BF60E}" destId="{866EE07E-0779-4E0E-ABEE-2E676744DA93}" srcOrd="3" destOrd="0" presId="urn:microsoft.com/office/officeart/2005/8/layout/venn1"/>
    <dgm:cxn modelId="{230F3EDA-E919-45F5-95C5-84B59D80BB56}" type="presParOf" srcId="{4ED6C60A-F5E4-400D-AA7F-EFC3477BF60E}" destId="{23B2C6DC-844C-431C-8E4F-BA631B6650F0}" srcOrd="4" destOrd="0" presId="urn:microsoft.com/office/officeart/2005/8/layout/venn1"/>
    <dgm:cxn modelId="{03DE6A32-975B-4120-A771-CB17185513D9}" type="presParOf" srcId="{4ED6C60A-F5E4-400D-AA7F-EFC3477BF60E}" destId="{7B6E736A-B211-48FD-9ADD-1AA527575C63}" srcOrd="5" destOrd="0" presId="urn:microsoft.com/office/officeart/2005/8/layout/venn1"/>
    <dgm:cxn modelId="{B5EB98B5-4340-434C-8FD7-A3C691E527AD}" type="presParOf" srcId="{4ED6C60A-F5E4-400D-AA7F-EFC3477BF60E}" destId="{DF169F2B-123B-4E18-97A4-E26F3785784D}" srcOrd="6" destOrd="0" presId="urn:microsoft.com/office/officeart/2005/8/layout/venn1"/>
    <dgm:cxn modelId="{B99C2980-BACF-4229-BC6F-38B8E93CA7FB}" type="presParOf" srcId="{4ED6C60A-F5E4-400D-AA7F-EFC3477BF60E}" destId="{6D746EE3-8E18-4AC9-AE18-4397A41A2352}" srcOrd="7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C0043FB-54B3-4105-8507-936079DAE8ED}" type="doc">
      <dgm:prSet loTypeId="urn:microsoft.com/office/officeart/2005/8/layout/venn3" loCatId="relationship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hr-HR"/>
        </a:p>
      </dgm:t>
    </dgm:pt>
    <dgm:pt modelId="{F449966E-47E9-4DB9-9001-45739C9D13A4}">
      <dgm:prSet phldrT="[Tekst]" custT="1"/>
      <dgm:spPr/>
      <dgm:t>
        <a:bodyPr/>
        <a:lstStyle/>
        <a:p>
          <a:r>
            <a:rPr lang="hr-HR" sz="2400" dirty="0"/>
            <a:t>dijagnostika</a:t>
          </a:r>
        </a:p>
      </dgm:t>
    </dgm:pt>
    <dgm:pt modelId="{0F68C7DE-FAD7-4C74-B85C-937A574C4A9F}" cxnId="{617309F6-155F-49A2-8CA3-B98FF5961CA6}" type="parTrans">
      <dgm:prSet/>
      <dgm:spPr/>
      <dgm:t>
        <a:bodyPr/>
        <a:lstStyle/>
        <a:p>
          <a:endParaRPr lang="hr-HR"/>
        </a:p>
      </dgm:t>
    </dgm:pt>
    <dgm:pt modelId="{6E76A03B-1E39-412D-BE07-DA7A16F0FE69}" cxnId="{617309F6-155F-49A2-8CA3-B98FF5961CA6}" type="sibTrans">
      <dgm:prSet/>
      <dgm:spPr/>
      <dgm:t>
        <a:bodyPr/>
        <a:lstStyle/>
        <a:p>
          <a:endParaRPr lang="hr-HR"/>
        </a:p>
      </dgm:t>
    </dgm:pt>
    <dgm:pt modelId="{C60365C8-5146-4840-93A3-B681024B669B}">
      <dgm:prSet phldrT="[Tekst]" custT="1"/>
      <dgm:spPr/>
      <dgm:t>
        <a:bodyPr/>
        <a:lstStyle/>
        <a:p>
          <a:r>
            <a:rPr lang="hr-HR" sz="2400" dirty="0"/>
            <a:t>rehabilitacija</a:t>
          </a:r>
          <a:endParaRPr lang="hr-HR" sz="1800" dirty="0"/>
        </a:p>
      </dgm:t>
    </dgm:pt>
    <dgm:pt modelId="{02B37039-A1FC-4DC4-B67E-6A3473653A0A}" cxnId="{8A05339A-3A92-410C-A6FA-A4EA509EE25B}" type="parTrans">
      <dgm:prSet/>
      <dgm:spPr/>
      <dgm:t>
        <a:bodyPr/>
        <a:lstStyle/>
        <a:p>
          <a:endParaRPr lang="hr-HR"/>
        </a:p>
      </dgm:t>
    </dgm:pt>
    <dgm:pt modelId="{77405A44-99A7-423B-A28E-988A6371824A}" cxnId="{8A05339A-3A92-410C-A6FA-A4EA509EE25B}" type="sibTrans">
      <dgm:prSet/>
      <dgm:spPr/>
      <dgm:t>
        <a:bodyPr/>
        <a:lstStyle/>
        <a:p>
          <a:endParaRPr lang="hr-HR"/>
        </a:p>
      </dgm:t>
    </dgm:pt>
    <dgm:pt modelId="{16CB4A87-E8B4-4293-BBBE-C59304F11092}" type="pres">
      <dgm:prSet presAssocID="{3C0043FB-54B3-4105-8507-936079DAE8E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BC487A8-2B07-4583-BC57-C71544314EDB}" type="pres">
      <dgm:prSet presAssocID="{F449966E-47E9-4DB9-9001-45739C9D13A4}" presName="Name5" presStyleLbl="vennNode1" presStyleIdx="0" presStyleCnt="2" custScaleX="14084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957931-5031-4FE5-8A96-9CB51F9E50AD}" type="pres">
      <dgm:prSet presAssocID="{6E76A03B-1E39-412D-BE07-DA7A16F0FE69}" presName="space" presStyleCnt="0"/>
      <dgm:spPr/>
    </dgm:pt>
    <dgm:pt modelId="{D3869139-E330-4D4E-867C-7CF8A794419A}" type="pres">
      <dgm:prSet presAssocID="{C60365C8-5146-4840-93A3-B681024B669B}" presName="Name5" presStyleLbl="vennNode1" presStyleIdx="1" presStyleCnt="2" custScaleX="14084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17309F6-155F-49A2-8CA3-B98FF5961CA6}" srcId="{3C0043FB-54B3-4105-8507-936079DAE8ED}" destId="{F449966E-47E9-4DB9-9001-45739C9D13A4}" srcOrd="0" destOrd="0" parTransId="{0F68C7DE-FAD7-4C74-B85C-937A574C4A9F}" sibTransId="{6E76A03B-1E39-412D-BE07-DA7A16F0FE69}"/>
    <dgm:cxn modelId="{8A05339A-3A92-410C-A6FA-A4EA509EE25B}" srcId="{3C0043FB-54B3-4105-8507-936079DAE8ED}" destId="{C60365C8-5146-4840-93A3-B681024B669B}" srcOrd="1" destOrd="0" parTransId="{02B37039-A1FC-4DC4-B67E-6A3473653A0A}" sibTransId="{77405A44-99A7-423B-A28E-988A6371824A}"/>
    <dgm:cxn modelId="{E6ADD040-F60F-4FA3-BA5B-EE9B3B2DF9D6}" type="presOf" srcId="{C60365C8-5146-4840-93A3-B681024B669B}" destId="{D3869139-E330-4D4E-867C-7CF8A794419A}" srcOrd="0" destOrd="0" presId="urn:microsoft.com/office/officeart/2005/8/layout/venn3"/>
    <dgm:cxn modelId="{F13BE621-E7B6-4916-822D-37788E3FB079}" type="presOf" srcId="{3C0043FB-54B3-4105-8507-936079DAE8ED}" destId="{16CB4A87-E8B4-4293-BBBE-C59304F11092}" srcOrd="0" destOrd="0" presId="urn:microsoft.com/office/officeart/2005/8/layout/venn3"/>
    <dgm:cxn modelId="{95B17B89-403C-4DE2-9A78-0CA19557E894}" type="presOf" srcId="{F449966E-47E9-4DB9-9001-45739C9D13A4}" destId="{9BC487A8-2B07-4583-BC57-C71544314EDB}" srcOrd="0" destOrd="0" presId="urn:microsoft.com/office/officeart/2005/8/layout/venn3"/>
    <dgm:cxn modelId="{FC92A2CF-966F-44B7-9F8E-39A4BF0917F3}" type="presParOf" srcId="{16CB4A87-E8B4-4293-BBBE-C59304F11092}" destId="{9BC487A8-2B07-4583-BC57-C71544314EDB}" srcOrd="0" destOrd="0" presId="urn:microsoft.com/office/officeart/2005/8/layout/venn3"/>
    <dgm:cxn modelId="{7669B96A-495A-4722-9251-C021B4677992}" type="presParOf" srcId="{16CB4A87-E8B4-4293-BBBE-C59304F11092}" destId="{D4957931-5031-4FE5-8A96-9CB51F9E50AD}" srcOrd="1" destOrd="0" presId="urn:microsoft.com/office/officeart/2005/8/layout/venn3"/>
    <dgm:cxn modelId="{D10286E3-9023-4726-8542-1544D451D012}" type="presParOf" srcId="{16CB4A87-E8B4-4293-BBBE-C59304F11092}" destId="{D3869139-E330-4D4E-867C-7CF8A794419A}" srcOrd="2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E49A4FF-D4B5-41EC-BDA8-429D4B6DB6DB}" type="doc">
      <dgm:prSet loTypeId="urn:microsoft.com/office/officeart/2005/8/layout/vList5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hr-HR"/>
        </a:p>
      </dgm:t>
    </dgm:pt>
    <dgm:pt modelId="{90549A66-362B-4AD4-B0B6-C281BA99F085}">
      <dgm:prSet phldrT="[Tekst]"/>
      <dgm:spPr/>
      <dgm:t>
        <a:bodyPr/>
        <a:lstStyle/>
        <a:p>
          <a:r>
            <a:rPr lang="hr-HR" dirty="0">
              <a:solidFill>
                <a:schemeClr val="tx1"/>
              </a:solidFill>
            </a:rPr>
            <a:t>Rana rehabilitacija</a:t>
          </a:r>
        </a:p>
      </dgm:t>
    </dgm:pt>
    <dgm:pt modelId="{88F603D6-7BBE-4C6B-B3B5-879494BA3D06}" cxnId="{D2C92717-DDCB-4A43-B545-CFBAC2491B17}" type="parTrans">
      <dgm:prSet/>
      <dgm:spPr/>
      <dgm:t>
        <a:bodyPr/>
        <a:lstStyle/>
        <a:p>
          <a:endParaRPr lang="hr-HR">
            <a:solidFill>
              <a:schemeClr val="tx1"/>
            </a:solidFill>
          </a:endParaRPr>
        </a:p>
      </dgm:t>
    </dgm:pt>
    <dgm:pt modelId="{BD9E6A5D-3E14-4B35-9833-0D21304EC8BE}" cxnId="{D2C92717-DDCB-4A43-B545-CFBAC2491B17}" type="sibTrans">
      <dgm:prSet/>
      <dgm:spPr/>
      <dgm:t>
        <a:bodyPr/>
        <a:lstStyle/>
        <a:p>
          <a:endParaRPr lang="hr-HR">
            <a:solidFill>
              <a:schemeClr val="tx1"/>
            </a:solidFill>
          </a:endParaRPr>
        </a:p>
      </dgm:t>
    </dgm:pt>
    <dgm:pt modelId="{5CB774E7-44E7-4E51-AF6E-35E806AFB12F}">
      <dgm:prSet phldrT="[Tekst]"/>
      <dgm:spPr/>
      <dgm:t>
        <a:bodyPr/>
        <a:lstStyle/>
        <a:p>
          <a:r>
            <a:rPr kumimoji="0" lang="hr-HR" dirty="0">
              <a:solidFill>
                <a:schemeClr val="tx1"/>
              </a:solidFill>
              <a:cs typeface="Times New Roman" panose="02020603050405020304" pitchFamily="18" charset="0"/>
            </a:rPr>
            <a:t>KD od nekoliko mjeseci do 3 godine</a:t>
          </a:r>
          <a:endParaRPr lang="hr-HR" dirty="0">
            <a:solidFill>
              <a:schemeClr val="tx1"/>
            </a:solidFill>
          </a:endParaRPr>
        </a:p>
      </dgm:t>
    </dgm:pt>
    <dgm:pt modelId="{15301AA8-19BC-4A33-B94C-72832EE1DDD2}" cxnId="{CCF564D9-30CC-4DE5-ADBB-128A8C628627}" type="parTrans">
      <dgm:prSet/>
      <dgm:spPr/>
      <dgm:t>
        <a:bodyPr/>
        <a:lstStyle/>
        <a:p>
          <a:endParaRPr lang="hr-HR">
            <a:solidFill>
              <a:schemeClr val="tx1"/>
            </a:solidFill>
          </a:endParaRPr>
        </a:p>
      </dgm:t>
    </dgm:pt>
    <dgm:pt modelId="{301B9340-FC4E-4969-92D3-198DED8DEE6E}" cxnId="{CCF564D9-30CC-4DE5-ADBB-128A8C628627}" type="sibTrans">
      <dgm:prSet/>
      <dgm:spPr/>
      <dgm:t>
        <a:bodyPr/>
        <a:lstStyle/>
        <a:p>
          <a:endParaRPr lang="hr-HR">
            <a:solidFill>
              <a:schemeClr val="tx1"/>
            </a:solidFill>
          </a:endParaRPr>
        </a:p>
      </dgm:t>
    </dgm:pt>
    <dgm:pt modelId="{51EE1D39-E6DF-4FA5-A9E8-745036BB9D05}">
      <dgm:prSet phldrT="[Tekst]"/>
      <dgm:spPr/>
      <dgm:t>
        <a:bodyPr/>
        <a:lstStyle/>
        <a:p>
          <a:r>
            <a:rPr lang="hr-HR" dirty="0">
              <a:solidFill>
                <a:schemeClr val="tx1"/>
              </a:solidFill>
            </a:rPr>
            <a:t>Praćenje</a:t>
          </a:r>
        </a:p>
      </dgm:t>
    </dgm:pt>
    <dgm:pt modelId="{ACEF58D9-F05D-4506-83E6-F971C8581B51}" cxnId="{B7D92A64-9B8F-4DEB-9995-7F8C890F80FF}" type="parTrans">
      <dgm:prSet/>
      <dgm:spPr/>
      <dgm:t>
        <a:bodyPr/>
        <a:lstStyle/>
        <a:p>
          <a:endParaRPr lang="hr-HR">
            <a:solidFill>
              <a:schemeClr val="tx1"/>
            </a:solidFill>
          </a:endParaRPr>
        </a:p>
      </dgm:t>
    </dgm:pt>
    <dgm:pt modelId="{9114F4C5-6D5E-4503-ADE5-AD3536E7DAB0}" cxnId="{B7D92A64-9B8F-4DEB-9995-7F8C890F80FF}" type="sibTrans">
      <dgm:prSet/>
      <dgm:spPr/>
      <dgm:t>
        <a:bodyPr/>
        <a:lstStyle/>
        <a:p>
          <a:endParaRPr lang="hr-HR">
            <a:solidFill>
              <a:schemeClr val="tx1"/>
            </a:solidFill>
          </a:endParaRPr>
        </a:p>
      </dgm:t>
    </dgm:pt>
    <dgm:pt modelId="{5AA13A5F-2792-4BE7-8545-3D2EC995D56D}">
      <dgm:prSet phldrT="[Tekst]"/>
      <dgm:spPr/>
      <dgm:t>
        <a:bodyPr/>
        <a:lstStyle/>
        <a:p>
          <a:r>
            <a:rPr kumimoji="0" lang="hr-HR" dirty="0">
              <a:solidFill>
                <a:schemeClr val="tx1"/>
              </a:solidFill>
              <a:cs typeface="Times New Roman" panose="02020603050405020304" pitchFamily="18" charset="0"/>
            </a:rPr>
            <a:t>rehabilitacija se odvija u drugim rehabilitacijskim centrima</a:t>
          </a:r>
          <a:endParaRPr lang="hr-HR" dirty="0">
            <a:solidFill>
              <a:schemeClr val="tx1"/>
            </a:solidFill>
          </a:endParaRPr>
        </a:p>
      </dgm:t>
    </dgm:pt>
    <dgm:pt modelId="{C52DB8AD-2371-4A1C-9B26-A11F90332680}" cxnId="{50F8D0DA-9F72-4443-A16B-4CDFFF75EA65}" type="parTrans">
      <dgm:prSet/>
      <dgm:spPr/>
      <dgm:t>
        <a:bodyPr/>
        <a:lstStyle/>
        <a:p>
          <a:endParaRPr lang="hr-HR">
            <a:solidFill>
              <a:schemeClr val="tx1"/>
            </a:solidFill>
          </a:endParaRPr>
        </a:p>
      </dgm:t>
    </dgm:pt>
    <dgm:pt modelId="{8CF89750-1BFE-4766-9C73-2CE00E185A29}" cxnId="{50F8D0DA-9F72-4443-A16B-4CDFFF75EA65}" type="sibTrans">
      <dgm:prSet/>
      <dgm:spPr/>
      <dgm:t>
        <a:bodyPr/>
        <a:lstStyle/>
        <a:p>
          <a:endParaRPr lang="hr-HR">
            <a:solidFill>
              <a:schemeClr val="tx1"/>
            </a:solidFill>
          </a:endParaRPr>
        </a:p>
      </dgm:t>
    </dgm:pt>
    <dgm:pt modelId="{22E23E4C-A4CA-45F1-A11D-9553CC0CB9EA}">
      <dgm:prSet phldrT="[Tekst]"/>
      <dgm:spPr/>
      <dgm:t>
        <a:bodyPr/>
        <a:lstStyle/>
        <a:p>
          <a:r>
            <a:rPr lang="hr-HR" dirty="0">
              <a:solidFill>
                <a:schemeClr val="tx1"/>
              </a:solidFill>
            </a:rPr>
            <a:t>Savjetovalište</a:t>
          </a:r>
        </a:p>
      </dgm:t>
    </dgm:pt>
    <dgm:pt modelId="{5B632994-92A4-4D2C-8F70-6D2C42171083}" cxnId="{07553330-CCC6-4E11-A86F-960FB60670C4}" type="parTrans">
      <dgm:prSet/>
      <dgm:spPr/>
      <dgm:t>
        <a:bodyPr/>
        <a:lstStyle/>
        <a:p>
          <a:endParaRPr lang="hr-HR">
            <a:solidFill>
              <a:schemeClr val="tx1"/>
            </a:solidFill>
          </a:endParaRPr>
        </a:p>
      </dgm:t>
    </dgm:pt>
    <dgm:pt modelId="{1061CD3C-DB44-4E63-8D05-AEBE51725095}" cxnId="{07553330-CCC6-4E11-A86F-960FB60670C4}" type="sibTrans">
      <dgm:prSet/>
      <dgm:spPr/>
      <dgm:t>
        <a:bodyPr/>
        <a:lstStyle/>
        <a:p>
          <a:endParaRPr lang="hr-HR">
            <a:solidFill>
              <a:schemeClr val="tx1"/>
            </a:solidFill>
          </a:endParaRPr>
        </a:p>
      </dgm:t>
    </dgm:pt>
    <dgm:pt modelId="{E10333EC-848A-483E-A498-A7925FBF0BC5}">
      <dgm:prSet phldrT="[Tekst]"/>
      <dgm:spPr/>
      <dgm:t>
        <a:bodyPr/>
        <a:lstStyle/>
        <a:p>
          <a:r>
            <a:rPr kumimoji="0" lang="hr-HR" dirty="0">
              <a:solidFill>
                <a:schemeClr val="tx1"/>
              </a:solidFill>
              <a:cs typeface="Times New Roman" panose="02020603050405020304" pitchFamily="18" charset="0"/>
            </a:rPr>
            <a:t>roditelje upućujemo u rehabilitacijske postupke</a:t>
          </a:r>
          <a:endParaRPr lang="hr-HR" dirty="0">
            <a:solidFill>
              <a:schemeClr val="tx1"/>
            </a:solidFill>
          </a:endParaRPr>
        </a:p>
      </dgm:t>
    </dgm:pt>
    <dgm:pt modelId="{F529631E-D46F-423A-9379-4D461A67659B}" cxnId="{26A293D1-1D33-4CC7-AB90-3100D048C3B1}" type="parTrans">
      <dgm:prSet/>
      <dgm:spPr/>
      <dgm:t>
        <a:bodyPr/>
        <a:lstStyle/>
        <a:p>
          <a:endParaRPr lang="hr-HR">
            <a:solidFill>
              <a:schemeClr val="tx1"/>
            </a:solidFill>
          </a:endParaRPr>
        </a:p>
      </dgm:t>
    </dgm:pt>
    <dgm:pt modelId="{5F3CEFCC-0A11-4F2F-9BF3-298A0BFDD7E1}" cxnId="{26A293D1-1D33-4CC7-AB90-3100D048C3B1}" type="sibTrans">
      <dgm:prSet/>
      <dgm:spPr/>
      <dgm:t>
        <a:bodyPr/>
        <a:lstStyle/>
        <a:p>
          <a:endParaRPr lang="hr-HR">
            <a:solidFill>
              <a:schemeClr val="tx1"/>
            </a:solidFill>
          </a:endParaRPr>
        </a:p>
      </dgm:t>
    </dgm:pt>
    <dgm:pt modelId="{8BFED48E-1742-4FFC-A3AA-7F0BF9312488}">
      <dgm:prSet phldrT="[Tekst]"/>
      <dgm:spPr/>
      <dgm:t>
        <a:bodyPr/>
        <a:lstStyle/>
        <a:p>
          <a:r>
            <a:rPr kumimoji="0" lang="hr-HR" dirty="0">
              <a:solidFill>
                <a:schemeClr val="tx1"/>
              </a:solidFill>
              <a:cs typeface="Times New Roman" panose="02020603050405020304" pitchFamily="18" charset="0"/>
            </a:rPr>
            <a:t>roditelji dobivaju psihoterapijsku potporu</a:t>
          </a:r>
          <a:endParaRPr lang="hr-HR" dirty="0">
            <a:solidFill>
              <a:schemeClr val="tx1"/>
            </a:solidFill>
          </a:endParaRPr>
        </a:p>
      </dgm:t>
    </dgm:pt>
    <dgm:pt modelId="{4888CE7E-C329-4191-BB2C-B1CD7DCA25B0}" cxnId="{AD0A3794-BF47-45D0-B922-970C2ADE0273}" type="parTrans">
      <dgm:prSet/>
      <dgm:spPr/>
      <dgm:t>
        <a:bodyPr/>
        <a:lstStyle/>
        <a:p>
          <a:endParaRPr lang="hr-HR">
            <a:solidFill>
              <a:schemeClr val="tx1"/>
            </a:solidFill>
          </a:endParaRPr>
        </a:p>
      </dgm:t>
    </dgm:pt>
    <dgm:pt modelId="{18E8FF05-52AF-4350-B253-1CA3DDDC1C11}" cxnId="{AD0A3794-BF47-45D0-B922-970C2ADE0273}" type="sibTrans">
      <dgm:prSet/>
      <dgm:spPr/>
      <dgm:t>
        <a:bodyPr/>
        <a:lstStyle/>
        <a:p>
          <a:endParaRPr lang="hr-HR">
            <a:solidFill>
              <a:schemeClr val="tx1"/>
            </a:solidFill>
          </a:endParaRPr>
        </a:p>
      </dgm:t>
    </dgm:pt>
    <dgm:pt modelId="{F26E84C5-34BB-43A8-80A2-25E667E8EE89}" type="pres">
      <dgm:prSet presAssocID="{2E49A4FF-D4B5-41EC-BDA8-429D4B6DB6D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3B25952-DC17-4ED7-A0A9-91F852599484}" type="pres">
      <dgm:prSet presAssocID="{90549A66-362B-4AD4-B0B6-C281BA99F085}" presName="linNode" presStyleCnt="0"/>
      <dgm:spPr/>
    </dgm:pt>
    <dgm:pt modelId="{D37FDCB8-143C-4A9F-AAE1-5EE10EFE9C74}" type="pres">
      <dgm:prSet presAssocID="{90549A66-362B-4AD4-B0B6-C281BA99F085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752DD24-9F28-461E-B7FF-6A8CE8199CAA}" type="pres">
      <dgm:prSet presAssocID="{90549A66-362B-4AD4-B0B6-C281BA99F085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0EE1A49-AB57-4AC1-986D-74530D890DB9}" type="pres">
      <dgm:prSet presAssocID="{BD9E6A5D-3E14-4B35-9833-0D21304EC8BE}" presName="sp" presStyleCnt="0"/>
      <dgm:spPr/>
    </dgm:pt>
    <dgm:pt modelId="{A2DC9059-9C50-4EDD-81A1-FFEEBA92A81F}" type="pres">
      <dgm:prSet presAssocID="{51EE1D39-E6DF-4FA5-A9E8-745036BB9D05}" presName="linNode" presStyleCnt="0"/>
      <dgm:spPr/>
    </dgm:pt>
    <dgm:pt modelId="{962CAFAD-A9C8-4710-A948-B422A72C809C}" type="pres">
      <dgm:prSet presAssocID="{51EE1D39-E6DF-4FA5-A9E8-745036BB9D05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5CDDC82-5BB3-4FF0-A72C-30B2B9AA989A}" type="pres">
      <dgm:prSet presAssocID="{51EE1D39-E6DF-4FA5-A9E8-745036BB9D05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24BBB6E-4574-4567-984D-239980973BF8}" type="pres">
      <dgm:prSet presAssocID="{9114F4C5-6D5E-4503-ADE5-AD3536E7DAB0}" presName="sp" presStyleCnt="0"/>
      <dgm:spPr/>
    </dgm:pt>
    <dgm:pt modelId="{530EB359-BC65-4E44-A312-307EF704ED27}" type="pres">
      <dgm:prSet presAssocID="{22E23E4C-A4CA-45F1-A11D-9553CC0CB9EA}" presName="linNode" presStyleCnt="0"/>
      <dgm:spPr/>
    </dgm:pt>
    <dgm:pt modelId="{0780B16B-3F55-4DB8-B0D3-662737C6867E}" type="pres">
      <dgm:prSet presAssocID="{22E23E4C-A4CA-45F1-A11D-9553CC0CB9EA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1437DEC-5473-4F80-A542-E52FE40B6018}" type="pres">
      <dgm:prSet presAssocID="{22E23E4C-A4CA-45F1-A11D-9553CC0CB9EA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C07496A-AAE9-42D0-AABD-135AEB1D3926}" type="presOf" srcId="{8BFED48E-1742-4FFC-A3AA-7F0BF9312488}" destId="{61437DEC-5473-4F80-A542-E52FE40B6018}" srcOrd="0" destOrd="1" presId="urn:microsoft.com/office/officeart/2005/8/layout/vList5"/>
    <dgm:cxn modelId="{AD0A3794-BF47-45D0-B922-970C2ADE0273}" srcId="{22E23E4C-A4CA-45F1-A11D-9553CC0CB9EA}" destId="{8BFED48E-1742-4FFC-A3AA-7F0BF9312488}" srcOrd="1" destOrd="0" parTransId="{4888CE7E-C329-4191-BB2C-B1CD7DCA25B0}" sibTransId="{18E8FF05-52AF-4350-B253-1CA3DDDC1C11}"/>
    <dgm:cxn modelId="{B7D92A64-9B8F-4DEB-9995-7F8C890F80FF}" srcId="{2E49A4FF-D4B5-41EC-BDA8-429D4B6DB6DB}" destId="{51EE1D39-E6DF-4FA5-A9E8-745036BB9D05}" srcOrd="1" destOrd="0" parTransId="{ACEF58D9-F05D-4506-83E6-F971C8581B51}" sibTransId="{9114F4C5-6D5E-4503-ADE5-AD3536E7DAB0}"/>
    <dgm:cxn modelId="{E7BC16DE-58BF-46AA-8B40-504998EDA799}" type="presOf" srcId="{E10333EC-848A-483E-A498-A7925FBF0BC5}" destId="{61437DEC-5473-4F80-A542-E52FE40B6018}" srcOrd="0" destOrd="0" presId="urn:microsoft.com/office/officeart/2005/8/layout/vList5"/>
    <dgm:cxn modelId="{50F8D0DA-9F72-4443-A16B-4CDFFF75EA65}" srcId="{51EE1D39-E6DF-4FA5-A9E8-745036BB9D05}" destId="{5AA13A5F-2792-4BE7-8545-3D2EC995D56D}" srcOrd="0" destOrd="0" parTransId="{C52DB8AD-2371-4A1C-9B26-A11F90332680}" sibTransId="{8CF89750-1BFE-4766-9C73-2CE00E185A29}"/>
    <dgm:cxn modelId="{65DCB88F-966B-4442-841E-97E4A760E4C6}" type="presOf" srcId="{5AA13A5F-2792-4BE7-8545-3D2EC995D56D}" destId="{15CDDC82-5BB3-4FF0-A72C-30B2B9AA989A}" srcOrd="0" destOrd="0" presId="urn:microsoft.com/office/officeart/2005/8/layout/vList5"/>
    <dgm:cxn modelId="{D7A3A379-CD53-4AFD-AC49-D5829001A4EC}" type="presOf" srcId="{22E23E4C-A4CA-45F1-A11D-9553CC0CB9EA}" destId="{0780B16B-3F55-4DB8-B0D3-662737C6867E}" srcOrd="0" destOrd="0" presId="urn:microsoft.com/office/officeart/2005/8/layout/vList5"/>
    <dgm:cxn modelId="{D2C92717-DDCB-4A43-B545-CFBAC2491B17}" srcId="{2E49A4FF-D4B5-41EC-BDA8-429D4B6DB6DB}" destId="{90549A66-362B-4AD4-B0B6-C281BA99F085}" srcOrd="0" destOrd="0" parTransId="{88F603D6-7BBE-4C6B-B3B5-879494BA3D06}" sibTransId="{BD9E6A5D-3E14-4B35-9833-0D21304EC8BE}"/>
    <dgm:cxn modelId="{CCF564D9-30CC-4DE5-ADBB-128A8C628627}" srcId="{90549A66-362B-4AD4-B0B6-C281BA99F085}" destId="{5CB774E7-44E7-4E51-AF6E-35E806AFB12F}" srcOrd="0" destOrd="0" parTransId="{15301AA8-19BC-4A33-B94C-72832EE1DDD2}" sibTransId="{301B9340-FC4E-4969-92D3-198DED8DEE6E}"/>
    <dgm:cxn modelId="{A508F93F-181A-4EF2-8017-D2A7347CEA05}" type="presOf" srcId="{5CB774E7-44E7-4E51-AF6E-35E806AFB12F}" destId="{C752DD24-9F28-461E-B7FF-6A8CE8199CAA}" srcOrd="0" destOrd="0" presId="urn:microsoft.com/office/officeart/2005/8/layout/vList5"/>
    <dgm:cxn modelId="{BF529A8D-FB8A-47F4-941C-848412942925}" type="presOf" srcId="{90549A66-362B-4AD4-B0B6-C281BA99F085}" destId="{D37FDCB8-143C-4A9F-AAE1-5EE10EFE9C74}" srcOrd="0" destOrd="0" presId="urn:microsoft.com/office/officeart/2005/8/layout/vList5"/>
    <dgm:cxn modelId="{E9CD5812-DA6A-4B6C-BBF7-F7098B77F693}" type="presOf" srcId="{2E49A4FF-D4B5-41EC-BDA8-429D4B6DB6DB}" destId="{F26E84C5-34BB-43A8-80A2-25E667E8EE89}" srcOrd="0" destOrd="0" presId="urn:microsoft.com/office/officeart/2005/8/layout/vList5"/>
    <dgm:cxn modelId="{0C3EBEEB-D3CB-4716-B3DE-4338F4691338}" type="presOf" srcId="{51EE1D39-E6DF-4FA5-A9E8-745036BB9D05}" destId="{962CAFAD-A9C8-4710-A948-B422A72C809C}" srcOrd="0" destOrd="0" presId="urn:microsoft.com/office/officeart/2005/8/layout/vList5"/>
    <dgm:cxn modelId="{07553330-CCC6-4E11-A86F-960FB60670C4}" srcId="{2E49A4FF-D4B5-41EC-BDA8-429D4B6DB6DB}" destId="{22E23E4C-A4CA-45F1-A11D-9553CC0CB9EA}" srcOrd="2" destOrd="0" parTransId="{5B632994-92A4-4D2C-8F70-6D2C42171083}" sibTransId="{1061CD3C-DB44-4E63-8D05-AEBE51725095}"/>
    <dgm:cxn modelId="{26A293D1-1D33-4CC7-AB90-3100D048C3B1}" srcId="{22E23E4C-A4CA-45F1-A11D-9553CC0CB9EA}" destId="{E10333EC-848A-483E-A498-A7925FBF0BC5}" srcOrd="0" destOrd="0" parTransId="{F529631E-D46F-423A-9379-4D461A67659B}" sibTransId="{5F3CEFCC-0A11-4F2F-9BF3-298A0BFDD7E1}"/>
    <dgm:cxn modelId="{296A2AE2-E895-41B2-84DE-636830C75C06}" type="presParOf" srcId="{F26E84C5-34BB-43A8-80A2-25E667E8EE89}" destId="{13B25952-DC17-4ED7-A0A9-91F852599484}" srcOrd="0" destOrd="0" presId="urn:microsoft.com/office/officeart/2005/8/layout/vList5"/>
    <dgm:cxn modelId="{81EB7E9B-E5BE-4776-B4EF-5EB3F4A80AFD}" type="presParOf" srcId="{13B25952-DC17-4ED7-A0A9-91F852599484}" destId="{D37FDCB8-143C-4A9F-AAE1-5EE10EFE9C74}" srcOrd="0" destOrd="0" presId="urn:microsoft.com/office/officeart/2005/8/layout/vList5"/>
    <dgm:cxn modelId="{F2CE989E-8068-4B71-AB9B-B91B43DF6424}" type="presParOf" srcId="{13B25952-DC17-4ED7-A0A9-91F852599484}" destId="{C752DD24-9F28-461E-B7FF-6A8CE8199CAA}" srcOrd="1" destOrd="0" presId="urn:microsoft.com/office/officeart/2005/8/layout/vList5"/>
    <dgm:cxn modelId="{71E50123-25BD-4885-ACFC-33478511B18D}" type="presParOf" srcId="{F26E84C5-34BB-43A8-80A2-25E667E8EE89}" destId="{30EE1A49-AB57-4AC1-986D-74530D890DB9}" srcOrd="1" destOrd="0" presId="urn:microsoft.com/office/officeart/2005/8/layout/vList5"/>
    <dgm:cxn modelId="{901B65F8-C971-407B-A597-45FB2A3462F6}" type="presParOf" srcId="{F26E84C5-34BB-43A8-80A2-25E667E8EE89}" destId="{A2DC9059-9C50-4EDD-81A1-FFEEBA92A81F}" srcOrd="2" destOrd="0" presId="urn:microsoft.com/office/officeart/2005/8/layout/vList5"/>
    <dgm:cxn modelId="{674FFDEA-02B3-49CA-93C0-8A76DA350F5D}" type="presParOf" srcId="{A2DC9059-9C50-4EDD-81A1-FFEEBA92A81F}" destId="{962CAFAD-A9C8-4710-A948-B422A72C809C}" srcOrd="0" destOrd="0" presId="urn:microsoft.com/office/officeart/2005/8/layout/vList5"/>
    <dgm:cxn modelId="{A1546B60-486B-49C6-A7D0-A5162160E23E}" type="presParOf" srcId="{A2DC9059-9C50-4EDD-81A1-FFEEBA92A81F}" destId="{15CDDC82-5BB3-4FF0-A72C-30B2B9AA989A}" srcOrd="1" destOrd="0" presId="urn:microsoft.com/office/officeart/2005/8/layout/vList5"/>
    <dgm:cxn modelId="{C2D58C6E-2A73-4296-BC1C-9E3DC35523E6}" type="presParOf" srcId="{F26E84C5-34BB-43A8-80A2-25E667E8EE89}" destId="{224BBB6E-4574-4567-984D-239980973BF8}" srcOrd="3" destOrd="0" presId="urn:microsoft.com/office/officeart/2005/8/layout/vList5"/>
    <dgm:cxn modelId="{E0DE4454-54A0-40C1-9C3C-D45EEB252AE0}" type="presParOf" srcId="{F26E84C5-34BB-43A8-80A2-25E667E8EE89}" destId="{530EB359-BC65-4E44-A312-307EF704ED27}" srcOrd="4" destOrd="0" presId="urn:microsoft.com/office/officeart/2005/8/layout/vList5"/>
    <dgm:cxn modelId="{0968A7D4-820A-48A2-8A92-13E8F2E20A31}" type="presParOf" srcId="{530EB359-BC65-4E44-A312-307EF704ED27}" destId="{0780B16B-3F55-4DB8-B0D3-662737C6867E}" srcOrd="0" destOrd="0" presId="urn:microsoft.com/office/officeart/2005/8/layout/vList5"/>
    <dgm:cxn modelId="{CAD922CE-22F4-4A51-88D6-3473CE2872A3}" type="presParOf" srcId="{530EB359-BC65-4E44-A312-307EF704ED27}" destId="{61437DEC-5473-4F80-A542-E52FE40B6018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Group 1"/>
      <dsp:cNvGrpSpPr/>
    </dsp:nvGrpSpPr>
    <dsp:grpSpPr>
      <a:xfrm>
        <a:off x="0" y="0"/>
        <a:ext cx="4929188" cy="4929188"/>
        <a:chOff x="0" y="0"/>
        <a:chExt cx="4929188" cy="4929188"/>
      </a:xfrm>
    </dsp:grpSpPr>
    <dsp:sp modelId="{F47A657D-8916-4A3F-9031-F12A9E713A20}">
      <dsp:nvSpPr>
        <dsp:cNvPr id="3" name="Oval 2"/>
        <dsp:cNvSpPr/>
      </dsp:nvSpPr>
      <dsp:spPr bwMode="white">
        <a:xfrm>
          <a:off x="2790362" y="49292"/>
          <a:ext cx="2563178" cy="2563178"/>
        </a:xfrm>
        <a:prstGeom prst="ellipse">
          <a:avLst/>
        </a:prstGeom>
        <a:sp3d prstMaterial="plastic">
          <a:bevelT w="127000" h="25400" prst="relaxedInset"/>
        </a:sp3d>
      </dsp:spPr>
      <dsp:style>
        <a:lnRef idx="0">
          <a:schemeClr val="lt1"/>
        </a:lnRef>
        <a:fillRef idx="3">
          <a:schemeClr val="accent1">
            <a:alpha val="50000"/>
          </a:schemeClr>
        </a:fillRef>
        <a:effectRef idx="2">
          <a:scrgbClr r="0" g="0" b="0"/>
        </a:effectRef>
        <a:fontRef idx="minor">
          <a:schemeClr val="tx1"/>
        </a:fontRef>
      </dsp:style>
      <dsp:txBody>
        <a:bodyPr lIns="0" tIns="0" rIns="0" bIns="0" anchor="ctr"/>
        <a:lstStyle>
          <a:lvl1pPr algn="ctr">
            <a:defRPr sz="1500"/>
          </a:lvl1pPr>
          <a:lvl2pPr marL="57150" indent="-57150" algn="ctr">
            <a:defRPr sz="1100"/>
          </a:lvl2pPr>
          <a:lvl3pPr marL="114300" indent="-57150" algn="ctr">
            <a:defRPr sz="1100"/>
          </a:lvl3pPr>
          <a:lvl4pPr marL="171450" indent="-57150" algn="ctr">
            <a:defRPr sz="1100"/>
          </a:lvl4pPr>
          <a:lvl5pPr marL="228600" indent="-57150" algn="ctr">
            <a:defRPr sz="1100"/>
          </a:lvl5pPr>
          <a:lvl6pPr marL="285750" indent="-57150" algn="ctr">
            <a:defRPr sz="1100"/>
          </a:lvl6pPr>
          <a:lvl7pPr marL="342900" indent="-57150" algn="ctr">
            <a:defRPr sz="1100"/>
          </a:lvl7pPr>
          <a:lvl8pPr marL="400050" indent="-57150" algn="ctr">
            <a:defRPr sz="1100"/>
          </a:lvl8pPr>
          <a:lvl9pPr marL="457200" indent="-57150" algn="ctr">
            <a:defRPr sz="11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hr-HR" dirty="0">
              <a:solidFill>
                <a:schemeClr val="tx1"/>
              </a:solidFill>
            </a:rPr>
            <a:t>audiološka obrada</a:t>
          </a:r>
          <a:endParaRPr>
            <a:solidFill>
              <a:schemeClr val="tx1"/>
            </a:solidFill>
          </a:endParaRPr>
        </a:p>
      </dsp:txBody>
      <dsp:txXfrm>
        <a:off x="2790362" y="49292"/>
        <a:ext cx="2563178" cy="2563178"/>
      </dsp:txXfrm>
    </dsp:sp>
    <dsp:sp modelId="{CA70C248-AC14-46A0-9CCC-802D0B18C3B2}">
      <dsp:nvSpPr>
        <dsp:cNvPr id="4" name="Oval 3"/>
        <dsp:cNvSpPr/>
      </dsp:nvSpPr>
      <dsp:spPr bwMode="white">
        <a:xfrm>
          <a:off x="4696711" y="1183005"/>
          <a:ext cx="2563178" cy="2563178"/>
        </a:xfrm>
        <a:prstGeom prst="ellipse">
          <a:avLst/>
        </a:prstGeom>
        <a:sp3d prstMaterial="plastic">
          <a:bevelT w="127000" h="25400" prst="relaxedInset"/>
        </a:sp3d>
      </dsp:spPr>
      <dsp:style>
        <a:lnRef idx="0">
          <a:schemeClr val="lt1"/>
        </a:lnRef>
        <a:fillRef idx="3">
          <a:schemeClr val="accent1">
            <a:alpha val="50000"/>
          </a:schemeClr>
        </a:fillRef>
        <a:effectRef idx="2">
          <a:scrgbClr r="0" g="0" b="0"/>
        </a:effectRef>
        <a:fontRef idx="minor">
          <a:schemeClr val="tx1"/>
        </a:fontRef>
      </dsp:style>
      <dsp:txBody>
        <a:bodyPr lIns="0" tIns="0" rIns="0" bIns="0" anchor="ctr"/>
        <a:lstStyle>
          <a:lvl1pPr algn="ctr">
            <a:defRPr sz="1500"/>
          </a:lvl1pPr>
          <a:lvl2pPr marL="57150" indent="-57150" algn="ctr">
            <a:defRPr sz="1100"/>
          </a:lvl2pPr>
          <a:lvl3pPr marL="114300" indent="-57150" algn="ctr">
            <a:defRPr sz="1100"/>
          </a:lvl3pPr>
          <a:lvl4pPr marL="171450" indent="-57150" algn="ctr">
            <a:defRPr sz="1100"/>
          </a:lvl4pPr>
          <a:lvl5pPr marL="228600" indent="-57150" algn="ctr">
            <a:defRPr sz="1100"/>
          </a:lvl5pPr>
          <a:lvl6pPr marL="285750" indent="-57150" algn="ctr">
            <a:defRPr sz="1100"/>
          </a:lvl6pPr>
          <a:lvl7pPr marL="342900" indent="-57150" algn="ctr">
            <a:defRPr sz="1100"/>
          </a:lvl7pPr>
          <a:lvl8pPr marL="400050" indent="-57150" algn="ctr">
            <a:defRPr sz="1100"/>
          </a:lvl8pPr>
          <a:lvl9pPr marL="457200" indent="-57150" algn="ctr">
            <a:defRPr sz="11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hr-HR" dirty="0">
              <a:solidFill>
                <a:schemeClr val="tx1"/>
              </a:solidFill>
            </a:rPr>
            <a:t>psihološka obrada</a:t>
          </a:r>
          <a:endParaRPr>
            <a:solidFill>
              <a:schemeClr val="tx1"/>
            </a:solidFill>
          </a:endParaRPr>
        </a:p>
      </dsp:txBody>
      <dsp:txXfrm>
        <a:off x="4696711" y="1183005"/>
        <a:ext cx="2563178" cy="2563178"/>
      </dsp:txXfrm>
    </dsp:sp>
    <dsp:sp modelId="{23B2C6DC-844C-431C-8E4F-BA631B6650F0}">
      <dsp:nvSpPr>
        <dsp:cNvPr id="5" name="Oval 4"/>
        <dsp:cNvSpPr/>
      </dsp:nvSpPr>
      <dsp:spPr bwMode="white">
        <a:xfrm>
          <a:off x="2790362" y="2316718"/>
          <a:ext cx="2563178" cy="2563178"/>
        </a:xfrm>
        <a:prstGeom prst="ellipse">
          <a:avLst/>
        </a:prstGeom>
        <a:sp3d prstMaterial="plastic">
          <a:bevelT w="127000" h="25400" prst="relaxedInset"/>
        </a:sp3d>
      </dsp:spPr>
      <dsp:style>
        <a:lnRef idx="0">
          <a:schemeClr val="lt1"/>
        </a:lnRef>
        <a:fillRef idx="3">
          <a:schemeClr val="accent1">
            <a:alpha val="50000"/>
          </a:schemeClr>
        </a:fillRef>
        <a:effectRef idx="2">
          <a:scrgbClr r="0" g="0" b="0"/>
        </a:effectRef>
        <a:fontRef idx="minor">
          <a:schemeClr val="tx1"/>
        </a:fontRef>
      </dsp:style>
      <dsp:txBody>
        <a:bodyPr lIns="0" tIns="0" rIns="0" bIns="0" anchor="ctr"/>
        <a:lstStyle>
          <a:lvl1pPr algn="ctr">
            <a:defRPr sz="1500"/>
          </a:lvl1pPr>
          <a:lvl2pPr marL="57150" indent="-57150" algn="ctr">
            <a:defRPr sz="1100"/>
          </a:lvl2pPr>
          <a:lvl3pPr marL="114300" indent="-57150" algn="ctr">
            <a:defRPr sz="1100"/>
          </a:lvl3pPr>
          <a:lvl4pPr marL="171450" indent="-57150" algn="ctr">
            <a:defRPr sz="1100"/>
          </a:lvl4pPr>
          <a:lvl5pPr marL="228600" indent="-57150" algn="ctr">
            <a:defRPr sz="1100"/>
          </a:lvl5pPr>
          <a:lvl6pPr marL="285750" indent="-57150" algn="ctr">
            <a:defRPr sz="1100"/>
          </a:lvl6pPr>
          <a:lvl7pPr marL="342900" indent="-57150" algn="ctr">
            <a:defRPr sz="1100"/>
          </a:lvl7pPr>
          <a:lvl8pPr marL="400050" indent="-57150" algn="ctr">
            <a:defRPr sz="1100"/>
          </a:lvl8pPr>
          <a:lvl9pPr marL="457200" indent="-57150" algn="ctr">
            <a:defRPr sz="11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hr-HR" dirty="0">
              <a:solidFill>
                <a:schemeClr val="tx1"/>
              </a:solidFill>
            </a:rPr>
            <a:t>neurološka obrada</a:t>
          </a:r>
          <a:endParaRPr>
            <a:solidFill>
              <a:schemeClr val="tx1"/>
            </a:solidFill>
          </a:endParaRPr>
        </a:p>
      </dsp:txBody>
      <dsp:txXfrm>
        <a:off x="2790362" y="2316718"/>
        <a:ext cx="2563178" cy="2563178"/>
      </dsp:txXfrm>
    </dsp:sp>
    <dsp:sp modelId="{DF169F2B-123B-4E18-97A4-E26F3785784D}">
      <dsp:nvSpPr>
        <dsp:cNvPr id="6" name="Oval 5"/>
        <dsp:cNvSpPr/>
      </dsp:nvSpPr>
      <dsp:spPr bwMode="white">
        <a:xfrm>
          <a:off x="940419" y="1256237"/>
          <a:ext cx="2563178" cy="2563178"/>
        </a:xfrm>
        <a:prstGeom prst="ellipse">
          <a:avLst/>
        </a:prstGeom>
        <a:sp3d prstMaterial="plastic">
          <a:bevelT w="127000" h="25400" prst="relaxedInset"/>
        </a:sp3d>
      </dsp:spPr>
      <dsp:style>
        <a:lnRef idx="0">
          <a:schemeClr val="lt1"/>
        </a:lnRef>
        <a:fillRef idx="3">
          <a:schemeClr val="accent1">
            <a:alpha val="50000"/>
          </a:schemeClr>
        </a:fillRef>
        <a:effectRef idx="2">
          <a:scrgbClr r="0" g="0" b="0"/>
        </a:effectRef>
        <a:fontRef idx="minor">
          <a:schemeClr val="tx1"/>
        </a:fontRef>
      </dsp:style>
      <dsp:txBody>
        <a:bodyPr lIns="0" tIns="0" rIns="0" bIns="0" anchor="ctr"/>
        <a:lstStyle>
          <a:lvl1pPr algn="ctr">
            <a:defRPr sz="1500"/>
          </a:lvl1pPr>
          <a:lvl2pPr marL="57150" indent="-57150" algn="ctr">
            <a:defRPr sz="1100"/>
          </a:lvl2pPr>
          <a:lvl3pPr marL="114300" indent="-57150" algn="ctr">
            <a:defRPr sz="1100"/>
          </a:lvl3pPr>
          <a:lvl4pPr marL="171450" indent="-57150" algn="ctr">
            <a:defRPr sz="1100"/>
          </a:lvl4pPr>
          <a:lvl5pPr marL="228600" indent="-57150" algn="ctr">
            <a:defRPr sz="1100"/>
          </a:lvl5pPr>
          <a:lvl6pPr marL="285750" indent="-57150" algn="ctr">
            <a:defRPr sz="1100"/>
          </a:lvl6pPr>
          <a:lvl7pPr marL="342900" indent="-57150" algn="ctr">
            <a:defRPr sz="1100"/>
          </a:lvl7pPr>
          <a:lvl8pPr marL="400050" indent="-57150" algn="ctr">
            <a:defRPr sz="1100"/>
          </a:lvl8pPr>
          <a:lvl9pPr marL="457200" indent="-57150" algn="ctr">
            <a:defRPr sz="11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hr-HR" dirty="0">
              <a:solidFill>
                <a:schemeClr val="tx1"/>
              </a:solidFill>
            </a:rPr>
            <a:t>pedijatrijska </a:t>
          </a:r>
          <a:r>
            <a:rPr lang="hr-HR" b="0" dirty="0">
              <a:solidFill>
                <a:schemeClr val="tx1"/>
              </a:solidFill>
            </a:rPr>
            <a:t>obrada</a:t>
          </a:r>
          <a:endParaRPr>
            <a:solidFill>
              <a:schemeClr val="tx1"/>
            </a:solidFill>
          </a:endParaRPr>
        </a:p>
      </dsp:txBody>
      <dsp:txXfrm>
        <a:off x="940419" y="1256237"/>
        <a:ext cx="2563178" cy="256317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C487A8-2B07-4583-BC57-C71544314EDB}">
      <dsp:nvSpPr>
        <dsp:cNvPr id="0" name=""/>
        <dsp:cNvSpPr/>
      </dsp:nvSpPr>
      <dsp:spPr>
        <a:xfrm>
          <a:off x="1142218" y="432"/>
          <a:ext cx="2961410" cy="2102572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15712" tIns="30480" rIns="115712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400" kern="1200" dirty="0"/>
            <a:t>dijagnostika</a:t>
          </a:r>
        </a:p>
      </dsp:txBody>
      <dsp:txXfrm>
        <a:off x="1575906" y="308347"/>
        <a:ext cx="2094034" cy="1486742"/>
      </dsp:txXfrm>
    </dsp:sp>
    <dsp:sp modelId="{D3869139-E330-4D4E-867C-7CF8A794419A}">
      <dsp:nvSpPr>
        <dsp:cNvPr id="0" name=""/>
        <dsp:cNvSpPr/>
      </dsp:nvSpPr>
      <dsp:spPr>
        <a:xfrm>
          <a:off x="3683113" y="432"/>
          <a:ext cx="2961410" cy="2102572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15712" tIns="30480" rIns="115712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400" kern="1200" dirty="0"/>
            <a:t>rehabilitacija</a:t>
          </a:r>
          <a:endParaRPr lang="hr-HR" sz="1800" kern="1200" dirty="0"/>
        </a:p>
      </dsp:txBody>
      <dsp:txXfrm>
        <a:off x="4116801" y="308347"/>
        <a:ext cx="2094034" cy="148674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52DD24-9F28-461E-B7FF-6A8CE8199CAA}">
      <dsp:nvSpPr>
        <dsp:cNvPr id="0" name=""/>
        <dsp:cNvSpPr/>
      </dsp:nvSpPr>
      <dsp:spPr>
        <a:xfrm rot="5400000">
          <a:off x="4883521" y="-1852327"/>
          <a:ext cx="1138407" cy="513197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0" lang="hr-HR" sz="2100" kern="1200" dirty="0">
              <a:solidFill>
                <a:schemeClr val="tx1"/>
              </a:solidFill>
              <a:cs typeface="Times New Roman" pitchFamily="18" charset="0"/>
            </a:rPr>
            <a:t>KD od nekoliko mjeseci do 3 godine</a:t>
          </a:r>
          <a:endParaRPr lang="hr-HR" sz="2100" kern="1200" dirty="0">
            <a:solidFill>
              <a:schemeClr val="tx1"/>
            </a:solidFill>
          </a:endParaRPr>
        </a:p>
      </dsp:txBody>
      <dsp:txXfrm rot="-5400000">
        <a:off x="2886737" y="200029"/>
        <a:ext cx="5076404" cy="1027263"/>
      </dsp:txXfrm>
    </dsp:sp>
    <dsp:sp modelId="{D37FDCB8-143C-4A9F-AAE1-5EE10EFE9C74}">
      <dsp:nvSpPr>
        <dsp:cNvPr id="0" name=""/>
        <dsp:cNvSpPr/>
      </dsp:nvSpPr>
      <dsp:spPr>
        <a:xfrm>
          <a:off x="0" y="2156"/>
          <a:ext cx="2886737" cy="142300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62865" rIns="125730" bIns="6286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3300" kern="1200" dirty="0">
              <a:solidFill>
                <a:schemeClr val="tx1"/>
              </a:solidFill>
            </a:rPr>
            <a:t>Rana rehabilitacija</a:t>
          </a:r>
        </a:p>
      </dsp:txBody>
      <dsp:txXfrm>
        <a:off x="69466" y="71622"/>
        <a:ext cx="2747805" cy="1284077"/>
      </dsp:txXfrm>
    </dsp:sp>
    <dsp:sp modelId="{15CDDC82-5BB3-4FF0-A72C-30B2B9AA989A}">
      <dsp:nvSpPr>
        <dsp:cNvPr id="0" name=""/>
        <dsp:cNvSpPr/>
      </dsp:nvSpPr>
      <dsp:spPr>
        <a:xfrm rot="5400000">
          <a:off x="4883521" y="-358166"/>
          <a:ext cx="1138407" cy="513197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0" lang="hr-HR" sz="2100" kern="1200" dirty="0">
              <a:solidFill>
                <a:schemeClr val="tx1"/>
              </a:solidFill>
              <a:cs typeface="Times New Roman" pitchFamily="18" charset="0"/>
            </a:rPr>
            <a:t>rehabilitacija se odvija u drugim rehabilitacijskim centrima</a:t>
          </a:r>
          <a:endParaRPr lang="hr-HR" sz="2100" kern="1200" dirty="0">
            <a:solidFill>
              <a:schemeClr val="tx1"/>
            </a:solidFill>
          </a:endParaRPr>
        </a:p>
      </dsp:txBody>
      <dsp:txXfrm rot="-5400000">
        <a:off x="2886737" y="1694190"/>
        <a:ext cx="5076404" cy="1027263"/>
      </dsp:txXfrm>
    </dsp:sp>
    <dsp:sp modelId="{962CAFAD-A9C8-4710-A948-B422A72C809C}">
      <dsp:nvSpPr>
        <dsp:cNvPr id="0" name=""/>
        <dsp:cNvSpPr/>
      </dsp:nvSpPr>
      <dsp:spPr>
        <a:xfrm>
          <a:off x="0" y="1496316"/>
          <a:ext cx="2886737" cy="142300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62865" rIns="125730" bIns="6286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3300" kern="1200" dirty="0">
              <a:solidFill>
                <a:schemeClr val="tx1"/>
              </a:solidFill>
            </a:rPr>
            <a:t>Praćenje</a:t>
          </a:r>
        </a:p>
      </dsp:txBody>
      <dsp:txXfrm>
        <a:off x="69466" y="1565782"/>
        <a:ext cx="2747805" cy="1284077"/>
      </dsp:txXfrm>
    </dsp:sp>
    <dsp:sp modelId="{61437DEC-5473-4F80-A542-E52FE40B6018}">
      <dsp:nvSpPr>
        <dsp:cNvPr id="0" name=""/>
        <dsp:cNvSpPr/>
      </dsp:nvSpPr>
      <dsp:spPr>
        <a:xfrm rot="5400000">
          <a:off x="4883521" y="1135993"/>
          <a:ext cx="1138407" cy="513197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0" lang="hr-HR" sz="2100" kern="1200" dirty="0">
              <a:solidFill>
                <a:schemeClr val="tx1"/>
              </a:solidFill>
              <a:cs typeface="Times New Roman" pitchFamily="18" charset="0"/>
            </a:rPr>
            <a:t>roditelje upućujemo u rehabilitacijske postupke</a:t>
          </a:r>
          <a:endParaRPr lang="hr-HR" sz="2100" kern="1200" dirty="0">
            <a:solidFill>
              <a:schemeClr val="tx1"/>
            </a:solidFill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0" lang="hr-HR" sz="2100" kern="1200" dirty="0">
              <a:solidFill>
                <a:schemeClr val="tx1"/>
              </a:solidFill>
              <a:cs typeface="Times New Roman" pitchFamily="18" charset="0"/>
            </a:rPr>
            <a:t>roditelji dobivaju psihoterapijsku potporu</a:t>
          </a:r>
          <a:endParaRPr lang="hr-HR" sz="2100" kern="1200" dirty="0">
            <a:solidFill>
              <a:schemeClr val="tx1"/>
            </a:solidFill>
          </a:endParaRPr>
        </a:p>
      </dsp:txBody>
      <dsp:txXfrm rot="-5400000">
        <a:off x="2886737" y="3188349"/>
        <a:ext cx="5076404" cy="1027263"/>
      </dsp:txXfrm>
    </dsp:sp>
    <dsp:sp modelId="{0780B16B-3F55-4DB8-B0D3-662737C6867E}">
      <dsp:nvSpPr>
        <dsp:cNvPr id="0" name=""/>
        <dsp:cNvSpPr/>
      </dsp:nvSpPr>
      <dsp:spPr>
        <a:xfrm>
          <a:off x="0" y="2990476"/>
          <a:ext cx="2886737" cy="142300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62865" rIns="125730" bIns="6286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3300" kern="1200" dirty="0">
              <a:solidFill>
                <a:schemeClr val="tx1"/>
              </a:solidFill>
            </a:rPr>
            <a:t>Savjetovalište</a:t>
          </a:r>
        </a:p>
      </dsp:txBody>
      <dsp:txXfrm>
        <a:off x="69466" y="3059942"/>
        <a:ext cx="2747805" cy="12840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type="round2SameRect" r:blip="" rot="90">
                    <dgm:adjLst/>
                  </dgm:shape>
                </dgm:if>
                <dgm:else name="Name12">
                  <dgm:shape xmlns:r="http://schemas.openxmlformats.org/officeDocument/2006/relationships" type="round2SameRect" r:blip="" rot="-90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#1">
  <dgm:title val=""/>
  <dgm:desc val=""/>
  <dgm:catLst>
    <dgm:cat type="3D" pri="11200"/>
  </dgm:catLst>
  <dgm:scene3d>
    <a:camera prst="orthographicFront"/>
    <a:lightRig rig="threePt" dir="t"/>
  </dgm:scene3d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FE12A8-07F9-4AA3-9D93-B6DA5F8B72C4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E3A86B-BB7C-4CFA-ABA4-504427D1111B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hr-HR" smtClean="0"/>
          </a:p>
        </p:txBody>
      </p:sp>
      <p:sp>
        <p:nvSpPr>
          <p:cNvPr id="12493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>
              <a:defRPr/>
            </a:pPr>
            <a:fld id="{6E08F3A0-6621-4B2F-9797-CE300D8E5046}" type="slidenum">
              <a:rPr lang="hr-HR">
                <a:solidFill>
                  <a:prstClr val="black"/>
                </a:solidFill>
              </a:rPr>
            </a:fld>
            <a:endParaRPr lang="hr-H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72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hr-HR" smtClean="0"/>
          </a:p>
        </p:txBody>
      </p:sp>
      <p:sp>
        <p:nvSpPr>
          <p:cNvPr id="1341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>
              <a:defRPr/>
            </a:pPr>
            <a:fld id="{9BFC5040-FCD8-4D33-8EC9-54C9909F3FE3}" type="slidenum">
              <a:rPr lang="hr-HR">
                <a:solidFill>
                  <a:prstClr val="black"/>
                </a:solidFill>
              </a:rPr>
            </a:fld>
            <a:endParaRPr lang="hr-H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8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hr-HR" smtClean="0"/>
          </a:p>
        </p:txBody>
      </p:sp>
      <p:sp>
        <p:nvSpPr>
          <p:cNvPr id="1351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>
              <a:defRPr/>
            </a:pPr>
            <a:fld id="{C0EEFCAE-EDC6-4970-A065-B6CF448B54D5}" type="slidenum">
              <a:rPr lang="hr-HR">
                <a:solidFill>
                  <a:prstClr val="black"/>
                </a:solidFill>
              </a:rPr>
            </a:fld>
            <a:endParaRPr lang="hr-H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92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hr-HR" smtClean="0"/>
          </a:p>
        </p:txBody>
      </p:sp>
      <p:sp>
        <p:nvSpPr>
          <p:cNvPr id="1361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>
              <a:defRPr/>
            </a:pPr>
            <a:fld id="{6BAF06C2-F17B-4A56-ABE4-02D40883D838}" type="slidenum">
              <a:rPr lang="hr-HR">
                <a:solidFill>
                  <a:prstClr val="black"/>
                </a:solidFill>
              </a:rPr>
            </a:fld>
            <a:endParaRPr lang="hr-H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02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hr-HR" smtClean="0"/>
          </a:p>
        </p:txBody>
      </p:sp>
      <p:sp>
        <p:nvSpPr>
          <p:cNvPr id="13722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>
              <a:defRPr/>
            </a:pPr>
            <a:fld id="{38F5B864-F92F-4078-A7B7-849B14368C64}" type="slidenum">
              <a:rPr lang="hr-HR">
                <a:solidFill>
                  <a:prstClr val="black"/>
                </a:solidFill>
              </a:rPr>
            </a:fld>
            <a:endParaRPr lang="hr-H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13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hr-HR" smtClean="0"/>
          </a:p>
        </p:txBody>
      </p:sp>
      <p:sp>
        <p:nvSpPr>
          <p:cNvPr id="1382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>
              <a:defRPr/>
            </a:pPr>
            <a:fld id="{587B0041-A8C8-43F7-9838-D513B392D224}" type="slidenum">
              <a:rPr lang="hr-HR">
                <a:solidFill>
                  <a:prstClr val="black"/>
                </a:solidFill>
              </a:rPr>
            </a:fld>
            <a:endParaRPr lang="hr-H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23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hr-HR" smtClean="0"/>
          </a:p>
        </p:txBody>
      </p:sp>
      <p:sp>
        <p:nvSpPr>
          <p:cNvPr id="13926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>
              <a:defRPr/>
            </a:pPr>
            <a:fld id="{5A3496FB-85FC-4B08-A031-002CCC701F3B}" type="slidenum">
              <a:rPr lang="hr-HR">
                <a:solidFill>
                  <a:prstClr val="black"/>
                </a:solidFill>
              </a:rPr>
            </a:fld>
            <a:endParaRPr lang="hr-H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hr-HR" smtClean="0"/>
          </a:p>
        </p:txBody>
      </p:sp>
      <p:sp>
        <p:nvSpPr>
          <p:cNvPr id="1402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>
              <a:defRPr/>
            </a:pPr>
            <a:fld id="{A4F2E663-6DE5-4D83-AE16-D42F515D5660}" type="slidenum">
              <a:rPr lang="hr-HR">
                <a:solidFill>
                  <a:prstClr val="black"/>
                </a:solidFill>
              </a:rPr>
            </a:fld>
            <a:endParaRPr lang="hr-H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43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hr-HR" smtClean="0"/>
          </a:p>
        </p:txBody>
      </p:sp>
      <p:sp>
        <p:nvSpPr>
          <p:cNvPr id="1413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>
              <a:defRPr/>
            </a:pPr>
            <a:fld id="{48ED1E62-D540-4332-A6A6-125C43BB0C9C}" type="slidenum">
              <a:rPr lang="hr-HR">
                <a:solidFill>
                  <a:prstClr val="black"/>
                </a:solidFill>
              </a:rPr>
            </a:fld>
            <a:endParaRPr lang="hr-H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5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hr-HR" smtClean="0"/>
          </a:p>
        </p:txBody>
      </p:sp>
      <p:sp>
        <p:nvSpPr>
          <p:cNvPr id="1423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>
              <a:defRPr/>
            </a:pPr>
            <a:fld id="{9169A668-B8AE-4EBE-99AA-A07418D3EFF9}" type="slidenum">
              <a:rPr lang="hr-HR">
                <a:solidFill>
                  <a:prstClr val="black"/>
                </a:solidFill>
              </a:rPr>
            </a:fld>
            <a:endParaRPr lang="hr-H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6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hr-HR" smtClean="0"/>
          </a:p>
        </p:txBody>
      </p:sp>
      <p:sp>
        <p:nvSpPr>
          <p:cNvPr id="1433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>
              <a:defRPr/>
            </a:pPr>
            <a:fld id="{4876E63B-F76A-4DC6-96DD-38C7382525DD}" type="slidenum">
              <a:rPr lang="hr-HR">
                <a:solidFill>
                  <a:prstClr val="black"/>
                </a:solidFill>
              </a:rPr>
            </a:fld>
            <a:endParaRPr lang="hr-H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zervirano mjesto slike slajd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9027" name="Rezervirano mjesto bilježaka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hr-HR" smtClean="0"/>
          </a:p>
        </p:txBody>
      </p:sp>
      <p:sp>
        <p:nvSpPr>
          <p:cNvPr id="125956" name="Rezervirano mjesto broja slajd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>
              <a:defRPr/>
            </a:pPr>
            <a:fld id="{FB8EA17B-47CD-4559-9EE0-9FCEEE392988}" type="slidenum">
              <a:rPr lang="hr-HR">
                <a:solidFill>
                  <a:prstClr val="black"/>
                </a:solidFill>
              </a:rPr>
            </a:fld>
            <a:endParaRPr lang="hr-H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hr-HR" smtClean="0"/>
          </a:p>
        </p:txBody>
      </p:sp>
      <p:sp>
        <p:nvSpPr>
          <p:cNvPr id="1454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>
              <a:defRPr/>
            </a:pPr>
            <a:fld id="{6C62EED9-0A9F-46BC-BDAB-7F84D2EB263D}" type="slidenum">
              <a:rPr lang="hr-HR">
                <a:solidFill>
                  <a:prstClr val="black"/>
                </a:solidFill>
              </a:rPr>
            </a:fld>
            <a:endParaRPr lang="hr-H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95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hr-HR" smtClean="0"/>
          </a:p>
        </p:txBody>
      </p:sp>
      <p:sp>
        <p:nvSpPr>
          <p:cNvPr id="1464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>
              <a:defRPr/>
            </a:pPr>
            <a:fld id="{56F95DE7-4411-4039-9B21-9E5754F6AE82}" type="slidenum">
              <a:rPr lang="hr-HR">
                <a:solidFill>
                  <a:prstClr val="black"/>
                </a:solidFill>
              </a:rPr>
            </a:fld>
            <a:endParaRPr lang="hr-H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05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hr-HR" smtClean="0"/>
          </a:p>
        </p:txBody>
      </p:sp>
      <p:sp>
        <p:nvSpPr>
          <p:cNvPr id="14746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>
              <a:defRPr/>
            </a:pPr>
            <a:fld id="{8A70BDB2-74A1-45AC-B7B3-1608DEC4AEE3}" type="slidenum">
              <a:rPr lang="hr-HR">
                <a:solidFill>
                  <a:prstClr val="black"/>
                </a:solidFill>
              </a:rPr>
            </a:fld>
            <a:endParaRPr lang="hr-H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15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hr-HR" smtClean="0"/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>
              <a:defRPr/>
            </a:pPr>
            <a:fld id="{2E3A880C-AAA0-49A1-A635-54F29579B1F6}" type="slidenum">
              <a:rPr lang="hr-HR">
                <a:solidFill>
                  <a:prstClr val="black"/>
                </a:solidFill>
              </a:rPr>
            </a:fld>
            <a:endParaRPr lang="hr-H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2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hr-HR" smtClean="0"/>
          </a:p>
        </p:txBody>
      </p:sp>
      <p:sp>
        <p:nvSpPr>
          <p:cNvPr id="14950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>
              <a:defRPr/>
            </a:pPr>
            <a:fld id="{30A637BD-83E0-46B8-AA75-887676F181DF}" type="slidenum">
              <a:rPr lang="hr-HR">
                <a:solidFill>
                  <a:prstClr val="black"/>
                </a:solidFill>
              </a:rPr>
            </a:fld>
            <a:endParaRPr lang="hr-H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zervirano mjesto slike slajd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0051" name="Rezervirano mjesto bilježaka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hr-HR" smtClean="0"/>
          </a:p>
        </p:txBody>
      </p:sp>
      <p:sp>
        <p:nvSpPr>
          <p:cNvPr id="126980" name="Rezervirano mjesto broja slajd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>
              <a:defRPr/>
            </a:pPr>
            <a:fld id="{8821B053-E960-4A88-A9C0-CBA02CAC64CA}" type="slidenum">
              <a:rPr lang="hr-HR">
                <a:solidFill>
                  <a:prstClr val="black"/>
                </a:solidFill>
              </a:rPr>
            </a:fld>
            <a:endParaRPr lang="hr-H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zervirano mjesto slike slajd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1075" name="Rezervirano mjesto bilježaka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hr-HR" smtClean="0"/>
          </a:p>
        </p:txBody>
      </p:sp>
      <p:sp>
        <p:nvSpPr>
          <p:cNvPr id="128004" name="Rezervirano mjesto broja slajd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>
              <a:defRPr/>
            </a:pPr>
            <a:fld id="{C76FF6B8-A513-4823-9F94-C1D8F2BA6356}" type="slidenum">
              <a:rPr lang="hr-HR">
                <a:solidFill>
                  <a:prstClr val="black"/>
                </a:solidFill>
              </a:rPr>
            </a:fld>
            <a:endParaRPr lang="hr-H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zervirano mjesto slike slajd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2099" name="Rezervirano mjesto bilježaka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hr-HR" smtClean="0"/>
          </a:p>
        </p:txBody>
      </p:sp>
      <p:sp>
        <p:nvSpPr>
          <p:cNvPr id="129028" name="Rezervirano mjesto broja slajd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>
              <a:defRPr/>
            </a:pPr>
            <a:fld id="{839E1736-9F70-4FB7-95CB-C1AF913ADAFB}" type="slidenum">
              <a:rPr lang="hr-HR">
                <a:solidFill>
                  <a:prstClr val="black"/>
                </a:solidFill>
              </a:rPr>
            </a:fld>
            <a:endParaRPr lang="hr-H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hr-HR" smtClean="0"/>
          </a:p>
        </p:txBody>
      </p:sp>
      <p:sp>
        <p:nvSpPr>
          <p:cNvPr id="13005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>
              <a:defRPr/>
            </a:pPr>
            <a:fld id="{3A49D24D-FCC5-4D53-A26F-E2183DCD4996}" type="slidenum">
              <a:rPr lang="hr-HR">
                <a:solidFill>
                  <a:prstClr val="black"/>
                </a:solidFill>
              </a:rPr>
            </a:fld>
            <a:endParaRPr lang="hr-H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41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hr-HR" smtClean="0"/>
          </a:p>
        </p:txBody>
      </p:sp>
      <p:sp>
        <p:nvSpPr>
          <p:cNvPr id="13107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>
              <a:defRPr/>
            </a:pPr>
            <a:fld id="{6CB24797-CA4F-4BCA-A064-D0987A2CDC73}" type="slidenum">
              <a:rPr lang="hr-HR">
                <a:solidFill>
                  <a:prstClr val="black"/>
                </a:solidFill>
              </a:rPr>
            </a:fld>
            <a:endParaRPr lang="hr-H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5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lnSpc>
                <a:spcPct val="90000"/>
              </a:lnSpc>
              <a:spcBef>
                <a:spcPct val="0"/>
              </a:spcBef>
            </a:pPr>
            <a:endParaRPr lang="hr-HR" smtClean="0"/>
          </a:p>
        </p:txBody>
      </p:sp>
      <p:sp>
        <p:nvSpPr>
          <p:cNvPr id="1321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>
              <a:defRPr/>
            </a:pPr>
            <a:fld id="{7E0A4F7E-B887-46BB-B0C6-0E72C814D8F0}" type="slidenum">
              <a:rPr lang="hr-HR">
                <a:solidFill>
                  <a:prstClr val="black"/>
                </a:solidFill>
              </a:rPr>
            </a:fld>
            <a:endParaRPr lang="hr-H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6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hr-HR" smtClean="0"/>
          </a:p>
        </p:txBody>
      </p:sp>
      <p:sp>
        <p:nvSpPr>
          <p:cNvPr id="13312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>
              <a:defRPr/>
            </a:pPr>
            <a:fld id="{E5AD379A-CB9C-4940-9CE1-CAB10124A8C5}" type="slidenum">
              <a:rPr lang="hr-HR">
                <a:solidFill>
                  <a:prstClr val="black"/>
                </a:solidFill>
              </a:rPr>
            </a:fld>
            <a:endParaRPr lang="hr-H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tif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tif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tif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4061E-6B5B-4D3E-9572-2EB6ABCA978F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DE98-8655-4D9B-8AD5-94B24FA43C1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4061E-6B5B-4D3E-9572-2EB6ABCA978F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DE98-8655-4D9B-8AD5-94B24FA43C1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4061E-6B5B-4D3E-9572-2EB6ABCA978F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DE98-8655-4D9B-8AD5-94B24FA43C1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Ravni poveznik 6"/>
          <p:cNvCxnSpPr/>
          <p:nvPr userDrawn="1"/>
        </p:nvCxnSpPr>
        <p:spPr>
          <a:xfrm rot="5400000">
            <a:off x="-3285331" y="3428206"/>
            <a:ext cx="6858000" cy="1588"/>
          </a:xfrm>
          <a:prstGeom prst="line">
            <a:avLst/>
          </a:prstGeom>
          <a:ln w="762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" name="Ravni poveznik 7"/>
          <p:cNvCxnSpPr/>
          <p:nvPr userDrawn="1"/>
        </p:nvCxnSpPr>
        <p:spPr>
          <a:xfrm rot="5400000">
            <a:off x="-3142456" y="3428206"/>
            <a:ext cx="6858000" cy="1588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6" name="Ravni poveznik 8"/>
          <p:cNvCxnSpPr/>
          <p:nvPr userDrawn="1"/>
        </p:nvCxnSpPr>
        <p:spPr>
          <a:xfrm rot="5400000">
            <a:off x="-2999581" y="3428206"/>
            <a:ext cx="6858000" cy="1588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7" name="Ravni poveznik 9"/>
          <p:cNvCxnSpPr/>
          <p:nvPr userDrawn="1"/>
        </p:nvCxnSpPr>
        <p:spPr>
          <a:xfrm>
            <a:off x="0" y="6572250"/>
            <a:ext cx="9144000" cy="1588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8" name="Slika 16" descr="Individualna rehabilitacija 1000003.jpg"/>
          <p:cNvPicPr preferRelativeResize="0"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8596" y="5286412"/>
            <a:ext cx="1800000" cy="126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Slika 18" descr="Slajd37.TIF"/>
          <p:cNvPicPr preferRelativeResize="0"/>
          <p:nvPr userDrawn="1"/>
        </p:nvPicPr>
        <p:blipFill>
          <a:blip r:embed="rId3" cstate="print"/>
          <a:srcRect l="17657" t="14168" r="6562" b="12915"/>
          <a:stretch>
            <a:fillRect/>
          </a:stretch>
        </p:blipFill>
        <p:spPr>
          <a:xfrm>
            <a:off x="428596" y="0"/>
            <a:ext cx="1800000" cy="126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Slika 19" descr="Slika2.png"/>
          <p:cNvPicPr preferRelativeResize="0"/>
          <p:nvPr userDrawn="1"/>
        </p:nvPicPr>
        <p:blipFill>
          <a:blip r:embed="rId4" cstate="print"/>
          <a:srcRect l="8632" t="9736" r="20155" b="5888"/>
          <a:stretch>
            <a:fillRect/>
          </a:stretch>
        </p:blipFill>
        <p:spPr>
          <a:xfrm>
            <a:off x="428596" y="3964809"/>
            <a:ext cx="1800000" cy="126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Slika 23" descr="Slika49.png"/>
          <p:cNvPicPr preferRelativeResize="0"/>
          <p:nvPr userDrawn="1"/>
        </p:nvPicPr>
        <p:blipFill>
          <a:blip r:embed="rId5" cstate="print"/>
          <a:stretch>
            <a:fillRect/>
          </a:stretch>
        </p:blipFill>
        <p:spPr>
          <a:xfrm>
            <a:off x="428596" y="1321603"/>
            <a:ext cx="1800000" cy="126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Slika 25" descr="Slika50.png"/>
          <p:cNvPicPr preferRelativeResize="0"/>
          <p:nvPr userDrawn="1"/>
        </p:nvPicPr>
        <p:blipFill>
          <a:blip r:embed="rId6" cstate="print"/>
          <a:stretch>
            <a:fillRect/>
          </a:stretch>
        </p:blipFill>
        <p:spPr>
          <a:xfrm>
            <a:off x="428596" y="2643206"/>
            <a:ext cx="1800000" cy="126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Naslov 1"/>
          <p:cNvSpPr>
            <a:spLocks noGrp="1"/>
          </p:cNvSpPr>
          <p:nvPr>
            <p:ph type="ctrTitle" hasCustomPrompt="1"/>
          </p:nvPr>
        </p:nvSpPr>
        <p:spPr>
          <a:xfrm>
            <a:off x="2285984" y="214290"/>
            <a:ext cx="6500858" cy="3714776"/>
          </a:xfrm>
        </p:spPr>
        <p:txBody>
          <a:bodyPr/>
          <a:lstStyle>
            <a:lvl1pPr>
              <a:defRPr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hr-HR" dirty="0"/>
              <a:t>Kliknite da biste uredili stil naslova matrice</a:t>
            </a:r>
            <a:endParaRPr lang="hr-HR" dirty="0"/>
          </a:p>
        </p:txBody>
      </p:sp>
      <p:sp>
        <p:nvSpPr>
          <p:cNvPr id="3" name="Podnaslov 2"/>
          <p:cNvSpPr>
            <a:spLocks noGrp="1"/>
          </p:cNvSpPr>
          <p:nvPr>
            <p:ph type="subTitle" idx="1" hasCustomPrompt="1"/>
          </p:nvPr>
        </p:nvSpPr>
        <p:spPr>
          <a:xfrm>
            <a:off x="2285984" y="4071942"/>
            <a:ext cx="6500858" cy="2286016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r-HR" dirty="0"/>
              <a:t>Kliknite da biste uredili stil podnaslova matrice</a:t>
            </a:r>
            <a:endParaRPr lang="hr-HR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Ravni poveznik 6"/>
          <p:cNvCxnSpPr/>
          <p:nvPr userDrawn="1"/>
        </p:nvCxnSpPr>
        <p:spPr>
          <a:xfrm rot="5400000">
            <a:off x="-3285331" y="3428206"/>
            <a:ext cx="6858000" cy="1588"/>
          </a:xfrm>
          <a:prstGeom prst="line">
            <a:avLst/>
          </a:prstGeom>
          <a:ln w="762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" name="Ravni poveznik 7"/>
          <p:cNvCxnSpPr/>
          <p:nvPr userDrawn="1"/>
        </p:nvCxnSpPr>
        <p:spPr>
          <a:xfrm rot="5400000">
            <a:off x="-3142456" y="3428206"/>
            <a:ext cx="6858000" cy="1588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6" name="Ravni poveznik 8"/>
          <p:cNvCxnSpPr/>
          <p:nvPr userDrawn="1"/>
        </p:nvCxnSpPr>
        <p:spPr>
          <a:xfrm rot="5400000">
            <a:off x="-2999581" y="3428206"/>
            <a:ext cx="6858000" cy="1588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7" name="Ravni poveznik 9"/>
          <p:cNvCxnSpPr/>
          <p:nvPr userDrawn="1"/>
        </p:nvCxnSpPr>
        <p:spPr>
          <a:xfrm>
            <a:off x="0" y="6572250"/>
            <a:ext cx="9144000" cy="1588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" name="Naslov 1"/>
          <p:cNvSpPr>
            <a:spLocks noGrp="1"/>
          </p:cNvSpPr>
          <p:nvPr>
            <p:ph type="title" hasCustomPrompt="1"/>
          </p:nvPr>
        </p:nvSpPr>
        <p:spPr>
          <a:xfrm>
            <a:off x="571472" y="142852"/>
            <a:ext cx="8358246" cy="1143000"/>
          </a:xfrm>
        </p:spPr>
        <p:txBody>
          <a:bodyPr/>
          <a:lstStyle>
            <a:lvl1pPr>
              <a:defRPr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hr-HR" dirty="0"/>
              <a:t>Kliknite da biste uredili stil naslova matrice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 hasCustomPrompt="1"/>
          </p:nvPr>
        </p:nvSpPr>
        <p:spPr>
          <a:xfrm>
            <a:off x="571472" y="1428736"/>
            <a:ext cx="8358246" cy="5072098"/>
          </a:xfrm>
        </p:spPr>
        <p:txBody>
          <a:bodyPr/>
          <a:lstStyle>
            <a:lvl1pPr>
              <a:buClr>
                <a:schemeClr val="accent1">
                  <a:lumMod val="75000"/>
                </a:schemeClr>
              </a:buClr>
              <a:buFont typeface="Calibri" panose="020F0502020204030204" pitchFamily="34" charset="0"/>
              <a:buChar char="―"/>
              <a:defRPr/>
            </a:lvl1pPr>
            <a:lvl2pPr>
              <a:buClr>
                <a:schemeClr val="accent1">
                  <a:lumMod val="75000"/>
                </a:schemeClr>
              </a:buClr>
              <a:buFont typeface="Calibri" panose="020F0502020204030204" pitchFamily="34" charset="0"/>
              <a:buChar char="→"/>
              <a:defRPr/>
            </a:lvl2pPr>
            <a:lvl3pPr>
              <a:buClr>
                <a:schemeClr val="accent1">
                  <a:lumMod val="75000"/>
                </a:schemeClr>
              </a:buClr>
              <a:buFont typeface="Calibri" panose="020F0502020204030204" pitchFamily="34" charset="0"/>
              <a:buChar char="»"/>
              <a:defRPr/>
            </a:lvl3pPr>
          </a:lstStyle>
          <a:p>
            <a:pPr lvl="0"/>
            <a:r>
              <a:rPr lang="hr-HR" dirty="0"/>
              <a:t>Kliknite da biste uredili stilove teksta matrice</a:t>
            </a:r>
            <a:endParaRPr lang="hr-HR" dirty="0"/>
          </a:p>
          <a:p>
            <a:pPr lvl="1"/>
            <a:r>
              <a:rPr lang="hr-HR" dirty="0"/>
              <a:t>Druga razina</a:t>
            </a:r>
            <a:endParaRPr lang="hr-HR" dirty="0"/>
          </a:p>
          <a:p>
            <a:pPr lvl="2"/>
            <a:r>
              <a:rPr lang="hr-HR" dirty="0"/>
              <a:t>Treća razina</a:t>
            </a:r>
            <a:endParaRPr lang="hr-HR" dirty="0"/>
          </a:p>
        </p:txBody>
      </p:sp>
      <p:sp>
        <p:nvSpPr>
          <p:cNvPr id="8" name="Rezervirano mjesto podnožja 4"/>
          <p:cNvSpPr>
            <a:spLocks noGrp="1"/>
          </p:cNvSpPr>
          <p:nvPr>
            <p:ph type="ftr" sz="quarter" idx="10"/>
          </p:nvPr>
        </p:nvSpPr>
        <p:spPr>
          <a:xfrm>
            <a:off x="571500" y="6572250"/>
            <a:ext cx="7572375" cy="285750"/>
          </a:xfrm>
        </p:spPr>
        <p:txBody>
          <a:bodyPr/>
          <a:lstStyle>
            <a:lvl1pPr>
              <a:defRPr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pl-PL">
                <a:solidFill>
                  <a:srgbClr val="4F81BD">
                    <a:lumMod val="75000"/>
                  </a:srgbClr>
                </a:solidFill>
              </a:rPr>
              <a:t>Verbotonalna metoda u kontekstu ranog razvoja</a:t>
            </a:r>
            <a:endParaRPr lang="hr-HR" dirty="0">
              <a:solidFill>
                <a:srgbClr val="4F81BD">
                  <a:lumMod val="75000"/>
                </a:srgbClr>
              </a:solidFill>
            </a:endParaRPr>
          </a:p>
        </p:txBody>
      </p:sp>
      <p:sp>
        <p:nvSpPr>
          <p:cNvPr id="9" name="Rezervirano mjesto broja slajda 5"/>
          <p:cNvSpPr>
            <a:spLocks noGrp="1"/>
          </p:cNvSpPr>
          <p:nvPr>
            <p:ph type="sldNum" sz="quarter" idx="11"/>
          </p:nvPr>
        </p:nvSpPr>
        <p:spPr>
          <a:xfrm>
            <a:off x="8286750" y="6572250"/>
            <a:ext cx="633413" cy="285750"/>
          </a:xfrm>
        </p:spPr>
        <p:txBody>
          <a:bodyPr/>
          <a:lstStyle>
            <a:lvl1pPr>
              <a:defRPr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fld id="{961DD945-423F-4CBA-9004-3C37BAC1505F}" type="slidenum">
              <a:rPr lang="hr-HR">
                <a:solidFill>
                  <a:srgbClr val="4F81BD">
                    <a:lumMod val="75000"/>
                  </a:srgbClr>
                </a:solidFill>
              </a:rPr>
            </a:fld>
            <a:endParaRPr lang="hr-HR" dirty="0">
              <a:solidFill>
                <a:srgbClr val="4F81BD">
                  <a:lumMod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Ravni poveznik 7"/>
          <p:cNvCxnSpPr/>
          <p:nvPr userDrawn="1"/>
        </p:nvCxnSpPr>
        <p:spPr>
          <a:xfrm rot="5400000">
            <a:off x="-3285331" y="3428206"/>
            <a:ext cx="6858000" cy="1588"/>
          </a:xfrm>
          <a:prstGeom prst="line">
            <a:avLst/>
          </a:prstGeom>
          <a:ln w="762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" name="Ravni poveznik 8"/>
          <p:cNvCxnSpPr/>
          <p:nvPr userDrawn="1"/>
        </p:nvCxnSpPr>
        <p:spPr>
          <a:xfrm rot="5400000">
            <a:off x="-3142456" y="3428206"/>
            <a:ext cx="6858000" cy="1588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7" name="Ravni poveznik 9"/>
          <p:cNvCxnSpPr/>
          <p:nvPr userDrawn="1"/>
        </p:nvCxnSpPr>
        <p:spPr>
          <a:xfrm rot="5400000">
            <a:off x="-2999581" y="3428206"/>
            <a:ext cx="6858000" cy="1588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8" name="Ravni poveznik 10"/>
          <p:cNvCxnSpPr/>
          <p:nvPr userDrawn="1"/>
        </p:nvCxnSpPr>
        <p:spPr>
          <a:xfrm>
            <a:off x="0" y="6572250"/>
            <a:ext cx="9144000" cy="1588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" name="Naslov 1"/>
          <p:cNvSpPr>
            <a:spLocks noGrp="1"/>
          </p:cNvSpPr>
          <p:nvPr>
            <p:ph type="title" hasCustomPrompt="1"/>
          </p:nvPr>
        </p:nvSpPr>
        <p:spPr>
          <a:xfrm>
            <a:off x="500034" y="142852"/>
            <a:ext cx="8429684" cy="1143000"/>
          </a:xfrm>
        </p:spPr>
        <p:txBody>
          <a:bodyPr/>
          <a:lstStyle>
            <a:lvl1pPr>
              <a:defRPr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hr-HR" dirty="0"/>
              <a:t>Kliknite da biste uredili stil naslova matrice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 hasCustomPrompt="1"/>
          </p:nvPr>
        </p:nvSpPr>
        <p:spPr>
          <a:xfrm>
            <a:off x="500034" y="1428736"/>
            <a:ext cx="4214842" cy="5000660"/>
          </a:xfrm>
        </p:spPr>
        <p:txBody>
          <a:bodyPr/>
          <a:lstStyle>
            <a:lvl1pPr>
              <a:buClr>
                <a:schemeClr val="accent1">
                  <a:lumMod val="75000"/>
                </a:schemeClr>
              </a:buClr>
              <a:buFont typeface="Calibri" panose="020F0502020204030204" pitchFamily="34" charset="0"/>
              <a:buChar char="―"/>
              <a:defRPr sz="2800"/>
            </a:lvl1pPr>
            <a:lvl2pPr>
              <a:buClr>
                <a:schemeClr val="accent1">
                  <a:lumMod val="75000"/>
                </a:schemeClr>
              </a:buClr>
              <a:buFont typeface="Calibri" panose="020F0502020204030204" pitchFamily="34" charset="0"/>
              <a:buChar char="→"/>
              <a:defRPr sz="2400"/>
            </a:lvl2pPr>
            <a:lvl3pPr>
              <a:buClr>
                <a:schemeClr val="accent1">
                  <a:lumMod val="75000"/>
                </a:schemeClr>
              </a:buClr>
              <a:buFont typeface="Calibri" panose="020F0502020204030204" pitchFamily="34" charset="0"/>
              <a:buChar char="»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r-HR" dirty="0"/>
              <a:t>Kliknite da biste uredili stilove teksta matrice</a:t>
            </a:r>
            <a:endParaRPr lang="hr-HR" dirty="0"/>
          </a:p>
          <a:p>
            <a:pPr lvl="1"/>
            <a:r>
              <a:rPr lang="hr-HR" dirty="0"/>
              <a:t>Druga razina</a:t>
            </a:r>
            <a:endParaRPr lang="hr-HR" dirty="0"/>
          </a:p>
          <a:p>
            <a:pPr lvl="2"/>
            <a:r>
              <a:rPr lang="hr-HR" dirty="0"/>
              <a:t>Treća razina</a:t>
            </a:r>
            <a:endParaRPr lang="hr-HR" dirty="0"/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 hasCustomPrompt="1"/>
          </p:nvPr>
        </p:nvSpPr>
        <p:spPr>
          <a:xfrm>
            <a:off x="4786314" y="1428736"/>
            <a:ext cx="4181476" cy="5000660"/>
          </a:xfrm>
        </p:spPr>
        <p:txBody>
          <a:bodyPr/>
          <a:lstStyle>
            <a:lvl1pPr>
              <a:buClr>
                <a:schemeClr val="accent1">
                  <a:lumMod val="75000"/>
                </a:schemeClr>
              </a:buClr>
              <a:buFont typeface="Calibri" panose="020F0502020204030204" pitchFamily="34" charset="0"/>
              <a:buChar char="―"/>
              <a:defRPr sz="2800"/>
            </a:lvl1pPr>
            <a:lvl2pPr>
              <a:buClr>
                <a:schemeClr val="accent1">
                  <a:lumMod val="75000"/>
                </a:schemeClr>
              </a:buClr>
              <a:buFont typeface="Calibri" panose="020F0502020204030204" pitchFamily="34" charset="0"/>
              <a:buChar char="→"/>
              <a:defRPr sz="2400"/>
            </a:lvl2pPr>
            <a:lvl3pPr>
              <a:buClr>
                <a:schemeClr val="accent1">
                  <a:lumMod val="75000"/>
                </a:schemeClr>
              </a:buClr>
              <a:buFont typeface="Calibri" panose="020F0502020204030204" pitchFamily="34" charset="0"/>
              <a:buChar char="»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r-HR" dirty="0"/>
              <a:t>Kliknite da biste uredili stilove teksta matrice</a:t>
            </a:r>
            <a:endParaRPr lang="hr-HR" dirty="0"/>
          </a:p>
          <a:p>
            <a:pPr lvl="1"/>
            <a:r>
              <a:rPr lang="hr-HR" dirty="0"/>
              <a:t>Druga razina</a:t>
            </a:r>
            <a:endParaRPr lang="hr-HR" dirty="0"/>
          </a:p>
          <a:p>
            <a:pPr lvl="2"/>
            <a:r>
              <a:rPr lang="hr-HR" dirty="0"/>
              <a:t>Treća razina</a:t>
            </a:r>
            <a:endParaRPr lang="hr-HR" dirty="0"/>
          </a:p>
          <a:p>
            <a:pPr lvl="3"/>
            <a:endParaRPr lang="hr-HR" dirty="0"/>
          </a:p>
        </p:txBody>
      </p:sp>
      <p:sp>
        <p:nvSpPr>
          <p:cNvPr id="9" name="Rezervirano mjesto podnožja 5"/>
          <p:cNvSpPr>
            <a:spLocks noGrp="1"/>
          </p:cNvSpPr>
          <p:nvPr>
            <p:ph type="ftr" sz="quarter" idx="10"/>
          </p:nvPr>
        </p:nvSpPr>
        <p:spPr>
          <a:xfrm>
            <a:off x="500063" y="6572250"/>
            <a:ext cx="7786687" cy="285750"/>
          </a:xfrm>
        </p:spPr>
        <p:txBody>
          <a:bodyPr/>
          <a:lstStyle>
            <a:lvl1pPr>
              <a:defRPr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pl-PL">
                <a:solidFill>
                  <a:srgbClr val="4F81BD">
                    <a:lumMod val="75000"/>
                  </a:srgbClr>
                </a:solidFill>
              </a:rPr>
              <a:t>Verbotonalna metoda u kontekstu ranog razvoja</a:t>
            </a:r>
            <a:endParaRPr lang="hr-HR" dirty="0">
              <a:solidFill>
                <a:srgbClr val="4F81BD">
                  <a:lumMod val="75000"/>
                </a:srgbClr>
              </a:solidFill>
            </a:endParaRPr>
          </a:p>
        </p:txBody>
      </p:sp>
      <p:sp>
        <p:nvSpPr>
          <p:cNvPr id="10" name="Rezervirano mjesto broja slajda 6"/>
          <p:cNvSpPr>
            <a:spLocks noGrp="1"/>
          </p:cNvSpPr>
          <p:nvPr>
            <p:ph type="sldNum" sz="quarter" idx="11"/>
          </p:nvPr>
        </p:nvSpPr>
        <p:spPr>
          <a:xfrm>
            <a:off x="8358188" y="6572250"/>
            <a:ext cx="561975" cy="285750"/>
          </a:xfrm>
        </p:spPr>
        <p:txBody>
          <a:bodyPr/>
          <a:lstStyle>
            <a:lvl1pPr>
              <a:defRPr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fld id="{CDB058E2-2326-41EE-A375-83274555B96F}" type="slidenum">
              <a:rPr lang="hr-HR">
                <a:solidFill>
                  <a:srgbClr val="4F81BD">
                    <a:lumMod val="75000"/>
                  </a:srgbClr>
                </a:solidFill>
              </a:rPr>
            </a:fld>
            <a:endParaRPr lang="hr-HR" dirty="0">
              <a:solidFill>
                <a:srgbClr val="4F81BD">
                  <a:lumMod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Ravni poveznik 6"/>
          <p:cNvCxnSpPr/>
          <p:nvPr userDrawn="1"/>
        </p:nvCxnSpPr>
        <p:spPr>
          <a:xfrm rot="5400000">
            <a:off x="-3285331" y="3428206"/>
            <a:ext cx="6858000" cy="1588"/>
          </a:xfrm>
          <a:prstGeom prst="line">
            <a:avLst/>
          </a:prstGeom>
          <a:ln w="762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" name="Ravni poveznik 7"/>
          <p:cNvCxnSpPr/>
          <p:nvPr userDrawn="1"/>
        </p:nvCxnSpPr>
        <p:spPr>
          <a:xfrm rot="5400000">
            <a:off x="-3142456" y="3428206"/>
            <a:ext cx="6858000" cy="1588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6" name="Ravni poveznik 8"/>
          <p:cNvCxnSpPr/>
          <p:nvPr userDrawn="1"/>
        </p:nvCxnSpPr>
        <p:spPr>
          <a:xfrm rot="5400000">
            <a:off x="-2999581" y="3428206"/>
            <a:ext cx="6858000" cy="1588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7" name="Ravni poveznik 9"/>
          <p:cNvCxnSpPr/>
          <p:nvPr userDrawn="1"/>
        </p:nvCxnSpPr>
        <p:spPr>
          <a:xfrm>
            <a:off x="0" y="6572250"/>
            <a:ext cx="9144000" cy="1588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8" name="Slika 16" descr="Individualna rehabilitacija 1000003.jpg"/>
          <p:cNvPicPr preferRelativeResize="0"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8596" y="5286412"/>
            <a:ext cx="1800000" cy="126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Slika 18" descr="Slajd37.TIF"/>
          <p:cNvPicPr preferRelativeResize="0"/>
          <p:nvPr userDrawn="1"/>
        </p:nvPicPr>
        <p:blipFill>
          <a:blip r:embed="rId3" cstate="print"/>
          <a:srcRect l="17657" t="14168" r="6562" b="12915"/>
          <a:stretch>
            <a:fillRect/>
          </a:stretch>
        </p:blipFill>
        <p:spPr>
          <a:xfrm>
            <a:off x="428596" y="0"/>
            <a:ext cx="1800000" cy="126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Slika 19" descr="Slika2.png"/>
          <p:cNvPicPr preferRelativeResize="0"/>
          <p:nvPr userDrawn="1"/>
        </p:nvPicPr>
        <p:blipFill>
          <a:blip r:embed="rId4" cstate="print"/>
          <a:srcRect l="8632" t="9736" r="20155" b="5888"/>
          <a:stretch>
            <a:fillRect/>
          </a:stretch>
        </p:blipFill>
        <p:spPr>
          <a:xfrm>
            <a:off x="428596" y="3964809"/>
            <a:ext cx="1800000" cy="126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Slika 23" descr="Slika49.png"/>
          <p:cNvPicPr preferRelativeResize="0"/>
          <p:nvPr userDrawn="1"/>
        </p:nvPicPr>
        <p:blipFill>
          <a:blip r:embed="rId5" cstate="print"/>
          <a:stretch>
            <a:fillRect/>
          </a:stretch>
        </p:blipFill>
        <p:spPr>
          <a:xfrm>
            <a:off x="428596" y="1321603"/>
            <a:ext cx="1800000" cy="126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Slika 25" descr="Slika50.png"/>
          <p:cNvPicPr preferRelativeResize="0"/>
          <p:nvPr userDrawn="1"/>
        </p:nvPicPr>
        <p:blipFill>
          <a:blip r:embed="rId6" cstate="print"/>
          <a:stretch>
            <a:fillRect/>
          </a:stretch>
        </p:blipFill>
        <p:spPr>
          <a:xfrm>
            <a:off x="428596" y="2643206"/>
            <a:ext cx="1800000" cy="126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Naslov 1"/>
          <p:cNvSpPr>
            <a:spLocks noGrp="1"/>
          </p:cNvSpPr>
          <p:nvPr>
            <p:ph type="ctrTitle" hasCustomPrompt="1"/>
          </p:nvPr>
        </p:nvSpPr>
        <p:spPr>
          <a:xfrm>
            <a:off x="2285984" y="214290"/>
            <a:ext cx="6500858" cy="3714776"/>
          </a:xfrm>
        </p:spPr>
        <p:txBody>
          <a:bodyPr/>
          <a:lstStyle>
            <a:lvl1pPr>
              <a:defRPr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hr-HR" dirty="0"/>
              <a:t>Kliknite da biste uredili stil naslova matrice</a:t>
            </a:r>
            <a:endParaRPr lang="hr-HR" dirty="0"/>
          </a:p>
        </p:txBody>
      </p:sp>
      <p:sp>
        <p:nvSpPr>
          <p:cNvPr id="3" name="Podnaslov 2"/>
          <p:cNvSpPr>
            <a:spLocks noGrp="1"/>
          </p:cNvSpPr>
          <p:nvPr>
            <p:ph type="subTitle" idx="1" hasCustomPrompt="1"/>
          </p:nvPr>
        </p:nvSpPr>
        <p:spPr>
          <a:xfrm>
            <a:off x="2285984" y="4071942"/>
            <a:ext cx="6500858" cy="2286016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r-HR" dirty="0"/>
              <a:t>Kliknite da biste uredili stil podnaslova matrice</a:t>
            </a:r>
            <a:endParaRPr lang="hr-HR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Ravni poveznik 6"/>
          <p:cNvCxnSpPr/>
          <p:nvPr userDrawn="1"/>
        </p:nvCxnSpPr>
        <p:spPr>
          <a:xfrm rot="5400000">
            <a:off x="-3285331" y="3428206"/>
            <a:ext cx="6858000" cy="1588"/>
          </a:xfrm>
          <a:prstGeom prst="line">
            <a:avLst/>
          </a:prstGeom>
          <a:ln w="762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" name="Ravni poveznik 7"/>
          <p:cNvCxnSpPr/>
          <p:nvPr userDrawn="1"/>
        </p:nvCxnSpPr>
        <p:spPr>
          <a:xfrm rot="5400000">
            <a:off x="-3142456" y="3428206"/>
            <a:ext cx="6858000" cy="1588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6" name="Ravni poveznik 8"/>
          <p:cNvCxnSpPr/>
          <p:nvPr userDrawn="1"/>
        </p:nvCxnSpPr>
        <p:spPr>
          <a:xfrm rot="5400000">
            <a:off x="-2999581" y="3428206"/>
            <a:ext cx="6858000" cy="1588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7" name="Ravni poveznik 9"/>
          <p:cNvCxnSpPr/>
          <p:nvPr userDrawn="1"/>
        </p:nvCxnSpPr>
        <p:spPr>
          <a:xfrm>
            <a:off x="0" y="6572250"/>
            <a:ext cx="9144000" cy="1588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" name="Naslov 1"/>
          <p:cNvSpPr>
            <a:spLocks noGrp="1"/>
          </p:cNvSpPr>
          <p:nvPr>
            <p:ph type="title" hasCustomPrompt="1"/>
          </p:nvPr>
        </p:nvSpPr>
        <p:spPr>
          <a:xfrm>
            <a:off x="571472" y="142852"/>
            <a:ext cx="8358246" cy="1143000"/>
          </a:xfrm>
        </p:spPr>
        <p:txBody>
          <a:bodyPr/>
          <a:lstStyle>
            <a:lvl1pPr>
              <a:defRPr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hr-HR" dirty="0"/>
              <a:t>Kliknite da biste uredili stil naslova matrice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 hasCustomPrompt="1"/>
          </p:nvPr>
        </p:nvSpPr>
        <p:spPr>
          <a:xfrm>
            <a:off x="571472" y="1428736"/>
            <a:ext cx="8358246" cy="5072098"/>
          </a:xfrm>
        </p:spPr>
        <p:txBody>
          <a:bodyPr/>
          <a:lstStyle>
            <a:lvl1pPr>
              <a:buClr>
                <a:schemeClr val="accent1">
                  <a:lumMod val="75000"/>
                </a:schemeClr>
              </a:buClr>
              <a:buFont typeface="Calibri" panose="020F0502020204030204" pitchFamily="34" charset="0"/>
              <a:buChar char="―"/>
              <a:defRPr/>
            </a:lvl1pPr>
            <a:lvl2pPr>
              <a:buClr>
                <a:schemeClr val="accent1">
                  <a:lumMod val="75000"/>
                </a:schemeClr>
              </a:buClr>
              <a:buFont typeface="Calibri" panose="020F0502020204030204" pitchFamily="34" charset="0"/>
              <a:buChar char="→"/>
              <a:defRPr/>
            </a:lvl2pPr>
            <a:lvl3pPr>
              <a:buClr>
                <a:schemeClr val="accent1">
                  <a:lumMod val="75000"/>
                </a:schemeClr>
              </a:buClr>
              <a:buFont typeface="Calibri" panose="020F0502020204030204" pitchFamily="34" charset="0"/>
              <a:buChar char="»"/>
              <a:defRPr/>
            </a:lvl3pPr>
          </a:lstStyle>
          <a:p>
            <a:pPr lvl="0"/>
            <a:r>
              <a:rPr lang="hr-HR" dirty="0"/>
              <a:t>Kliknite da biste uredili stilove teksta matrice</a:t>
            </a:r>
            <a:endParaRPr lang="hr-HR" dirty="0"/>
          </a:p>
          <a:p>
            <a:pPr lvl="1"/>
            <a:r>
              <a:rPr lang="hr-HR" dirty="0"/>
              <a:t>Druga razina</a:t>
            </a:r>
            <a:endParaRPr lang="hr-HR" dirty="0"/>
          </a:p>
          <a:p>
            <a:pPr lvl="2"/>
            <a:r>
              <a:rPr lang="hr-HR" dirty="0"/>
              <a:t>Treća razina</a:t>
            </a:r>
            <a:endParaRPr lang="hr-HR" dirty="0"/>
          </a:p>
        </p:txBody>
      </p:sp>
      <p:sp>
        <p:nvSpPr>
          <p:cNvPr id="8" name="Rezervirano mjesto podnožja 4"/>
          <p:cNvSpPr>
            <a:spLocks noGrp="1"/>
          </p:cNvSpPr>
          <p:nvPr>
            <p:ph type="ftr" sz="quarter" idx="10"/>
          </p:nvPr>
        </p:nvSpPr>
        <p:spPr>
          <a:xfrm>
            <a:off x="571500" y="6572250"/>
            <a:ext cx="7572375" cy="285750"/>
          </a:xfrm>
        </p:spPr>
        <p:txBody>
          <a:bodyPr/>
          <a:lstStyle>
            <a:lvl1pPr>
              <a:defRPr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pl-PL">
                <a:solidFill>
                  <a:srgbClr val="4F81BD">
                    <a:lumMod val="75000"/>
                  </a:srgbClr>
                </a:solidFill>
              </a:rPr>
              <a:t>Verbotonalna metoda u kontekstu ranog razvoja</a:t>
            </a:r>
            <a:endParaRPr lang="hr-HR" dirty="0">
              <a:solidFill>
                <a:srgbClr val="4F81BD">
                  <a:lumMod val="75000"/>
                </a:srgbClr>
              </a:solidFill>
            </a:endParaRPr>
          </a:p>
        </p:txBody>
      </p:sp>
      <p:sp>
        <p:nvSpPr>
          <p:cNvPr id="9" name="Rezervirano mjesto broja slajda 5"/>
          <p:cNvSpPr>
            <a:spLocks noGrp="1"/>
          </p:cNvSpPr>
          <p:nvPr>
            <p:ph type="sldNum" sz="quarter" idx="11"/>
          </p:nvPr>
        </p:nvSpPr>
        <p:spPr>
          <a:xfrm>
            <a:off x="8286750" y="6572250"/>
            <a:ext cx="633413" cy="285750"/>
          </a:xfrm>
        </p:spPr>
        <p:txBody>
          <a:bodyPr/>
          <a:lstStyle>
            <a:lvl1pPr>
              <a:defRPr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fld id="{961DD945-423F-4CBA-9004-3C37BAC1505F}" type="slidenum">
              <a:rPr lang="hr-HR">
                <a:solidFill>
                  <a:srgbClr val="4F81BD">
                    <a:lumMod val="75000"/>
                  </a:srgbClr>
                </a:solidFill>
              </a:rPr>
            </a:fld>
            <a:endParaRPr lang="hr-HR" dirty="0">
              <a:solidFill>
                <a:srgbClr val="4F81BD">
                  <a:lumMod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Ravni poveznik 7"/>
          <p:cNvCxnSpPr/>
          <p:nvPr userDrawn="1"/>
        </p:nvCxnSpPr>
        <p:spPr>
          <a:xfrm rot="5400000">
            <a:off x="-3285331" y="3428206"/>
            <a:ext cx="6858000" cy="1588"/>
          </a:xfrm>
          <a:prstGeom prst="line">
            <a:avLst/>
          </a:prstGeom>
          <a:ln w="762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" name="Ravni poveznik 8"/>
          <p:cNvCxnSpPr/>
          <p:nvPr userDrawn="1"/>
        </p:nvCxnSpPr>
        <p:spPr>
          <a:xfrm rot="5400000">
            <a:off x="-3142456" y="3428206"/>
            <a:ext cx="6858000" cy="1588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7" name="Ravni poveznik 9"/>
          <p:cNvCxnSpPr/>
          <p:nvPr userDrawn="1"/>
        </p:nvCxnSpPr>
        <p:spPr>
          <a:xfrm rot="5400000">
            <a:off x="-2999581" y="3428206"/>
            <a:ext cx="6858000" cy="1588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8" name="Ravni poveznik 10"/>
          <p:cNvCxnSpPr/>
          <p:nvPr userDrawn="1"/>
        </p:nvCxnSpPr>
        <p:spPr>
          <a:xfrm>
            <a:off x="0" y="6572250"/>
            <a:ext cx="9144000" cy="1588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" name="Naslov 1"/>
          <p:cNvSpPr>
            <a:spLocks noGrp="1"/>
          </p:cNvSpPr>
          <p:nvPr>
            <p:ph type="title" hasCustomPrompt="1"/>
          </p:nvPr>
        </p:nvSpPr>
        <p:spPr>
          <a:xfrm>
            <a:off x="500034" y="142852"/>
            <a:ext cx="8429684" cy="1143000"/>
          </a:xfrm>
        </p:spPr>
        <p:txBody>
          <a:bodyPr/>
          <a:lstStyle>
            <a:lvl1pPr>
              <a:defRPr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hr-HR" dirty="0"/>
              <a:t>Kliknite da biste uredili stil naslova matrice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 hasCustomPrompt="1"/>
          </p:nvPr>
        </p:nvSpPr>
        <p:spPr>
          <a:xfrm>
            <a:off x="500034" y="1428736"/>
            <a:ext cx="4214842" cy="5000660"/>
          </a:xfrm>
        </p:spPr>
        <p:txBody>
          <a:bodyPr/>
          <a:lstStyle>
            <a:lvl1pPr>
              <a:buClr>
                <a:schemeClr val="accent1">
                  <a:lumMod val="75000"/>
                </a:schemeClr>
              </a:buClr>
              <a:buFont typeface="Calibri" panose="020F0502020204030204" pitchFamily="34" charset="0"/>
              <a:buChar char="―"/>
              <a:defRPr sz="2800"/>
            </a:lvl1pPr>
            <a:lvl2pPr>
              <a:buClr>
                <a:schemeClr val="accent1">
                  <a:lumMod val="75000"/>
                </a:schemeClr>
              </a:buClr>
              <a:buFont typeface="Calibri" panose="020F0502020204030204" pitchFamily="34" charset="0"/>
              <a:buChar char="→"/>
              <a:defRPr sz="2400"/>
            </a:lvl2pPr>
            <a:lvl3pPr>
              <a:buClr>
                <a:schemeClr val="accent1">
                  <a:lumMod val="75000"/>
                </a:schemeClr>
              </a:buClr>
              <a:buFont typeface="Calibri" panose="020F0502020204030204" pitchFamily="34" charset="0"/>
              <a:buChar char="»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r-HR" dirty="0"/>
              <a:t>Kliknite da biste uredili stilove teksta matrice</a:t>
            </a:r>
            <a:endParaRPr lang="hr-HR" dirty="0"/>
          </a:p>
          <a:p>
            <a:pPr lvl="1"/>
            <a:r>
              <a:rPr lang="hr-HR" dirty="0"/>
              <a:t>Druga razina</a:t>
            </a:r>
            <a:endParaRPr lang="hr-HR" dirty="0"/>
          </a:p>
          <a:p>
            <a:pPr lvl="2"/>
            <a:r>
              <a:rPr lang="hr-HR" dirty="0"/>
              <a:t>Treća razina</a:t>
            </a:r>
            <a:endParaRPr lang="hr-HR" dirty="0"/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 hasCustomPrompt="1"/>
          </p:nvPr>
        </p:nvSpPr>
        <p:spPr>
          <a:xfrm>
            <a:off x="4786314" y="1428736"/>
            <a:ext cx="4181476" cy="5000660"/>
          </a:xfrm>
        </p:spPr>
        <p:txBody>
          <a:bodyPr/>
          <a:lstStyle>
            <a:lvl1pPr>
              <a:buClr>
                <a:schemeClr val="accent1">
                  <a:lumMod val="75000"/>
                </a:schemeClr>
              </a:buClr>
              <a:buFont typeface="Calibri" panose="020F0502020204030204" pitchFamily="34" charset="0"/>
              <a:buChar char="―"/>
              <a:defRPr sz="2800"/>
            </a:lvl1pPr>
            <a:lvl2pPr>
              <a:buClr>
                <a:schemeClr val="accent1">
                  <a:lumMod val="75000"/>
                </a:schemeClr>
              </a:buClr>
              <a:buFont typeface="Calibri" panose="020F0502020204030204" pitchFamily="34" charset="0"/>
              <a:buChar char="→"/>
              <a:defRPr sz="2400"/>
            </a:lvl2pPr>
            <a:lvl3pPr>
              <a:buClr>
                <a:schemeClr val="accent1">
                  <a:lumMod val="75000"/>
                </a:schemeClr>
              </a:buClr>
              <a:buFont typeface="Calibri" panose="020F0502020204030204" pitchFamily="34" charset="0"/>
              <a:buChar char="»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r-HR" dirty="0"/>
              <a:t>Kliknite da biste uredili stilove teksta matrice</a:t>
            </a:r>
            <a:endParaRPr lang="hr-HR" dirty="0"/>
          </a:p>
          <a:p>
            <a:pPr lvl="1"/>
            <a:r>
              <a:rPr lang="hr-HR" dirty="0"/>
              <a:t>Druga razina</a:t>
            </a:r>
            <a:endParaRPr lang="hr-HR" dirty="0"/>
          </a:p>
          <a:p>
            <a:pPr lvl="2"/>
            <a:r>
              <a:rPr lang="hr-HR" dirty="0"/>
              <a:t>Treća razina</a:t>
            </a:r>
            <a:endParaRPr lang="hr-HR" dirty="0"/>
          </a:p>
          <a:p>
            <a:pPr lvl="3"/>
            <a:endParaRPr lang="hr-HR" dirty="0"/>
          </a:p>
        </p:txBody>
      </p:sp>
      <p:sp>
        <p:nvSpPr>
          <p:cNvPr id="9" name="Rezervirano mjesto podnožja 5"/>
          <p:cNvSpPr>
            <a:spLocks noGrp="1"/>
          </p:cNvSpPr>
          <p:nvPr>
            <p:ph type="ftr" sz="quarter" idx="10"/>
          </p:nvPr>
        </p:nvSpPr>
        <p:spPr>
          <a:xfrm>
            <a:off x="500063" y="6572250"/>
            <a:ext cx="7786687" cy="285750"/>
          </a:xfrm>
        </p:spPr>
        <p:txBody>
          <a:bodyPr/>
          <a:lstStyle>
            <a:lvl1pPr>
              <a:defRPr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pl-PL">
                <a:solidFill>
                  <a:srgbClr val="4F81BD">
                    <a:lumMod val="75000"/>
                  </a:srgbClr>
                </a:solidFill>
              </a:rPr>
              <a:t>Verbotonalna metoda u kontekstu ranog razvoja</a:t>
            </a:r>
            <a:endParaRPr lang="hr-HR" dirty="0">
              <a:solidFill>
                <a:srgbClr val="4F81BD">
                  <a:lumMod val="75000"/>
                </a:srgbClr>
              </a:solidFill>
            </a:endParaRPr>
          </a:p>
        </p:txBody>
      </p:sp>
      <p:sp>
        <p:nvSpPr>
          <p:cNvPr id="10" name="Rezervirano mjesto broja slajda 6"/>
          <p:cNvSpPr>
            <a:spLocks noGrp="1"/>
          </p:cNvSpPr>
          <p:nvPr>
            <p:ph type="sldNum" sz="quarter" idx="11"/>
          </p:nvPr>
        </p:nvSpPr>
        <p:spPr>
          <a:xfrm>
            <a:off x="8358188" y="6572250"/>
            <a:ext cx="561975" cy="285750"/>
          </a:xfrm>
        </p:spPr>
        <p:txBody>
          <a:bodyPr/>
          <a:lstStyle>
            <a:lvl1pPr>
              <a:defRPr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fld id="{CDB058E2-2326-41EE-A375-83274555B96F}" type="slidenum">
              <a:rPr lang="hr-HR">
                <a:solidFill>
                  <a:srgbClr val="4F81BD">
                    <a:lumMod val="75000"/>
                  </a:srgbClr>
                </a:solidFill>
              </a:rPr>
            </a:fld>
            <a:endParaRPr lang="hr-HR" dirty="0">
              <a:solidFill>
                <a:srgbClr val="4F81BD">
                  <a:lumMod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Ravni poveznik 6"/>
          <p:cNvCxnSpPr/>
          <p:nvPr userDrawn="1"/>
        </p:nvCxnSpPr>
        <p:spPr>
          <a:xfrm rot="5400000">
            <a:off x="-3285331" y="3428206"/>
            <a:ext cx="6858000" cy="1588"/>
          </a:xfrm>
          <a:prstGeom prst="line">
            <a:avLst/>
          </a:prstGeom>
          <a:ln w="762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" name="Ravni poveznik 7"/>
          <p:cNvCxnSpPr/>
          <p:nvPr userDrawn="1"/>
        </p:nvCxnSpPr>
        <p:spPr>
          <a:xfrm rot="5400000">
            <a:off x="-3142456" y="3428206"/>
            <a:ext cx="6858000" cy="1588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6" name="Ravni poveznik 8"/>
          <p:cNvCxnSpPr/>
          <p:nvPr userDrawn="1"/>
        </p:nvCxnSpPr>
        <p:spPr>
          <a:xfrm rot="5400000">
            <a:off x="-2999581" y="3428206"/>
            <a:ext cx="6858000" cy="1588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7" name="Ravni poveznik 9"/>
          <p:cNvCxnSpPr/>
          <p:nvPr userDrawn="1"/>
        </p:nvCxnSpPr>
        <p:spPr>
          <a:xfrm>
            <a:off x="0" y="6572250"/>
            <a:ext cx="9144000" cy="1588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8" name="Slika 16" descr="Individualna rehabilitacija 1000003.jpg"/>
          <p:cNvPicPr preferRelativeResize="0"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8596" y="5286412"/>
            <a:ext cx="1800000" cy="126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Slika 18" descr="Slajd37.TIF"/>
          <p:cNvPicPr preferRelativeResize="0"/>
          <p:nvPr userDrawn="1"/>
        </p:nvPicPr>
        <p:blipFill>
          <a:blip r:embed="rId3" cstate="print"/>
          <a:srcRect l="17657" t="14168" r="6562" b="12915"/>
          <a:stretch>
            <a:fillRect/>
          </a:stretch>
        </p:blipFill>
        <p:spPr>
          <a:xfrm>
            <a:off x="428596" y="0"/>
            <a:ext cx="1800000" cy="126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Slika 19" descr="Slika2.png"/>
          <p:cNvPicPr preferRelativeResize="0"/>
          <p:nvPr userDrawn="1"/>
        </p:nvPicPr>
        <p:blipFill>
          <a:blip r:embed="rId4" cstate="print"/>
          <a:srcRect l="8632" t="9736" r="20155" b="5888"/>
          <a:stretch>
            <a:fillRect/>
          </a:stretch>
        </p:blipFill>
        <p:spPr>
          <a:xfrm>
            <a:off x="428596" y="3964809"/>
            <a:ext cx="1800000" cy="126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Slika 23" descr="Slika49.png"/>
          <p:cNvPicPr preferRelativeResize="0"/>
          <p:nvPr userDrawn="1"/>
        </p:nvPicPr>
        <p:blipFill>
          <a:blip r:embed="rId5" cstate="print"/>
          <a:stretch>
            <a:fillRect/>
          </a:stretch>
        </p:blipFill>
        <p:spPr>
          <a:xfrm>
            <a:off x="428596" y="1321603"/>
            <a:ext cx="1800000" cy="126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Slika 25" descr="Slika50.png"/>
          <p:cNvPicPr preferRelativeResize="0"/>
          <p:nvPr userDrawn="1"/>
        </p:nvPicPr>
        <p:blipFill>
          <a:blip r:embed="rId6" cstate="print"/>
          <a:stretch>
            <a:fillRect/>
          </a:stretch>
        </p:blipFill>
        <p:spPr>
          <a:xfrm>
            <a:off x="428596" y="2643206"/>
            <a:ext cx="1800000" cy="126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Naslov 1"/>
          <p:cNvSpPr>
            <a:spLocks noGrp="1"/>
          </p:cNvSpPr>
          <p:nvPr>
            <p:ph type="ctrTitle" hasCustomPrompt="1"/>
          </p:nvPr>
        </p:nvSpPr>
        <p:spPr>
          <a:xfrm>
            <a:off x="2285984" y="214290"/>
            <a:ext cx="6500858" cy="3714776"/>
          </a:xfrm>
        </p:spPr>
        <p:txBody>
          <a:bodyPr/>
          <a:lstStyle>
            <a:lvl1pPr>
              <a:defRPr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hr-HR" dirty="0"/>
              <a:t>Kliknite da biste uredili stil naslova matrice</a:t>
            </a:r>
            <a:endParaRPr lang="hr-HR" dirty="0"/>
          </a:p>
        </p:txBody>
      </p:sp>
      <p:sp>
        <p:nvSpPr>
          <p:cNvPr id="3" name="Podnaslov 2"/>
          <p:cNvSpPr>
            <a:spLocks noGrp="1"/>
          </p:cNvSpPr>
          <p:nvPr>
            <p:ph type="subTitle" idx="1" hasCustomPrompt="1"/>
          </p:nvPr>
        </p:nvSpPr>
        <p:spPr>
          <a:xfrm>
            <a:off x="2285984" y="4071942"/>
            <a:ext cx="6500858" cy="2286016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r-HR" dirty="0"/>
              <a:t>Kliknite da biste uredili stil podnaslova matrice</a:t>
            </a:r>
            <a:endParaRPr lang="hr-HR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Ravni poveznik 6"/>
          <p:cNvCxnSpPr/>
          <p:nvPr userDrawn="1"/>
        </p:nvCxnSpPr>
        <p:spPr>
          <a:xfrm rot="5400000">
            <a:off x="-3285331" y="3428206"/>
            <a:ext cx="6858000" cy="1588"/>
          </a:xfrm>
          <a:prstGeom prst="line">
            <a:avLst/>
          </a:prstGeom>
          <a:ln w="762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" name="Ravni poveznik 7"/>
          <p:cNvCxnSpPr/>
          <p:nvPr userDrawn="1"/>
        </p:nvCxnSpPr>
        <p:spPr>
          <a:xfrm rot="5400000">
            <a:off x="-3142456" y="3428206"/>
            <a:ext cx="6858000" cy="1588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6" name="Ravni poveznik 8"/>
          <p:cNvCxnSpPr/>
          <p:nvPr userDrawn="1"/>
        </p:nvCxnSpPr>
        <p:spPr>
          <a:xfrm rot="5400000">
            <a:off x="-2999581" y="3428206"/>
            <a:ext cx="6858000" cy="1588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7" name="Ravni poveznik 9"/>
          <p:cNvCxnSpPr/>
          <p:nvPr userDrawn="1"/>
        </p:nvCxnSpPr>
        <p:spPr>
          <a:xfrm>
            <a:off x="0" y="6572250"/>
            <a:ext cx="9144000" cy="1588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" name="Naslov 1"/>
          <p:cNvSpPr>
            <a:spLocks noGrp="1"/>
          </p:cNvSpPr>
          <p:nvPr>
            <p:ph type="title" hasCustomPrompt="1"/>
          </p:nvPr>
        </p:nvSpPr>
        <p:spPr>
          <a:xfrm>
            <a:off x="571472" y="142852"/>
            <a:ext cx="8358246" cy="1143000"/>
          </a:xfrm>
        </p:spPr>
        <p:txBody>
          <a:bodyPr/>
          <a:lstStyle>
            <a:lvl1pPr>
              <a:defRPr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hr-HR" dirty="0"/>
              <a:t>Kliknite da biste uredili stil naslova matrice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 hasCustomPrompt="1"/>
          </p:nvPr>
        </p:nvSpPr>
        <p:spPr>
          <a:xfrm>
            <a:off x="571472" y="1428736"/>
            <a:ext cx="8358246" cy="5072098"/>
          </a:xfrm>
        </p:spPr>
        <p:txBody>
          <a:bodyPr/>
          <a:lstStyle>
            <a:lvl1pPr>
              <a:buClr>
                <a:schemeClr val="accent1">
                  <a:lumMod val="75000"/>
                </a:schemeClr>
              </a:buClr>
              <a:buFont typeface="Calibri" panose="020F0502020204030204" pitchFamily="34" charset="0"/>
              <a:buChar char="―"/>
              <a:defRPr/>
            </a:lvl1pPr>
            <a:lvl2pPr>
              <a:buClr>
                <a:schemeClr val="accent1">
                  <a:lumMod val="75000"/>
                </a:schemeClr>
              </a:buClr>
              <a:buFont typeface="Calibri" panose="020F0502020204030204" pitchFamily="34" charset="0"/>
              <a:buChar char="→"/>
              <a:defRPr/>
            </a:lvl2pPr>
            <a:lvl3pPr>
              <a:buClr>
                <a:schemeClr val="accent1">
                  <a:lumMod val="75000"/>
                </a:schemeClr>
              </a:buClr>
              <a:buFont typeface="Calibri" panose="020F0502020204030204" pitchFamily="34" charset="0"/>
              <a:buChar char="»"/>
              <a:defRPr/>
            </a:lvl3pPr>
          </a:lstStyle>
          <a:p>
            <a:pPr lvl="0"/>
            <a:r>
              <a:rPr lang="hr-HR" dirty="0"/>
              <a:t>Kliknite da biste uredili stilove teksta matrice</a:t>
            </a:r>
            <a:endParaRPr lang="hr-HR" dirty="0"/>
          </a:p>
          <a:p>
            <a:pPr lvl="1"/>
            <a:r>
              <a:rPr lang="hr-HR" dirty="0"/>
              <a:t>Druga razina</a:t>
            </a:r>
            <a:endParaRPr lang="hr-HR" dirty="0"/>
          </a:p>
          <a:p>
            <a:pPr lvl="2"/>
            <a:r>
              <a:rPr lang="hr-HR" dirty="0"/>
              <a:t>Treća razina</a:t>
            </a:r>
            <a:endParaRPr lang="hr-HR" dirty="0"/>
          </a:p>
        </p:txBody>
      </p:sp>
      <p:sp>
        <p:nvSpPr>
          <p:cNvPr id="8" name="Rezervirano mjesto podnožja 4"/>
          <p:cNvSpPr>
            <a:spLocks noGrp="1"/>
          </p:cNvSpPr>
          <p:nvPr>
            <p:ph type="ftr" sz="quarter" idx="10"/>
          </p:nvPr>
        </p:nvSpPr>
        <p:spPr>
          <a:xfrm>
            <a:off x="571500" y="6572250"/>
            <a:ext cx="7572375" cy="285750"/>
          </a:xfrm>
        </p:spPr>
        <p:txBody>
          <a:bodyPr/>
          <a:lstStyle>
            <a:lvl1pPr>
              <a:defRPr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pl-PL">
                <a:solidFill>
                  <a:srgbClr val="4F81BD">
                    <a:lumMod val="75000"/>
                  </a:srgbClr>
                </a:solidFill>
              </a:rPr>
              <a:t>Verbotonalna metoda u kontekstu ranog razvoja</a:t>
            </a:r>
            <a:endParaRPr lang="hr-HR" dirty="0">
              <a:solidFill>
                <a:srgbClr val="4F81BD">
                  <a:lumMod val="75000"/>
                </a:srgbClr>
              </a:solidFill>
            </a:endParaRPr>
          </a:p>
        </p:txBody>
      </p:sp>
      <p:sp>
        <p:nvSpPr>
          <p:cNvPr id="9" name="Rezervirano mjesto broja slajda 5"/>
          <p:cNvSpPr>
            <a:spLocks noGrp="1"/>
          </p:cNvSpPr>
          <p:nvPr>
            <p:ph type="sldNum" sz="quarter" idx="11"/>
          </p:nvPr>
        </p:nvSpPr>
        <p:spPr>
          <a:xfrm>
            <a:off x="8286750" y="6572250"/>
            <a:ext cx="633413" cy="285750"/>
          </a:xfrm>
        </p:spPr>
        <p:txBody>
          <a:bodyPr/>
          <a:lstStyle>
            <a:lvl1pPr>
              <a:defRPr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fld id="{961DD945-423F-4CBA-9004-3C37BAC1505F}" type="slidenum">
              <a:rPr lang="hr-HR">
                <a:solidFill>
                  <a:srgbClr val="4F81BD">
                    <a:lumMod val="75000"/>
                  </a:srgbClr>
                </a:solidFill>
              </a:rPr>
            </a:fld>
            <a:endParaRPr lang="hr-HR" dirty="0">
              <a:solidFill>
                <a:srgbClr val="4F81BD">
                  <a:lumMod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4061E-6B5B-4D3E-9572-2EB6ABCA978F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DE98-8655-4D9B-8AD5-94B24FA43C1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Ravni poveznik 7"/>
          <p:cNvCxnSpPr/>
          <p:nvPr userDrawn="1"/>
        </p:nvCxnSpPr>
        <p:spPr>
          <a:xfrm rot="5400000">
            <a:off x="-3285331" y="3428206"/>
            <a:ext cx="6858000" cy="1588"/>
          </a:xfrm>
          <a:prstGeom prst="line">
            <a:avLst/>
          </a:prstGeom>
          <a:ln w="762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" name="Ravni poveznik 8"/>
          <p:cNvCxnSpPr/>
          <p:nvPr userDrawn="1"/>
        </p:nvCxnSpPr>
        <p:spPr>
          <a:xfrm rot="5400000">
            <a:off x="-3142456" y="3428206"/>
            <a:ext cx="6858000" cy="1588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7" name="Ravni poveznik 9"/>
          <p:cNvCxnSpPr/>
          <p:nvPr userDrawn="1"/>
        </p:nvCxnSpPr>
        <p:spPr>
          <a:xfrm rot="5400000">
            <a:off x="-2999581" y="3428206"/>
            <a:ext cx="6858000" cy="1588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8" name="Ravni poveznik 10"/>
          <p:cNvCxnSpPr/>
          <p:nvPr userDrawn="1"/>
        </p:nvCxnSpPr>
        <p:spPr>
          <a:xfrm>
            <a:off x="0" y="6572250"/>
            <a:ext cx="9144000" cy="1588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" name="Naslov 1"/>
          <p:cNvSpPr>
            <a:spLocks noGrp="1"/>
          </p:cNvSpPr>
          <p:nvPr>
            <p:ph type="title" hasCustomPrompt="1"/>
          </p:nvPr>
        </p:nvSpPr>
        <p:spPr>
          <a:xfrm>
            <a:off x="500034" y="142852"/>
            <a:ext cx="8429684" cy="1143000"/>
          </a:xfrm>
        </p:spPr>
        <p:txBody>
          <a:bodyPr/>
          <a:lstStyle>
            <a:lvl1pPr>
              <a:defRPr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hr-HR" dirty="0"/>
              <a:t>Kliknite da biste uredili stil naslova matrice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 hasCustomPrompt="1"/>
          </p:nvPr>
        </p:nvSpPr>
        <p:spPr>
          <a:xfrm>
            <a:off x="500034" y="1428736"/>
            <a:ext cx="4214842" cy="5000660"/>
          </a:xfrm>
        </p:spPr>
        <p:txBody>
          <a:bodyPr/>
          <a:lstStyle>
            <a:lvl1pPr>
              <a:buClr>
                <a:schemeClr val="accent1">
                  <a:lumMod val="75000"/>
                </a:schemeClr>
              </a:buClr>
              <a:buFont typeface="Calibri" panose="020F0502020204030204" pitchFamily="34" charset="0"/>
              <a:buChar char="―"/>
              <a:defRPr sz="2800"/>
            </a:lvl1pPr>
            <a:lvl2pPr>
              <a:buClr>
                <a:schemeClr val="accent1">
                  <a:lumMod val="75000"/>
                </a:schemeClr>
              </a:buClr>
              <a:buFont typeface="Calibri" panose="020F0502020204030204" pitchFamily="34" charset="0"/>
              <a:buChar char="→"/>
              <a:defRPr sz="2400"/>
            </a:lvl2pPr>
            <a:lvl3pPr>
              <a:buClr>
                <a:schemeClr val="accent1">
                  <a:lumMod val="75000"/>
                </a:schemeClr>
              </a:buClr>
              <a:buFont typeface="Calibri" panose="020F0502020204030204" pitchFamily="34" charset="0"/>
              <a:buChar char="»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r-HR" dirty="0"/>
              <a:t>Kliknite da biste uredili stilove teksta matrice</a:t>
            </a:r>
            <a:endParaRPr lang="hr-HR" dirty="0"/>
          </a:p>
          <a:p>
            <a:pPr lvl="1"/>
            <a:r>
              <a:rPr lang="hr-HR" dirty="0"/>
              <a:t>Druga razina</a:t>
            </a:r>
            <a:endParaRPr lang="hr-HR" dirty="0"/>
          </a:p>
          <a:p>
            <a:pPr lvl="2"/>
            <a:r>
              <a:rPr lang="hr-HR" dirty="0"/>
              <a:t>Treća razina</a:t>
            </a:r>
            <a:endParaRPr lang="hr-HR" dirty="0"/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 hasCustomPrompt="1"/>
          </p:nvPr>
        </p:nvSpPr>
        <p:spPr>
          <a:xfrm>
            <a:off x="4786314" y="1428736"/>
            <a:ext cx="4181476" cy="5000660"/>
          </a:xfrm>
        </p:spPr>
        <p:txBody>
          <a:bodyPr/>
          <a:lstStyle>
            <a:lvl1pPr>
              <a:buClr>
                <a:schemeClr val="accent1">
                  <a:lumMod val="75000"/>
                </a:schemeClr>
              </a:buClr>
              <a:buFont typeface="Calibri" panose="020F0502020204030204" pitchFamily="34" charset="0"/>
              <a:buChar char="―"/>
              <a:defRPr sz="2800"/>
            </a:lvl1pPr>
            <a:lvl2pPr>
              <a:buClr>
                <a:schemeClr val="accent1">
                  <a:lumMod val="75000"/>
                </a:schemeClr>
              </a:buClr>
              <a:buFont typeface="Calibri" panose="020F0502020204030204" pitchFamily="34" charset="0"/>
              <a:buChar char="→"/>
              <a:defRPr sz="2400"/>
            </a:lvl2pPr>
            <a:lvl3pPr>
              <a:buClr>
                <a:schemeClr val="accent1">
                  <a:lumMod val="75000"/>
                </a:schemeClr>
              </a:buClr>
              <a:buFont typeface="Calibri" panose="020F0502020204030204" pitchFamily="34" charset="0"/>
              <a:buChar char="»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r-HR" dirty="0"/>
              <a:t>Kliknite da biste uredili stilove teksta matrice</a:t>
            </a:r>
            <a:endParaRPr lang="hr-HR" dirty="0"/>
          </a:p>
          <a:p>
            <a:pPr lvl="1"/>
            <a:r>
              <a:rPr lang="hr-HR" dirty="0"/>
              <a:t>Druga razina</a:t>
            </a:r>
            <a:endParaRPr lang="hr-HR" dirty="0"/>
          </a:p>
          <a:p>
            <a:pPr lvl="2"/>
            <a:r>
              <a:rPr lang="hr-HR" dirty="0"/>
              <a:t>Treća razina</a:t>
            </a:r>
            <a:endParaRPr lang="hr-HR" dirty="0"/>
          </a:p>
          <a:p>
            <a:pPr lvl="3"/>
            <a:endParaRPr lang="hr-HR" dirty="0"/>
          </a:p>
        </p:txBody>
      </p:sp>
      <p:sp>
        <p:nvSpPr>
          <p:cNvPr id="9" name="Rezervirano mjesto podnožja 5"/>
          <p:cNvSpPr>
            <a:spLocks noGrp="1"/>
          </p:cNvSpPr>
          <p:nvPr>
            <p:ph type="ftr" sz="quarter" idx="10"/>
          </p:nvPr>
        </p:nvSpPr>
        <p:spPr>
          <a:xfrm>
            <a:off x="500063" y="6572250"/>
            <a:ext cx="7786687" cy="285750"/>
          </a:xfrm>
        </p:spPr>
        <p:txBody>
          <a:bodyPr/>
          <a:lstStyle>
            <a:lvl1pPr>
              <a:defRPr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pl-PL">
                <a:solidFill>
                  <a:srgbClr val="4F81BD">
                    <a:lumMod val="75000"/>
                  </a:srgbClr>
                </a:solidFill>
              </a:rPr>
              <a:t>Verbotonalna metoda u kontekstu ranog razvoja</a:t>
            </a:r>
            <a:endParaRPr lang="hr-HR" dirty="0">
              <a:solidFill>
                <a:srgbClr val="4F81BD">
                  <a:lumMod val="75000"/>
                </a:srgbClr>
              </a:solidFill>
            </a:endParaRPr>
          </a:p>
        </p:txBody>
      </p:sp>
      <p:sp>
        <p:nvSpPr>
          <p:cNvPr id="10" name="Rezervirano mjesto broja slajda 6"/>
          <p:cNvSpPr>
            <a:spLocks noGrp="1"/>
          </p:cNvSpPr>
          <p:nvPr>
            <p:ph type="sldNum" sz="quarter" idx="11"/>
          </p:nvPr>
        </p:nvSpPr>
        <p:spPr>
          <a:xfrm>
            <a:off x="8358188" y="6572250"/>
            <a:ext cx="561975" cy="285750"/>
          </a:xfrm>
        </p:spPr>
        <p:txBody>
          <a:bodyPr/>
          <a:lstStyle>
            <a:lvl1pPr>
              <a:defRPr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fld id="{CDB058E2-2326-41EE-A375-83274555B96F}" type="slidenum">
              <a:rPr lang="hr-HR">
                <a:solidFill>
                  <a:srgbClr val="4F81BD">
                    <a:lumMod val="75000"/>
                  </a:srgbClr>
                </a:solidFill>
              </a:rPr>
            </a:fld>
            <a:endParaRPr lang="hr-HR" dirty="0">
              <a:solidFill>
                <a:srgbClr val="4F81BD">
                  <a:lumMod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4061E-6B5B-4D3E-9572-2EB6ABCA978F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DE98-8655-4D9B-8AD5-94B24FA43C1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4061E-6B5B-4D3E-9572-2EB6ABCA978F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DE98-8655-4D9B-8AD5-94B24FA43C1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4061E-6B5B-4D3E-9572-2EB6ABCA978F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DE98-8655-4D9B-8AD5-94B24FA43C1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4061E-6B5B-4D3E-9572-2EB6ABCA978F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DE98-8655-4D9B-8AD5-94B24FA43C1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4061E-6B5B-4D3E-9572-2EB6ABCA978F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DE98-8655-4D9B-8AD5-94B24FA43C1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4061E-6B5B-4D3E-9572-2EB6ABCA978F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DE98-8655-4D9B-8AD5-94B24FA43C1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4061E-6B5B-4D3E-9572-2EB6ABCA978F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DE98-8655-4D9B-8AD5-94B24FA43C1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4" Type="http://schemas.openxmlformats.org/officeDocument/2006/relationships/theme" Target="../theme/theme3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4" Type="http://schemas.openxmlformats.org/officeDocument/2006/relationships/theme" Target="../theme/theme4.xml"/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44061E-6B5B-4D3E-9572-2EB6ABCA978F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BADE98-8655-4D9B-8AD5-94B24FA43C19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zervirano mjesto naslova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hr-HR" smtClean="0"/>
              <a:t>Kliknite da biste uredili stil naslova matrice</a:t>
            </a:r>
            <a:endParaRPr lang="hr-HR" smtClean="0"/>
          </a:p>
        </p:txBody>
      </p:sp>
      <p:sp>
        <p:nvSpPr>
          <p:cNvPr id="7171" name="Rezervirano mjesto teksta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hr-HR" smtClean="0"/>
              <a:t>Kliknite da biste uredili stilove teksta matrice</a:t>
            </a:r>
            <a:endParaRPr lang="hr-HR" smtClean="0"/>
          </a:p>
          <a:p>
            <a:pPr lvl="1"/>
            <a:r>
              <a:rPr lang="hr-HR" smtClean="0"/>
              <a:t>Druga razina</a:t>
            </a:r>
            <a:endParaRPr lang="hr-HR" smtClean="0"/>
          </a:p>
          <a:p>
            <a:pPr lvl="2"/>
            <a:r>
              <a:rPr lang="hr-HR" smtClean="0"/>
              <a:t>Treća razina</a:t>
            </a:r>
            <a:endParaRPr lang="hr-HR" smtClean="0"/>
          </a:p>
          <a:p>
            <a:pPr lvl="3"/>
            <a:r>
              <a:rPr lang="hr-HR" smtClean="0"/>
              <a:t>Četvrta razina</a:t>
            </a:r>
            <a:endParaRPr lang="hr-HR" smtClean="0"/>
          </a:p>
          <a:p>
            <a:pPr lvl="4"/>
            <a:r>
              <a:rPr lang="hr-HR" smtClean="0"/>
              <a:t>Peta razina</a:t>
            </a:r>
            <a:endParaRPr lang="hr-HR" smtClean="0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hr-H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pl-PL">
                <a:solidFill>
                  <a:prstClr val="black">
                    <a:tint val="75000"/>
                  </a:prstClr>
                </a:solidFill>
              </a:rPr>
              <a:t>Verbotonalna metoda u kontekstu ranog razvoja</a:t>
            </a:r>
            <a:endParaRPr lang="hr-H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E658649-331A-4B06-91C6-A357A3FB089D}" type="slidenum">
              <a:rPr lang="hr-HR">
                <a:solidFill>
                  <a:prstClr val="black">
                    <a:tint val="75000"/>
                  </a:prstClr>
                </a:solidFill>
              </a:rPr>
            </a:fld>
            <a:endParaRPr lang="hr-HR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zervirano mjesto naslova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hr-HR" smtClean="0"/>
              <a:t>Kliknite da biste uredili stil naslova matrice</a:t>
            </a:r>
            <a:endParaRPr lang="hr-HR" smtClean="0"/>
          </a:p>
        </p:txBody>
      </p:sp>
      <p:sp>
        <p:nvSpPr>
          <p:cNvPr id="7171" name="Rezervirano mjesto teksta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hr-HR" smtClean="0"/>
              <a:t>Kliknite da biste uredili stilove teksta matrice</a:t>
            </a:r>
            <a:endParaRPr lang="hr-HR" smtClean="0"/>
          </a:p>
          <a:p>
            <a:pPr lvl="1"/>
            <a:r>
              <a:rPr lang="hr-HR" smtClean="0"/>
              <a:t>Druga razina</a:t>
            </a:r>
            <a:endParaRPr lang="hr-HR" smtClean="0"/>
          </a:p>
          <a:p>
            <a:pPr lvl="2"/>
            <a:r>
              <a:rPr lang="hr-HR" smtClean="0"/>
              <a:t>Treća razina</a:t>
            </a:r>
            <a:endParaRPr lang="hr-HR" smtClean="0"/>
          </a:p>
          <a:p>
            <a:pPr lvl="3"/>
            <a:r>
              <a:rPr lang="hr-HR" smtClean="0"/>
              <a:t>Četvrta razina</a:t>
            </a:r>
            <a:endParaRPr lang="hr-HR" smtClean="0"/>
          </a:p>
          <a:p>
            <a:pPr lvl="4"/>
            <a:r>
              <a:rPr lang="hr-HR" smtClean="0"/>
              <a:t>Peta razina</a:t>
            </a:r>
            <a:endParaRPr lang="hr-HR" smtClean="0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hr-H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pl-PL">
                <a:solidFill>
                  <a:prstClr val="black">
                    <a:tint val="75000"/>
                  </a:prstClr>
                </a:solidFill>
              </a:rPr>
              <a:t>Verbotonalna metoda u kontekstu ranog razvoja</a:t>
            </a:r>
            <a:endParaRPr lang="hr-H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E658649-331A-4B06-91C6-A357A3FB089D}" type="slidenum">
              <a:rPr lang="hr-HR">
                <a:solidFill>
                  <a:prstClr val="black">
                    <a:tint val="75000"/>
                  </a:prstClr>
                </a:solidFill>
              </a:rPr>
            </a:fld>
            <a:endParaRPr lang="hr-HR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zervirano mjesto naslova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hr-HR" smtClean="0"/>
              <a:t>Kliknite da biste uredili stil naslova matrice</a:t>
            </a:r>
            <a:endParaRPr lang="hr-HR" smtClean="0"/>
          </a:p>
        </p:txBody>
      </p:sp>
      <p:sp>
        <p:nvSpPr>
          <p:cNvPr id="7171" name="Rezervirano mjesto teksta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hr-HR" smtClean="0"/>
              <a:t>Kliknite da biste uredili stilove teksta matrice</a:t>
            </a:r>
            <a:endParaRPr lang="hr-HR" smtClean="0"/>
          </a:p>
          <a:p>
            <a:pPr lvl="1"/>
            <a:r>
              <a:rPr lang="hr-HR" smtClean="0"/>
              <a:t>Druga razina</a:t>
            </a:r>
            <a:endParaRPr lang="hr-HR" smtClean="0"/>
          </a:p>
          <a:p>
            <a:pPr lvl="2"/>
            <a:r>
              <a:rPr lang="hr-HR" smtClean="0"/>
              <a:t>Treća razina</a:t>
            </a:r>
            <a:endParaRPr lang="hr-HR" smtClean="0"/>
          </a:p>
          <a:p>
            <a:pPr lvl="3"/>
            <a:r>
              <a:rPr lang="hr-HR" smtClean="0"/>
              <a:t>Četvrta razina</a:t>
            </a:r>
            <a:endParaRPr lang="hr-HR" smtClean="0"/>
          </a:p>
          <a:p>
            <a:pPr lvl="4"/>
            <a:r>
              <a:rPr lang="hr-HR" smtClean="0"/>
              <a:t>Peta razina</a:t>
            </a:r>
            <a:endParaRPr lang="hr-HR" smtClean="0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hr-H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pl-PL">
                <a:solidFill>
                  <a:prstClr val="black">
                    <a:tint val="75000"/>
                  </a:prstClr>
                </a:solidFill>
              </a:rPr>
              <a:t>Verbotonalna metoda u kontekstu ranog razvoja</a:t>
            </a:r>
            <a:endParaRPr lang="hr-H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E658649-331A-4B06-91C6-A357A3FB089D}" type="slidenum">
              <a:rPr lang="hr-HR">
                <a:solidFill>
                  <a:prstClr val="black">
                    <a:tint val="75000"/>
                  </a:prstClr>
                </a:solidFill>
              </a:rPr>
            </a:fld>
            <a:endParaRPr lang="hr-HR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13.xml"/><Relationship Id="rId5" Type="http://schemas.microsoft.com/office/2007/relationships/diagramDrawing" Target="../diagrams/drawing3.xml"/><Relationship Id="rId4" Type="http://schemas.openxmlformats.org/officeDocument/2006/relationships/diagramColors" Target="../diagrams/colors3.xml"/><Relationship Id="rId3" Type="http://schemas.openxmlformats.org/officeDocument/2006/relationships/diagramQuickStyle" Target="../diagrams/quickStyle3.xml"/><Relationship Id="rId2" Type="http://schemas.openxmlformats.org/officeDocument/2006/relationships/diagramLayout" Target="../diagrams/layout3.xml"/><Relationship Id="rId1" Type="http://schemas.openxmlformats.org/officeDocument/2006/relationships/diagramData" Target="../diagrams/data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15.png"/><Relationship Id="rId1" Type="http://schemas.openxmlformats.org/officeDocument/2006/relationships/oleObject" Target="../embeddings/Workbook1.xls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5.pn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13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13.xml"/><Relationship Id="rId5" Type="http://schemas.microsoft.com/office/2007/relationships/diagramDrawing" Target="../diagrams/drawing2.xml"/><Relationship Id="rId4" Type="http://schemas.openxmlformats.org/officeDocument/2006/relationships/diagramColors" Target="../diagrams/colors2.xml"/><Relationship Id="rId3" Type="http://schemas.openxmlformats.org/officeDocument/2006/relationships/diagramQuickStyle" Target="../diagrams/quickStyle2.xml"/><Relationship Id="rId2" Type="http://schemas.openxmlformats.org/officeDocument/2006/relationships/diagramLayout" Target="../diagrams/layout2.xml"/><Relationship Id="rId1" Type="http://schemas.openxmlformats.org/officeDocument/2006/relationships/diagramData" Target="../diagrams/data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zervirano mjesto broja slajda 5"/>
          <p:cNvSpPr>
            <a:spLocks noGrp="1"/>
          </p:cNvSpPr>
          <p:nvPr>
            <p:ph type="sldNum" sz="quarter" idx="11"/>
          </p:nvPr>
        </p:nvSpPr>
        <p:spPr>
          <a:xfrm>
            <a:off x="8229600" y="6413500"/>
            <a:ext cx="914400" cy="457200"/>
          </a:xfrm>
        </p:spPr>
        <p:txBody>
          <a:bodyPr/>
          <a:lstStyle/>
          <a:p>
            <a:pPr>
              <a:defRPr/>
            </a:pPr>
            <a:fld id="{2421B453-AE59-4C2E-954E-3B2C6885A062}" type="slidenum">
              <a:rPr lang="hr-HR" b="0">
                <a:solidFill>
                  <a:prstClr val="black">
                    <a:tint val="75000"/>
                  </a:prstClr>
                </a:solidFill>
              </a:rPr>
            </a:fld>
            <a:endParaRPr lang="hr-HR" sz="1400" b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38306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214313"/>
            <a:ext cx="7767638" cy="1431925"/>
          </a:xfrm>
        </p:spPr>
        <p:txBody>
          <a:bodyPr rtlCol="0">
            <a:normAutofit/>
          </a:bodyPr>
          <a:lstStyle/>
          <a:p>
            <a:pPr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lang="hr-HR" sz="3400" dirty="0"/>
              <a:t>PROGRAM RANE REHABILITACIJE, PRAĆENJA I SAVJETOVALIŠTA </a:t>
            </a:r>
            <a:br>
              <a:rPr lang="hr-HR" sz="3400" dirty="0"/>
            </a:br>
            <a:r>
              <a:rPr lang="hr-HR" sz="3400" dirty="0"/>
              <a:t>ZA RODITELJE SLUŠNO OŠTEĆENE DJECE</a:t>
            </a:r>
            <a:endParaRPr lang="hr-HR" sz="3400" dirty="0"/>
          </a:p>
        </p:txBody>
      </p:sp>
      <p:graphicFrame>
        <p:nvGraphicFramePr>
          <p:cNvPr id="7" name="Dijagram 6"/>
          <p:cNvGraphicFramePr/>
          <p:nvPr/>
        </p:nvGraphicFramePr>
        <p:xfrm>
          <a:off x="585734" y="1997856"/>
          <a:ext cx="8018714" cy="44156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" name="Rezervirano mjesto podnožja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pl-PL">
                <a:solidFill>
                  <a:srgbClr val="4F81BD">
                    <a:lumMod val="75000"/>
                  </a:srgbClr>
                </a:solidFill>
              </a:rPr>
              <a:t>Verbotonalna metoda u kontekstu ranog razvoja</a:t>
            </a:r>
            <a:endParaRPr lang="hr-HR" dirty="0">
              <a:solidFill>
                <a:srgbClr val="4F81BD">
                  <a:lumMod val="75000"/>
                </a:srgbClr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571500" y="142875"/>
            <a:ext cx="8358188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 dirty="0"/>
              <a:t>Rana rehabilitacija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571500" y="1428750"/>
            <a:ext cx="8358188" cy="5000625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SzPct val="125000"/>
              <a:buFont typeface="Symbol" panose="05050102010706020507" pitchFamily="18" charset="2"/>
              <a:buChar char="®"/>
              <a:defRPr/>
            </a:pPr>
            <a:r>
              <a:rPr lang="hr-HR" dirty="0"/>
              <a:t>razvijanje </a:t>
            </a:r>
            <a:r>
              <a:rPr lang="hr-HR" b="1" dirty="0" err="1"/>
              <a:t>senzomotornih</a:t>
            </a:r>
            <a:r>
              <a:rPr lang="hr-HR" b="1" dirty="0"/>
              <a:t> i kognitivnih sposobnosti </a:t>
            </a:r>
            <a:r>
              <a:rPr lang="hr-HR" dirty="0"/>
              <a:t>primjerenih za dob</a:t>
            </a:r>
            <a:endParaRPr lang="hr-HR" dirty="0"/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SzPct val="125000"/>
              <a:buFont typeface="Symbol" panose="05050102010706020507" pitchFamily="18" charset="2"/>
              <a:buChar char="®"/>
              <a:defRPr/>
            </a:pPr>
            <a:endParaRPr lang="hr-HR" dirty="0"/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SzPct val="125000"/>
              <a:buFont typeface="Symbol" panose="05050102010706020507" pitchFamily="18" charset="2"/>
              <a:buChar char="®"/>
              <a:defRPr/>
            </a:pPr>
            <a:r>
              <a:rPr lang="hr-HR" dirty="0"/>
              <a:t> </a:t>
            </a:r>
            <a:r>
              <a:rPr lang="hr-HR" b="1" dirty="0"/>
              <a:t>tjelesno-afektivne komunikacije</a:t>
            </a:r>
            <a:r>
              <a:rPr lang="hr-HR" dirty="0"/>
              <a:t>, kao osnove za stvaranje uvjeta da se govor počne razvijati</a:t>
            </a:r>
            <a:endParaRPr lang="hr-HR" dirty="0"/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SzPct val="125000"/>
              <a:buFont typeface="Symbol" panose="05050102010706020507" pitchFamily="18" charset="2"/>
              <a:buChar char="®"/>
              <a:defRPr/>
            </a:pPr>
            <a:endParaRPr lang="hr-HR" dirty="0"/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SzPct val="125000"/>
              <a:buFont typeface="Symbol" panose="05050102010706020507" pitchFamily="18" charset="2"/>
              <a:buChar char="®"/>
              <a:defRPr/>
            </a:pPr>
            <a:r>
              <a:rPr lang="hr-HR" dirty="0"/>
              <a:t> </a:t>
            </a:r>
            <a:r>
              <a:rPr lang="hr-HR" b="1" dirty="0"/>
              <a:t>neverbalne</a:t>
            </a:r>
            <a:r>
              <a:rPr lang="hr-HR" dirty="0"/>
              <a:t>, situacijske komunikacije, kao poticaj za neverbalni i verbalni način izražavanja i razumijevanja</a:t>
            </a:r>
            <a:endParaRPr lang="hr-HR" dirty="0"/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SzPct val="125000"/>
              <a:buFont typeface="Symbol" panose="05050102010706020507" pitchFamily="18" charset="2"/>
              <a:buChar char="®"/>
              <a:defRPr/>
            </a:pPr>
            <a:endParaRPr lang="hr-HR" dirty="0"/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SzPct val="125000"/>
              <a:buFont typeface="Symbol" panose="05050102010706020507" pitchFamily="18" charset="2"/>
              <a:buChar char="®"/>
              <a:defRPr/>
            </a:pPr>
            <a:r>
              <a:rPr lang="hr-HR" dirty="0"/>
              <a:t> </a:t>
            </a:r>
            <a:r>
              <a:rPr lang="hr-HR" b="1" dirty="0"/>
              <a:t>slušnu rehabilitaciju </a:t>
            </a:r>
            <a:r>
              <a:rPr lang="hr-HR" dirty="0"/>
              <a:t>– uvjet razvoja govora</a:t>
            </a:r>
            <a:endParaRPr lang="hr-HR" dirty="0"/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SzPct val="125000"/>
              <a:buFont typeface="Symbol" panose="05050102010706020507" pitchFamily="18" charset="2"/>
              <a:buChar char="®"/>
              <a:defRPr/>
            </a:pPr>
            <a:endParaRPr lang="hr-HR" dirty="0"/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SzPct val="125000"/>
              <a:buFont typeface="Symbol" panose="05050102010706020507" pitchFamily="18" charset="2"/>
              <a:buChar char="®"/>
              <a:defRPr/>
            </a:pPr>
            <a:r>
              <a:rPr lang="hr-HR" dirty="0"/>
              <a:t> </a:t>
            </a:r>
            <a:r>
              <a:rPr lang="hr-HR" b="1" dirty="0"/>
              <a:t>razvoj govora</a:t>
            </a:r>
            <a:endParaRPr lang="en-US" dirty="0"/>
          </a:p>
          <a:p>
            <a:pPr eaLnBrk="1" fontAlgn="auto" hangingPunct="1">
              <a:spcAft>
                <a:spcPts val="0"/>
              </a:spcAft>
              <a:defRPr/>
            </a:pPr>
            <a:endParaRPr lang="hr-HR" dirty="0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pl-PL">
                <a:solidFill>
                  <a:srgbClr val="4F81BD">
                    <a:lumMod val="75000"/>
                  </a:srgbClr>
                </a:solidFill>
              </a:rPr>
              <a:t>Verbotonalna metoda u kontekstu ranog razvoja</a:t>
            </a:r>
            <a:endParaRPr lang="hr-HR" dirty="0">
              <a:solidFill>
                <a:srgbClr val="4F81BD">
                  <a:lumMod val="75000"/>
                </a:srgbClr>
              </a:solidFill>
            </a:endParaRPr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BDD0224-8846-422A-AD3D-C3DA67E9BA2C}" type="slidenum">
              <a:rPr lang="hr-HR">
                <a:solidFill>
                  <a:srgbClr val="4F81BD">
                    <a:lumMod val="75000"/>
                  </a:srgbClr>
                </a:solidFill>
              </a:rPr>
            </a:fld>
            <a:endParaRPr lang="hr-HR" dirty="0">
              <a:solidFill>
                <a:srgbClr val="4F81BD">
                  <a:lumMod val="75000"/>
                </a:srgbClr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2286000" y="214313"/>
            <a:ext cx="6500813" cy="371475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 dirty="0"/>
              <a:t>Rana intervencija</a:t>
            </a:r>
            <a:endParaRPr lang="hr-HR" dirty="0"/>
          </a:p>
        </p:txBody>
      </p:sp>
      <p:sp>
        <p:nvSpPr>
          <p:cNvPr id="75779" name="Subtitle 6"/>
          <p:cNvSpPr>
            <a:spLocks noGrp="1"/>
          </p:cNvSpPr>
          <p:nvPr>
            <p:ph type="subTitle" idx="1"/>
          </p:nvPr>
        </p:nvSpPr>
        <p:spPr>
          <a:xfrm>
            <a:off x="2286000" y="4071938"/>
            <a:ext cx="6500813" cy="2286000"/>
          </a:xfrm>
        </p:spPr>
        <p:txBody>
          <a:bodyPr/>
          <a:lstStyle/>
          <a:p>
            <a:pPr eaLnBrk="1" hangingPunct="1"/>
            <a:r>
              <a:rPr lang="hr-HR" smtClean="0"/>
              <a:t>kod djece s komunikacijskim i </a:t>
            </a:r>
            <a:endParaRPr lang="hr-HR" smtClean="0"/>
          </a:p>
          <a:p>
            <a:pPr eaLnBrk="1" hangingPunct="1"/>
            <a:r>
              <a:rPr lang="hr-HR" smtClean="0"/>
              <a:t>jezično govornim odstupanjima</a:t>
            </a:r>
            <a:endParaRPr lang="hr-HR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142875"/>
            <a:ext cx="8358188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 dirty="0"/>
              <a:t>Komunikacija – jezik - govor</a:t>
            </a:r>
            <a:endParaRPr lang="hr-H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pl-PL">
                <a:solidFill>
                  <a:srgbClr val="4F81BD">
                    <a:lumMod val="75000"/>
                  </a:srgbClr>
                </a:solidFill>
              </a:rPr>
              <a:t>Verbotonalna metoda u kontekstu ranog razvoja</a:t>
            </a:r>
            <a:endParaRPr lang="hr-HR" dirty="0">
              <a:solidFill>
                <a:srgbClr val="4F81BD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BB75911-4E0F-4E51-BCD0-4E98F0038B3A}" type="slidenum">
              <a:rPr lang="hr-HR">
                <a:solidFill>
                  <a:srgbClr val="4F81BD">
                    <a:lumMod val="75000"/>
                  </a:srgbClr>
                </a:solidFill>
              </a:rPr>
            </a:fld>
            <a:endParaRPr lang="hr-HR" dirty="0">
              <a:solidFill>
                <a:srgbClr val="4F81BD">
                  <a:lumMod val="75000"/>
                </a:srgb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70175" y="4779434"/>
            <a:ext cx="7560840" cy="136815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hr-HR" sz="2400" b="1" dirty="0">
                <a:solidFill>
                  <a:prstClr val="black"/>
                </a:solidFill>
              </a:rPr>
              <a:t>KOMUNIKACIJA</a:t>
            </a:r>
            <a:endParaRPr lang="hr-HR" sz="2400" b="1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583160" y="3244986"/>
            <a:ext cx="6157192" cy="136815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hr-HR" sz="2400" b="1" dirty="0">
                <a:solidFill>
                  <a:prstClr val="black"/>
                </a:solidFill>
              </a:rPr>
              <a:t>JEZIK</a:t>
            </a:r>
            <a:endParaRPr lang="hr-HR" sz="2400" b="1" dirty="0">
              <a:solidFill>
                <a:prstClr val="black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523331" y="1732265"/>
            <a:ext cx="4276850" cy="136815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hr-HR" sz="2400" b="1" dirty="0">
                <a:solidFill>
                  <a:prstClr val="black"/>
                </a:solidFill>
              </a:rPr>
              <a:t>GOVOR</a:t>
            </a:r>
            <a:endParaRPr lang="hr-HR" sz="2400" b="1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331913" y="5740400"/>
            <a:ext cx="69548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hr-HR">
                <a:solidFill>
                  <a:prstClr val="black"/>
                </a:solidFill>
                <a:latin typeface="Calibri" panose="020F0502020204030204" pitchFamily="34" charset="0"/>
              </a:rPr>
              <a:t>proces razmjene obavijesti</a:t>
            </a:r>
            <a:endParaRPr lang="hr-HR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576388" y="4197350"/>
            <a:ext cx="61642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hr-HR">
                <a:solidFill>
                  <a:prstClr val="black"/>
                </a:solidFill>
                <a:latin typeface="Calibri" panose="020F0502020204030204" pitchFamily="34" charset="0"/>
              </a:rPr>
              <a:t>komunikacijski sustav znakova i pravila</a:t>
            </a:r>
            <a:endParaRPr lang="hr-HR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755900" y="2619375"/>
            <a:ext cx="39036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hr-HR">
                <a:solidFill>
                  <a:prstClr val="black"/>
                </a:solidFill>
                <a:latin typeface="Calibri" panose="020F0502020204030204" pitchFamily="34" charset="0"/>
              </a:rPr>
              <a:t>zvučna realizacija jezika</a:t>
            </a:r>
            <a:endParaRPr lang="hr-HR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142875"/>
            <a:ext cx="8358188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 dirty="0"/>
              <a:t>Rana komunikacija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1428750"/>
            <a:ext cx="8358188" cy="507206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 dirty="0"/>
              <a:t> u dobi od 0 do 6 godina</a:t>
            </a:r>
            <a:endParaRPr lang="hr-HR" dirty="0"/>
          </a:p>
          <a:p>
            <a:pPr eaLnBrk="1" fontAlgn="auto" hangingPunct="1">
              <a:spcAft>
                <a:spcPts val="0"/>
              </a:spcAft>
              <a:defRPr/>
            </a:pPr>
            <a:endParaRPr lang="hr-HR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hr-HR" dirty="0"/>
              <a:t> razvoj komunikacije kroz dvije razvojne linije:</a:t>
            </a:r>
            <a:endParaRPr lang="hr-HR" dirty="0"/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hr-HR" dirty="0"/>
              <a:t> komunikacijske </a:t>
            </a:r>
            <a:r>
              <a:rPr lang="hr-HR" b="1" dirty="0"/>
              <a:t>funkcije</a:t>
            </a:r>
            <a:endParaRPr lang="hr-HR" b="1" dirty="0"/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hr-HR" dirty="0"/>
              <a:t> komunikacijske </a:t>
            </a:r>
            <a:r>
              <a:rPr lang="hr-HR" b="1" dirty="0"/>
              <a:t>forme</a:t>
            </a:r>
            <a:endParaRPr lang="hr-HR" b="1" dirty="0"/>
          </a:p>
          <a:p>
            <a:pPr lvl="1" eaLnBrk="1" fontAlgn="auto" hangingPunct="1">
              <a:spcAft>
                <a:spcPts val="0"/>
              </a:spcAft>
              <a:defRPr/>
            </a:pPr>
            <a:endParaRPr lang="hr-HR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pl-PL">
                <a:solidFill>
                  <a:srgbClr val="4F81BD">
                    <a:lumMod val="75000"/>
                  </a:srgbClr>
                </a:solidFill>
              </a:rPr>
              <a:t>Verbotonalna metoda u kontekstu ranog razvoja</a:t>
            </a:r>
            <a:endParaRPr lang="hr-HR" dirty="0">
              <a:solidFill>
                <a:srgbClr val="4F81BD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11341AC-0656-44F9-9AD9-190F83CFE6AE}" type="slidenum">
              <a:rPr lang="hr-HR">
                <a:solidFill>
                  <a:srgbClr val="4F81BD">
                    <a:lumMod val="75000"/>
                  </a:srgbClr>
                </a:solidFill>
              </a:rPr>
            </a:fld>
            <a:endParaRPr lang="hr-HR" dirty="0">
              <a:solidFill>
                <a:srgbClr val="4F81BD">
                  <a:lumMod val="75000"/>
                </a:srgbClr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142875"/>
            <a:ext cx="8358188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 dirty="0"/>
              <a:t>Rana komunikacija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1428750"/>
            <a:ext cx="8358188" cy="507206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 dirty="0"/>
              <a:t> glavna svrha: </a:t>
            </a:r>
            <a:r>
              <a:rPr lang="hr-HR" b="1" dirty="0"/>
              <a:t>utjecaj na okolinu</a:t>
            </a:r>
            <a:endParaRPr lang="hr-HR" b="1" dirty="0"/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hr-HR" b="1" dirty="0"/>
              <a:t> </a:t>
            </a:r>
            <a:r>
              <a:rPr lang="hr-HR" dirty="0"/>
              <a:t>već krajem prve godine života</a:t>
            </a:r>
            <a:endParaRPr lang="hr-HR" b="1" dirty="0"/>
          </a:p>
          <a:p>
            <a:pPr eaLnBrk="1" fontAlgn="auto" hangingPunct="1">
              <a:spcAft>
                <a:spcPts val="0"/>
              </a:spcAft>
              <a:defRPr/>
            </a:pPr>
            <a:endParaRPr lang="hr-HR" b="1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hr-HR" b="1" dirty="0"/>
              <a:t>zastoj</a:t>
            </a:r>
            <a:r>
              <a:rPr lang="hr-HR" dirty="0"/>
              <a:t> u komunikacijskom razvoju:</a:t>
            </a:r>
            <a:endParaRPr lang="hr-HR" dirty="0"/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hr-HR" dirty="0"/>
              <a:t> nemoćni u prenošenju svojih potreba okolini</a:t>
            </a:r>
            <a:endParaRPr lang="hr-HR" dirty="0"/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hr-HR" dirty="0"/>
              <a:t> najčešći neprepoznati uzrok odgođene pojave i atipičnog razvoja jezika</a:t>
            </a:r>
            <a:endParaRPr lang="hr-H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pl-PL">
                <a:solidFill>
                  <a:srgbClr val="4F81BD">
                    <a:lumMod val="75000"/>
                  </a:srgbClr>
                </a:solidFill>
              </a:rPr>
              <a:t>Verbotonalna metoda u kontekstu ranog razvoja</a:t>
            </a:r>
            <a:endParaRPr lang="hr-HR" dirty="0">
              <a:solidFill>
                <a:srgbClr val="4F81BD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F2B2313-25A9-4716-9844-15656895064B}" type="slidenum">
              <a:rPr lang="hr-HR">
                <a:solidFill>
                  <a:srgbClr val="4F81BD">
                    <a:lumMod val="75000"/>
                  </a:srgbClr>
                </a:solidFill>
              </a:rPr>
            </a:fld>
            <a:endParaRPr lang="hr-HR" dirty="0">
              <a:solidFill>
                <a:srgbClr val="4F81BD">
                  <a:lumMod val="75000"/>
                </a:srgbClr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142875"/>
            <a:ext cx="8358188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 dirty="0"/>
              <a:t>Rana komunikacija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1428750"/>
            <a:ext cx="8358188" cy="507206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 dirty="0"/>
              <a:t> obratiti pozornost: intencijska komunikacija</a:t>
            </a:r>
            <a:endParaRPr lang="hr-HR" dirty="0"/>
          </a:p>
          <a:p>
            <a:pPr eaLnBrk="1" fontAlgn="auto" hangingPunct="1">
              <a:spcAft>
                <a:spcPts val="0"/>
              </a:spcAft>
              <a:defRPr/>
            </a:pPr>
            <a:endParaRPr lang="hr-HR" dirty="0"/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hr-HR" dirty="0"/>
              <a:t> uvlači li dijete druge ljude u svoje aktivnosti</a:t>
            </a:r>
            <a:endParaRPr lang="hr-HR" dirty="0"/>
          </a:p>
          <a:p>
            <a:pPr lvl="1" eaLnBrk="1" fontAlgn="auto" hangingPunct="1">
              <a:spcAft>
                <a:spcPts val="0"/>
              </a:spcAft>
              <a:defRPr/>
            </a:pPr>
            <a:endParaRPr lang="hr-HR" dirty="0"/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hr-HR" dirty="0"/>
              <a:t> komunicira li dijete u deklarativne svrhe</a:t>
            </a:r>
            <a:endParaRPr lang="hr-HR" dirty="0"/>
          </a:p>
          <a:p>
            <a:pPr lvl="1" eaLnBrk="1" fontAlgn="auto" hangingPunct="1">
              <a:spcAft>
                <a:spcPts val="0"/>
              </a:spcAft>
              <a:defRPr/>
            </a:pPr>
            <a:endParaRPr lang="hr-HR" dirty="0"/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hr-HR" dirty="0"/>
              <a:t> razmjenjuje li dijete pogled očima</a:t>
            </a:r>
            <a:endParaRPr lang="hr-HR" dirty="0"/>
          </a:p>
          <a:p>
            <a:pPr lvl="1" eaLnBrk="1" fontAlgn="auto" hangingPunct="1">
              <a:spcAft>
                <a:spcPts val="0"/>
              </a:spcAft>
              <a:defRPr/>
            </a:pPr>
            <a:endParaRPr lang="hr-HR" dirty="0"/>
          </a:p>
          <a:p>
            <a:pPr lvl="1" eaLnBrk="1" fontAlgn="auto" hangingPunct="1">
              <a:spcAft>
                <a:spcPts val="0"/>
              </a:spcAft>
              <a:defRPr/>
            </a:pPr>
            <a:endParaRPr lang="hr-HR" dirty="0"/>
          </a:p>
          <a:p>
            <a:pPr marL="457200" lvl="1" indent="0" eaLnBrk="1" fontAlgn="auto" hangingPunct="1">
              <a:spcAft>
                <a:spcPts val="0"/>
              </a:spcAft>
              <a:buFont typeface="Calibri" panose="020F0502020204030204" pitchFamily="34" charset="0"/>
              <a:buNone/>
              <a:defRPr/>
            </a:pPr>
            <a:endParaRPr lang="hr-H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pl-PL">
                <a:solidFill>
                  <a:srgbClr val="4F81BD">
                    <a:lumMod val="75000"/>
                  </a:srgbClr>
                </a:solidFill>
              </a:rPr>
              <a:t>Verbotonalna metoda u kontekstu ranog razvoja</a:t>
            </a:r>
            <a:endParaRPr lang="hr-HR" dirty="0">
              <a:solidFill>
                <a:srgbClr val="4F81BD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7C2FD82-61FB-4C00-B811-5ECE1F710C1F}" type="slidenum">
              <a:rPr lang="hr-HR">
                <a:solidFill>
                  <a:srgbClr val="4F81BD">
                    <a:lumMod val="75000"/>
                  </a:srgbClr>
                </a:solidFill>
              </a:rPr>
            </a:fld>
            <a:endParaRPr lang="hr-HR" dirty="0">
              <a:solidFill>
                <a:srgbClr val="4F81BD">
                  <a:lumMod val="75000"/>
                </a:srgbClr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142875"/>
            <a:ext cx="8358188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 dirty="0"/>
              <a:t>Rana komunikacija i rana intervencija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1428750"/>
            <a:ext cx="8358188" cy="507206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 dirty="0"/>
              <a:t>rana intervencija obično započinje kada se utvrdi da postoji stanje koje se htjelo prevenirati</a:t>
            </a:r>
            <a:endParaRPr lang="hr-HR" dirty="0"/>
          </a:p>
          <a:p>
            <a:pPr eaLnBrk="1" fontAlgn="auto" hangingPunct="1">
              <a:spcAft>
                <a:spcPts val="0"/>
              </a:spcAft>
              <a:defRPr/>
            </a:pPr>
            <a:endParaRPr lang="hr-H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pl-PL">
                <a:solidFill>
                  <a:srgbClr val="4F81BD">
                    <a:lumMod val="75000"/>
                  </a:srgbClr>
                </a:solidFill>
              </a:rPr>
              <a:t>Verbotonalna metoda u kontekstu ranog razvoja</a:t>
            </a:r>
            <a:endParaRPr lang="hr-HR" dirty="0">
              <a:solidFill>
                <a:srgbClr val="4F81BD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BDE4B01-22DD-479A-98CA-AC3DA0B38D56}" type="slidenum">
              <a:rPr lang="hr-HR">
                <a:solidFill>
                  <a:srgbClr val="4F81BD">
                    <a:lumMod val="75000"/>
                  </a:srgbClr>
                </a:solidFill>
              </a:rPr>
            </a:fld>
            <a:endParaRPr lang="hr-HR" dirty="0">
              <a:solidFill>
                <a:srgbClr val="4F81BD">
                  <a:lumMod val="75000"/>
                </a:srgbClr>
              </a:solidFill>
            </a:endParaRPr>
          </a:p>
        </p:txBody>
      </p:sp>
      <p:pic>
        <p:nvPicPr>
          <p:cNvPr id="80902" name="Picture 2" descr="Image result for clock 5 to 1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0763" y="3068638"/>
            <a:ext cx="2381250" cy="323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142875"/>
            <a:ext cx="8358188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 dirty="0"/>
              <a:t>Rana komunikacija i rana intervencija</a:t>
            </a:r>
            <a:endParaRPr lang="hr-HR" dirty="0"/>
          </a:p>
        </p:txBody>
      </p:sp>
      <p:graphicFrame>
        <p:nvGraphicFramePr>
          <p:cNvPr id="2050" name="Content Placeholder 9"/>
          <p:cNvGraphicFramePr>
            <a:graphicFrameLocks noGrp="1"/>
          </p:cNvGraphicFramePr>
          <p:nvPr>
            <p:ph idx="1"/>
          </p:nvPr>
        </p:nvGraphicFramePr>
        <p:xfrm>
          <a:off x="571500" y="1428750"/>
          <a:ext cx="8358188" cy="5072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1" imgW="8357870" imgH="5071745" progId="Excel.Chart.8">
                  <p:embed/>
                </p:oleObj>
              </mc:Choice>
              <mc:Fallback>
                <p:oleObj name="" r:id="rId1" imgW="8357870" imgH="5071745" progId="Excel.Chart.8">
                  <p:embed/>
                  <p:pic>
                    <p:nvPicPr>
                      <p:cNvPr id="0" name="Picture 2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00" y="1428750"/>
                        <a:ext cx="8358188" cy="5072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pl-PL">
                <a:solidFill>
                  <a:srgbClr val="4F81BD">
                    <a:lumMod val="75000"/>
                  </a:srgbClr>
                </a:solidFill>
              </a:rPr>
              <a:t>Verbotonalna metoda u kontekstu ranog razvoja</a:t>
            </a:r>
            <a:endParaRPr lang="hr-HR" dirty="0">
              <a:solidFill>
                <a:srgbClr val="4F81BD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4012418-3393-40AA-A54E-A358025172D9}" type="slidenum">
              <a:rPr lang="hr-HR">
                <a:solidFill>
                  <a:srgbClr val="4F81BD">
                    <a:lumMod val="75000"/>
                  </a:srgbClr>
                </a:solidFill>
              </a:rPr>
            </a:fld>
            <a:endParaRPr lang="hr-HR" dirty="0">
              <a:solidFill>
                <a:srgbClr val="4F81BD">
                  <a:lumMod val="75000"/>
                </a:srgbClr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142875"/>
            <a:ext cx="8358188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 dirty="0"/>
              <a:t>Što je rana intervencija?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1428750"/>
            <a:ext cx="8358188" cy="507206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 dirty="0"/>
              <a:t> stručna poticajna pomoć djeci</a:t>
            </a:r>
            <a:endParaRPr lang="hr-HR" dirty="0"/>
          </a:p>
          <a:p>
            <a:pPr eaLnBrk="1" fontAlgn="auto" hangingPunct="1">
              <a:spcAft>
                <a:spcPts val="0"/>
              </a:spcAft>
              <a:defRPr/>
            </a:pPr>
            <a:endParaRPr lang="hr-HR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hr-HR" dirty="0"/>
              <a:t> stručna i savjetodavna pomoć roditeljima</a:t>
            </a:r>
            <a:endParaRPr lang="hr-HR" dirty="0"/>
          </a:p>
          <a:p>
            <a:pPr eaLnBrk="1" fontAlgn="auto" hangingPunct="1">
              <a:spcAft>
                <a:spcPts val="0"/>
              </a:spcAft>
              <a:defRPr/>
            </a:pPr>
            <a:endParaRPr lang="hr-HR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hr-HR" dirty="0"/>
              <a:t> utvrđeni razvojni rizik ili razvojna teškoća</a:t>
            </a:r>
            <a:endParaRPr lang="hr-H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pl-PL">
                <a:solidFill>
                  <a:srgbClr val="4F81BD">
                    <a:lumMod val="75000"/>
                  </a:srgbClr>
                </a:solidFill>
              </a:rPr>
              <a:t>Verbotonalna metoda u kontekstu ranog razvoja</a:t>
            </a:r>
            <a:endParaRPr lang="hr-HR" dirty="0">
              <a:solidFill>
                <a:srgbClr val="4F81BD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9226E9D-8C10-4B46-A6F2-C8E648D86A6A}" type="slidenum">
              <a:rPr lang="hr-HR">
                <a:solidFill>
                  <a:srgbClr val="4F81BD">
                    <a:lumMod val="75000"/>
                  </a:srgbClr>
                </a:solidFill>
              </a:rPr>
            </a:fld>
            <a:endParaRPr lang="hr-HR" dirty="0">
              <a:solidFill>
                <a:srgbClr val="4F81BD">
                  <a:lumMod val="75000"/>
                </a:srgb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2286000" y="214313"/>
            <a:ext cx="6500813" cy="371475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 dirty="0"/>
              <a:t>Rana dijagnostika i rehabilitacija</a:t>
            </a:r>
            <a:endParaRPr lang="hr-HR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142875"/>
            <a:ext cx="8358188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 dirty="0"/>
              <a:t>Zašto rana intevencija?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1428750"/>
            <a:ext cx="8358188" cy="507206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 dirty="0"/>
              <a:t> izuzetan potencijal ranog djetinjstva za:</a:t>
            </a:r>
            <a:endParaRPr lang="hr-HR" dirty="0"/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hr-HR" dirty="0"/>
              <a:t> sve procese učenja</a:t>
            </a:r>
            <a:endParaRPr lang="hr-HR" dirty="0"/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hr-HR" dirty="0"/>
              <a:t> usvajanje jezika i govora</a:t>
            </a:r>
            <a:endParaRPr lang="hr-HR" dirty="0"/>
          </a:p>
          <a:p>
            <a:pPr lvl="1" eaLnBrk="1" fontAlgn="auto" hangingPunct="1">
              <a:spcAft>
                <a:spcPts val="0"/>
              </a:spcAft>
              <a:defRPr/>
            </a:pPr>
            <a:endParaRPr lang="hr-HR" dirty="0"/>
          </a:p>
          <a:p>
            <a:pPr lvl="1" eaLnBrk="1" fontAlgn="auto" hangingPunct="1">
              <a:spcAft>
                <a:spcPts val="0"/>
              </a:spcAft>
              <a:defRPr/>
            </a:pPr>
            <a:endParaRPr lang="hr-HR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hr-HR" dirty="0"/>
              <a:t> iznimno važna kod djece kod koje:</a:t>
            </a:r>
            <a:endParaRPr lang="hr-HR" dirty="0"/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hr-HR" dirty="0"/>
              <a:t> utvrđene razvojne teškoće</a:t>
            </a:r>
            <a:endParaRPr lang="hr-HR" dirty="0"/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hr-HR" dirty="0"/>
              <a:t> postoji neurorazvojni rizik</a:t>
            </a:r>
            <a:endParaRPr lang="hr-H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pl-PL">
                <a:solidFill>
                  <a:srgbClr val="4F81BD">
                    <a:lumMod val="75000"/>
                  </a:srgbClr>
                </a:solidFill>
              </a:rPr>
              <a:t>Verbotonalna metoda u kontekstu ranog razvoja</a:t>
            </a:r>
            <a:endParaRPr lang="hr-HR" dirty="0">
              <a:solidFill>
                <a:srgbClr val="4F81BD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C84316B-9AC3-4179-AF3A-D24EE44B9A1F}" type="slidenum">
              <a:rPr lang="hr-HR">
                <a:solidFill>
                  <a:srgbClr val="4F81BD">
                    <a:lumMod val="75000"/>
                  </a:srgbClr>
                </a:solidFill>
              </a:rPr>
            </a:fld>
            <a:endParaRPr lang="hr-HR" dirty="0">
              <a:solidFill>
                <a:srgbClr val="4F81BD">
                  <a:lumMod val="75000"/>
                </a:srgbClr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142875"/>
            <a:ext cx="8358188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 dirty="0"/>
              <a:t>Ključno načelo rane intervencije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1428750"/>
            <a:ext cx="8358188" cy="507206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 b="1" dirty="0"/>
              <a:t> usmjerenost </a:t>
            </a:r>
            <a:r>
              <a:rPr lang="hr-HR" b="1"/>
              <a:t>na </a:t>
            </a:r>
            <a:r>
              <a:rPr lang="hr-HR" b="1" smtClean="0"/>
              <a:t>porodicu</a:t>
            </a:r>
            <a:endParaRPr lang="hr-HR" b="1" dirty="0"/>
          </a:p>
          <a:p>
            <a:pPr eaLnBrk="1" fontAlgn="auto" hangingPunct="1">
              <a:spcAft>
                <a:spcPts val="0"/>
              </a:spcAft>
              <a:defRPr/>
            </a:pPr>
            <a:endParaRPr lang="hr-HR" b="1" dirty="0"/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hr-HR" dirty="0"/>
              <a:t> stvaranje </a:t>
            </a:r>
            <a:r>
              <a:rPr lang="hr-HR" b="1" dirty="0"/>
              <a:t>partnerstva</a:t>
            </a:r>
            <a:r>
              <a:rPr lang="hr-HR" dirty="0"/>
              <a:t> između stručnjaka i roditelja</a:t>
            </a:r>
            <a:endParaRPr lang="hr-HR" dirty="0"/>
          </a:p>
          <a:p>
            <a:pPr lvl="1" eaLnBrk="1" fontAlgn="auto" hangingPunct="1">
              <a:spcAft>
                <a:spcPts val="0"/>
              </a:spcAft>
              <a:defRPr/>
            </a:pPr>
            <a:endParaRPr lang="hr-HR" dirty="0"/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hr-HR" dirty="0"/>
              <a:t> prepoznavanje važnosti ranih </a:t>
            </a:r>
            <a:r>
              <a:rPr lang="hr-HR" b="1" dirty="0"/>
              <a:t>interakcija</a:t>
            </a:r>
            <a:r>
              <a:rPr lang="hr-HR" dirty="0"/>
              <a:t> između roditelja i djeteta</a:t>
            </a:r>
            <a:endParaRPr lang="hr-HR" dirty="0"/>
          </a:p>
          <a:p>
            <a:pPr lvl="1" eaLnBrk="1" fontAlgn="auto" hangingPunct="1">
              <a:spcAft>
                <a:spcPts val="0"/>
              </a:spcAft>
              <a:defRPr/>
            </a:pPr>
            <a:endParaRPr lang="hr-HR" dirty="0"/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hr-HR" dirty="0"/>
              <a:t> potreba za </a:t>
            </a:r>
            <a:r>
              <a:rPr lang="hr-HR" b="1" dirty="0"/>
              <a:t>osnaživanjem</a:t>
            </a:r>
            <a:r>
              <a:rPr lang="hr-HR" dirty="0"/>
              <a:t> roditelja</a:t>
            </a:r>
            <a:endParaRPr lang="hr-H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pl-PL">
                <a:solidFill>
                  <a:srgbClr val="4F81BD">
                    <a:lumMod val="75000"/>
                  </a:srgbClr>
                </a:solidFill>
              </a:rPr>
              <a:t>Verbotonalna metoda u kontekstu ranog razvoja</a:t>
            </a:r>
            <a:endParaRPr lang="hr-HR" dirty="0">
              <a:solidFill>
                <a:srgbClr val="4F81BD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FD35B62-EE1F-49CD-9139-46D29F0854DC}" type="slidenum">
              <a:rPr lang="hr-HR">
                <a:solidFill>
                  <a:srgbClr val="4F81BD">
                    <a:lumMod val="75000"/>
                  </a:srgbClr>
                </a:solidFill>
              </a:rPr>
            </a:fld>
            <a:endParaRPr lang="hr-HR" dirty="0">
              <a:solidFill>
                <a:srgbClr val="4F81BD">
                  <a:lumMod val="75000"/>
                </a:srgbClr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142875"/>
            <a:ext cx="8358188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 dirty="0" smtClean="0"/>
              <a:t>Po</a:t>
            </a:r>
            <a:r>
              <a:rPr lang="sr-Latn-RS" dirty="0" smtClean="0"/>
              <a:t>dsticaj</a:t>
            </a:r>
            <a:r>
              <a:rPr lang="hr-HR" dirty="0" smtClean="0"/>
              <a:t> </a:t>
            </a:r>
            <a:r>
              <a:rPr lang="hr-HR" dirty="0"/>
              <a:t>rane komunikacije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1428750"/>
            <a:ext cx="8358188" cy="507206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 dirty="0"/>
              <a:t> principi </a:t>
            </a:r>
            <a:r>
              <a:rPr lang="hr-HR" dirty="0" smtClean="0"/>
              <a:t>podsticanja</a:t>
            </a:r>
            <a:r>
              <a:rPr lang="hr-HR" dirty="0"/>
              <a:t>:</a:t>
            </a:r>
            <a:endParaRPr lang="hr-HR" dirty="0"/>
          </a:p>
          <a:p>
            <a:pPr eaLnBrk="1" fontAlgn="auto" hangingPunct="1">
              <a:spcAft>
                <a:spcPts val="0"/>
              </a:spcAft>
              <a:defRPr/>
            </a:pPr>
            <a:endParaRPr lang="hr-HR" dirty="0"/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hr-HR" dirty="0"/>
              <a:t> započeti što ranije</a:t>
            </a:r>
            <a:endParaRPr lang="hr-HR" dirty="0"/>
          </a:p>
          <a:p>
            <a:pPr lvl="1" eaLnBrk="1" fontAlgn="auto" hangingPunct="1">
              <a:spcAft>
                <a:spcPts val="0"/>
              </a:spcAft>
              <a:defRPr/>
            </a:pPr>
            <a:endParaRPr lang="hr-HR" dirty="0"/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hr-HR" dirty="0"/>
              <a:t> kontinuirano i ponavljano</a:t>
            </a:r>
            <a:endParaRPr lang="hr-HR" dirty="0"/>
          </a:p>
          <a:p>
            <a:pPr lvl="1" eaLnBrk="1" fontAlgn="auto" hangingPunct="1">
              <a:spcAft>
                <a:spcPts val="0"/>
              </a:spcAft>
              <a:defRPr/>
            </a:pPr>
            <a:endParaRPr lang="hr-HR" dirty="0"/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hr-HR" dirty="0"/>
              <a:t> više malih, povezanih koraka</a:t>
            </a:r>
            <a:endParaRPr lang="hr-H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pl-PL">
                <a:solidFill>
                  <a:srgbClr val="4F81BD">
                    <a:lumMod val="75000"/>
                  </a:srgbClr>
                </a:solidFill>
              </a:rPr>
              <a:t>Verbotonalna metoda u kontekstu ranog razvoja</a:t>
            </a:r>
            <a:endParaRPr lang="hr-HR" dirty="0">
              <a:solidFill>
                <a:srgbClr val="4F81BD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404741B-DBD6-4FBD-82F3-14786A974696}" type="slidenum">
              <a:rPr lang="hr-HR">
                <a:solidFill>
                  <a:srgbClr val="4F81BD">
                    <a:lumMod val="75000"/>
                  </a:srgbClr>
                </a:solidFill>
              </a:rPr>
            </a:fld>
            <a:endParaRPr lang="hr-HR" dirty="0">
              <a:solidFill>
                <a:srgbClr val="4F81BD">
                  <a:lumMod val="75000"/>
                </a:srgbClr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142875"/>
            <a:ext cx="8358188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 dirty="0"/>
              <a:t>Sistemski pristup ranoj intervenciji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1428750"/>
            <a:ext cx="8358188" cy="5072063"/>
          </a:xfrm>
        </p:spPr>
        <p:txBody>
          <a:bodyPr rtlCol="0">
            <a:normAutofit fontScale="925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Calibri" panose="020F0502020204030204" pitchFamily="34" charset="0"/>
              <a:buNone/>
              <a:defRPr/>
            </a:pPr>
            <a:r>
              <a:rPr lang="hr-HR" b="1" dirty="0"/>
              <a:t>principi</a:t>
            </a:r>
            <a:r>
              <a:rPr lang="hr-HR" dirty="0"/>
              <a:t> za organizaciju rane intervencije:</a:t>
            </a:r>
            <a:endParaRPr lang="hr-HR" dirty="0"/>
          </a:p>
          <a:p>
            <a:pPr marL="0" indent="0" eaLnBrk="1" fontAlgn="auto" hangingPunct="1">
              <a:spcAft>
                <a:spcPts val="0"/>
              </a:spcAft>
              <a:buFont typeface="Calibri" panose="020F0502020204030204" pitchFamily="34" charset="0"/>
              <a:buNone/>
              <a:defRPr/>
            </a:pPr>
            <a:endParaRPr lang="hr-HR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hr-HR" dirty="0"/>
              <a:t> razvojni pristup i usmjerenost na obitelj</a:t>
            </a:r>
            <a:endParaRPr lang="hr-HR" dirty="0"/>
          </a:p>
          <a:p>
            <a:pPr eaLnBrk="1" fontAlgn="auto" hangingPunct="1">
              <a:spcAft>
                <a:spcPts val="0"/>
              </a:spcAft>
              <a:defRPr/>
            </a:pPr>
            <a:endParaRPr lang="hr-HR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hr-HR" dirty="0"/>
              <a:t> povezanost i koordinacija na svim razinama</a:t>
            </a:r>
            <a:endParaRPr lang="hr-HR" dirty="0"/>
          </a:p>
          <a:p>
            <a:pPr eaLnBrk="1" fontAlgn="auto" hangingPunct="1">
              <a:spcAft>
                <a:spcPts val="0"/>
              </a:spcAft>
              <a:defRPr/>
            </a:pPr>
            <a:endParaRPr lang="hr-HR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hr-HR" dirty="0"/>
              <a:t> najveća moguća uključenost i sudjelovanje</a:t>
            </a:r>
            <a:endParaRPr lang="hr-HR" dirty="0"/>
          </a:p>
          <a:p>
            <a:pPr eaLnBrk="1" fontAlgn="auto" hangingPunct="1">
              <a:spcAft>
                <a:spcPts val="0"/>
              </a:spcAft>
              <a:defRPr/>
            </a:pPr>
            <a:endParaRPr lang="hr-HR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hr-HR" dirty="0"/>
              <a:t> rano otkrivanje i rana dijagnostika</a:t>
            </a:r>
            <a:endParaRPr lang="hr-HR" dirty="0"/>
          </a:p>
          <a:p>
            <a:pPr eaLnBrk="1" fontAlgn="auto" hangingPunct="1">
              <a:spcAft>
                <a:spcPts val="0"/>
              </a:spcAft>
              <a:defRPr/>
            </a:pPr>
            <a:endParaRPr lang="hr-HR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hr-HR" dirty="0"/>
              <a:t> sustav praćenja</a:t>
            </a:r>
            <a:endParaRPr lang="hr-H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pl-PL">
                <a:solidFill>
                  <a:srgbClr val="4F81BD">
                    <a:lumMod val="75000"/>
                  </a:srgbClr>
                </a:solidFill>
              </a:rPr>
              <a:t>Verbotonalna metoda u kontekstu ranog razvoja</a:t>
            </a:r>
            <a:endParaRPr lang="hr-HR" dirty="0">
              <a:solidFill>
                <a:srgbClr val="4F81BD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0C1BDF-BF8A-4129-BC94-9FD6201370F6}" type="slidenum">
              <a:rPr lang="hr-HR">
                <a:solidFill>
                  <a:srgbClr val="4F81BD">
                    <a:lumMod val="75000"/>
                  </a:srgbClr>
                </a:solidFill>
              </a:rPr>
            </a:fld>
            <a:endParaRPr lang="hr-HR" dirty="0">
              <a:solidFill>
                <a:srgbClr val="4F81BD">
                  <a:lumMod val="75000"/>
                </a:srgbClr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142875"/>
            <a:ext cx="8358188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 dirty="0"/>
              <a:t>Sistemski pristup ranoj intervenciji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1428750"/>
            <a:ext cx="8358188" cy="5072063"/>
          </a:xfrm>
        </p:spPr>
        <p:txBody>
          <a:bodyPr rtlCol="0">
            <a:normAutofit fontScale="925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Calibri" panose="020F0502020204030204" pitchFamily="34" charset="0"/>
              <a:buNone/>
              <a:defRPr/>
            </a:pPr>
            <a:r>
              <a:rPr lang="hr-HR" b="1" dirty="0"/>
              <a:t>principi</a:t>
            </a:r>
            <a:r>
              <a:rPr lang="hr-HR" dirty="0"/>
              <a:t> za organizaciju rane intervencije:</a:t>
            </a:r>
            <a:endParaRPr lang="hr-HR" dirty="0"/>
          </a:p>
          <a:p>
            <a:pPr marL="0" indent="0" eaLnBrk="1" fontAlgn="auto" hangingPunct="1">
              <a:spcAft>
                <a:spcPts val="0"/>
              </a:spcAft>
              <a:buFont typeface="Calibri" panose="020F0502020204030204" pitchFamily="34" charset="0"/>
              <a:buNone/>
              <a:defRPr/>
            </a:pPr>
            <a:endParaRPr lang="hr-HR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hr-HR" dirty="0"/>
              <a:t>individualizirana usluga</a:t>
            </a:r>
            <a:endParaRPr lang="hr-HR" dirty="0"/>
          </a:p>
          <a:p>
            <a:pPr eaLnBrk="1" fontAlgn="auto" hangingPunct="1">
              <a:spcAft>
                <a:spcPts val="0"/>
              </a:spcAft>
              <a:defRPr/>
            </a:pPr>
            <a:endParaRPr lang="hr-HR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hr-HR" dirty="0"/>
              <a:t> evaluacija usluga</a:t>
            </a:r>
            <a:endParaRPr lang="hr-HR" dirty="0"/>
          </a:p>
          <a:p>
            <a:pPr eaLnBrk="1" fontAlgn="auto" hangingPunct="1">
              <a:spcAft>
                <a:spcPts val="0"/>
              </a:spcAft>
              <a:defRPr/>
            </a:pPr>
            <a:endParaRPr lang="hr-HR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hr-HR" dirty="0"/>
              <a:t> partnerski odnos</a:t>
            </a:r>
            <a:endParaRPr lang="hr-HR" dirty="0"/>
          </a:p>
          <a:p>
            <a:pPr eaLnBrk="1" fontAlgn="auto" hangingPunct="1">
              <a:spcAft>
                <a:spcPts val="0"/>
              </a:spcAft>
              <a:defRPr/>
            </a:pPr>
            <a:endParaRPr lang="hr-HR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hr-HR" dirty="0"/>
              <a:t> znanstvena dokazanost</a:t>
            </a:r>
            <a:endParaRPr lang="hr-HR" dirty="0"/>
          </a:p>
          <a:p>
            <a:pPr eaLnBrk="1" fontAlgn="auto" hangingPunct="1">
              <a:spcAft>
                <a:spcPts val="0"/>
              </a:spcAft>
              <a:defRPr/>
            </a:pPr>
            <a:endParaRPr lang="hr-HR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hr-HR" dirty="0"/>
              <a:t> međuovisnost svih sastavnica</a:t>
            </a:r>
            <a:endParaRPr lang="hr-H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pl-PL">
                <a:solidFill>
                  <a:srgbClr val="4F81BD">
                    <a:lumMod val="75000"/>
                  </a:srgbClr>
                </a:solidFill>
              </a:rPr>
              <a:t>Verbotonalna metoda u kontekstu ranog razvoja</a:t>
            </a:r>
            <a:endParaRPr lang="hr-HR" dirty="0">
              <a:solidFill>
                <a:srgbClr val="4F81BD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5FC972F-224D-40DC-B1E6-C9638A1B3617}" type="slidenum">
              <a:rPr lang="hr-HR">
                <a:solidFill>
                  <a:srgbClr val="4F81BD">
                    <a:lumMod val="75000"/>
                  </a:srgbClr>
                </a:solidFill>
              </a:rPr>
            </a:fld>
            <a:endParaRPr lang="hr-HR" dirty="0">
              <a:solidFill>
                <a:srgbClr val="4F81BD">
                  <a:lumMod val="75000"/>
                </a:srgbClr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142875"/>
            <a:ext cx="8358188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 dirty="0"/>
              <a:t>Prostor za napredak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1428750"/>
            <a:ext cx="8358188" cy="507206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 dirty="0"/>
              <a:t> </a:t>
            </a:r>
            <a:r>
              <a:rPr lang="hr-HR" b="1" dirty="0"/>
              <a:t>manjak usklađenosti i povezanosti sustava</a:t>
            </a:r>
            <a:endParaRPr lang="hr-HR" b="1" dirty="0"/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hr-HR" dirty="0"/>
              <a:t> roditelji lutaju</a:t>
            </a:r>
            <a:endParaRPr lang="hr-HR" dirty="0"/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hr-HR" dirty="0"/>
              <a:t> vrijeme prolazi</a:t>
            </a:r>
            <a:endParaRPr lang="hr-HR" dirty="0"/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hr-HR" dirty="0"/>
              <a:t> dijete ne dobiva podršku koja mu je potrebna</a:t>
            </a:r>
            <a:endParaRPr lang="hr-H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pl-PL">
                <a:solidFill>
                  <a:srgbClr val="4F81BD">
                    <a:lumMod val="75000"/>
                  </a:srgbClr>
                </a:solidFill>
              </a:rPr>
              <a:t>Verbotonalna metoda u kontekstu ranog razvoja</a:t>
            </a:r>
            <a:endParaRPr lang="hr-HR" dirty="0">
              <a:solidFill>
                <a:srgbClr val="4F81BD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51B4DC4-2E96-444B-9C8A-314E052DEB94}" type="slidenum">
              <a:rPr lang="hr-HR">
                <a:solidFill>
                  <a:srgbClr val="4F81BD">
                    <a:lumMod val="75000"/>
                  </a:srgbClr>
                </a:solidFill>
              </a:rPr>
            </a:fld>
            <a:endParaRPr lang="hr-HR" dirty="0">
              <a:solidFill>
                <a:srgbClr val="4F81BD">
                  <a:lumMod val="75000"/>
                </a:srgb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571500" y="142875"/>
            <a:ext cx="8358188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 dirty="0"/>
              <a:t>Verbotonalna dijagnostika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571500" y="1389063"/>
            <a:ext cx="8358188" cy="511175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 dirty="0"/>
              <a:t>rana i pravovremena detekcija</a:t>
            </a:r>
            <a:endParaRPr lang="hr-HR" dirty="0"/>
          </a:p>
          <a:p>
            <a:pPr eaLnBrk="1" fontAlgn="auto" hangingPunct="1">
              <a:spcAft>
                <a:spcPts val="0"/>
              </a:spcAft>
              <a:defRPr/>
            </a:pPr>
            <a:endParaRPr lang="hr-HR" sz="2000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hr-HR" dirty="0"/>
              <a:t>tim medicinskih stručnjaka</a:t>
            </a:r>
            <a:endParaRPr lang="hr-HR" dirty="0"/>
          </a:p>
          <a:p>
            <a:pPr eaLnBrk="1" fontAlgn="auto" hangingPunct="1">
              <a:spcAft>
                <a:spcPts val="0"/>
              </a:spcAft>
              <a:defRPr/>
            </a:pPr>
            <a:endParaRPr lang="hr-HR" sz="2000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hr-HR" dirty="0"/>
              <a:t>kombinacija različitih dijagnostičkih instrumenata</a:t>
            </a:r>
            <a:endParaRPr lang="hr-HR" dirty="0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pl-PL">
                <a:solidFill>
                  <a:srgbClr val="4F81BD">
                    <a:lumMod val="75000"/>
                  </a:srgbClr>
                </a:solidFill>
              </a:rPr>
              <a:t>Verbotonalna metoda u kontekstu ranog razvoja</a:t>
            </a:r>
            <a:endParaRPr lang="hr-HR" dirty="0">
              <a:solidFill>
                <a:srgbClr val="4F81BD">
                  <a:lumMod val="75000"/>
                </a:srgbClr>
              </a:solidFill>
            </a:endParaRPr>
          </a:p>
        </p:txBody>
      </p:sp>
      <p:pic>
        <p:nvPicPr>
          <p:cNvPr id="5" name="Slika 4" descr="Dijagnostika 1000007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059424" y="4500570"/>
            <a:ext cx="3084576" cy="2097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Slika 5" descr="eddthyt (3).jpg"/>
          <p:cNvPicPr>
            <a:picLocks noChangeAspect="1"/>
          </p:cNvPicPr>
          <p:nvPr/>
        </p:nvPicPr>
        <p:blipFill>
          <a:blip r:embed="rId2" cstate="print"/>
          <a:srcRect l="10045" t="6667" r="36383" b="36666"/>
          <a:stretch>
            <a:fillRect/>
          </a:stretch>
        </p:blipFill>
        <p:spPr>
          <a:xfrm>
            <a:off x="6967242" y="2044881"/>
            <a:ext cx="2176758" cy="23128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Slika 6" descr="Slika2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86116" y="4572008"/>
            <a:ext cx="2643206" cy="19560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6568" name="Slika 8" descr="Slika5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4500563"/>
            <a:ext cx="2286000" cy="196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58BA334-F5BA-4720-A9EA-5E5A63EC71F5}" type="slidenum">
              <a:rPr lang="hr-HR">
                <a:solidFill>
                  <a:srgbClr val="4F81BD">
                    <a:lumMod val="75000"/>
                  </a:srgbClr>
                </a:solidFill>
              </a:rPr>
            </a:fld>
            <a:endParaRPr lang="hr-HR" dirty="0">
              <a:solidFill>
                <a:srgbClr val="4F81BD">
                  <a:lumMod val="75000"/>
                </a:srgb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571500" y="142875"/>
            <a:ext cx="8358188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 dirty="0"/>
              <a:t>Dijagnostika oštećenja sluha</a:t>
            </a:r>
            <a:endParaRPr lang="hr-HR" dirty="0"/>
          </a:p>
        </p:txBody>
      </p:sp>
      <p:graphicFrame>
        <p:nvGraphicFramePr>
          <p:cNvPr id="7" name="Rezervirano mjesto sadržaja 6"/>
          <p:cNvGraphicFramePr>
            <a:graphicFrameLocks noGrp="1"/>
          </p:cNvGraphicFramePr>
          <p:nvPr>
            <p:ph idx="1"/>
          </p:nvPr>
        </p:nvGraphicFramePr>
        <p:xfrm>
          <a:off x="785817" y="1285852"/>
          <a:ext cx="8143901" cy="49291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Rezervirano mjesto podnožja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pl-PL">
                <a:solidFill>
                  <a:srgbClr val="4F81BD">
                    <a:lumMod val="75000"/>
                  </a:srgbClr>
                </a:solidFill>
              </a:rPr>
              <a:t>Verbotonalna metoda u kontekstu ranog razvoja</a:t>
            </a:r>
            <a:endParaRPr lang="hr-HR" dirty="0">
              <a:solidFill>
                <a:srgbClr val="4F81BD">
                  <a:lumMod val="75000"/>
                </a:srgbClr>
              </a:solidFill>
            </a:endParaRPr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BA5C4B-DCEC-477B-81DE-4D0B40400F9B}" type="slidenum">
              <a:rPr lang="hr-HR">
                <a:solidFill>
                  <a:srgbClr val="4F81BD">
                    <a:lumMod val="75000"/>
                  </a:srgbClr>
                </a:solidFill>
              </a:rPr>
            </a:fld>
            <a:endParaRPr lang="hr-HR" dirty="0">
              <a:solidFill>
                <a:srgbClr val="4F81BD">
                  <a:lumMod val="75000"/>
                </a:srgb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571500" y="142875"/>
            <a:ext cx="8358188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 dirty="0"/>
              <a:t>Sinergija</a:t>
            </a:r>
            <a:br>
              <a:rPr lang="hr-HR" dirty="0"/>
            </a:br>
            <a:r>
              <a:rPr lang="hr-HR" dirty="0"/>
              <a:t>dijagnostike i rehabilitacije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571500" y="1428750"/>
            <a:ext cx="8358188" cy="2928938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 b="1" dirty="0"/>
              <a:t>usko povezane</a:t>
            </a:r>
            <a:endParaRPr lang="hr-HR" b="1" dirty="0"/>
          </a:p>
          <a:p>
            <a:pPr eaLnBrk="1" fontAlgn="auto" hangingPunct="1">
              <a:spcAft>
                <a:spcPts val="0"/>
              </a:spcAft>
              <a:defRPr/>
            </a:pPr>
            <a:endParaRPr lang="hr-HR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hr-HR" b="1" dirty="0"/>
              <a:t>dijagnostika</a:t>
            </a:r>
            <a:r>
              <a:rPr lang="hr-HR" dirty="0"/>
              <a:t> usmjerava rehabilitaciju</a:t>
            </a:r>
            <a:endParaRPr lang="hr-HR" dirty="0"/>
          </a:p>
          <a:p>
            <a:pPr eaLnBrk="1" fontAlgn="auto" hangingPunct="1">
              <a:spcAft>
                <a:spcPts val="0"/>
              </a:spcAft>
              <a:defRPr/>
            </a:pPr>
            <a:endParaRPr lang="hr-HR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hr-HR" b="1" dirty="0"/>
              <a:t>rehabilitacija</a:t>
            </a:r>
            <a:r>
              <a:rPr lang="hr-HR" dirty="0"/>
              <a:t> osigurava informacije o stvarnom funkcioniranju pacijenta</a:t>
            </a:r>
            <a:endParaRPr lang="hr-HR" dirty="0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pl-PL">
                <a:solidFill>
                  <a:srgbClr val="4F81BD">
                    <a:lumMod val="75000"/>
                  </a:srgbClr>
                </a:solidFill>
              </a:rPr>
              <a:t>Verbotonalna metoda u kontekstu ranog razvoja</a:t>
            </a:r>
            <a:endParaRPr lang="hr-HR" dirty="0">
              <a:solidFill>
                <a:srgbClr val="4F81BD">
                  <a:lumMod val="75000"/>
                </a:srgbClr>
              </a:solidFill>
            </a:endParaRPr>
          </a:p>
        </p:txBody>
      </p:sp>
      <p:graphicFrame>
        <p:nvGraphicFramePr>
          <p:cNvPr id="5" name="Dijagram 4"/>
          <p:cNvGraphicFramePr/>
          <p:nvPr/>
        </p:nvGraphicFramePr>
        <p:xfrm>
          <a:off x="1000100" y="4429132"/>
          <a:ext cx="7786742" cy="21034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1D44466-3DAC-419D-859A-C8509176C3AB}" type="slidenum">
              <a:rPr lang="hr-HR">
                <a:solidFill>
                  <a:srgbClr val="4F81BD">
                    <a:lumMod val="75000"/>
                  </a:srgbClr>
                </a:solidFill>
              </a:rPr>
            </a:fld>
            <a:endParaRPr lang="hr-HR" dirty="0">
              <a:solidFill>
                <a:srgbClr val="4F81BD">
                  <a:lumMod val="75000"/>
                </a:srgb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571500" y="142875"/>
            <a:ext cx="8358188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 dirty="0"/>
              <a:t>Rana rehabilitacija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571500" y="1428750"/>
            <a:ext cx="8358188" cy="3000375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 dirty="0"/>
              <a:t>idealno počinje u </a:t>
            </a:r>
            <a:r>
              <a:rPr lang="hr-HR" b="1" dirty="0"/>
              <a:t>ranom djetinjstvu</a:t>
            </a:r>
            <a:endParaRPr lang="hr-HR" b="1" dirty="0"/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hr-HR" dirty="0"/>
              <a:t>vrijeme najjače sinaptičke aktivnosti</a:t>
            </a:r>
            <a:endParaRPr lang="hr-HR" dirty="0"/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hr-HR" dirty="0"/>
              <a:t>ubrzana maturacija slušnih puteva</a:t>
            </a:r>
            <a:endParaRPr lang="hr-HR" dirty="0"/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hr-HR" dirty="0"/>
              <a:t>intenzivan razvoj</a:t>
            </a:r>
            <a:endParaRPr lang="hr-HR" dirty="0"/>
          </a:p>
          <a:p>
            <a:pPr eaLnBrk="1" fontAlgn="auto" hangingPunct="1">
              <a:spcAft>
                <a:spcPts val="0"/>
              </a:spcAft>
              <a:defRPr/>
            </a:pPr>
            <a:endParaRPr lang="hr-HR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hr-HR" dirty="0"/>
              <a:t>početak </a:t>
            </a:r>
            <a:r>
              <a:rPr lang="hr-HR" b="1" dirty="0"/>
              <a:t>odmah nakon potvrđene dijagnoze</a:t>
            </a:r>
            <a:endParaRPr lang="hr-HR" b="1" dirty="0"/>
          </a:p>
          <a:p>
            <a:pPr lvl="1" eaLnBrk="1" fontAlgn="auto" hangingPunct="1">
              <a:spcAft>
                <a:spcPts val="0"/>
              </a:spcAft>
              <a:defRPr/>
            </a:pPr>
            <a:endParaRPr lang="hr-HR" dirty="0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pl-PL">
                <a:solidFill>
                  <a:srgbClr val="4F81BD">
                    <a:lumMod val="75000"/>
                  </a:srgbClr>
                </a:solidFill>
              </a:rPr>
              <a:t>Verbotonalna metoda u kontekstu ranog razvoja</a:t>
            </a:r>
            <a:endParaRPr lang="hr-HR" dirty="0">
              <a:solidFill>
                <a:srgbClr val="4F81BD">
                  <a:lumMod val="75000"/>
                </a:srgbClr>
              </a:solidFill>
            </a:endParaRPr>
          </a:p>
        </p:txBody>
      </p:sp>
      <p:pic>
        <p:nvPicPr>
          <p:cNvPr id="5" name="Slika 4" descr="Slika3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928794" y="4500570"/>
            <a:ext cx="2571768" cy="20750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Slika 5" descr="Slika3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4876" y="4572008"/>
            <a:ext cx="2735436" cy="20515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AF0E0F7-773A-4BBB-8C7D-503E769F2156}" type="slidenum">
              <a:rPr lang="hr-HR">
                <a:solidFill>
                  <a:srgbClr val="4F81BD">
                    <a:lumMod val="75000"/>
                  </a:srgbClr>
                </a:solidFill>
              </a:rPr>
            </a:fld>
            <a:endParaRPr lang="hr-HR" dirty="0">
              <a:solidFill>
                <a:srgbClr val="4F81BD">
                  <a:lumMod val="75000"/>
                </a:srgbClr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142875"/>
            <a:ext cx="8358188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 dirty="0"/>
              <a:t>Rana dijagnostika</a:t>
            </a:r>
            <a:endParaRPr lang="hr-HR" dirty="0"/>
          </a:p>
        </p:txBody>
      </p:sp>
      <p:sp>
        <p:nvSpPr>
          <p:cNvPr id="697347" name="Rectangle 3"/>
          <p:cNvSpPr>
            <a:spLocks noGrp="1" noChangeArrowheads="1"/>
          </p:cNvSpPr>
          <p:nvPr>
            <p:ph idx="1"/>
          </p:nvPr>
        </p:nvSpPr>
        <p:spPr>
          <a:xfrm>
            <a:off x="571500" y="1428750"/>
            <a:ext cx="8358188" cy="5240338"/>
          </a:xfrm>
        </p:spPr>
        <p:txBody>
          <a:bodyPr rtlCol="0">
            <a:normAutofit/>
          </a:bodyPr>
          <a:lstStyle/>
          <a:p>
            <a:pPr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lang="hr-HR" sz="2800" b="1" dirty="0"/>
              <a:t>Sigurna dijagnoza</a:t>
            </a:r>
            <a:r>
              <a:rPr lang="hr-HR" sz="2800" dirty="0"/>
              <a:t> </a:t>
            </a:r>
            <a:endParaRPr lang="hr-HR" sz="2800" dirty="0"/>
          </a:p>
          <a:p>
            <a:pPr lvl="1"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lang="hr-HR" sz="2400" dirty="0"/>
              <a:t>postavlja se </a:t>
            </a:r>
            <a:r>
              <a:rPr lang="hr-HR" sz="2400" b="1" dirty="0"/>
              <a:t>ponavljanjem dijagnostičkih pretraga i praćenjem rehabilitacije</a:t>
            </a:r>
            <a:endParaRPr lang="hr-HR" sz="2400" dirty="0"/>
          </a:p>
          <a:p>
            <a:pPr lvl="1"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lang="hr-HR" sz="2400" dirty="0"/>
              <a:t>za to je potrebno značajno vrijeme</a:t>
            </a:r>
            <a:endParaRPr lang="hr-HR" sz="24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endParaRPr lang="hr-HR" sz="28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lang="hr-HR" sz="2800" b="1" dirty="0"/>
              <a:t>Novorođenački probir </a:t>
            </a:r>
            <a:r>
              <a:rPr lang="hr-HR" sz="2800" dirty="0"/>
              <a:t>omogućuje:</a:t>
            </a:r>
            <a:endParaRPr lang="hr-HR" sz="2800" dirty="0"/>
          </a:p>
          <a:p>
            <a:pPr lvl="1"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lang="hr-HR" sz="2400" dirty="0"/>
              <a:t> da  se dijete </a:t>
            </a:r>
            <a:r>
              <a:rPr lang="hr-HR" sz="2400" b="1" dirty="0"/>
              <a:t>rano uključi u rehabilitaciju</a:t>
            </a:r>
            <a:endParaRPr lang="hr-HR" sz="2400" dirty="0"/>
          </a:p>
          <a:p>
            <a:pPr lvl="1"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lang="hr-HR" sz="2400" b="1" dirty="0"/>
              <a:t>dovoljno dugo</a:t>
            </a:r>
            <a:r>
              <a:rPr lang="hr-HR" sz="2400" dirty="0"/>
              <a:t> </a:t>
            </a:r>
            <a:r>
              <a:rPr lang="hr-HR" sz="2400" b="1" dirty="0"/>
              <a:t>dijagnostički prati</a:t>
            </a:r>
            <a:endParaRPr lang="hr-HR" sz="2400" dirty="0"/>
          </a:p>
          <a:p>
            <a:pPr lvl="1"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lang="hr-HR" sz="2400" dirty="0"/>
              <a:t>ako je potrebno, </a:t>
            </a:r>
            <a:r>
              <a:rPr lang="hr-HR" sz="2400" b="1" dirty="0"/>
              <a:t>na vrijeme operira. </a:t>
            </a:r>
            <a:endParaRPr lang="hr-HR" sz="24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endParaRPr lang="hr-HR" sz="2800" dirty="0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60A579F-C102-4836-9FDD-E8A5586050B0}" type="slidenum">
              <a:rPr lang="hr-HR">
                <a:solidFill>
                  <a:srgbClr val="4F81BD">
                    <a:lumMod val="75000"/>
                  </a:srgbClr>
                </a:solidFill>
              </a:rPr>
            </a:fld>
            <a:endParaRPr lang="hr-HR" sz="1400">
              <a:solidFill>
                <a:srgbClr val="4F81BD">
                  <a:lumMod val="75000"/>
                </a:srgbClr>
              </a:solidFill>
            </a:endParaRPr>
          </a:p>
        </p:txBody>
      </p:sp>
      <p:pic>
        <p:nvPicPr>
          <p:cNvPr id="697350" name="Picture 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948488" y="3975100"/>
            <a:ext cx="1646237" cy="2378075"/>
          </a:xfrm>
          <a:prstGeom prst="rect">
            <a:avLst/>
          </a:prstGeom>
          <a:ln w="38100" cap="sq">
            <a:solidFill>
              <a:schemeClr val="accent1">
                <a:lumMod val="75000"/>
              </a:schemeClr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Rezervirano mjesto podnožja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pl-PL">
                <a:solidFill>
                  <a:srgbClr val="4F81BD">
                    <a:lumMod val="75000"/>
                  </a:srgbClr>
                </a:solidFill>
              </a:rPr>
              <a:t>Verbotonalna metoda u kontekstu ranog razvoja</a:t>
            </a:r>
            <a:endParaRPr lang="hr-HR" dirty="0">
              <a:solidFill>
                <a:srgbClr val="4F81BD">
                  <a:lumMod val="75000"/>
                </a:srgbClr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571500" y="142875"/>
            <a:ext cx="8358188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 dirty="0"/>
              <a:t>Važnost rane dijagnostike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571500" y="1428750"/>
            <a:ext cx="8358188" cy="50006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 dirty="0"/>
              <a:t>za centre za sluh u mozgu izuzetno je bitno adekvatno i pravovremeno podraživanje</a:t>
            </a:r>
            <a:endParaRPr lang="hr-HR" dirty="0"/>
          </a:p>
          <a:p>
            <a:pPr eaLnBrk="1" fontAlgn="auto" hangingPunct="1">
              <a:spcAft>
                <a:spcPts val="0"/>
              </a:spcAft>
              <a:defRPr/>
            </a:pPr>
            <a:endParaRPr lang="hr-HR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hr-HR" dirty="0"/>
              <a:t>Pravovremeno otkrivanje oštećenja sluha </a:t>
            </a:r>
            <a:r>
              <a:rPr lang="hr-HR" sz="3600" b="1" dirty="0">
                <a:solidFill>
                  <a:schemeClr val="tx2">
                    <a:lumMod val="75000"/>
                  </a:schemeClr>
                </a:solidFill>
                <a:sym typeface="Symbol" panose="05050102010706020507"/>
              </a:rPr>
              <a:t></a:t>
            </a:r>
            <a:r>
              <a:rPr lang="hr-HR" dirty="0">
                <a:sym typeface="Symbol" panose="05050102010706020507"/>
              </a:rPr>
              <a:t> sveobuhvatni probir novorođenčadi na oštećenje sluha</a:t>
            </a:r>
            <a:endParaRPr lang="hr-HR" dirty="0"/>
          </a:p>
        </p:txBody>
      </p:sp>
      <p:pic>
        <p:nvPicPr>
          <p:cNvPr id="1026" name="Picture 2" descr="https://encrypted-tbn2.gstatic.com/images?q=tbn:ANd9GcQjoTF1F7rUOsk9pFlmJfgrc7lDiMm8txyadTIgSA0qFXq_5lHMxw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26593" y="4608626"/>
            <a:ext cx="2619375" cy="1743076"/>
          </a:xfrm>
          <a:prstGeom prst="ellipse">
            <a:avLst/>
          </a:prstGeom>
          <a:ln w="63500" cap="rnd">
            <a:solidFill>
              <a:schemeClr val="accent1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" name="Rezervirano mjesto podnožj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pl-PL">
                <a:solidFill>
                  <a:srgbClr val="4F81BD">
                    <a:lumMod val="75000"/>
                  </a:srgbClr>
                </a:solidFill>
              </a:rPr>
              <a:t>Verbotonalna metoda u kontekstu ranog razvoja</a:t>
            </a:r>
            <a:endParaRPr lang="hr-HR" dirty="0">
              <a:solidFill>
                <a:srgbClr val="4F81BD">
                  <a:lumMod val="75000"/>
                </a:srgbClr>
              </a:solidFill>
            </a:endParaRPr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1B41DFE-B271-4A91-A518-E9FB5113E736}" type="slidenum">
              <a:rPr lang="hr-HR">
                <a:solidFill>
                  <a:srgbClr val="4F81BD">
                    <a:lumMod val="75000"/>
                  </a:srgbClr>
                </a:solidFill>
              </a:rPr>
            </a:fld>
            <a:endParaRPr lang="hr-HR" dirty="0">
              <a:solidFill>
                <a:srgbClr val="4F81BD">
                  <a:lumMod val="75000"/>
                </a:srgbClr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571500" y="142875"/>
            <a:ext cx="8358188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 dirty="0"/>
              <a:t>Sveobuhvatni probir novorođenčadi na oštećenje sluha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571500" y="1428750"/>
            <a:ext cx="8358188" cy="3224213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 dirty="0"/>
              <a:t>omogućuje pravovremeno prepoznavanje djece oštećenog sluha</a:t>
            </a:r>
            <a:endParaRPr lang="hr-HR" dirty="0"/>
          </a:p>
          <a:p>
            <a:pPr eaLnBrk="1" fontAlgn="auto" hangingPunct="1">
              <a:spcAft>
                <a:spcPts val="0"/>
              </a:spcAft>
              <a:defRPr/>
            </a:pPr>
            <a:endParaRPr lang="hr-HR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hr-HR" dirty="0"/>
              <a:t>utjecaj na djetetov govorno-jezični razvoj</a:t>
            </a:r>
            <a:endParaRPr lang="hr-HR" dirty="0"/>
          </a:p>
          <a:p>
            <a:pPr eaLnBrk="1" fontAlgn="auto" hangingPunct="1">
              <a:spcAft>
                <a:spcPts val="0"/>
              </a:spcAft>
              <a:defRPr/>
            </a:pPr>
            <a:endParaRPr lang="hr-HR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hr-HR" dirty="0"/>
              <a:t>treba se vršiti na svoj novorođenčadi</a:t>
            </a:r>
            <a:endParaRPr lang="hr-HR" dirty="0"/>
          </a:p>
        </p:txBody>
      </p:sp>
      <p:pic>
        <p:nvPicPr>
          <p:cNvPr id="5" name="Picture 4" descr="DSCF204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35375" y="4800600"/>
            <a:ext cx="2241550" cy="1498600"/>
          </a:xfrm>
          <a:prstGeom prst="rect">
            <a:avLst/>
          </a:prstGeom>
          <a:ln w="38100" cap="sq">
            <a:solidFill>
              <a:schemeClr val="accent1">
                <a:lumMod val="75000"/>
              </a:schemeClr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Rezervirano mjesto podnožj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pl-PL">
                <a:solidFill>
                  <a:srgbClr val="4F81BD">
                    <a:lumMod val="75000"/>
                  </a:srgbClr>
                </a:solidFill>
              </a:rPr>
              <a:t>Verbotonalna metoda u kontekstu ranog razvoja</a:t>
            </a:r>
            <a:endParaRPr lang="hr-HR" dirty="0">
              <a:solidFill>
                <a:srgbClr val="4F81BD">
                  <a:lumMod val="75000"/>
                </a:srgbClr>
              </a:solidFill>
            </a:endParaRPr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2A9C61F-B686-4CF5-96DE-EB95386EFC61}" type="slidenum">
              <a:rPr lang="hr-HR">
                <a:solidFill>
                  <a:srgbClr val="4F81BD">
                    <a:lumMod val="75000"/>
                  </a:srgbClr>
                </a:solidFill>
              </a:rPr>
            </a:fld>
            <a:endParaRPr lang="hr-HR" dirty="0">
              <a:solidFill>
                <a:srgbClr val="4F81BD">
                  <a:lumMod val="75000"/>
                </a:srgbClr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Office 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4854</Words>
  <Application>WPS Presentation</Application>
  <PresentationFormat>On-screen Show (4:3)</PresentationFormat>
  <Paragraphs>290</Paragraphs>
  <Slides>25</Slides>
  <Notes>24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Arial</vt:lpstr>
      <vt:lpstr>SimSun</vt:lpstr>
      <vt:lpstr>Wingdings</vt:lpstr>
      <vt:lpstr>Calibri</vt:lpstr>
      <vt:lpstr>Symbol</vt:lpstr>
      <vt:lpstr>Times New Roman</vt:lpstr>
      <vt:lpstr>Microsoft YaHei</vt:lpstr>
      <vt:lpstr>Arial Unicode MS</vt:lpstr>
      <vt:lpstr>Symbol</vt:lpstr>
      <vt:lpstr>Office Theme</vt:lpstr>
      <vt:lpstr>2_Office tema</vt:lpstr>
      <vt:lpstr>3_Office tema</vt:lpstr>
      <vt:lpstr>4_Office tema</vt:lpstr>
      <vt:lpstr>Excel.Chart.8</vt:lpstr>
      <vt:lpstr>PowerPoint 演示文稿</vt:lpstr>
      <vt:lpstr>Rana dijagnostika i rehabilitacija</vt:lpstr>
      <vt:lpstr>Verbotonalna dijagnostika</vt:lpstr>
      <vt:lpstr>Dijagnostika oštećenja sluha</vt:lpstr>
      <vt:lpstr>Sinergija dijagnostike i rehabilitacije</vt:lpstr>
      <vt:lpstr>Rana rehabilitacija</vt:lpstr>
      <vt:lpstr>Rana dijagnostika</vt:lpstr>
      <vt:lpstr>Važnost rane dijagnostike</vt:lpstr>
      <vt:lpstr>Sveobuhvatni probir novorođenčadi na oštećenje sluha</vt:lpstr>
      <vt:lpstr>PROGRAM RANE REHABILITACIJE, PRAĆENJA I SAVJETOVALIŠTA  ZA RODITELJE SLUŠNO OŠTEĆENE DJECE</vt:lpstr>
      <vt:lpstr>Rana rehabilitacija</vt:lpstr>
      <vt:lpstr>Rana intervencija</vt:lpstr>
      <vt:lpstr>Komunikacija – jezik - govor</vt:lpstr>
      <vt:lpstr>Rana komunikacija</vt:lpstr>
      <vt:lpstr>Rana komunikacija</vt:lpstr>
      <vt:lpstr>Rana komunikacija</vt:lpstr>
      <vt:lpstr>Rana komunikacija i rana intervencija</vt:lpstr>
      <vt:lpstr>Rana komunikacija i rana intervencija</vt:lpstr>
      <vt:lpstr>Što je rana intervencija?</vt:lpstr>
      <vt:lpstr>Zašto rana intevencija?</vt:lpstr>
      <vt:lpstr>Ključno načelo rane intervencije</vt:lpstr>
      <vt:lpstr>Podsticaj rane komunikacije</vt:lpstr>
      <vt:lpstr>Sistemski pristup ranoj intervenciji</vt:lpstr>
      <vt:lpstr>Sistemski pristup ranoj intervenciji</vt:lpstr>
      <vt:lpstr>Prostor za napredak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Goca</dc:creator>
  <cp:lastModifiedBy>Administrator</cp:lastModifiedBy>
  <cp:revision>2</cp:revision>
  <dcterms:created xsi:type="dcterms:W3CDTF">2019-04-22T16:46:00Z</dcterms:created>
  <dcterms:modified xsi:type="dcterms:W3CDTF">2025-06-09T09:07:48Z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D97786F5A0624B7A9C898F65A7F42987_13</vt:lpwstr>
  </property>
  <property fmtid="{D5CDD505-2E9C-101B-9397-08002B2CF9AE}" pid="3" name="KSOProductBuildVer">
    <vt:lpwstr>1033-12.2.0.21179</vt:lpwstr>
  </property>
</Properties>
</file>