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5"/>
    <p:sldId id="268" r:id="rId16"/>
    <p:sldId id="269" r:id="rId17"/>
    <p:sldId id="270" r:id="rId18"/>
    <p:sldId id="271" r:id="rId19"/>
    <p:sldId id="272" r:id="rId20"/>
    <p:sldId id="273" r:id="rId21"/>
    <p:sldId id="274" r:id="rId22"/>
    <p:sldId id="275" r:id="rId23"/>
  </p:sldIdLst>
  <p:sldSz cx="9144000" cy="6858000" type="screen4x3"/>
  <p:notesSz cx="6858000" cy="9144000"/>
  <p:defaultTextStyle>
    <a:defPPr>
      <a:defRPr lang="es-E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E8FA90"/>
    <a:srgbClr val="FFCC66"/>
    <a:srgbClr val="FF9933"/>
    <a:srgbClr val="422C16"/>
    <a:srgbClr val="0C788E"/>
    <a:srgbClr val="006666"/>
    <a:srgbClr val="0099CC"/>
    <a:srgbClr val="66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7322"/>
    <p:restoredTop sz="94652"/>
  </p:normalViewPr>
  <p:slideViewPr>
    <p:cSldViewPr showGuides="1">
      <p:cViewPr>
        <p:scale>
          <a:sx n="86" d="100"/>
          <a:sy n="86" d="100"/>
        </p:scale>
        <p:origin x="138" y="9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marL="0" marR="0" lvl="0" indent="0" algn="r" defTabSz="914400" rtl="0" eaLnBrk="1" fontAlgn="base" latinLnBrk="0" hangingPunct="1">
              <a:lnSpc>
                <a:spcPct val="100000"/>
              </a:lnSpc>
              <a:spcBef>
                <a:spcPct val="0"/>
              </a:spcBef>
              <a:spcAft>
                <a:spcPct val="0"/>
              </a:spcAft>
              <a:buClrTx/>
              <a:buSzTx/>
              <a:buFontTx/>
              <a:buNone/>
              <a:defRPr/>
            </a:pPr>
            <a:fld id="{AE6E6E8E-55EC-4A56-A766-AF6EE695DE19}" type="datetimeFigureOut">
              <a:rPr kumimoji="0" 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fld>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base" latinLnBrk="0" hangingPunct="1">
              <a:lnSpc>
                <a:spcPct val="100000"/>
              </a:lnSpc>
              <a:spcBef>
                <a:spcPct val="30000"/>
              </a:spcBef>
              <a:spcAft>
                <a:spcPct val="0"/>
              </a:spcAft>
              <a:buClrTx/>
              <a:buSzTx/>
              <a:buFontTx/>
              <a:buNone/>
              <a:defRPr/>
            </a:pPr>
            <a:endParaRPr kumimoji="0" 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mn-lt"/>
                <a:ea typeface="+mn-ea"/>
                <a:cs typeface="+mn-cs"/>
              </a:rPr>
              <a:t>Click to edit Master text styles</a:t>
            </a:r>
            <a:endParaRPr kumimoji="0" 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mn-lt"/>
                <a:ea typeface="+mn-ea"/>
                <a:cs typeface="+mn-cs"/>
              </a:rPr>
              <a:t>Second level</a:t>
            </a:r>
            <a:endParaRPr kumimoji="0" 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mn-lt"/>
                <a:ea typeface="+mn-ea"/>
                <a:cs typeface="+mn-cs"/>
              </a:rPr>
              <a:t>Third level</a:t>
            </a:r>
            <a:endParaRPr kumimoji="0" 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mn-lt"/>
                <a:ea typeface="+mn-ea"/>
                <a:cs typeface="+mn-cs"/>
              </a:rPr>
              <a:t>Fourth level</a:t>
            </a:r>
            <a:endParaRPr kumimoji="0" 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mn-lt"/>
                <a:ea typeface="+mn-ea"/>
                <a:cs typeface="+mn-cs"/>
              </a:rPr>
              <a:t>Fifth level</a:t>
            </a:r>
            <a:endParaRPr kumimoji="0" 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hangingPunct="1">
              <a:buNone/>
            </a:pPr>
            <a:fld id="{9A0DB2DC-4C9A-4742-B13C-FB6460FD3503}" type="slidenum">
              <a:rPr lang="en-US" altLang="x-none" sz="1200" dirty="0"/>
            </a:fld>
            <a:endParaRPr lang="en-US" altLang="x-none" sz="1200"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Slide Image Placeholder 1"/>
          <p:cNvSpPr>
            <a:spLocks noGrp="1" noRot="1" noChangeAspect="1" noTextEdit="1"/>
          </p:cNvSpPr>
          <p:nvPr>
            <p:ph type="sldImg"/>
          </p:nvPr>
        </p:nvSpPr>
        <p:spPr>
          <a:ln>
            <a:solidFill>
              <a:srgbClr val="000000">
                <a:alpha val="100000"/>
              </a:srgbClr>
            </a:solidFill>
            <a:miter lim="800000"/>
          </a:ln>
        </p:spPr>
      </p:sp>
      <p:sp>
        <p:nvSpPr>
          <p:cNvPr id="23555" name="Notes Placeholder 2"/>
          <p:cNvSpPr>
            <a:spLocks noGrp="1"/>
          </p:cNvSpPr>
          <p:nvPr>
            <p:ph type="body" idx="1"/>
          </p:nvPr>
        </p:nvSpPr>
        <p:spPr>
          <a:noFill/>
          <a:ln>
            <a:noFill/>
          </a:ln>
        </p:spPr>
        <p:txBody>
          <a:bodyPr wrap="square" lIns="91440" tIns="45720" rIns="91440" bIns="45720" anchor="t" anchorCtr="0"/>
          <a:p>
            <a:pPr lvl="0" eaLnBrk="1" hangingPunct="1">
              <a:spcBef>
                <a:spcPct val="0"/>
              </a:spcBef>
            </a:pPr>
            <a:endParaRPr lang="en-US" altLang="x-none" dirty="0"/>
          </a:p>
        </p:txBody>
      </p:sp>
      <p:sp>
        <p:nvSpPr>
          <p:cNvPr id="23556" name="Slide Number Placeholder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x-none" sz="1200" dirty="0"/>
            </a:fld>
            <a:endParaRPr lang="en-US" altLang="x-none"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s-ES" altLang="en-US" dirty="0">
                <a:latin typeface="Arial" panose="020B0604020202020204" pitchFamily="34" charset="0"/>
              </a:rPr>
            </a:fld>
            <a:endParaRPr lang="es-ES"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s-ES" altLang="en-US" dirty="0">
                <a:latin typeface="Arial" panose="020B0604020202020204" pitchFamily="34" charset="0"/>
              </a:rPr>
            </a:fld>
            <a:endParaRPr lang="es-ES"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s-ES" altLang="en-US" dirty="0">
                <a:latin typeface="Arial" panose="020B0604020202020204" pitchFamily="34" charset="0"/>
              </a:rPr>
            </a:fld>
            <a:endParaRPr lang="es-ES"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s-ES" altLang="en-US" dirty="0">
                <a:latin typeface="Arial" panose="020B0604020202020204" pitchFamily="34" charset="0"/>
              </a:rPr>
            </a:fld>
            <a:endParaRPr lang="es-ES"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s-ES" altLang="en-US" dirty="0">
                <a:latin typeface="Arial" panose="020B0604020202020204" pitchFamily="34" charset="0"/>
              </a:rPr>
            </a:fld>
            <a:endParaRPr lang="es-ES"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7" name="Slide Number Placeholder 6"/>
          <p:cNvSpPr>
            <a:spLocks noGrp="1"/>
          </p:cNvSpPr>
          <p:nvPr>
            <p:ph type="sldNum" sz="quarter" idx="12"/>
          </p:nvPr>
        </p:nvSpPr>
        <p:spPr/>
        <p:txBody>
          <a:bodyPr/>
          <a:p>
            <a:pPr lvl="0" eaLnBrk="1" hangingPunct="1">
              <a:buNone/>
            </a:pPr>
            <a:fld id="{9A0DB2DC-4C9A-4742-B13C-FB6460FD3503}" type="slidenum">
              <a:rPr lang="es-ES" altLang="en-US" dirty="0">
                <a:latin typeface="Arial" panose="020B0604020202020204" pitchFamily="34" charset="0"/>
              </a:rPr>
            </a:fld>
            <a:endParaRPr lang="es-ES"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8" name="Footer Placeholder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9" name="Slide Number Placeholder 8"/>
          <p:cNvSpPr>
            <a:spLocks noGrp="1"/>
          </p:cNvSpPr>
          <p:nvPr>
            <p:ph type="sldNum" sz="quarter" idx="12"/>
          </p:nvPr>
        </p:nvSpPr>
        <p:spPr/>
        <p:txBody>
          <a:bodyPr/>
          <a:p>
            <a:pPr lvl="0" eaLnBrk="1" hangingPunct="1">
              <a:buNone/>
            </a:pPr>
            <a:fld id="{9A0DB2DC-4C9A-4742-B13C-FB6460FD3503}" type="slidenum">
              <a:rPr lang="es-ES" altLang="en-US" dirty="0">
                <a:latin typeface="Arial" panose="020B0604020202020204" pitchFamily="34" charset="0"/>
              </a:rPr>
            </a:fld>
            <a:endParaRPr lang="es-ES"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4" name="Footer Placeholder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5" name="Slide Number Placeholder 4"/>
          <p:cNvSpPr>
            <a:spLocks noGrp="1"/>
          </p:cNvSpPr>
          <p:nvPr>
            <p:ph type="sldNum" sz="quarter" idx="12"/>
          </p:nvPr>
        </p:nvSpPr>
        <p:spPr/>
        <p:txBody>
          <a:bodyPr/>
          <a:p>
            <a:pPr lvl="0" eaLnBrk="1" hangingPunct="1">
              <a:buNone/>
            </a:pPr>
            <a:fld id="{9A0DB2DC-4C9A-4742-B13C-FB6460FD3503}" type="slidenum">
              <a:rPr lang="es-ES" altLang="en-US" dirty="0">
                <a:latin typeface="Arial" panose="020B0604020202020204" pitchFamily="34" charset="0"/>
              </a:rPr>
            </a:fld>
            <a:endParaRPr lang="es-ES"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3" name="Footer Placeholder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12"/>
          </p:nvPr>
        </p:nvSpPr>
        <p:spPr/>
        <p:txBody>
          <a:bodyPr/>
          <a:p>
            <a:pPr lvl="0" eaLnBrk="1" hangingPunct="1">
              <a:buNone/>
            </a:pPr>
            <a:fld id="{9A0DB2DC-4C9A-4742-B13C-FB6460FD3503}" type="slidenum">
              <a:rPr lang="es-ES" altLang="en-US" dirty="0">
                <a:latin typeface="Arial" panose="020B0604020202020204" pitchFamily="34" charset="0"/>
              </a:rPr>
            </a:fld>
            <a:endParaRPr lang="es-ES"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7" name="Slide Number Placeholder 6"/>
          <p:cNvSpPr>
            <a:spLocks noGrp="1"/>
          </p:cNvSpPr>
          <p:nvPr>
            <p:ph type="sldNum" sz="quarter" idx="12"/>
          </p:nvPr>
        </p:nvSpPr>
        <p:spPr/>
        <p:txBody>
          <a:bodyPr/>
          <a:p>
            <a:pPr lvl="0" eaLnBrk="1" hangingPunct="1">
              <a:buNone/>
            </a:pPr>
            <a:fld id="{9A0DB2DC-4C9A-4742-B13C-FB6460FD3503}" type="slidenum">
              <a:rPr lang="es-ES" altLang="en-US" dirty="0">
                <a:latin typeface="Arial" panose="020B0604020202020204" pitchFamily="34" charset="0"/>
              </a:rPr>
            </a:fld>
            <a:endParaRPr lang="es-ES"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7" name="Slide Number Placeholder 6"/>
          <p:cNvSpPr>
            <a:spLocks noGrp="1"/>
          </p:cNvSpPr>
          <p:nvPr>
            <p:ph type="sldNum" sz="quarter" idx="12"/>
          </p:nvPr>
        </p:nvSpPr>
        <p:spPr/>
        <p:txBody>
          <a:bodyPr/>
          <a:p>
            <a:pPr lvl="0" eaLnBrk="1" hangingPunct="1">
              <a:buNone/>
            </a:pPr>
            <a:fld id="{9A0DB2DC-4C9A-4742-B13C-FB6460FD3503}" type="slidenum">
              <a:rPr lang="es-ES" altLang="en-US" dirty="0">
                <a:latin typeface="Arial" panose="020B0604020202020204" pitchFamily="34" charset="0"/>
              </a:rPr>
            </a:fld>
            <a:endParaRPr lang="es-ES"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es-ES" altLang="en-US" dirty="0"/>
              <a:t>Haga clic para cambiar el estilo de título	</a:t>
            </a:r>
            <a:endParaRPr lang="es-ES" altLang="en-US" dirty="0"/>
          </a:p>
        </p:txBody>
      </p:sp>
      <p:sp>
        <p:nvSpPr>
          <p:cNvPr id="1027" name="Rectangle 3"/>
          <p:cNvSpPr>
            <a:spLocks noGrp="1"/>
          </p:cNvSpPr>
          <p:nvPr>
            <p:ph type="body" idx="1"/>
          </p:nvPr>
        </p:nvSpPr>
        <p:spPr>
          <a:xfrm>
            <a:off x="457200" y="1600200"/>
            <a:ext cx="8229600" cy="4525963"/>
          </a:xfrm>
          <a:prstGeom prst="rect">
            <a:avLst/>
          </a:prstGeom>
          <a:noFill/>
          <a:ln w="9525">
            <a:noFill/>
          </a:ln>
        </p:spPr>
        <p:txBody>
          <a:bodyPr/>
          <a:p>
            <a:pPr lvl="0"/>
            <a:r>
              <a:rPr lang="es-ES" altLang="en-US" dirty="0"/>
              <a:t>Haga clic para modificar el estilo de texto del patrón</a:t>
            </a:r>
            <a:endParaRPr lang="es-ES" altLang="en-US" dirty="0"/>
          </a:p>
          <a:p>
            <a:pPr lvl="1"/>
            <a:r>
              <a:rPr lang="es-ES" altLang="en-US" dirty="0"/>
              <a:t>Segundo nivel</a:t>
            </a:r>
            <a:endParaRPr lang="es-ES" altLang="en-US" dirty="0"/>
          </a:p>
          <a:p>
            <a:pPr lvl="2"/>
            <a:r>
              <a:rPr lang="es-ES" altLang="en-US" dirty="0"/>
              <a:t>Tercer nivel</a:t>
            </a:r>
            <a:endParaRPr lang="es-ES" altLang="en-US" dirty="0"/>
          </a:p>
          <a:p>
            <a:pPr lvl="3"/>
            <a:r>
              <a:rPr lang="es-ES" altLang="en-US" dirty="0"/>
              <a:t>Cuarto nivel</a:t>
            </a:r>
            <a:endParaRPr lang="es-ES" altLang="en-US" dirty="0"/>
          </a:p>
          <a:p>
            <a:pPr lvl="4"/>
            <a:r>
              <a:rPr lang="es-ES" altLang="en-US" dirty="0"/>
              <a:t>Quinto nivel</a:t>
            </a:r>
            <a:endParaRPr lang="es-ES"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es-ES" altLang="en-US" dirty="0">
                <a:latin typeface="Arial" panose="020B0604020202020204" pitchFamily="34" charset="0"/>
              </a:rPr>
            </a:fld>
            <a:endParaRPr lang="es-ES"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050" name="Rectangle 166"/>
          <p:cNvSpPr>
            <a:spLocks noGrp="1"/>
          </p:cNvSpPr>
          <p:nvPr>
            <p:ph type="subTitle" idx="1"/>
          </p:nvPr>
        </p:nvSpPr>
        <p:spPr>
          <a:xfrm>
            <a:off x="250825" y="2852738"/>
            <a:ext cx="5329238" cy="550862"/>
          </a:xfrm>
          <a:ln/>
        </p:spPr>
        <p:txBody>
          <a:bodyPr vert="horz" wrap="square" lIns="91440" tIns="45720" rIns="91440" bIns="45720" anchor="t" anchorCtr="0"/>
          <a:p>
            <a:pPr algn="l" eaLnBrk="1" hangingPunct="1">
              <a:lnSpc>
                <a:spcPct val="90000"/>
              </a:lnSpc>
              <a:buClrTx/>
              <a:buSzTx/>
              <a:buFontTx/>
            </a:pPr>
            <a:r>
              <a:rPr lang="sr-Cyrl-RS" altLang="en-US" sz="6600" i="1" dirty="0">
                <a:solidFill>
                  <a:srgbClr val="003300"/>
                </a:solidFill>
                <a:latin typeface="Cambria" panose="02040503050406030204" pitchFamily="18" charset="0"/>
                <a:ea typeface="+mn-ea"/>
                <a:cs typeface="+mn-cs"/>
              </a:rPr>
              <a:t>СОН-РИСЕ</a:t>
            </a:r>
            <a:endParaRPr lang="sr-Cyrl-RS" altLang="en-US" sz="6600" i="1" dirty="0">
              <a:solidFill>
                <a:srgbClr val="003300"/>
              </a:solidFill>
              <a:latin typeface="Cambria" panose="02040503050406030204" pitchFamily="18" charset="0"/>
              <a:ea typeface="+mn-ea"/>
              <a:cs typeface="+mn-cs"/>
            </a:endParaRPr>
          </a:p>
          <a:p>
            <a:pPr algn="l" eaLnBrk="1" hangingPunct="1">
              <a:lnSpc>
                <a:spcPct val="90000"/>
              </a:lnSpc>
              <a:buClrTx/>
              <a:buSzTx/>
              <a:buFontTx/>
            </a:pPr>
            <a:r>
              <a:rPr lang="sr-Cyrl-RS" altLang="en-US" sz="3600" dirty="0">
                <a:solidFill>
                  <a:srgbClr val="003300"/>
                </a:solidFill>
                <a:latin typeface="Cambria" panose="02040503050406030204" pitchFamily="18" charset="0"/>
                <a:ea typeface="+mn-ea"/>
                <a:cs typeface="+mn-cs"/>
              </a:rPr>
              <a:t>развојни модел</a:t>
            </a:r>
            <a:endParaRPr lang="sr-Cyrl-RS" altLang="en-US" sz="3600" dirty="0">
              <a:solidFill>
                <a:srgbClr val="003300"/>
              </a:solidFill>
              <a:latin typeface="Cambria" panose="02040503050406030204" pitchFamily="18" charset="0"/>
              <a:ea typeface="+mn-ea"/>
              <a:cs typeface="+mn-cs"/>
            </a:endParaRPr>
          </a:p>
          <a:p>
            <a:pPr algn="l" eaLnBrk="1" hangingPunct="1">
              <a:lnSpc>
                <a:spcPct val="90000"/>
              </a:lnSpc>
              <a:buClrTx/>
              <a:buSzTx/>
              <a:buFontTx/>
            </a:pPr>
            <a:endParaRPr lang="sr-Cyrl-RS" altLang="en-US" sz="3600" dirty="0">
              <a:solidFill>
                <a:srgbClr val="003300"/>
              </a:solidFill>
              <a:latin typeface="+mn-lt"/>
              <a:ea typeface="+mn-ea"/>
              <a:cs typeface="+mn-cs"/>
            </a:endParaRPr>
          </a:p>
          <a:p>
            <a:pPr algn="l" eaLnBrk="1" hangingPunct="1">
              <a:lnSpc>
                <a:spcPct val="90000"/>
              </a:lnSpc>
              <a:buClrTx/>
              <a:buSzTx/>
              <a:buFontTx/>
            </a:pPr>
            <a:endParaRPr lang="es-ES" altLang="en-US" sz="3600" dirty="0">
              <a:solidFill>
                <a:srgbClr val="003300"/>
              </a:solidFill>
              <a:latin typeface="+mn-lt"/>
              <a:ea typeface="+mn-ea"/>
              <a:cs typeface="+mn-cs"/>
            </a:endParaRPr>
          </a:p>
        </p:txBody>
      </p:sp>
      <p:sp>
        <p:nvSpPr>
          <p:cNvPr id="2051" name="Rectangle 167"/>
          <p:cNvSpPr/>
          <p:nvPr/>
        </p:nvSpPr>
        <p:spPr>
          <a:xfrm>
            <a:off x="179388" y="6021388"/>
            <a:ext cx="3487737" cy="550862"/>
          </a:xfrm>
          <a:prstGeom prst="rect">
            <a:avLst/>
          </a:prstGeom>
          <a:noFill/>
          <a:ln w="9525">
            <a:noFill/>
          </a:ln>
        </p:spPr>
        <p:txBody>
          <a:bodyPr/>
          <a:p>
            <a:pPr>
              <a:lnSpc>
                <a:spcPct val="90000"/>
              </a:lnSpc>
              <a:spcBef>
                <a:spcPct val="20000"/>
              </a:spcBef>
            </a:pPr>
            <a:r>
              <a:rPr lang="sr-Cyrl-RS" altLang="en-US" sz="1600" dirty="0">
                <a:solidFill>
                  <a:srgbClr val="003300"/>
                </a:solidFill>
                <a:latin typeface="Arial" panose="020B0604020202020204" pitchFamily="34" charset="0"/>
              </a:rPr>
              <a:t>Студенти:</a:t>
            </a:r>
            <a:endParaRPr lang="sr-Cyrl-RS" altLang="en-US" sz="1600" dirty="0">
              <a:solidFill>
                <a:srgbClr val="003300"/>
              </a:solidFill>
              <a:latin typeface="Arial" panose="020B0604020202020204" pitchFamily="34" charset="0"/>
            </a:endParaRPr>
          </a:p>
          <a:p>
            <a:pPr>
              <a:lnSpc>
                <a:spcPct val="90000"/>
              </a:lnSpc>
              <a:spcBef>
                <a:spcPct val="20000"/>
              </a:spcBef>
            </a:pPr>
            <a:r>
              <a:rPr lang="sr-Cyrl-RS" altLang="en-US" sz="1600" dirty="0">
                <a:solidFill>
                  <a:srgbClr val="003300"/>
                </a:solidFill>
                <a:latin typeface="Arial" panose="020B0604020202020204" pitchFamily="34" charset="0"/>
              </a:rPr>
              <a:t>Нина Будиша и</a:t>
            </a:r>
            <a:endParaRPr lang="sr-Cyrl-RS" altLang="en-US" sz="1600" dirty="0">
              <a:solidFill>
                <a:srgbClr val="003300"/>
              </a:solidFill>
              <a:latin typeface="Arial" panose="020B0604020202020204" pitchFamily="34" charset="0"/>
            </a:endParaRPr>
          </a:p>
          <a:p>
            <a:pPr>
              <a:lnSpc>
                <a:spcPct val="90000"/>
              </a:lnSpc>
              <a:spcBef>
                <a:spcPct val="20000"/>
              </a:spcBef>
            </a:pPr>
            <a:r>
              <a:rPr lang="sr-Cyrl-RS" altLang="en-US" sz="1600" dirty="0">
                <a:solidFill>
                  <a:srgbClr val="003300"/>
                </a:solidFill>
                <a:latin typeface="Arial" panose="020B0604020202020204" pitchFamily="34" charset="0"/>
              </a:rPr>
              <a:t>Ања Вујасиновић</a:t>
            </a:r>
            <a:endParaRPr lang="es-ES" altLang="en-US" sz="1600" dirty="0">
              <a:solidFill>
                <a:srgbClr val="003300"/>
              </a:solidFill>
              <a:latin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extBox 6"/>
          <p:cNvSpPr txBox="1"/>
          <p:nvPr/>
        </p:nvSpPr>
        <p:spPr>
          <a:xfrm>
            <a:off x="468313" y="476250"/>
            <a:ext cx="4103688" cy="646113"/>
          </a:xfrm>
          <a:prstGeom prst="rect">
            <a:avLst/>
          </a:prstGeom>
          <a:solidFill>
            <a:srgbClr val="FFCC66"/>
          </a:solidFill>
          <a:ln>
            <a:noFill/>
          </a:ln>
        </p:spPr>
        <p:style>
          <a:lnRef idx="2">
            <a:schemeClr val="dk1"/>
          </a:lnRef>
          <a:fillRef idx="1">
            <a:schemeClr val="lt1"/>
          </a:fillRef>
          <a:effectRef idx="0">
            <a:schemeClr val="dk1"/>
          </a:effectRef>
          <a:fontRef idx="minor">
            <a:schemeClr val="dk1"/>
          </a:fontRef>
        </p:style>
        <p:txBody>
          <a:bodyPr>
            <a:spAutoFit/>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marL="285750" lvl="0" indent="-285750" eaLnBrk="1" hangingPunct="1">
              <a:buFont typeface="Wingdings" panose="05000000000000000000" pitchFamily="2" charset="2"/>
              <a:buChar char="v"/>
            </a:pPr>
            <a:r>
              <a:rPr lang="sr-Cyrl-RS" altLang="x-none" dirty="0">
                <a:solidFill>
                  <a:srgbClr val="000000"/>
                </a:solidFill>
                <a:latin typeface="Arial" panose="020B0604020202020204" pitchFamily="34" charset="0"/>
              </a:rPr>
              <a:t>КОНТАКТ ОЧИМА И НЕВЕРБАЛНА КОМУНИКАЦИЈА</a:t>
            </a:r>
            <a:endParaRPr lang="en-US" altLang="x-none" dirty="0">
              <a:solidFill>
                <a:srgbClr val="000000"/>
              </a:solidFill>
              <a:latin typeface="Arial" panose="020B0604020202020204" pitchFamily="34" charset="0"/>
            </a:endParaRPr>
          </a:p>
        </p:txBody>
      </p:sp>
      <p:sp>
        <p:nvSpPr>
          <p:cNvPr id="11267" name="TextBox 7"/>
          <p:cNvSpPr txBox="1"/>
          <p:nvPr/>
        </p:nvSpPr>
        <p:spPr>
          <a:xfrm>
            <a:off x="317500" y="1196975"/>
            <a:ext cx="4608513" cy="2862263"/>
          </a:xfrm>
          <a:prstGeom prst="rect">
            <a:avLst/>
          </a:prstGeom>
          <a:noFill/>
          <a:ln w="9525">
            <a:noFill/>
          </a:ln>
        </p:spPr>
        <p:txBody>
          <a:bodyPr>
            <a:spAutoFit/>
          </a:bodyPr>
          <a:p>
            <a:pPr marL="285750" indent="-285750">
              <a:buFont typeface="Arial" panose="020B0604020202020204" pitchFamily="34" charset="0"/>
              <a:buChar char="•"/>
            </a:pPr>
            <a:r>
              <a:rPr lang="sr-Cyrl-RS" altLang="x-none" dirty="0">
                <a:latin typeface="Arial" panose="020B0604020202020204" pitchFamily="34" charset="0"/>
              </a:rPr>
              <a:t>Контакт очима је један од освновних начина путем којег се људска бића повезују, а то је и један од најмоћнијих начина да се створи чврста веза имеђу дјетета и родитеља.</a:t>
            </a:r>
            <a:endParaRPr lang="sr-Cyrl-RS" altLang="x-none" dirty="0">
              <a:latin typeface="Arial" panose="020B0604020202020204" pitchFamily="34" charset="0"/>
            </a:endParaRPr>
          </a:p>
          <a:p>
            <a:pPr marL="285750" indent="-285750">
              <a:buFont typeface="Arial" panose="020B0604020202020204" pitchFamily="34" charset="0"/>
              <a:buChar char="•"/>
            </a:pPr>
            <a:endParaRPr lang="sr-Cyrl-RS" altLang="x-none" dirty="0">
              <a:latin typeface="Arial" panose="020B0604020202020204" pitchFamily="34" charset="0"/>
            </a:endParaRPr>
          </a:p>
          <a:p>
            <a:pPr marL="285750" indent="-285750">
              <a:buFont typeface="Arial" panose="020B0604020202020204" pitchFamily="34" charset="0"/>
              <a:buChar char="•"/>
            </a:pPr>
            <a:r>
              <a:rPr lang="sr-Cyrl-RS" altLang="x-none" dirty="0">
                <a:latin typeface="Arial" panose="020B0604020202020204" pitchFamily="34" charset="0"/>
              </a:rPr>
              <a:t>Сон-Рисе ради на томе да дијете оствари контакт очима јер оно то жели.</a:t>
            </a:r>
            <a:endParaRPr lang="sr-Cyrl-RS" altLang="x-none" dirty="0">
              <a:latin typeface="Arial" panose="020B0604020202020204" pitchFamily="34" charset="0"/>
            </a:endParaRPr>
          </a:p>
          <a:p>
            <a:pPr marL="285750" indent="-285750">
              <a:buFont typeface="Arial" panose="020B0604020202020204" pitchFamily="34" charset="0"/>
              <a:buChar char="•"/>
            </a:pPr>
            <a:endParaRPr lang="en-US" altLang="x-none" dirty="0">
              <a:latin typeface="Arial" panose="020B0604020202020204" pitchFamily="34" charset="0"/>
            </a:endParaRPr>
          </a:p>
        </p:txBody>
      </p:sp>
      <p:sp>
        <p:nvSpPr>
          <p:cNvPr id="9" name="TextBox 8"/>
          <p:cNvSpPr txBox="1"/>
          <p:nvPr/>
        </p:nvSpPr>
        <p:spPr>
          <a:xfrm>
            <a:off x="4775200" y="503238"/>
            <a:ext cx="3384550" cy="646113"/>
          </a:xfrm>
          <a:prstGeom prst="rect">
            <a:avLst/>
          </a:prstGeom>
          <a:solidFill>
            <a:srgbClr val="FFCC66"/>
          </a:solidFill>
          <a:ln>
            <a:noFill/>
          </a:ln>
        </p:spPr>
        <p:style>
          <a:lnRef idx="2">
            <a:schemeClr val="dk1"/>
          </a:lnRef>
          <a:fillRef idx="1">
            <a:schemeClr val="lt1"/>
          </a:fillRef>
          <a:effectRef idx="0">
            <a:schemeClr val="dk1"/>
          </a:effectRef>
          <a:fontRef idx="minor">
            <a:schemeClr val="dk1"/>
          </a:fontRef>
        </p:style>
        <p:txBody>
          <a:bodyPr>
            <a:spAutoFit/>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marL="285750" lvl="0" indent="-285750" eaLnBrk="1" hangingPunct="1">
              <a:buFont typeface="Wingdings" panose="05000000000000000000" pitchFamily="2" charset="2"/>
              <a:buChar char="v"/>
            </a:pPr>
            <a:r>
              <a:rPr lang="sr-Cyrl-RS" altLang="x-none" dirty="0">
                <a:solidFill>
                  <a:srgbClr val="000000"/>
                </a:solidFill>
                <a:latin typeface="Arial" panose="020B0604020202020204" pitchFamily="34" charset="0"/>
              </a:rPr>
              <a:t>ШТО ВИШЕ ГЛЕДАЈУ, ВИШЕ УЧЕ</a:t>
            </a:r>
            <a:endParaRPr lang="en-US" altLang="x-none" dirty="0">
              <a:solidFill>
                <a:srgbClr val="000000"/>
              </a:solidFill>
              <a:latin typeface="Arial" panose="020B0604020202020204" pitchFamily="34" charset="0"/>
            </a:endParaRPr>
          </a:p>
        </p:txBody>
      </p:sp>
      <p:sp>
        <p:nvSpPr>
          <p:cNvPr id="11" name="TextBox 10"/>
          <p:cNvSpPr txBox="1"/>
          <p:nvPr/>
        </p:nvSpPr>
        <p:spPr>
          <a:xfrm>
            <a:off x="5076825" y="1400175"/>
            <a:ext cx="3598863" cy="4524375"/>
          </a:xfrm>
          <a:prstGeom prst="rect">
            <a:avLst/>
          </a:prstGeom>
          <a:noFill/>
        </p:spPr>
        <p:txBody>
          <a:bodyPr>
            <a:spAutoFit/>
          </a:bodyPr>
          <a:p>
            <a:pPr marL="285750" indent="-285750">
              <a:buFont typeface="Arial" panose="020B0604020202020204" pitchFamily="34" charset="0"/>
              <a:buChar char="•"/>
            </a:pPr>
            <a:r>
              <a:rPr lang="sr-Cyrl-RS" altLang="x-none" dirty="0">
                <a:latin typeface="Arial" panose="020B0604020202020204" pitchFamily="34" charset="0"/>
              </a:rPr>
              <a:t>Ако дијете гледа у другу особу, оно има бољи распон интерактивне пажње јер се дијете гледајући укључује, развија фацијалне, почиње уочавати и препознавати фацијалне и невербалне експресије других особа.</a:t>
            </a:r>
            <a:endParaRPr lang="sr-Cyrl-RS" altLang="x-none" dirty="0">
              <a:latin typeface="Arial" panose="020B0604020202020204" pitchFamily="34" charset="0"/>
            </a:endParaRPr>
          </a:p>
          <a:p>
            <a:pPr marL="285750" indent="-285750">
              <a:buNone/>
            </a:pPr>
            <a:endParaRPr lang="sr-Cyrl-RS" altLang="x-none" dirty="0">
              <a:latin typeface="Arial" panose="020B0604020202020204" pitchFamily="34" charset="0"/>
            </a:endParaRPr>
          </a:p>
          <a:p>
            <a:pPr marL="285750" indent="-285750">
              <a:buFont typeface="Arial" panose="020B0604020202020204" pitchFamily="34" charset="0"/>
              <a:buChar char="•"/>
            </a:pPr>
            <a:r>
              <a:rPr lang="sr-Cyrl-RS" altLang="x-none" dirty="0">
                <a:latin typeface="Arial" panose="020B0604020202020204" pitchFamily="34" charset="0"/>
              </a:rPr>
              <a:t>Важно је поставити тијело тако  је благо удаљено од дјетета и да се очи родитеља налазе испод или у нивоу дјететових јер се дијете тада осјећа пријатније.</a:t>
            </a:r>
            <a:endParaRPr lang="en-US" altLang="x-none" dirty="0">
              <a:latin typeface="Arial" panose="020B0604020202020204" pitchFamily="34" charset="0"/>
            </a:endParaRPr>
          </a:p>
        </p:txBody>
      </p:sp>
      <p:sp>
        <p:nvSpPr>
          <p:cNvPr id="12" name="TextBox 11"/>
          <p:cNvSpPr txBox="1"/>
          <p:nvPr/>
        </p:nvSpPr>
        <p:spPr>
          <a:xfrm>
            <a:off x="468313" y="3970338"/>
            <a:ext cx="4103688" cy="646113"/>
          </a:xfrm>
          <a:prstGeom prst="rect">
            <a:avLst/>
          </a:prstGeom>
          <a:solidFill>
            <a:srgbClr val="FFCC66"/>
          </a:solidFill>
          <a:ln>
            <a:noFill/>
          </a:ln>
        </p:spPr>
        <p:style>
          <a:lnRef idx="2">
            <a:schemeClr val="dk1"/>
          </a:lnRef>
          <a:fillRef idx="1">
            <a:schemeClr val="lt1"/>
          </a:fillRef>
          <a:effectRef idx="0">
            <a:schemeClr val="dk1"/>
          </a:effectRef>
          <a:fontRef idx="minor">
            <a:schemeClr val="dk1"/>
          </a:fontRef>
        </p:style>
        <p:txBody>
          <a:bodyPr>
            <a:spAutoFit/>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marL="285750" lvl="0" indent="-285750" eaLnBrk="1" hangingPunct="1">
              <a:buFont typeface="Wingdings" panose="05000000000000000000" pitchFamily="2" charset="2"/>
              <a:buChar char="v"/>
            </a:pPr>
            <a:r>
              <a:rPr lang="sr-Cyrl-RS" altLang="x-none" dirty="0">
                <a:solidFill>
                  <a:srgbClr val="000000"/>
                </a:solidFill>
                <a:latin typeface="Arial" panose="020B0604020202020204" pitchFamily="34" charset="0"/>
              </a:rPr>
              <a:t>РАСПОН ИНТЕРАКТИВНЕ ПАЖЊЕ</a:t>
            </a:r>
            <a:endParaRPr lang="en-US" altLang="x-none" dirty="0">
              <a:solidFill>
                <a:srgbClr val="000000"/>
              </a:solidFill>
              <a:latin typeface="Arial" panose="020B0604020202020204" pitchFamily="34" charset="0"/>
            </a:endParaRPr>
          </a:p>
        </p:txBody>
      </p:sp>
      <p:sp>
        <p:nvSpPr>
          <p:cNvPr id="11271" name="TextBox 12"/>
          <p:cNvSpPr txBox="1"/>
          <p:nvPr/>
        </p:nvSpPr>
        <p:spPr>
          <a:xfrm>
            <a:off x="455613" y="4868863"/>
            <a:ext cx="4308475" cy="1754187"/>
          </a:xfrm>
          <a:prstGeom prst="rect">
            <a:avLst/>
          </a:prstGeom>
          <a:noFill/>
          <a:ln w="9525">
            <a:noFill/>
          </a:ln>
        </p:spPr>
        <p:txBody>
          <a:bodyPr>
            <a:spAutoFit/>
          </a:bodyPr>
          <a:p>
            <a:pPr marL="285750" indent="-285750">
              <a:buFont typeface="Arial" panose="020B0604020202020204" pitchFamily="34" charset="0"/>
              <a:buChar char="•"/>
            </a:pPr>
            <a:r>
              <a:rPr lang="sr-Cyrl-RS" altLang="x-none" dirty="0">
                <a:latin typeface="Arial" panose="020B0604020202020204" pitchFamily="34" charset="0"/>
              </a:rPr>
              <a:t>Основу ове технике чине придруживање и мотивација дјетета.</a:t>
            </a:r>
            <a:endParaRPr lang="sr-Cyrl-RS" altLang="x-none" dirty="0">
              <a:latin typeface="Arial" panose="020B0604020202020204" pitchFamily="34" charset="0"/>
            </a:endParaRPr>
          </a:p>
          <a:p>
            <a:pPr marL="285750" indent="-285750">
              <a:buFont typeface="Arial" panose="020B0604020202020204" pitchFamily="34" charset="0"/>
              <a:buChar char="•"/>
            </a:pPr>
            <a:r>
              <a:rPr lang="sr-Cyrl-RS" altLang="x-none" dirty="0">
                <a:latin typeface="Arial" panose="020B0604020202020204" pitchFamily="34" charset="0"/>
              </a:rPr>
              <a:t>Што се више родитељ придружује дјетету, више се продужује дјететова интерактивна пажња.</a:t>
            </a:r>
            <a:endParaRPr lang="en-US" altLang="x-none" dirty="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Box 3"/>
          <p:cNvSpPr txBox="1"/>
          <p:nvPr/>
        </p:nvSpPr>
        <p:spPr>
          <a:xfrm>
            <a:off x="611188" y="620713"/>
            <a:ext cx="2520950" cy="646112"/>
          </a:xfrm>
          <a:prstGeom prst="rect">
            <a:avLst/>
          </a:prstGeom>
          <a:solidFill>
            <a:srgbClr val="FFCC66"/>
          </a:solidFill>
          <a:ln w="9525">
            <a:noFill/>
          </a:ln>
        </p:spPr>
        <p:txBody>
          <a:bodyPr>
            <a:spAutoFit/>
          </a:bodyPr>
          <a:p>
            <a:pPr marL="285750" indent="-285750">
              <a:buFont typeface="Wingdings" panose="05000000000000000000" pitchFamily="2" charset="2"/>
              <a:buChar char="v"/>
            </a:pPr>
            <a:r>
              <a:rPr lang="sr-Cyrl-RS" altLang="x-none" dirty="0">
                <a:latin typeface="Arial" panose="020B0604020202020204" pitchFamily="34" charset="0"/>
              </a:rPr>
              <a:t>ВЕРБАЛНА КОМУНИКАЦИЈА</a:t>
            </a:r>
            <a:endParaRPr lang="en-US" altLang="x-none" dirty="0">
              <a:latin typeface="Arial" panose="020B0604020202020204" pitchFamily="34" charset="0"/>
            </a:endParaRPr>
          </a:p>
        </p:txBody>
      </p:sp>
      <p:sp>
        <p:nvSpPr>
          <p:cNvPr id="5" name="TextBox 4"/>
          <p:cNvSpPr txBox="1"/>
          <p:nvPr/>
        </p:nvSpPr>
        <p:spPr>
          <a:xfrm>
            <a:off x="395288" y="1628775"/>
            <a:ext cx="4176713" cy="4800600"/>
          </a:xfrm>
          <a:prstGeom prst="rect">
            <a:avLst/>
          </a:prstGeom>
          <a:noFill/>
        </p:spPr>
        <p:txBody>
          <a:bodyPr>
            <a:spAutoFit/>
          </a:bodyPr>
          <a:p>
            <a:pPr marL="285750" indent="-285750">
              <a:buFont typeface="Arial" panose="020B0604020202020204" pitchFamily="34" charset="0"/>
              <a:buChar char="•"/>
            </a:pPr>
            <a:r>
              <a:rPr lang="sr-Cyrl-RS" altLang="x-none" dirty="0">
                <a:latin typeface="Arial" panose="020B0604020202020204" pitchFamily="34" charset="0"/>
              </a:rPr>
              <a:t>Неопходно је да дијете спозна важност употребе ријечи, а начин на који родитељ реагује на језик дјетета је кључни фактор у остварењу истог.</a:t>
            </a:r>
            <a:endParaRPr lang="sr-Cyrl-RS" altLang="x-none" dirty="0">
              <a:latin typeface="Arial" panose="020B0604020202020204" pitchFamily="34" charset="0"/>
            </a:endParaRPr>
          </a:p>
          <a:p>
            <a:pPr marL="285750" indent="-285750">
              <a:buNone/>
            </a:pPr>
            <a:endParaRPr lang="sr-Cyrl-RS" altLang="x-none" dirty="0">
              <a:latin typeface="Arial" panose="020B0604020202020204" pitchFamily="34" charset="0"/>
            </a:endParaRPr>
          </a:p>
          <a:p>
            <a:pPr marL="285750" indent="-285750">
              <a:buFont typeface="Arial" panose="020B0604020202020204" pitchFamily="34" charset="0"/>
              <a:buChar char="•"/>
            </a:pPr>
            <a:r>
              <a:rPr lang="sr-Cyrl-RS" altLang="x-none" dirty="0">
                <a:latin typeface="Arial" panose="020B0604020202020204" pitchFamily="34" charset="0"/>
              </a:rPr>
              <a:t>Важно је, такође, да родитељ реагује на сваки дјететов облик говорења и да га непреставно мотивише на вербално изражавање.</a:t>
            </a:r>
            <a:endParaRPr lang="sr-Cyrl-RS" altLang="x-none" dirty="0">
              <a:latin typeface="Arial" panose="020B0604020202020204" pitchFamily="34" charset="0"/>
            </a:endParaRPr>
          </a:p>
          <a:p>
            <a:pPr marL="285750" indent="-285750">
              <a:buNone/>
            </a:pPr>
            <a:endParaRPr lang="sr-Cyrl-RS" altLang="x-none" dirty="0">
              <a:latin typeface="Arial" panose="020B0604020202020204" pitchFamily="34" charset="0"/>
            </a:endParaRPr>
          </a:p>
          <a:p>
            <a:pPr marL="285750" indent="-285750">
              <a:buFont typeface="Arial" panose="020B0604020202020204" pitchFamily="34" charset="0"/>
              <a:buChar char="•"/>
            </a:pPr>
            <a:r>
              <a:rPr lang="sr-Cyrl-RS" altLang="x-none" dirty="0">
                <a:latin typeface="Arial" panose="020B0604020202020204" pitchFamily="34" charset="0"/>
              </a:rPr>
              <a:t>Циљ је да дијете зна и може изрећи своје потребе, шта жели и шта не жели, те да је то најмоћнији пут којим се изражавају потребе.</a:t>
            </a:r>
            <a:endParaRPr lang="en-US" altLang="x-none" dirty="0">
              <a:latin typeface="Arial" panose="020B0604020202020204" pitchFamily="34" charset="0"/>
            </a:endParaRPr>
          </a:p>
        </p:txBody>
      </p:sp>
      <p:sp>
        <p:nvSpPr>
          <p:cNvPr id="6" name="Rectangle 5"/>
          <p:cNvSpPr/>
          <p:nvPr/>
        </p:nvSpPr>
        <p:spPr>
          <a:xfrm>
            <a:off x="4716463" y="1916113"/>
            <a:ext cx="4032250" cy="4064000"/>
          </a:xfrm>
          <a:prstGeom prst="rect">
            <a:avLst/>
          </a:prstGeom>
          <a:solidFill>
            <a:srgbClr val="00B050"/>
          </a:solidFill>
        </p:spPr>
        <p:style>
          <a:lnRef idx="2">
            <a:schemeClr val="dk1"/>
          </a:lnRef>
          <a:fillRef idx="1">
            <a:schemeClr val="lt1"/>
          </a:fillRef>
          <a:effectRef idx="0">
            <a:schemeClr val="dk1"/>
          </a:effectRef>
          <a:fontRef idx="minor">
            <a:schemeClr val="dk1"/>
          </a:fontRef>
        </p:style>
        <p:txBody>
          <a:bodyPr>
            <a:spAutoFit/>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eaLnBrk="1" hangingPunct="1">
              <a:buNone/>
            </a:pPr>
            <a:r>
              <a:rPr lang="ru-RU" altLang="x-none" sz="1600" dirty="0">
                <a:solidFill>
                  <a:srgbClr val="000000"/>
                </a:solidFill>
                <a:latin typeface="Arial" panose="020B0604020202020204" pitchFamily="34" charset="0"/>
              </a:rPr>
              <a:t>Степени корака у подручју вербалне комуникације које дијете треба развити временом су: </a:t>
            </a:r>
            <a:endParaRPr lang="ru-RU" altLang="x-none" sz="1600" dirty="0">
              <a:solidFill>
                <a:srgbClr val="000000"/>
              </a:solidFill>
              <a:latin typeface="Arial" panose="020B0604020202020204" pitchFamily="34" charset="0"/>
            </a:endParaRPr>
          </a:p>
          <a:p>
            <a:pPr lvl="0" eaLnBrk="1" hangingPunct="1">
              <a:buNone/>
            </a:pPr>
            <a:r>
              <a:rPr lang="ru-RU" altLang="x-none" sz="1400" dirty="0">
                <a:solidFill>
                  <a:srgbClr val="000000"/>
                </a:solidFill>
                <a:latin typeface="Arial" panose="020B0604020202020204" pitchFamily="34" charset="0"/>
              </a:rPr>
              <a:t>1.Од плакања, вриштања, извођења тантрума, гурања и сл. до парцијалних звукова („ло“ за лопта) </a:t>
            </a:r>
            <a:endParaRPr lang="ru-RU" altLang="x-none" sz="1400" dirty="0">
              <a:solidFill>
                <a:srgbClr val="000000"/>
              </a:solidFill>
              <a:latin typeface="Arial" panose="020B0604020202020204" pitchFamily="34" charset="0"/>
            </a:endParaRPr>
          </a:p>
          <a:p>
            <a:pPr lvl="0" eaLnBrk="1" hangingPunct="1">
              <a:buNone/>
            </a:pPr>
            <a:r>
              <a:rPr lang="ru-RU" altLang="x-none" sz="1400" dirty="0">
                <a:solidFill>
                  <a:srgbClr val="000000"/>
                </a:solidFill>
                <a:latin typeface="Arial" panose="020B0604020202020204" pitchFamily="34" charset="0"/>
              </a:rPr>
              <a:t>2. Од парцијалних звукова до изговарања ријечи </a:t>
            </a:r>
            <a:endParaRPr lang="ru-RU" altLang="x-none" sz="1400" dirty="0">
              <a:solidFill>
                <a:srgbClr val="000000"/>
              </a:solidFill>
              <a:latin typeface="Arial" panose="020B0604020202020204" pitchFamily="34" charset="0"/>
            </a:endParaRPr>
          </a:p>
          <a:p>
            <a:pPr lvl="0" eaLnBrk="1" hangingPunct="1">
              <a:buNone/>
            </a:pPr>
            <a:r>
              <a:rPr lang="ru-RU" altLang="x-none" sz="1400" dirty="0">
                <a:solidFill>
                  <a:srgbClr val="000000"/>
                </a:solidFill>
                <a:latin typeface="Arial" panose="020B0604020202020204" pitchFamily="34" charset="0"/>
              </a:rPr>
              <a:t>3. Од изговарања ријечи до састављања фраза</a:t>
            </a:r>
            <a:endParaRPr lang="ru-RU" altLang="x-none" sz="1400" dirty="0">
              <a:solidFill>
                <a:srgbClr val="000000"/>
              </a:solidFill>
              <a:latin typeface="Arial" panose="020B0604020202020204" pitchFamily="34" charset="0"/>
            </a:endParaRPr>
          </a:p>
          <a:p>
            <a:pPr lvl="0" eaLnBrk="1" hangingPunct="1">
              <a:buNone/>
            </a:pPr>
            <a:r>
              <a:rPr lang="ru-RU" altLang="x-none" sz="1400" dirty="0">
                <a:solidFill>
                  <a:srgbClr val="000000"/>
                </a:solidFill>
                <a:latin typeface="Arial" panose="020B0604020202020204" pitchFamily="34" charset="0"/>
              </a:rPr>
              <a:t> 4. Од састављања фраза до састављања реченица</a:t>
            </a:r>
            <a:endParaRPr lang="ru-RU" altLang="x-none" sz="1400" dirty="0">
              <a:solidFill>
                <a:srgbClr val="000000"/>
              </a:solidFill>
              <a:latin typeface="Arial" panose="020B0604020202020204" pitchFamily="34" charset="0"/>
            </a:endParaRPr>
          </a:p>
          <a:p>
            <a:pPr lvl="0" eaLnBrk="1" hangingPunct="1">
              <a:buNone/>
            </a:pPr>
            <a:r>
              <a:rPr lang="ru-RU" altLang="x-none" sz="1400" dirty="0">
                <a:solidFill>
                  <a:srgbClr val="000000"/>
                </a:solidFill>
                <a:latin typeface="Arial" panose="020B0604020202020204" pitchFamily="34" charset="0"/>
              </a:rPr>
              <a:t> 5. Од састављања реченица до одговарања на питања </a:t>
            </a:r>
            <a:endParaRPr lang="ru-RU" altLang="x-none" sz="1400" dirty="0">
              <a:solidFill>
                <a:srgbClr val="000000"/>
              </a:solidFill>
              <a:latin typeface="Arial" panose="020B0604020202020204" pitchFamily="34" charset="0"/>
            </a:endParaRPr>
          </a:p>
          <a:p>
            <a:pPr lvl="0" eaLnBrk="1" hangingPunct="1">
              <a:buNone/>
            </a:pPr>
            <a:r>
              <a:rPr lang="ru-RU" altLang="x-none" sz="1400" dirty="0">
                <a:solidFill>
                  <a:srgbClr val="000000"/>
                </a:solidFill>
                <a:latin typeface="Arial" panose="020B0604020202020204" pitchFamily="34" charset="0"/>
              </a:rPr>
              <a:t>6. Од одговарања на једно питања до одговарања на више њих</a:t>
            </a:r>
            <a:endParaRPr lang="ru-RU" altLang="x-none" sz="1400" dirty="0">
              <a:solidFill>
                <a:srgbClr val="000000"/>
              </a:solidFill>
              <a:latin typeface="Arial" panose="020B0604020202020204" pitchFamily="34" charset="0"/>
            </a:endParaRPr>
          </a:p>
          <a:p>
            <a:pPr lvl="0" eaLnBrk="1" hangingPunct="1">
              <a:buNone/>
            </a:pPr>
            <a:r>
              <a:rPr lang="ru-RU" altLang="x-none" sz="1400" dirty="0">
                <a:solidFill>
                  <a:srgbClr val="000000"/>
                </a:solidFill>
                <a:latin typeface="Arial" panose="020B0604020202020204" pitchFamily="34" charset="0"/>
              </a:rPr>
              <a:t> 7. Од одговарања на више питања до разговора</a:t>
            </a:r>
            <a:endParaRPr lang="ru-RU" altLang="x-none" sz="1400" dirty="0">
              <a:solidFill>
                <a:srgbClr val="00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Box 3"/>
          <p:cNvSpPr txBox="1"/>
          <p:nvPr/>
        </p:nvSpPr>
        <p:spPr>
          <a:xfrm>
            <a:off x="681038" y="1133475"/>
            <a:ext cx="2592387" cy="369888"/>
          </a:xfrm>
          <a:prstGeom prst="rect">
            <a:avLst/>
          </a:prstGeom>
          <a:solidFill>
            <a:srgbClr val="FFCC66"/>
          </a:solidFill>
          <a:ln w="9525">
            <a:noFill/>
          </a:ln>
        </p:spPr>
        <p:txBody>
          <a:bodyPr>
            <a:spAutoFit/>
          </a:bodyPr>
          <a:p>
            <a:pPr marL="285750" indent="-285750">
              <a:buFont typeface="Wingdings" panose="05000000000000000000" pitchFamily="2" charset="2"/>
              <a:buChar char="v"/>
            </a:pPr>
            <a:r>
              <a:rPr lang="sr-Cyrl-RS" altLang="x-none" dirty="0">
                <a:latin typeface="Arial" panose="020B0604020202020204" pitchFamily="34" charset="0"/>
              </a:rPr>
              <a:t>ФЛЕКСИБИЛНОСТ</a:t>
            </a:r>
            <a:endParaRPr lang="en-US" altLang="x-none" dirty="0">
              <a:latin typeface="Arial" panose="020B0604020202020204" pitchFamily="34" charset="0"/>
            </a:endParaRPr>
          </a:p>
        </p:txBody>
      </p:sp>
      <p:sp>
        <p:nvSpPr>
          <p:cNvPr id="5" name="TextBox 4"/>
          <p:cNvSpPr txBox="1"/>
          <p:nvPr/>
        </p:nvSpPr>
        <p:spPr>
          <a:xfrm>
            <a:off x="468313" y="1844675"/>
            <a:ext cx="4175125" cy="3694113"/>
          </a:xfrm>
          <a:prstGeom prst="rect">
            <a:avLst/>
          </a:prstGeom>
          <a:noFill/>
        </p:spPr>
        <p:txBody>
          <a:bodyPr>
            <a:spAutoFit/>
          </a:bodyPr>
          <a:p>
            <a:pPr marL="285750" indent="-285750">
              <a:buFont typeface="Arial" panose="020B0604020202020204" pitchFamily="34" charset="0"/>
              <a:buChar char="•"/>
            </a:pPr>
            <a:r>
              <a:rPr lang="sr-Cyrl-RS" altLang="x-none" dirty="0">
                <a:latin typeface="Arial" panose="020B0604020202020204" pitchFamily="34" charset="0"/>
              </a:rPr>
              <a:t>Главни фокус овог подручја је помоћ дјетету да развије способност да буде флексибилно и спонтано кроз интерактивне радње, без обзира на то ко је њихов покретач.</a:t>
            </a:r>
            <a:endParaRPr lang="sr-Cyrl-RS" altLang="x-none" dirty="0">
              <a:latin typeface="Arial" panose="020B0604020202020204" pitchFamily="34" charset="0"/>
            </a:endParaRPr>
          </a:p>
          <a:p>
            <a:pPr marL="285750" indent="-285750">
              <a:buNone/>
            </a:pPr>
            <a:endParaRPr lang="sr-Cyrl-RS" altLang="x-none" dirty="0">
              <a:latin typeface="Arial" panose="020B0604020202020204" pitchFamily="34" charset="0"/>
            </a:endParaRPr>
          </a:p>
          <a:p>
            <a:pPr marL="285750" indent="-285750">
              <a:buFont typeface="Arial" panose="020B0604020202020204" pitchFamily="34" charset="0"/>
              <a:buChar char="•"/>
            </a:pPr>
            <a:r>
              <a:rPr lang="sr-Cyrl-RS" altLang="x-none" dirty="0">
                <a:latin typeface="Arial" panose="020B0604020202020204" pitchFamily="34" charset="0"/>
              </a:rPr>
              <a:t>Овладавање овим способностима помаже дјетету у ношењеу са промјенама у животу и у уживању у интеракцијама са другим особама.</a:t>
            </a:r>
            <a:endParaRPr lang="sr-Cyrl-RS" altLang="x-none" dirty="0">
              <a:latin typeface="Arial" panose="020B0604020202020204" pitchFamily="34" charset="0"/>
            </a:endParaRPr>
          </a:p>
          <a:p>
            <a:pPr marL="285750" indent="-285750">
              <a:buNone/>
            </a:pPr>
            <a:endParaRPr lang="en-US" altLang="x-none" dirty="0">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TextBox 3"/>
          <p:cNvSpPr txBox="1"/>
          <p:nvPr/>
        </p:nvSpPr>
        <p:spPr>
          <a:xfrm>
            <a:off x="665163" y="2725738"/>
            <a:ext cx="2520950" cy="1384300"/>
          </a:xfrm>
          <a:prstGeom prst="rect">
            <a:avLst/>
          </a:prstGeom>
          <a:solidFill>
            <a:srgbClr val="92D050"/>
          </a:solidFill>
          <a:ln w="9525">
            <a:noFill/>
          </a:ln>
        </p:spPr>
        <p:txBody>
          <a:bodyPr>
            <a:spAutoFit/>
          </a:bodyPr>
          <a:p>
            <a:r>
              <a:rPr lang="sr-Cyrl-RS" altLang="x-none" sz="2800" b="1" dirty="0">
                <a:latin typeface="Arial" panose="020B0604020202020204" pitchFamily="34" charset="0"/>
              </a:rPr>
              <a:t>ТЕХНИКЕ СОН-РИСЕ ПРОГРАМА</a:t>
            </a:r>
            <a:endParaRPr lang="en-US" altLang="x-none" sz="2800" b="1" dirty="0">
              <a:latin typeface="Arial" panose="020B0604020202020204" pitchFamily="34" charset="0"/>
            </a:endParaRPr>
          </a:p>
        </p:txBody>
      </p:sp>
      <p:cxnSp>
        <p:nvCxnSpPr>
          <p:cNvPr id="6" name="Straight Arrow Connector 5"/>
          <p:cNvCxnSpPr/>
          <p:nvPr/>
        </p:nvCxnSpPr>
        <p:spPr>
          <a:xfrm flipV="1">
            <a:off x="3059113" y="1484313"/>
            <a:ext cx="649288" cy="1241425"/>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3186113" y="2725738"/>
            <a:ext cx="1617663" cy="415925"/>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3186113" y="4110038"/>
            <a:ext cx="873125" cy="974725"/>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3186113" y="2249488"/>
            <a:ext cx="1457325" cy="6746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3186113" y="3532188"/>
            <a:ext cx="1746250" cy="155575"/>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3186113" y="3716338"/>
            <a:ext cx="1584325" cy="536575"/>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3186113" y="4005263"/>
            <a:ext cx="1385888" cy="739775"/>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3186113" y="1773238"/>
            <a:ext cx="1169988" cy="952500"/>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V="1">
            <a:off x="3186113" y="3284538"/>
            <a:ext cx="1746250" cy="0"/>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3656013" y="981075"/>
            <a:ext cx="1831975" cy="368300"/>
          </a:xfrm>
          <a:prstGeom prst="rect">
            <a:avLst/>
          </a:prstGeom>
          <a:solidFill>
            <a:srgbClr val="E8FA90"/>
          </a:solidFill>
          <a:ln w="9525" cap="flat" cmpd="sng">
            <a:solidFill>
              <a:srgbClr val="E8FA90"/>
            </a:solidFill>
            <a:prstDash val="solid"/>
            <a:miter/>
            <a:headEnd type="none" w="med" len="med"/>
            <a:tailEnd type="none" w="med" len="med"/>
          </a:ln>
        </p:spPr>
        <p:txBody>
          <a:bodyPr wrap="none">
            <a:spAutoFit/>
          </a:bodyPr>
          <a:p>
            <a:r>
              <a:rPr lang="sr-Cyrl-RS" altLang="x-none" dirty="0">
                <a:latin typeface="Arial" panose="020B0604020202020204" pitchFamily="34" charset="0"/>
              </a:rPr>
              <a:t>Придруживање</a:t>
            </a:r>
            <a:endParaRPr lang="en-US" altLang="x-none" dirty="0">
              <a:latin typeface="Arial" panose="020B0604020202020204" pitchFamily="34" charset="0"/>
            </a:endParaRPr>
          </a:p>
        </p:txBody>
      </p:sp>
      <p:sp>
        <p:nvSpPr>
          <p:cNvPr id="46" name="Rectangle 45"/>
          <p:cNvSpPr/>
          <p:nvPr/>
        </p:nvSpPr>
        <p:spPr>
          <a:xfrm>
            <a:off x="4541838" y="1427163"/>
            <a:ext cx="1830387" cy="369887"/>
          </a:xfrm>
          <a:prstGeom prst="rect">
            <a:avLst/>
          </a:prstGeom>
          <a:solidFill>
            <a:srgbClr val="E8FA90"/>
          </a:solidFill>
          <a:ln w="9525">
            <a:noFill/>
          </a:ln>
        </p:spPr>
        <p:txBody>
          <a:bodyPr wrap="none">
            <a:spAutoFit/>
          </a:bodyPr>
          <a:p>
            <a:r>
              <a:rPr lang="sr-Cyrl-RS" altLang="x-none" dirty="0">
                <a:latin typeface="Arial" panose="020B0604020202020204" pitchFamily="34" charset="0"/>
              </a:rPr>
              <a:t>Црвено свјетло</a:t>
            </a:r>
            <a:endParaRPr lang="en-US" altLang="x-none" dirty="0">
              <a:latin typeface="Arial" panose="020B0604020202020204" pitchFamily="34" charset="0"/>
            </a:endParaRPr>
          </a:p>
        </p:txBody>
      </p:sp>
      <p:sp>
        <p:nvSpPr>
          <p:cNvPr id="47" name="Rectangle 46"/>
          <p:cNvSpPr/>
          <p:nvPr/>
        </p:nvSpPr>
        <p:spPr>
          <a:xfrm>
            <a:off x="4803775" y="1917700"/>
            <a:ext cx="1804988" cy="368300"/>
          </a:xfrm>
          <a:prstGeom prst="rect">
            <a:avLst/>
          </a:prstGeom>
          <a:solidFill>
            <a:srgbClr val="E8FA90"/>
          </a:solidFill>
          <a:ln w="9525">
            <a:noFill/>
          </a:ln>
        </p:spPr>
        <p:txBody>
          <a:bodyPr wrap="none">
            <a:spAutoFit/>
          </a:bodyPr>
          <a:p>
            <a:r>
              <a:rPr lang="sr-Cyrl-RS" altLang="x-none" dirty="0">
                <a:latin typeface="Arial" panose="020B0604020202020204" pitchFamily="34" charset="0"/>
              </a:rPr>
              <a:t>Зелено свјетло</a:t>
            </a:r>
            <a:endParaRPr lang="en-US" altLang="x-none" dirty="0">
              <a:latin typeface="Arial" panose="020B0604020202020204" pitchFamily="34" charset="0"/>
            </a:endParaRPr>
          </a:p>
        </p:txBody>
      </p:sp>
      <p:sp>
        <p:nvSpPr>
          <p:cNvPr id="48" name="Rectangle 47"/>
          <p:cNvSpPr/>
          <p:nvPr/>
        </p:nvSpPr>
        <p:spPr>
          <a:xfrm>
            <a:off x="4932363" y="2401888"/>
            <a:ext cx="2979737" cy="646112"/>
          </a:xfrm>
          <a:prstGeom prst="rect">
            <a:avLst/>
          </a:prstGeom>
          <a:solidFill>
            <a:srgbClr val="E8FA90"/>
          </a:solidFill>
          <a:ln w="9525">
            <a:noFill/>
          </a:ln>
        </p:spPr>
        <p:txBody>
          <a:bodyPr>
            <a:spAutoFit/>
          </a:bodyPr>
          <a:p>
            <a:r>
              <a:rPr lang="sr-Cyrl-RS" altLang="x-none" dirty="0">
                <a:latin typeface="Arial" panose="020B0604020202020204" pitchFamily="34" charset="0"/>
              </a:rPr>
              <a:t>Енергија, узбуђење и ентузијазам (3Е)</a:t>
            </a:r>
            <a:endParaRPr lang="en-US" altLang="x-none" dirty="0">
              <a:latin typeface="Arial" panose="020B0604020202020204" pitchFamily="34" charset="0"/>
            </a:endParaRPr>
          </a:p>
        </p:txBody>
      </p:sp>
      <p:sp>
        <p:nvSpPr>
          <p:cNvPr id="49" name="Rectangle 48"/>
          <p:cNvSpPr/>
          <p:nvPr/>
        </p:nvSpPr>
        <p:spPr>
          <a:xfrm>
            <a:off x="5003800" y="3138488"/>
            <a:ext cx="1739900" cy="369887"/>
          </a:xfrm>
          <a:prstGeom prst="rect">
            <a:avLst/>
          </a:prstGeom>
          <a:solidFill>
            <a:srgbClr val="E8FA90"/>
          </a:solidFill>
          <a:ln w="9525">
            <a:noFill/>
          </a:ln>
        </p:spPr>
        <p:txBody>
          <a:bodyPr wrap="none">
            <a:spAutoFit/>
          </a:bodyPr>
          <a:p>
            <a:r>
              <a:rPr lang="sr-Cyrl-RS" altLang="x-none" dirty="0">
                <a:latin typeface="Arial" panose="020B0604020202020204" pitchFamily="34" charset="0"/>
              </a:rPr>
              <a:t>Контакт очима</a:t>
            </a:r>
            <a:endParaRPr lang="en-US" altLang="x-none" dirty="0">
              <a:latin typeface="Arial" panose="020B0604020202020204" pitchFamily="34" charset="0"/>
            </a:endParaRPr>
          </a:p>
        </p:txBody>
      </p:sp>
      <p:sp>
        <p:nvSpPr>
          <p:cNvPr id="51" name="Rectangle 50"/>
          <p:cNvSpPr/>
          <p:nvPr/>
        </p:nvSpPr>
        <p:spPr>
          <a:xfrm>
            <a:off x="5006975" y="3606800"/>
            <a:ext cx="1042988" cy="369888"/>
          </a:xfrm>
          <a:prstGeom prst="rect">
            <a:avLst/>
          </a:prstGeom>
          <a:solidFill>
            <a:srgbClr val="E8FA90"/>
          </a:solidFill>
          <a:ln w="9525">
            <a:noFill/>
          </a:ln>
        </p:spPr>
        <p:txBody>
          <a:bodyPr wrap="none">
            <a:spAutoFit/>
          </a:bodyPr>
          <a:p>
            <a:r>
              <a:rPr lang="sr-Cyrl-RS" altLang="x-none" dirty="0">
                <a:latin typeface="Arial" panose="020B0604020202020204" pitchFamily="34" charset="0"/>
              </a:rPr>
              <a:t>''Грдња''</a:t>
            </a:r>
            <a:endParaRPr lang="en-US" altLang="x-none" dirty="0">
              <a:latin typeface="Arial" panose="020B0604020202020204" pitchFamily="34" charset="0"/>
            </a:endParaRPr>
          </a:p>
        </p:txBody>
      </p:sp>
      <p:sp>
        <p:nvSpPr>
          <p:cNvPr id="52" name="Rectangle 51"/>
          <p:cNvSpPr/>
          <p:nvPr/>
        </p:nvSpPr>
        <p:spPr>
          <a:xfrm>
            <a:off x="4897438" y="4116388"/>
            <a:ext cx="1104900" cy="368300"/>
          </a:xfrm>
          <a:prstGeom prst="rect">
            <a:avLst/>
          </a:prstGeom>
          <a:solidFill>
            <a:srgbClr val="E8FA90"/>
          </a:solidFill>
          <a:ln w="9525">
            <a:noFill/>
          </a:ln>
        </p:spPr>
        <p:txBody>
          <a:bodyPr wrap="none">
            <a:spAutoFit/>
          </a:bodyPr>
          <a:p>
            <a:r>
              <a:rPr lang="sr-Cyrl-RS" altLang="x-none" dirty="0">
                <a:latin typeface="Arial" panose="020B0604020202020204" pitchFamily="34" charset="0"/>
              </a:rPr>
              <a:t>Похвала</a:t>
            </a:r>
            <a:endParaRPr lang="en-US" altLang="x-none" dirty="0">
              <a:latin typeface="Arial" panose="020B0604020202020204" pitchFamily="34" charset="0"/>
            </a:endParaRPr>
          </a:p>
        </p:txBody>
      </p:sp>
      <p:sp>
        <p:nvSpPr>
          <p:cNvPr id="53" name="Rectangle 52"/>
          <p:cNvSpPr/>
          <p:nvPr/>
        </p:nvSpPr>
        <p:spPr>
          <a:xfrm>
            <a:off x="4770438" y="4597400"/>
            <a:ext cx="2789237" cy="369888"/>
          </a:xfrm>
          <a:prstGeom prst="rect">
            <a:avLst/>
          </a:prstGeom>
          <a:solidFill>
            <a:srgbClr val="E8FA90"/>
          </a:solidFill>
          <a:ln w="9525">
            <a:noFill/>
          </a:ln>
        </p:spPr>
        <p:txBody>
          <a:bodyPr wrap="none">
            <a:spAutoFit/>
          </a:bodyPr>
          <a:p>
            <a:r>
              <a:rPr lang="sr-Cyrl-RS" altLang="x-none" dirty="0">
                <a:latin typeface="Arial" panose="020B0604020202020204" pitchFamily="34" charset="0"/>
              </a:rPr>
              <a:t>Одговарање на захтјеве</a:t>
            </a:r>
            <a:endParaRPr lang="en-US" altLang="x-none" dirty="0">
              <a:latin typeface="Arial" panose="020B0604020202020204" pitchFamily="34" charset="0"/>
            </a:endParaRPr>
          </a:p>
        </p:txBody>
      </p:sp>
      <p:sp>
        <p:nvSpPr>
          <p:cNvPr id="56" name="Rectangle 55"/>
          <p:cNvSpPr/>
          <p:nvPr/>
        </p:nvSpPr>
        <p:spPr>
          <a:xfrm>
            <a:off x="4119563" y="5102225"/>
            <a:ext cx="2597150" cy="368300"/>
          </a:xfrm>
          <a:prstGeom prst="rect">
            <a:avLst/>
          </a:prstGeom>
          <a:solidFill>
            <a:srgbClr val="E8FA90"/>
          </a:solidFill>
          <a:ln w="9525">
            <a:noFill/>
          </a:ln>
        </p:spPr>
        <p:txBody>
          <a:bodyPr wrap="none">
            <a:spAutoFit/>
          </a:bodyPr>
          <a:p>
            <a:r>
              <a:rPr lang="sr-Cyrl-RS" altLang="x-none" dirty="0">
                <a:latin typeface="Arial" panose="020B0604020202020204" pitchFamily="34" charset="0"/>
              </a:rPr>
              <a:t>Присутност у тренутку</a:t>
            </a:r>
            <a:endParaRPr lang="en-US" altLang="x-none"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45"/>
                                        </p:tgtEl>
                                      </p:cBhvr>
                                    </p:animEffect>
                                    <p:animScale>
                                      <p:cBhvr>
                                        <p:cTn id="7" dur="250" autoRev="1" fill="hold"/>
                                        <p:tgtEl>
                                          <p:spTgt spid="45"/>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46"/>
                                        </p:tgtEl>
                                      </p:cBhvr>
                                    </p:animEffect>
                                    <p:animScale>
                                      <p:cBhvr>
                                        <p:cTn id="12" dur="250" autoRev="1" fill="hold"/>
                                        <p:tgtEl>
                                          <p:spTgt spid="46"/>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grpId="0" nodeType="clickEffect">
                                  <p:stCondLst>
                                    <p:cond delay="0"/>
                                  </p:stCondLst>
                                  <p:childTnLst>
                                    <p:animEffect transition="out" filter="fade">
                                      <p:cBhvr>
                                        <p:cTn id="16" dur="500" tmFilter="0, 0; .2, .5; .8, .5; 1, 0"/>
                                        <p:tgtEl>
                                          <p:spTgt spid="47"/>
                                        </p:tgtEl>
                                      </p:cBhvr>
                                    </p:animEffect>
                                    <p:animScale>
                                      <p:cBhvr>
                                        <p:cTn id="17" dur="250" autoRev="1" fill="hold"/>
                                        <p:tgtEl>
                                          <p:spTgt spid="47"/>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grpId="0" nodeType="clickEffect">
                                  <p:stCondLst>
                                    <p:cond delay="0"/>
                                  </p:stCondLst>
                                  <p:childTnLst>
                                    <p:animEffect transition="out" filter="fade">
                                      <p:cBhvr>
                                        <p:cTn id="21" dur="500" tmFilter="0, 0; .2, .5; .8, .5; 1, 0"/>
                                        <p:tgtEl>
                                          <p:spTgt spid="48"/>
                                        </p:tgtEl>
                                      </p:cBhvr>
                                    </p:animEffect>
                                    <p:animScale>
                                      <p:cBhvr>
                                        <p:cTn id="22" dur="250" autoRev="1" fill="hold"/>
                                        <p:tgtEl>
                                          <p:spTgt spid="48"/>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26" presetClass="emph" presetSubtype="0" fill="hold" grpId="0" nodeType="clickEffect">
                                  <p:stCondLst>
                                    <p:cond delay="0"/>
                                  </p:stCondLst>
                                  <p:childTnLst>
                                    <p:animEffect transition="out" filter="fade">
                                      <p:cBhvr>
                                        <p:cTn id="26" dur="500" tmFilter="0, 0; .2, .5; .8, .5; 1, 0"/>
                                        <p:tgtEl>
                                          <p:spTgt spid="49"/>
                                        </p:tgtEl>
                                      </p:cBhvr>
                                    </p:animEffect>
                                    <p:animScale>
                                      <p:cBhvr>
                                        <p:cTn id="27" dur="250" autoRev="1" fill="hold"/>
                                        <p:tgtEl>
                                          <p:spTgt spid="49"/>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26" presetClass="emph" presetSubtype="0" fill="hold" grpId="0" nodeType="clickEffect">
                                  <p:stCondLst>
                                    <p:cond delay="0"/>
                                  </p:stCondLst>
                                  <p:childTnLst>
                                    <p:animEffect transition="out" filter="fade">
                                      <p:cBhvr>
                                        <p:cTn id="31" dur="500" tmFilter="0, 0; .2, .5; .8, .5; 1, 0"/>
                                        <p:tgtEl>
                                          <p:spTgt spid="51"/>
                                        </p:tgtEl>
                                      </p:cBhvr>
                                    </p:animEffect>
                                    <p:animScale>
                                      <p:cBhvr>
                                        <p:cTn id="32" dur="250" autoRev="1" fill="hold"/>
                                        <p:tgtEl>
                                          <p:spTgt spid="51"/>
                                        </p:tgtEl>
                                      </p:cBhvr>
                                      <p:by x="105000" y="105000"/>
                                    </p:animScale>
                                  </p:childTnLst>
                                </p:cTn>
                              </p:par>
                            </p:childTnLst>
                          </p:cTn>
                        </p:par>
                      </p:childTnLst>
                    </p:cTn>
                  </p:par>
                  <p:par>
                    <p:cTn id="33" fill="hold">
                      <p:stCondLst>
                        <p:cond delay="indefinite"/>
                      </p:stCondLst>
                      <p:childTnLst>
                        <p:par>
                          <p:cTn id="34" fill="hold">
                            <p:stCondLst>
                              <p:cond delay="0"/>
                            </p:stCondLst>
                            <p:childTnLst>
                              <p:par>
                                <p:cTn id="35" presetID="26" presetClass="emph" presetSubtype="0" fill="hold" grpId="0" nodeType="clickEffect">
                                  <p:stCondLst>
                                    <p:cond delay="0"/>
                                  </p:stCondLst>
                                  <p:childTnLst>
                                    <p:animEffect transition="out" filter="fade">
                                      <p:cBhvr>
                                        <p:cTn id="36" dur="500" tmFilter="0, 0; .2, .5; .8, .5; 1, 0"/>
                                        <p:tgtEl>
                                          <p:spTgt spid="52"/>
                                        </p:tgtEl>
                                      </p:cBhvr>
                                    </p:animEffect>
                                    <p:animScale>
                                      <p:cBhvr>
                                        <p:cTn id="37" dur="250" autoRev="1" fill="hold"/>
                                        <p:tgtEl>
                                          <p:spTgt spid="52"/>
                                        </p:tgtEl>
                                      </p:cBhvr>
                                      <p:by x="105000" y="105000"/>
                                    </p:animScale>
                                  </p:childTnLst>
                                </p:cTn>
                              </p:par>
                            </p:childTnLst>
                          </p:cTn>
                        </p:par>
                      </p:childTnLst>
                    </p:cTn>
                  </p:par>
                  <p:par>
                    <p:cTn id="38" fill="hold">
                      <p:stCondLst>
                        <p:cond delay="indefinite"/>
                      </p:stCondLst>
                      <p:childTnLst>
                        <p:par>
                          <p:cTn id="39" fill="hold">
                            <p:stCondLst>
                              <p:cond delay="0"/>
                            </p:stCondLst>
                            <p:childTnLst>
                              <p:par>
                                <p:cTn id="40" presetID="26" presetClass="emph" presetSubtype="0" fill="hold" grpId="0" nodeType="clickEffect">
                                  <p:stCondLst>
                                    <p:cond delay="0"/>
                                  </p:stCondLst>
                                  <p:childTnLst>
                                    <p:animEffect transition="out" filter="fade">
                                      <p:cBhvr>
                                        <p:cTn id="41" dur="500" tmFilter="0, 0; .2, .5; .8, .5; 1, 0"/>
                                        <p:tgtEl>
                                          <p:spTgt spid="53"/>
                                        </p:tgtEl>
                                      </p:cBhvr>
                                    </p:animEffect>
                                    <p:animScale>
                                      <p:cBhvr>
                                        <p:cTn id="42" dur="250" autoRev="1" fill="hold"/>
                                        <p:tgtEl>
                                          <p:spTgt spid="53"/>
                                        </p:tgtEl>
                                      </p:cBhvr>
                                      <p:by x="105000" y="105000"/>
                                    </p:animScale>
                                  </p:childTnLst>
                                </p:cTn>
                              </p:par>
                            </p:childTnLst>
                          </p:cTn>
                        </p:par>
                      </p:childTnLst>
                    </p:cTn>
                  </p:par>
                  <p:par>
                    <p:cTn id="43" fill="hold">
                      <p:stCondLst>
                        <p:cond delay="indefinite"/>
                      </p:stCondLst>
                      <p:childTnLst>
                        <p:par>
                          <p:cTn id="44" fill="hold">
                            <p:stCondLst>
                              <p:cond delay="0"/>
                            </p:stCondLst>
                            <p:childTnLst>
                              <p:par>
                                <p:cTn id="45" presetID="26" presetClass="emph" presetSubtype="0" fill="hold" grpId="0" nodeType="clickEffect">
                                  <p:stCondLst>
                                    <p:cond delay="0"/>
                                  </p:stCondLst>
                                  <p:childTnLst>
                                    <p:animEffect transition="out" filter="fade">
                                      <p:cBhvr>
                                        <p:cTn id="46" dur="500" tmFilter="0, 0; .2, .5; .8, .5; 1, 0"/>
                                        <p:tgtEl>
                                          <p:spTgt spid="56"/>
                                        </p:tgtEl>
                                      </p:cBhvr>
                                    </p:animEffect>
                                    <p:animScale>
                                      <p:cBhvr>
                                        <p:cTn id="47" dur="250" autoRev="1" fill="hold"/>
                                        <p:tgtEl>
                                          <p:spTgt spid="5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49" grpId="0" animBg="1"/>
      <p:bldP spid="51" grpId="0" animBg="1"/>
      <p:bldP spid="52" grpId="0" animBg="1"/>
      <p:bldP spid="53" grpId="0" animBg="1"/>
      <p:bldP spid="5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3"/>
          <p:cNvSpPr txBox="1"/>
          <p:nvPr/>
        </p:nvSpPr>
        <p:spPr>
          <a:xfrm>
            <a:off x="468313" y="692150"/>
            <a:ext cx="4032250" cy="2862263"/>
          </a:xfrm>
          <a:prstGeom prst="rect">
            <a:avLst/>
          </a:prstGeom>
          <a:solidFill>
            <a:srgbClr val="E8FA90"/>
          </a:solidFill>
          <a:ln w="9525">
            <a:noFill/>
          </a:ln>
        </p:spPr>
        <p:txBody>
          <a:bodyPr>
            <a:spAutoFit/>
          </a:bodyPr>
          <a:p>
            <a:pPr marL="285750" indent="-285750">
              <a:buFont typeface="Wingdings" panose="05000000000000000000" pitchFamily="2" charset="2"/>
              <a:buChar char="v"/>
            </a:pPr>
            <a:r>
              <a:rPr lang="sr-Cyrl-RS" altLang="x-none" dirty="0">
                <a:latin typeface="Arial" panose="020B0604020202020204" pitchFamily="34" charset="0"/>
              </a:rPr>
              <a:t>ПРИДРУЖИВАЊЕ</a:t>
            </a:r>
            <a:endParaRPr lang="sr-Cyrl-RS" altLang="x-none" dirty="0">
              <a:latin typeface="Arial" panose="020B0604020202020204" pitchFamily="34" charset="0"/>
            </a:endParaRPr>
          </a:p>
          <a:p>
            <a:pPr marL="285750" indent="-285750">
              <a:buFont typeface="Wingdings" panose="05000000000000000000" pitchFamily="2" charset="2"/>
              <a:buChar char="v"/>
            </a:pPr>
            <a:endParaRPr lang="sr-Cyrl-RS" altLang="x-none" dirty="0">
              <a:latin typeface="Arial" panose="020B0604020202020204" pitchFamily="34" charset="0"/>
            </a:endParaRPr>
          </a:p>
          <a:p>
            <a:pPr marL="285750" indent="-285750">
              <a:buFont typeface="Arial" panose="020B0604020202020204" pitchFamily="34" charset="0"/>
              <a:buChar char="•"/>
            </a:pPr>
            <a:r>
              <a:rPr lang="sr-Cyrl-RS" altLang="x-none" dirty="0">
                <a:latin typeface="Arial" panose="020B0604020202020204" pitchFamily="34" charset="0"/>
              </a:rPr>
              <a:t>Придруживање је неопходно за изградњу доброг односа и повјерења. </a:t>
            </a:r>
            <a:endParaRPr lang="sr-Cyrl-RS" altLang="x-none" dirty="0">
              <a:latin typeface="Arial" panose="020B0604020202020204" pitchFamily="34" charset="0"/>
            </a:endParaRPr>
          </a:p>
          <a:p>
            <a:pPr marL="285750" indent="-285750">
              <a:buFont typeface="Arial" panose="020B0604020202020204" pitchFamily="34" charset="0"/>
              <a:buChar char="•"/>
            </a:pPr>
            <a:r>
              <a:rPr lang="sr-Cyrl-RS" altLang="x-none" dirty="0">
                <a:latin typeface="Arial" panose="020B0604020202020204" pitchFamily="34" charset="0"/>
              </a:rPr>
              <a:t>Родитељ треба запоставити своје захтјеве и очекивања и ставити дијете на прво мјесто уз показивање интересовања и прихватања.</a:t>
            </a:r>
            <a:endParaRPr lang="sr-Cyrl-RS" altLang="x-none" dirty="0">
              <a:latin typeface="Arial" panose="020B0604020202020204" pitchFamily="34" charset="0"/>
            </a:endParaRPr>
          </a:p>
        </p:txBody>
      </p:sp>
      <p:sp>
        <p:nvSpPr>
          <p:cNvPr id="5" name="TextBox 4"/>
          <p:cNvSpPr txBox="1"/>
          <p:nvPr/>
        </p:nvSpPr>
        <p:spPr>
          <a:xfrm>
            <a:off x="468313" y="3810000"/>
            <a:ext cx="4032250" cy="2586038"/>
          </a:xfrm>
          <a:prstGeom prst="rect">
            <a:avLst/>
          </a:prstGeom>
          <a:solidFill>
            <a:srgbClr val="92D050"/>
          </a:solidFill>
        </p:spPr>
        <p:txBody>
          <a:bodyPr>
            <a:spAutoFit/>
          </a:bodyPr>
          <a:p>
            <a:pPr marL="285750" indent="-285750">
              <a:buFont typeface="Wingdings" panose="05000000000000000000" pitchFamily="2" charset="2"/>
              <a:buChar char="v"/>
            </a:pPr>
            <a:r>
              <a:rPr lang="sr-Cyrl-RS" altLang="x-none" dirty="0">
                <a:latin typeface="Arial" panose="020B0604020202020204" pitchFamily="34" charset="0"/>
              </a:rPr>
              <a:t>ЦРВЕНО СВЈЕТЛО</a:t>
            </a:r>
            <a:endParaRPr lang="sr-Cyrl-RS" altLang="x-none" dirty="0">
              <a:latin typeface="Arial" panose="020B0604020202020204" pitchFamily="34" charset="0"/>
            </a:endParaRPr>
          </a:p>
          <a:p>
            <a:pPr marL="285750" indent="-285750">
              <a:buNone/>
            </a:pPr>
            <a:endParaRPr lang="sr-Cyrl-RS" altLang="x-none" dirty="0">
              <a:latin typeface="Arial" panose="020B0604020202020204" pitchFamily="34" charset="0"/>
            </a:endParaRPr>
          </a:p>
          <a:p>
            <a:pPr marL="285750" indent="-285750">
              <a:buFont typeface="Arial" panose="020B0604020202020204" pitchFamily="34" charset="0"/>
              <a:buChar char="•"/>
            </a:pPr>
            <a:r>
              <a:rPr lang="sr-Cyrl-RS" altLang="x-none" dirty="0">
                <a:latin typeface="Arial" panose="020B0604020202020204" pitchFamily="34" charset="0"/>
              </a:rPr>
              <a:t>Ова техника је присутна када дијете није спремно за интеракцију и иу тога родитељ сазнаје да је потребно кренути са придруживањем и полако придобити дјететово повјерење и сигурност.</a:t>
            </a:r>
            <a:endParaRPr lang="en-US" altLang="x-none" dirty="0">
              <a:latin typeface="Arial" panose="020B0604020202020204" pitchFamily="34" charset="0"/>
            </a:endParaRPr>
          </a:p>
        </p:txBody>
      </p:sp>
      <p:sp>
        <p:nvSpPr>
          <p:cNvPr id="6" name="TextBox 5"/>
          <p:cNvSpPr txBox="1"/>
          <p:nvPr/>
        </p:nvSpPr>
        <p:spPr>
          <a:xfrm>
            <a:off x="4859338" y="1341438"/>
            <a:ext cx="3384550" cy="4246563"/>
          </a:xfrm>
          <a:prstGeom prst="rect">
            <a:avLst/>
          </a:prstGeom>
          <a:solidFill>
            <a:srgbClr val="FFCC66"/>
          </a:solidFill>
        </p:spPr>
        <p:txBody>
          <a:bodyPr>
            <a:spAutoFit/>
          </a:bodyPr>
          <a:p>
            <a:pPr marL="285750" indent="-285750">
              <a:buFont typeface="Wingdings" panose="05000000000000000000" pitchFamily="2" charset="2"/>
              <a:buChar char="v"/>
            </a:pPr>
            <a:r>
              <a:rPr lang="sr-Cyrl-RS" altLang="x-none" dirty="0">
                <a:latin typeface="Arial" panose="020B0604020202020204" pitchFamily="34" charset="0"/>
              </a:rPr>
              <a:t>ЗЕЛЕНО СВЈЕТЛО</a:t>
            </a:r>
            <a:endParaRPr lang="sr-Cyrl-RS" altLang="x-none" dirty="0">
              <a:latin typeface="Arial" panose="020B0604020202020204" pitchFamily="34" charset="0"/>
            </a:endParaRPr>
          </a:p>
          <a:p>
            <a:pPr marL="285750" indent="-285750">
              <a:buNone/>
            </a:pPr>
            <a:endParaRPr lang="sr-Cyrl-RS" altLang="x-none" dirty="0">
              <a:latin typeface="Arial" panose="020B0604020202020204" pitchFamily="34" charset="0"/>
            </a:endParaRPr>
          </a:p>
          <a:p>
            <a:pPr marL="285750" indent="-285750">
              <a:buNone/>
            </a:pPr>
            <a:r>
              <a:rPr lang="en-US" altLang="x-none" dirty="0">
                <a:latin typeface="Arial" panose="020B0604020202020204" pitchFamily="34" charset="0"/>
              </a:rPr>
              <a:t>Технику зеленог свјетла родитељ користи онда када дијете показује да је спремно на интеракцију, а то показује на сљедеће начине: гледа родитеља или другу особу, реа</a:t>
            </a:r>
            <a:r>
              <a:rPr lang="sr-Cyrl-RS" altLang="x-none" dirty="0">
                <a:latin typeface="Arial" panose="020B0604020202020204" pitchFamily="34" charset="0"/>
              </a:rPr>
              <a:t>гује</a:t>
            </a:r>
            <a:r>
              <a:rPr lang="en-US" altLang="x-none" dirty="0">
                <a:latin typeface="Arial" panose="020B0604020202020204" pitchFamily="34" charset="0"/>
              </a:rPr>
              <a:t> када га се зове именом, жели укључити особу у своју активност, његова реакција када родитељ тражи нешто од њега </a:t>
            </a:r>
            <a:endParaRPr lang="sr-Cyrl-RS" altLang="x-none" dirty="0">
              <a:latin typeface="Arial" panose="020B0604020202020204" pitchFamily="34" charset="0"/>
            </a:endParaRPr>
          </a:p>
          <a:p>
            <a:pPr marL="285750" indent="-285750">
              <a:buNone/>
            </a:pPr>
            <a:endParaRPr lang="en-US" altLang="x-none"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ircle(in)">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3"/>
          <p:cNvSpPr txBox="1"/>
          <p:nvPr/>
        </p:nvSpPr>
        <p:spPr>
          <a:xfrm>
            <a:off x="611188" y="549275"/>
            <a:ext cx="4608513" cy="4246563"/>
          </a:xfrm>
          <a:prstGeom prst="rect">
            <a:avLst/>
          </a:prstGeom>
          <a:solidFill>
            <a:srgbClr val="FFCC66"/>
          </a:solidFill>
        </p:spPr>
        <p:txBody>
          <a:bodyPr>
            <a:spAutoFit/>
          </a:bodyPr>
          <a:p>
            <a:pPr marL="285750" indent="-285750">
              <a:buFont typeface="Wingdings" panose="05000000000000000000" pitchFamily="2" charset="2"/>
              <a:buChar char="v"/>
            </a:pPr>
            <a:r>
              <a:rPr lang="sr-Cyrl-RS" altLang="x-none" dirty="0">
                <a:latin typeface="Arial" panose="020B0604020202020204" pitchFamily="34" charset="0"/>
              </a:rPr>
              <a:t>ЕНЕРГИЈА, УЗБУЂЕЊЕ, ЕНТУЗИЈАЗАМ (3Е)</a:t>
            </a:r>
            <a:endParaRPr lang="sr-Cyrl-RS" altLang="x-none" dirty="0">
              <a:latin typeface="Arial" panose="020B0604020202020204" pitchFamily="34" charset="0"/>
            </a:endParaRPr>
          </a:p>
          <a:p>
            <a:pPr marL="285750" indent="-285750">
              <a:buNone/>
            </a:pPr>
            <a:endParaRPr lang="sr-Cyrl-RS" altLang="x-none" dirty="0">
              <a:latin typeface="Arial" panose="020B0604020202020204" pitchFamily="34" charset="0"/>
            </a:endParaRPr>
          </a:p>
          <a:p>
            <a:pPr marL="285750" indent="-285750">
              <a:buFont typeface="Arial" panose="020B0604020202020204" pitchFamily="34" charset="0"/>
              <a:buChar char="•"/>
            </a:pPr>
            <a:r>
              <a:rPr lang="en-US" altLang="x-none" dirty="0">
                <a:latin typeface="Arial" panose="020B0604020202020204" pitchFamily="34" charset="0"/>
              </a:rPr>
              <a:t>Када је дијете показало да је спремно на интеракцију, задатак родитеља је реаг</a:t>
            </a:r>
            <a:r>
              <a:rPr lang="sr-Cyrl-RS" altLang="x-none" dirty="0">
                <a:latin typeface="Arial" panose="020B0604020202020204" pitchFamily="34" charset="0"/>
              </a:rPr>
              <a:t>овати</a:t>
            </a:r>
            <a:r>
              <a:rPr lang="en-US" altLang="x-none" dirty="0">
                <a:latin typeface="Arial" panose="020B0604020202020204" pitchFamily="34" charset="0"/>
              </a:rPr>
              <a:t> на начин да користи енергију, узбуђење </a:t>
            </a:r>
            <a:r>
              <a:rPr lang="sr-Cyrl-RS" altLang="x-none" dirty="0">
                <a:latin typeface="Arial" panose="020B0604020202020204" pitchFamily="34" charset="0"/>
              </a:rPr>
              <a:t>и </a:t>
            </a:r>
            <a:r>
              <a:rPr lang="en-US" altLang="x-none" dirty="0">
                <a:latin typeface="Arial" panose="020B0604020202020204" pitchFamily="34" charset="0"/>
              </a:rPr>
              <a:t> ентузијазам.  Показује ове особине користећи глас, израз лица и говор тијела. </a:t>
            </a:r>
            <a:endParaRPr lang="sr-Cyrl-RS" altLang="x-none" dirty="0">
              <a:latin typeface="Arial" panose="020B0604020202020204" pitchFamily="34" charset="0"/>
            </a:endParaRPr>
          </a:p>
          <a:p>
            <a:pPr marL="285750" indent="-285750">
              <a:buFont typeface="Arial" panose="020B0604020202020204" pitchFamily="34" charset="0"/>
              <a:buChar char="•"/>
            </a:pPr>
            <a:r>
              <a:rPr lang="en-US" altLang="x-none" dirty="0">
                <a:latin typeface="Arial" panose="020B0604020202020204" pitchFamily="34" charset="0"/>
              </a:rPr>
              <a:t>Употребом '3Е' родитељ покушава показати да ужива у свему што дијете ради (без обзира колико је пута то </a:t>
            </a:r>
            <a:r>
              <a:rPr lang="sr-Cyrl-RS" altLang="x-none" dirty="0">
                <a:latin typeface="Arial" panose="020B0604020202020204" pitchFamily="34" charset="0"/>
              </a:rPr>
              <a:t>урадило раније</a:t>
            </a:r>
            <a:r>
              <a:rPr lang="en-US" altLang="x-none" dirty="0">
                <a:latin typeface="Arial" panose="020B0604020202020204" pitchFamily="34" charset="0"/>
              </a:rPr>
              <a:t>), да су људи забавни за интеракцију </a:t>
            </a:r>
            <a:r>
              <a:rPr lang="sr-Cyrl-RS" altLang="x-none" dirty="0">
                <a:latin typeface="Arial" panose="020B0604020202020204" pitchFamily="34" charset="0"/>
              </a:rPr>
              <a:t>.</a:t>
            </a:r>
            <a:endParaRPr lang="en-US" altLang="x-none" dirty="0">
              <a:latin typeface="Arial" panose="020B0604020202020204" pitchFamily="34" charset="0"/>
            </a:endParaRPr>
          </a:p>
          <a:p>
            <a:pPr marL="285750" indent="-285750">
              <a:buFont typeface="Wingdings" panose="05000000000000000000" pitchFamily="2" charset="2"/>
              <a:buChar char="v"/>
            </a:pPr>
            <a:endParaRPr lang="en-US" altLang="x-none" dirty="0">
              <a:latin typeface="Arial" panose="020B0604020202020204" pitchFamily="34" charset="0"/>
            </a:endParaRPr>
          </a:p>
        </p:txBody>
      </p:sp>
      <p:sp>
        <p:nvSpPr>
          <p:cNvPr id="5" name="TextBox 4"/>
          <p:cNvSpPr txBox="1"/>
          <p:nvPr/>
        </p:nvSpPr>
        <p:spPr>
          <a:xfrm>
            <a:off x="5508625" y="558800"/>
            <a:ext cx="3024188" cy="5078413"/>
          </a:xfrm>
          <a:prstGeom prst="rect">
            <a:avLst/>
          </a:prstGeom>
          <a:solidFill>
            <a:srgbClr val="E8FA90"/>
          </a:solidFill>
        </p:spPr>
        <p:txBody>
          <a:bodyPr>
            <a:spAutoFit/>
          </a:bodyPr>
          <a:p>
            <a:pPr marL="285750" indent="-285750">
              <a:buFont typeface="Wingdings" panose="05000000000000000000" pitchFamily="2" charset="2"/>
              <a:buChar char="v"/>
            </a:pPr>
            <a:r>
              <a:rPr lang="sr-Cyrl-RS" altLang="x-none" dirty="0">
                <a:latin typeface="Arial" panose="020B0604020202020204" pitchFamily="34" charset="0"/>
              </a:rPr>
              <a:t>ГРДЊА</a:t>
            </a:r>
            <a:endParaRPr lang="sr-Cyrl-RS" altLang="x-none" dirty="0">
              <a:latin typeface="Arial" panose="020B0604020202020204" pitchFamily="34" charset="0"/>
            </a:endParaRPr>
          </a:p>
          <a:p>
            <a:pPr marL="285750" indent="-285750">
              <a:buNone/>
            </a:pPr>
            <a:endParaRPr lang="sr-Cyrl-RS" altLang="x-none" dirty="0">
              <a:latin typeface="Arial" panose="020B0604020202020204" pitchFamily="34" charset="0"/>
            </a:endParaRPr>
          </a:p>
          <a:p>
            <a:pPr marL="285750" indent="-285750">
              <a:buFont typeface="Arial" panose="020B0604020202020204" pitchFamily="34" charset="0"/>
              <a:buChar char="•"/>
            </a:pPr>
            <a:r>
              <a:rPr lang="en-US" altLang="x-none" dirty="0">
                <a:latin typeface="Arial" panose="020B0604020202020204" pitchFamily="34" charset="0"/>
              </a:rPr>
              <a:t> Када је дијете спремно на интеракцију кроз претходно наведене примјере тада родитељ покушава проширити активност коју је дијете већ прије одабрало на начин да додаје неке варијације на тему. Управо тако родитељ може подучити дијете нечему новом, или развијати флексибилност мијењањем рутинске игре. </a:t>
            </a:r>
            <a:endParaRPr lang="en-US" altLang="x-none"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charRg st="38" end="243"/>
                                            </p:txEl>
                                          </p:spTgt>
                                        </p:tgtEl>
                                        <p:attrNameLst>
                                          <p:attrName>style.visibility</p:attrName>
                                        </p:attrNameLst>
                                      </p:cBhvr>
                                      <p:to>
                                        <p:strVal val="visible"/>
                                      </p:to>
                                    </p:set>
                                    <p:animEffect transition="in" filter="fade">
                                      <p:cBhvr>
                                        <p:cTn id="7" dur="1000"/>
                                        <p:tgtEl>
                                          <p:spTgt spid="4">
                                            <p:txEl>
                                              <p:charRg st="38" end="243"/>
                                            </p:txEl>
                                          </p:spTgt>
                                        </p:tgtEl>
                                      </p:cBhvr>
                                    </p:animEffect>
                                    <p:anim calcmode="lin" valueType="num">
                                      <p:cBhvr>
                                        <p:cTn id="8" dur="1000" fill="hold"/>
                                        <p:tgtEl>
                                          <p:spTgt spid="4">
                                            <p:txEl>
                                              <p:charRg st="38" end="243"/>
                                            </p:txEl>
                                          </p:spTgt>
                                        </p:tgtEl>
                                        <p:attrNameLst>
                                          <p:attrName>ppt_x</p:attrName>
                                        </p:attrNameLst>
                                      </p:cBhvr>
                                      <p:tavLst>
                                        <p:tav tm="0">
                                          <p:val>
                                            <p:strVal val="#ppt_x"/>
                                          </p:val>
                                        </p:tav>
                                        <p:tav tm="100000">
                                          <p:val>
                                            <p:strVal val="#ppt_x"/>
                                          </p:val>
                                        </p:tav>
                                      </p:tavLst>
                                    </p:anim>
                                    <p:anim calcmode="lin" valueType="num">
                                      <p:cBhvr>
                                        <p:cTn id="9" dur="1000" fill="hold"/>
                                        <p:tgtEl>
                                          <p:spTgt spid="4">
                                            <p:txEl>
                                              <p:charRg st="38" end="24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3"/>
          <p:cNvSpPr txBox="1"/>
          <p:nvPr/>
        </p:nvSpPr>
        <p:spPr>
          <a:xfrm>
            <a:off x="539750" y="620713"/>
            <a:ext cx="4537075" cy="5354638"/>
          </a:xfrm>
          <a:prstGeom prst="rect">
            <a:avLst/>
          </a:prstGeom>
          <a:solidFill>
            <a:srgbClr val="92D050"/>
          </a:solidFill>
        </p:spPr>
        <p:txBody>
          <a:bodyPr>
            <a:spAutoFit/>
          </a:bodyPr>
          <a:p>
            <a:pPr marL="285750" indent="-285750">
              <a:buFont typeface="Wingdings" panose="05000000000000000000" pitchFamily="2" charset="2"/>
              <a:buChar char="v"/>
            </a:pPr>
            <a:r>
              <a:rPr lang="sr-Cyrl-RS" altLang="x-none" dirty="0">
                <a:latin typeface="Arial" panose="020B0604020202020204" pitchFamily="34" charset="0"/>
              </a:rPr>
              <a:t>ПОХВАЛА</a:t>
            </a:r>
            <a:endParaRPr lang="sr-Cyrl-RS" altLang="x-none" dirty="0">
              <a:latin typeface="Arial" panose="020B0604020202020204" pitchFamily="34" charset="0"/>
            </a:endParaRPr>
          </a:p>
          <a:p>
            <a:pPr marL="285750" indent="-285750">
              <a:buNone/>
            </a:pPr>
            <a:endParaRPr lang="sr-Cyrl-RS" altLang="x-none" dirty="0">
              <a:latin typeface="Arial" panose="020B0604020202020204" pitchFamily="34" charset="0"/>
            </a:endParaRPr>
          </a:p>
          <a:p>
            <a:pPr marL="285750" indent="-285750">
              <a:buFont typeface="Arial" panose="020B0604020202020204" pitchFamily="34" charset="0"/>
              <a:buChar char="•"/>
            </a:pPr>
            <a:r>
              <a:rPr lang="en-US" altLang="x-none" dirty="0">
                <a:latin typeface="Arial" panose="020B0604020202020204" pitchFamily="34" charset="0"/>
              </a:rPr>
              <a:t> Родитељ покушава позитивно и с</a:t>
            </a:r>
            <a:r>
              <a:rPr lang="sr-Cyrl-RS" altLang="x-none" dirty="0">
                <a:latin typeface="Arial" panose="020B0604020202020204" pitchFamily="34" charset="0"/>
              </a:rPr>
              <a:t>а</a:t>
            </a:r>
            <a:r>
              <a:rPr lang="en-US" altLang="x-none" dirty="0">
                <a:latin typeface="Arial" panose="020B0604020202020204" pitchFamily="34" charset="0"/>
              </a:rPr>
              <a:t> одушевљењем одговорити на све шт</a:t>
            </a:r>
            <a:r>
              <a:rPr lang="sr-Cyrl-RS" altLang="x-none" dirty="0">
                <a:latin typeface="Arial" panose="020B0604020202020204" pitchFamily="34" charset="0"/>
              </a:rPr>
              <a:t>а </a:t>
            </a:r>
            <a:r>
              <a:rPr lang="en-US" altLang="x-none" dirty="0">
                <a:latin typeface="Arial" panose="020B0604020202020204" pitchFamily="34" charset="0"/>
              </a:rPr>
              <a:t> дијете ради како би показа</a:t>
            </a:r>
            <a:r>
              <a:rPr lang="sr-Cyrl-RS" altLang="x-none" dirty="0">
                <a:latin typeface="Arial" panose="020B0604020202020204" pitchFamily="34" charset="0"/>
              </a:rPr>
              <a:t>о</a:t>
            </a:r>
            <a:r>
              <a:rPr lang="en-US" altLang="x-none" dirty="0">
                <a:latin typeface="Arial" panose="020B0604020202020204" pitchFamily="34" charset="0"/>
              </a:rPr>
              <a:t> да цијени и прихва</a:t>
            </a:r>
            <a:r>
              <a:rPr lang="sr-Cyrl-RS" altLang="x-none" dirty="0">
                <a:latin typeface="Arial" panose="020B0604020202020204" pitchFamily="34" charset="0"/>
              </a:rPr>
              <a:t>т</a:t>
            </a:r>
            <a:r>
              <a:rPr lang="en-US" altLang="x-none" dirty="0">
                <a:latin typeface="Arial" panose="020B0604020202020204" pitchFamily="34" charset="0"/>
              </a:rPr>
              <a:t>а све што дијете изводи.</a:t>
            </a:r>
            <a:endParaRPr lang="sr-Cyrl-RS" altLang="x-none" dirty="0">
              <a:latin typeface="Arial" panose="020B0604020202020204" pitchFamily="34" charset="0"/>
            </a:endParaRPr>
          </a:p>
          <a:p>
            <a:pPr marL="285750" indent="-285750">
              <a:buFont typeface="Arial" panose="020B0604020202020204" pitchFamily="34" charset="0"/>
              <a:buChar char="•"/>
            </a:pPr>
            <a:r>
              <a:rPr lang="en-US" altLang="x-none" dirty="0">
                <a:latin typeface="Arial" panose="020B0604020202020204" pitchFamily="34" charset="0"/>
              </a:rPr>
              <a:t> Идеја је да ће у почетку ово мотиви</a:t>
            </a:r>
            <a:r>
              <a:rPr lang="sr-Cyrl-RS" altLang="x-none" dirty="0">
                <a:latin typeface="Arial" panose="020B0604020202020204" pitchFamily="34" charset="0"/>
              </a:rPr>
              <a:t>с</a:t>
            </a:r>
            <a:r>
              <a:rPr lang="en-US" altLang="x-none" dirty="0">
                <a:latin typeface="Arial" panose="020B0604020202020204" pitchFamily="34" charset="0"/>
              </a:rPr>
              <a:t>ати дијете да нешто чини, а након неког времена оно ће постати само-мотиви</a:t>
            </a:r>
            <a:r>
              <a:rPr lang="sr-Cyrl-RS" altLang="x-none" dirty="0">
                <a:latin typeface="Arial" panose="020B0604020202020204" pitchFamily="34" charset="0"/>
              </a:rPr>
              <a:t>с</a:t>
            </a:r>
            <a:r>
              <a:rPr lang="en-US" altLang="x-none" dirty="0">
                <a:latin typeface="Arial" panose="020B0604020202020204" pitchFamily="34" charset="0"/>
              </a:rPr>
              <a:t>ано, обављаће задатке за </a:t>
            </a:r>
            <a:r>
              <a:rPr lang="sr-Cyrl-RS" altLang="x-none" dirty="0">
                <a:latin typeface="Arial" panose="020B0604020202020204" pitchFamily="34" charset="0"/>
              </a:rPr>
              <a:t>сопствено</a:t>
            </a:r>
            <a:r>
              <a:rPr lang="en-US" altLang="x-none" dirty="0">
                <a:latin typeface="Arial" panose="020B0604020202020204" pitchFamily="34" charset="0"/>
              </a:rPr>
              <a:t> задовољство, а реакција ће имати све мање важну улогу. </a:t>
            </a:r>
            <a:endParaRPr lang="sr-Cyrl-RS" altLang="x-none" dirty="0">
              <a:latin typeface="Arial" panose="020B0604020202020204" pitchFamily="34" charset="0"/>
            </a:endParaRPr>
          </a:p>
          <a:p>
            <a:pPr marL="285750" indent="-285750">
              <a:buFont typeface="Arial" panose="020B0604020202020204" pitchFamily="34" charset="0"/>
              <a:buChar char="•"/>
            </a:pPr>
            <a:r>
              <a:rPr lang="en-US" altLang="x-none" dirty="0">
                <a:latin typeface="Arial" panose="020B0604020202020204" pitchFamily="34" charset="0"/>
              </a:rPr>
              <a:t>Дијете се такође може похвалити због одбијања  удовољавања захтјев</a:t>
            </a:r>
            <a:r>
              <a:rPr lang="sr-Cyrl-RS" altLang="x-none" dirty="0">
                <a:latin typeface="Arial" panose="020B0604020202020204" pitchFamily="34" charset="0"/>
              </a:rPr>
              <a:t>а</a:t>
            </a:r>
            <a:r>
              <a:rPr lang="en-US" altLang="x-none" dirty="0">
                <a:latin typeface="Arial" panose="020B0604020202020204" pitchFamily="34" charset="0"/>
              </a:rPr>
              <a:t> одрасле особе, јер то показује да оно покушава </a:t>
            </a:r>
            <a:r>
              <a:rPr lang="sr-Cyrl-RS" altLang="x-none" dirty="0">
                <a:latin typeface="Arial" panose="020B0604020202020204" pitchFamily="34" charset="0"/>
              </a:rPr>
              <a:t>вербализовати</a:t>
            </a:r>
            <a:r>
              <a:rPr lang="en-US" altLang="x-none" dirty="0">
                <a:latin typeface="Arial" panose="020B0604020202020204" pitchFamily="34" charset="0"/>
              </a:rPr>
              <a:t> своје жеље.</a:t>
            </a:r>
            <a:endParaRPr lang="en-US" altLang="x-none" dirty="0">
              <a:latin typeface="Arial" panose="020B0604020202020204" pitchFamily="34" charset="0"/>
            </a:endParaRPr>
          </a:p>
          <a:p>
            <a:pPr marL="285750" indent="-285750">
              <a:buNone/>
            </a:pPr>
            <a:endParaRPr lang="en-US" altLang="x-none" dirty="0">
              <a:latin typeface="Arial" panose="020B0604020202020204" pitchFamily="34" charset="0"/>
            </a:endParaRPr>
          </a:p>
        </p:txBody>
      </p:sp>
      <p:sp>
        <p:nvSpPr>
          <p:cNvPr id="5" name="Rectangle 4"/>
          <p:cNvSpPr/>
          <p:nvPr/>
        </p:nvSpPr>
        <p:spPr>
          <a:xfrm>
            <a:off x="5508625" y="549275"/>
            <a:ext cx="2771775" cy="5908675"/>
          </a:xfrm>
          <a:prstGeom prst="rect">
            <a:avLst/>
          </a:prstGeom>
          <a:solidFill>
            <a:srgbClr val="FFCC66"/>
          </a:solidFill>
        </p:spPr>
        <p:txBody>
          <a:bodyPr>
            <a:spAutoFit/>
          </a:bodyPr>
          <a:p>
            <a:pPr marL="285750" indent="-285750">
              <a:buFont typeface="Wingdings" panose="05000000000000000000" pitchFamily="2" charset="2"/>
              <a:buChar char="v"/>
            </a:pPr>
            <a:r>
              <a:rPr lang="sr-Cyrl-RS" altLang="x-none" dirty="0">
                <a:latin typeface="Arial" panose="020B0604020202020204" pitchFamily="34" charset="0"/>
              </a:rPr>
              <a:t>ОДГОВАРАЊЕ НА ЗАХТЈЕВЕ</a:t>
            </a:r>
            <a:endParaRPr lang="sr-Cyrl-RS" altLang="x-none" dirty="0">
              <a:latin typeface="Arial" panose="020B0604020202020204" pitchFamily="34" charset="0"/>
            </a:endParaRPr>
          </a:p>
          <a:p>
            <a:pPr marL="285750" indent="-285750">
              <a:buNone/>
            </a:pPr>
            <a:endParaRPr lang="en-US" altLang="x-none" dirty="0">
              <a:latin typeface="Arial" panose="020B0604020202020204" pitchFamily="34" charset="0"/>
            </a:endParaRPr>
          </a:p>
          <a:p>
            <a:pPr marL="285750" indent="-285750">
              <a:buFont typeface="Arial" panose="020B0604020202020204" pitchFamily="34" charset="0"/>
              <a:buChar char="•"/>
            </a:pPr>
            <a:r>
              <a:rPr lang="en-US" altLang="x-none" dirty="0">
                <a:latin typeface="Arial" panose="020B0604020202020204" pitchFamily="34" charset="0"/>
              </a:rPr>
              <a:t>Родитељ покушава врло брзо реаг</a:t>
            </a:r>
            <a:r>
              <a:rPr lang="sr-Cyrl-RS" altLang="x-none" dirty="0">
                <a:latin typeface="Arial" panose="020B0604020202020204" pitchFamily="34" charset="0"/>
              </a:rPr>
              <a:t>овати</a:t>
            </a:r>
            <a:r>
              <a:rPr lang="en-US" altLang="x-none" dirty="0">
                <a:latin typeface="Arial" panose="020B0604020202020204" pitchFamily="34" charset="0"/>
              </a:rPr>
              <a:t> на </a:t>
            </a:r>
            <a:r>
              <a:rPr lang="sr-Cyrl-RS" altLang="x-none" dirty="0">
                <a:latin typeface="Arial" panose="020B0604020202020204" pitchFamily="34" charset="0"/>
              </a:rPr>
              <a:t>дј</a:t>
            </a:r>
            <a:r>
              <a:rPr lang="en-US" altLang="x-none" dirty="0">
                <a:latin typeface="Arial" panose="020B0604020202020204" pitchFamily="34" charset="0"/>
              </a:rPr>
              <a:t>ететов захтјев за активношћу. </a:t>
            </a:r>
            <a:endParaRPr lang="sr-Cyrl-RS" altLang="x-none" dirty="0">
              <a:latin typeface="Arial" panose="020B0604020202020204" pitchFamily="34" charset="0"/>
            </a:endParaRPr>
          </a:p>
          <a:p>
            <a:pPr marL="285750" indent="-285750">
              <a:buFont typeface="Arial" panose="020B0604020202020204" pitchFamily="34" charset="0"/>
              <a:buChar char="•"/>
            </a:pPr>
            <a:r>
              <a:rPr lang="en-US" altLang="x-none" dirty="0">
                <a:latin typeface="Arial" panose="020B0604020202020204" pitchFamily="34" charset="0"/>
              </a:rPr>
              <a:t>На овакав начин дијете учи како је вриједно комуницирати и бити у интеракцији с</a:t>
            </a:r>
            <a:r>
              <a:rPr lang="sr-Cyrl-RS" altLang="x-none" dirty="0">
                <a:latin typeface="Arial" panose="020B0604020202020204" pitchFamily="34" charset="0"/>
              </a:rPr>
              <a:t>а</a:t>
            </a:r>
            <a:r>
              <a:rPr lang="en-US" altLang="x-none" dirty="0">
                <a:latin typeface="Arial" panose="020B0604020202020204" pitchFamily="34" charset="0"/>
              </a:rPr>
              <a:t> другом особом јер из тога произлази конкретан резултат који се односи на доби</a:t>
            </a:r>
            <a:r>
              <a:rPr lang="sr-Cyrl-RS" altLang="x-none" dirty="0">
                <a:latin typeface="Arial" panose="020B0604020202020204" pitchFamily="34" charset="0"/>
              </a:rPr>
              <a:t>ј</a:t>
            </a:r>
            <a:r>
              <a:rPr lang="en-US" altLang="x-none" dirty="0">
                <a:latin typeface="Arial" panose="020B0604020202020204" pitchFamily="34" charset="0"/>
              </a:rPr>
              <a:t>ање онога шт</a:t>
            </a:r>
            <a:r>
              <a:rPr lang="sr-Cyrl-RS" altLang="x-none" dirty="0">
                <a:latin typeface="Arial" panose="020B0604020202020204" pitchFamily="34" charset="0"/>
              </a:rPr>
              <a:t>а</a:t>
            </a:r>
            <a:r>
              <a:rPr lang="en-US" altLang="x-none" dirty="0">
                <a:latin typeface="Arial" panose="020B0604020202020204" pitchFamily="34" charset="0"/>
              </a:rPr>
              <a:t> дијете жели и то доводи до повећања </a:t>
            </a:r>
            <a:r>
              <a:rPr lang="sr-Cyrl-RS" altLang="x-none" dirty="0">
                <a:latin typeface="Arial" panose="020B0604020202020204" pitchFamily="34" charset="0"/>
              </a:rPr>
              <a:t>дј</a:t>
            </a:r>
            <a:r>
              <a:rPr lang="en-US" altLang="x-none" dirty="0">
                <a:latin typeface="Arial" panose="020B0604020202020204" pitchFamily="34" charset="0"/>
              </a:rPr>
              <a:t>ететове мотивације за интеракцијом.</a:t>
            </a:r>
            <a:endParaRPr lang="en-US" altLang="x-none" dirty="0">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3"/>
          <p:cNvSpPr/>
          <p:nvPr/>
        </p:nvSpPr>
        <p:spPr>
          <a:xfrm>
            <a:off x="539750" y="646113"/>
            <a:ext cx="6192838" cy="2586038"/>
          </a:xfrm>
          <a:prstGeom prst="rect">
            <a:avLst/>
          </a:prstGeom>
          <a:solidFill>
            <a:srgbClr val="E8FA90"/>
          </a:solidFill>
        </p:spPr>
        <p:txBody>
          <a:bodyPr>
            <a:spAutoFit/>
          </a:bodyPr>
          <a:p>
            <a:pPr marL="285750" indent="-285750">
              <a:buFont typeface="Wingdings" panose="05000000000000000000" pitchFamily="2" charset="2"/>
              <a:buChar char="v"/>
            </a:pPr>
            <a:r>
              <a:rPr lang="sr-Cyrl-RS" altLang="x-none" dirty="0">
                <a:latin typeface="Arial" panose="020B0604020202020204" pitchFamily="34" charset="0"/>
              </a:rPr>
              <a:t>ПРИСУТНОСТ У ТРЕНУТКУ</a:t>
            </a:r>
            <a:endParaRPr lang="sr-Cyrl-RS" altLang="x-none" dirty="0">
              <a:latin typeface="Arial" panose="020B0604020202020204" pitchFamily="34" charset="0"/>
            </a:endParaRPr>
          </a:p>
          <a:p>
            <a:pPr marL="285750" indent="-285750">
              <a:buNone/>
            </a:pPr>
            <a:endParaRPr lang="sr-Cyrl-RS" altLang="x-none" dirty="0">
              <a:latin typeface="Arial" panose="020B0604020202020204" pitchFamily="34" charset="0"/>
            </a:endParaRPr>
          </a:p>
          <a:p>
            <a:pPr marL="285750" indent="-285750">
              <a:buFont typeface="Arial" panose="020B0604020202020204" pitchFamily="34" charset="0"/>
              <a:buChar char="•"/>
            </a:pPr>
            <a:r>
              <a:rPr lang="sr-Cyrl-RS" altLang="x-none" dirty="0">
                <a:latin typeface="Arial" panose="020B0604020202020204" pitchFamily="34" charset="0"/>
              </a:rPr>
              <a:t>П</a:t>
            </a:r>
            <a:r>
              <a:rPr lang="en-US" altLang="x-none" dirty="0">
                <a:latin typeface="Arial" panose="020B0604020202020204" pitchFamily="34" charset="0"/>
              </a:rPr>
              <a:t>рисутност у тренутку помаже родитељ</a:t>
            </a:r>
            <a:r>
              <a:rPr lang="sr-Cyrl-RS" altLang="x-none" dirty="0">
                <a:latin typeface="Arial" panose="020B0604020202020204" pitchFamily="34" charset="0"/>
              </a:rPr>
              <a:t>у да буде </a:t>
            </a:r>
            <a:r>
              <a:rPr lang="en-US" altLang="x-none" dirty="0">
                <a:latin typeface="Arial" panose="020B0604020202020204" pitchFamily="34" charset="0"/>
              </a:rPr>
              <a:t> пуно пажљивиј</a:t>
            </a:r>
            <a:r>
              <a:rPr lang="sr-Cyrl-RS" altLang="x-none" dirty="0">
                <a:latin typeface="Arial" panose="020B0604020202020204" pitchFamily="34" charset="0"/>
              </a:rPr>
              <a:t>и</a:t>
            </a:r>
            <a:r>
              <a:rPr lang="en-US" altLang="x-none" dirty="0">
                <a:latin typeface="Arial" panose="020B0604020202020204" pitchFamily="34" charset="0"/>
              </a:rPr>
              <a:t> према </a:t>
            </a:r>
            <a:r>
              <a:rPr lang="sr-Cyrl-RS" altLang="x-none" dirty="0">
                <a:latin typeface="Arial" panose="020B0604020202020204" pitchFamily="34" charset="0"/>
              </a:rPr>
              <a:t>дј</a:t>
            </a:r>
            <a:r>
              <a:rPr lang="en-US" altLang="x-none" dirty="0">
                <a:latin typeface="Arial" panose="020B0604020202020204" pitchFamily="34" charset="0"/>
              </a:rPr>
              <a:t>етету и ономе што се тренутно д</a:t>
            </a:r>
            <a:r>
              <a:rPr lang="sr-Cyrl-RS" altLang="x-none" dirty="0">
                <a:latin typeface="Arial" panose="020B0604020202020204" pitchFamily="34" charset="0"/>
              </a:rPr>
              <a:t>ешава</a:t>
            </a:r>
            <a:r>
              <a:rPr lang="en-US" altLang="x-none" dirty="0">
                <a:latin typeface="Arial" panose="020B0604020202020204" pitchFamily="34" charset="0"/>
              </a:rPr>
              <a:t>. </a:t>
            </a:r>
            <a:endParaRPr lang="en-US" altLang="x-none" dirty="0">
              <a:latin typeface="Arial" panose="020B0604020202020204" pitchFamily="34" charset="0"/>
            </a:endParaRPr>
          </a:p>
          <a:p>
            <a:pPr marL="285750" indent="-285750">
              <a:buFont typeface="Arial" panose="020B0604020202020204" pitchFamily="34" charset="0"/>
              <a:buChar char="•"/>
            </a:pPr>
            <a:r>
              <a:rPr lang="en-US" altLang="x-none" dirty="0">
                <a:latin typeface="Arial" panose="020B0604020202020204" pitchFamily="34" charset="0"/>
              </a:rPr>
              <a:t>Други разлог је тај што присутност у тренутку помаже да се осјећа </a:t>
            </a:r>
            <a:r>
              <a:rPr lang="sr-Cyrl-RS" altLang="x-none" dirty="0">
                <a:latin typeface="Arial" panose="020B0604020202020204" pitchFamily="34" charset="0"/>
              </a:rPr>
              <a:t>пријатно</a:t>
            </a:r>
            <a:r>
              <a:rPr lang="en-US" altLang="x-none" dirty="0">
                <a:latin typeface="Arial" panose="020B0604020202020204" pitchFamily="34" charset="0"/>
              </a:rPr>
              <a:t> и задовољно с</a:t>
            </a:r>
            <a:r>
              <a:rPr lang="sr-Cyrl-RS" altLang="x-none" dirty="0">
                <a:latin typeface="Arial" panose="020B0604020202020204" pitchFamily="34" charset="0"/>
              </a:rPr>
              <a:t>а дј</a:t>
            </a:r>
            <a:r>
              <a:rPr lang="en-US" altLang="x-none" dirty="0">
                <a:latin typeface="Arial" panose="020B0604020202020204" pitchFamily="34" charset="0"/>
              </a:rPr>
              <a:t>ететом, притом не размишљајући о </a:t>
            </a:r>
            <a:r>
              <a:rPr lang="sr-Cyrl-RS" altLang="x-none" dirty="0">
                <a:latin typeface="Arial" panose="020B0604020202020204" pitchFamily="34" charset="0"/>
              </a:rPr>
              <a:t>дј</a:t>
            </a:r>
            <a:r>
              <a:rPr lang="en-US" altLang="x-none" dirty="0">
                <a:latin typeface="Arial" panose="020B0604020202020204" pitchFamily="34" charset="0"/>
              </a:rPr>
              <a:t>ететовим потешкоћама које га удаљавају од садашњег тренутка</a:t>
            </a:r>
            <a:r>
              <a:rPr lang="sr-Cyrl-RS" altLang="x-none" dirty="0">
                <a:latin typeface="Arial" panose="020B0604020202020204" pitchFamily="34" charset="0"/>
              </a:rPr>
              <a:t>.</a:t>
            </a:r>
            <a:endParaRPr lang="en-US" altLang="x-none" dirty="0">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Title 1"/>
          <p:cNvSpPr>
            <a:spLocks noGrp="1"/>
          </p:cNvSpPr>
          <p:nvPr>
            <p:ph type="title"/>
          </p:nvPr>
        </p:nvSpPr>
        <p:spPr>
          <a:xfrm>
            <a:off x="395288" y="765175"/>
            <a:ext cx="3997325" cy="777875"/>
          </a:xfrm>
          <a:ln/>
        </p:spPr>
        <p:txBody>
          <a:bodyPr vert="horz" wrap="square" lIns="91440" tIns="45720" rIns="91440" bIns="45720" anchor="ctr" anchorCtr="0"/>
          <a:p>
            <a:pPr eaLnBrk="1" hangingPunct="1"/>
            <a:r>
              <a:rPr lang="sr-Cyrl-RS" altLang="x-none" sz="2000" i="1" dirty="0"/>
              <a:t>КАРАКТЕРИСТИКЕ ПРОСТОРА ЗА СПРОВОЂЕЊЕ СОН-РИСЕ ПРОГРАМА</a:t>
            </a:r>
            <a:br>
              <a:rPr lang="en-US" altLang="x-none" sz="2000" i="1" dirty="0"/>
            </a:br>
            <a:endParaRPr lang="en-US" altLang="x-none" sz="2000" i="1" dirty="0"/>
          </a:p>
        </p:txBody>
      </p:sp>
      <p:sp>
        <p:nvSpPr>
          <p:cNvPr id="19459" name="Rectangle 3"/>
          <p:cNvSpPr/>
          <p:nvPr/>
        </p:nvSpPr>
        <p:spPr>
          <a:xfrm>
            <a:off x="328613" y="1844675"/>
            <a:ext cx="6440487" cy="4308475"/>
          </a:xfrm>
          <a:prstGeom prst="rect">
            <a:avLst/>
          </a:prstGeom>
          <a:noFill/>
          <a:ln w="9525">
            <a:noFill/>
          </a:ln>
        </p:spPr>
        <p:txBody>
          <a:bodyPr>
            <a:spAutoFit/>
          </a:bodyPr>
          <a:p>
            <a:pPr marL="285750" indent="-285750">
              <a:buFont typeface="Arial" panose="020B0604020202020204" pitchFamily="34" charset="0"/>
              <a:buChar char="•"/>
            </a:pPr>
            <a:r>
              <a:rPr lang="en-US" altLang="x-none" sz="1600" dirty="0">
                <a:latin typeface="Arial" panose="020B0604020202020204" pitchFamily="34" charset="0"/>
              </a:rPr>
              <a:t>Играоница у којој се </a:t>
            </a:r>
            <a:r>
              <a:rPr lang="sr-Cyrl-RS" altLang="x-none" sz="1600" dirty="0">
                <a:latin typeface="Arial" panose="020B0604020202020204" pitchFamily="34" charset="0"/>
              </a:rPr>
              <a:t>с</a:t>
            </a:r>
            <a:r>
              <a:rPr lang="en-US" altLang="x-none" sz="1600" dirty="0">
                <a:latin typeface="Arial" panose="020B0604020202020204" pitchFamily="34" charset="0"/>
              </a:rPr>
              <a:t>проводи Сон-Рисе програм дизајнирана</a:t>
            </a:r>
            <a:r>
              <a:rPr lang="sr-Cyrl-RS" altLang="x-none" sz="1600" dirty="0">
                <a:latin typeface="Arial" panose="020B0604020202020204" pitchFamily="34" charset="0"/>
              </a:rPr>
              <a:t> је</a:t>
            </a:r>
            <a:r>
              <a:rPr lang="en-US" altLang="x-none" sz="1600" dirty="0">
                <a:latin typeface="Arial" panose="020B0604020202020204" pitchFamily="34" charset="0"/>
              </a:rPr>
              <a:t> на начин да у њој нема дистракција како би </a:t>
            </a:r>
            <a:r>
              <a:rPr lang="sr-Cyrl-RS" altLang="x-none" sz="1600" dirty="0">
                <a:latin typeface="Arial" panose="020B0604020202020204" pitchFamily="34" charset="0"/>
              </a:rPr>
              <a:t>дј</a:t>
            </a:r>
            <a:r>
              <a:rPr lang="en-US" altLang="x-none" sz="1600" dirty="0">
                <a:latin typeface="Arial" panose="020B0604020202020204" pitchFamily="34" charset="0"/>
              </a:rPr>
              <a:t>ететова п</a:t>
            </a:r>
            <a:r>
              <a:rPr lang="sr-Cyrl-RS" altLang="x-none" sz="1600" dirty="0">
                <a:latin typeface="Arial" panose="020B0604020202020204" pitchFamily="34" charset="0"/>
              </a:rPr>
              <a:t>ажња</a:t>
            </a:r>
            <a:r>
              <a:rPr lang="en-US" altLang="x-none" sz="1600" dirty="0">
                <a:latin typeface="Arial" panose="020B0604020202020204" pitchFamily="34" charset="0"/>
              </a:rPr>
              <a:t> била више усмјерена на интеракцију с</a:t>
            </a:r>
            <a:r>
              <a:rPr lang="sr-Cyrl-RS" altLang="x-none" sz="1600" dirty="0">
                <a:latin typeface="Arial" panose="020B0604020202020204" pitchFamily="34" charset="0"/>
              </a:rPr>
              <a:t>а</a:t>
            </a:r>
            <a:r>
              <a:rPr lang="en-US" altLang="x-none" sz="1600" dirty="0">
                <a:latin typeface="Arial" panose="020B0604020202020204" pitchFamily="34" charset="0"/>
              </a:rPr>
              <a:t> родитељем. </a:t>
            </a:r>
            <a:endParaRPr lang="sr-Cyrl-RS" altLang="x-none" sz="1600" dirty="0">
              <a:latin typeface="Arial" panose="020B0604020202020204" pitchFamily="34" charset="0"/>
            </a:endParaRPr>
          </a:p>
          <a:p>
            <a:pPr marL="285750" indent="-285750">
              <a:buFont typeface="Arial" panose="020B0604020202020204" pitchFamily="34" charset="0"/>
              <a:buChar char="•"/>
            </a:pPr>
            <a:endParaRPr lang="sr-Cyrl-RS" altLang="x-none" sz="1600" dirty="0">
              <a:latin typeface="Arial" panose="020B0604020202020204" pitchFamily="34" charset="0"/>
            </a:endParaRPr>
          </a:p>
          <a:p>
            <a:pPr marL="285750" indent="-285750">
              <a:buFont typeface="Arial" panose="020B0604020202020204" pitchFamily="34" charset="0"/>
              <a:buChar char="•"/>
            </a:pPr>
            <a:r>
              <a:rPr lang="sr-Cyrl-RS" altLang="x-none" sz="1600" dirty="0">
                <a:latin typeface="Arial" panose="020B0604020202020204" pitchFamily="34" charset="0"/>
              </a:rPr>
              <a:t>П</a:t>
            </a:r>
            <a:r>
              <a:rPr lang="en-US" altLang="x-none" sz="1600" dirty="0">
                <a:latin typeface="Arial" panose="020B0604020202020204" pitchFamily="34" charset="0"/>
              </a:rPr>
              <a:t>од </a:t>
            </a:r>
            <a:r>
              <a:rPr lang="sr-Cyrl-RS" altLang="x-none" sz="1600" dirty="0">
                <a:latin typeface="Arial" panose="020B0604020202020204" pitchFamily="34" charset="0"/>
              </a:rPr>
              <a:t>треба бити </a:t>
            </a:r>
            <a:r>
              <a:rPr lang="en-US" altLang="x-none" sz="1600" dirty="0">
                <a:latin typeface="Arial" panose="020B0604020202020204" pitchFamily="34" charset="0"/>
              </a:rPr>
              <a:t>прекривен обичним линолеум материјалом, зидови обој</a:t>
            </a:r>
            <a:r>
              <a:rPr lang="sr-Cyrl-RS" altLang="x-none" sz="1600" dirty="0">
                <a:latin typeface="Arial" panose="020B0604020202020204" pitchFamily="34" charset="0"/>
              </a:rPr>
              <a:t>е</a:t>
            </a:r>
            <a:r>
              <a:rPr lang="en-US" altLang="x-none" sz="1600" dirty="0">
                <a:latin typeface="Arial" panose="020B0604020202020204" pitchFamily="34" charset="0"/>
              </a:rPr>
              <a:t>ни бијелом бојом, прозори прекривени грубим плексигласом.  Такође, у просторији не би требао бити  телевизор, или рачуна</a:t>
            </a:r>
            <a:r>
              <a:rPr lang="sr-Cyrl-RS" altLang="x-none" sz="1600" dirty="0">
                <a:latin typeface="Arial" panose="020B0604020202020204" pitchFamily="34" charset="0"/>
              </a:rPr>
              <a:t>р</a:t>
            </a:r>
            <a:r>
              <a:rPr lang="en-US" altLang="x-none" sz="1600" dirty="0">
                <a:latin typeface="Arial" panose="020B0604020202020204" pitchFamily="34" charset="0"/>
              </a:rPr>
              <a:t>. </a:t>
            </a:r>
            <a:endParaRPr lang="sr-Cyrl-RS" altLang="x-none" sz="1600" dirty="0">
              <a:latin typeface="Arial" panose="020B0604020202020204" pitchFamily="34" charset="0"/>
            </a:endParaRPr>
          </a:p>
          <a:p>
            <a:pPr marL="285750" indent="-285750">
              <a:buFont typeface="Arial" panose="020B0604020202020204" pitchFamily="34" charset="0"/>
              <a:buChar char="•"/>
            </a:pPr>
            <a:endParaRPr lang="sr-Cyrl-RS" altLang="x-none" sz="1600" dirty="0">
              <a:latin typeface="Arial" panose="020B0604020202020204" pitchFamily="34" charset="0"/>
            </a:endParaRPr>
          </a:p>
          <a:p>
            <a:pPr marL="285750" indent="-285750">
              <a:buFont typeface="Arial" panose="020B0604020202020204" pitchFamily="34" charset="0"/>
              <a:buChar char="•"/>
            </a:pPr>
            <a:r>
              <a:rPr lang="en-US" altLang="x-none" sz="1600" dirty="0">
                <a:latin typeface="Arial" panose="020B0604020202020204" pitchFamily="34" charset="0"/>
              </a:rPr>
              <a:t>Соба би требала бити слободна од могућих опасности и ломљивих предмета као што то може бити присутно у остатку куће и вањског свијета.</a:t>
            </a:r>
            <a:endParaRPr lang="sr-Cyrl-RS" altLang="x-none" sz="1600" dirty="0">
              <a:latin typeface="Arial" panose="020B0604020202020204" pitchFamily="34" charset="0"/>
            </a:endParaRPr>
          </a:p>
          <a:p>
            <a:pPr marL="285750" indent="-285750">
              <a:buFont typeface="Arial" panose="020B0604020202020204" pitchFamily="34" charset="0"/>
              <a:buChar char="•"/>
            </a:pPr>
            <a:endParaRPr lang="sr-Cyrl-RS" altLang="x-none" sz="1600" dirty="0">
              <a:latin typeface="Arial" panose="020B0604020202020204" pitchFamily="34" charset="0"/>
            </a:endParaRPr>
          </a:p>
          <a:p>
            <a:pPr marL="285750" indent="-285750">
              <a:buFont typeface="Arial" panose="020B0604020202020204" pitchFamily="34" charset="0"/>
              <a:buChar char="•"/>
            </a:pPr>
            <a:r>
              <a:rPr lang="en-US" altLang="x-none" sz="1600" dirty="0">
                <a:latin typeface="Arial" panose="020B0604020202020204" pitchFamily="34" charset="0"/>
              </a:rPr>
              <a:t>Играоница је дизајнирана на начин да нуди </a:t>
            </a:r>
            <a:r>
              <a:rPr lang="sr-Cyrl-RS" altLang="x-none" sz="1600" dirty="0">
                <a:latin typeface="Arial" panose="020B0604020202020204" pitchFamily="34" charset="0"/>
              </a:rPr>
              <a:t>дј</a:t>
            </a:r>
            <a:r>
              <a:rPr lang="en-US" altLang="x-none" sz="1600" dirty="0">
                <a:latin typeface="Arial" panose="020B0604020202020204" pitchFamily="34" charset="0"/>
              </a:rPr>
              <a:t>етету потпуну контролу.  Једини  </a:t>
            </a:r>
            <a:r>
              <a:rPr lang="sr-Cyrl-RS" altLang="x-none" sz="1600" dirty="0">
                <a:latin typeface="Arial" panose="020B0604020202020204" pitchFamily="34" charset="0"/>
              </a:rPr>
              <a:t>фактор на који</a:t>
            </a:r>
            <a:r>
              <a:rPr lang="en-US" altLang="x-none" sz="1600" dirty="0">
                <a:latin typeface="Arial" panose="020B0604020202020204" pitchFamily="34" charset="0"/>
              </a:rPr>
              <a:t> дијете нема потпуну контролу јест</a:t>
            </a:r>
            <a:r>
              <a:rPr lang="sr-Cyrl-RS" altLang="x-none" sz="1600" dirty="0">
                <a:latin typeface="Arial" panose="020B0604020202020204" pitchFamily="34" charset="0"/>
              </a:rPr>
              <a:t>е</a:t>
            </a:r>
            <a:r>
              <a:rPr lang="en-US" altLang="x-none" sz="1600" dirty="0">
                <a:latin typeface="Arial" panose="020B0604020202020204" pitchFamily="34" charset="0"/>
              </a:rPr>
              <a:t> вријеме када може напустити играоницу.</a:t>
            </a:r>
            <a:endParaRPr lang="en-US" altLang="x-none" sz="1600" dirty="0">
              <a:latin typeface="Arial" panose="020B0604020202020204" pitchFamily="34" charset="0"/>
            </a:endParaRPr>
          </a:p>
          <a:p>
            <a:pPr marL="285750" indent="-285750">
              <a:buFont typeface="Arial" panose="020B0604020202020204" pitchFamily="34" charset="0"/>
              <a:buChar char="•"/>
            </a:pPr>
            <a:endParaRPr lang="en-US" altLang="x-none" dirty="0">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2" name="Picture 2"/>
          <p:cNvPicPr>
            <a:picLocks noChangeAspect="1"/>
          </p:cNvPicPr>
          <p:nvPr/>
        </p:nvPicPr>
        <p:blipFill>
          <a:blip r:embed="rId1"/>
          <a:stretch>
            <a:fillRect/>
          </a:stretch>
        </p:blipFill>
        <p:spPr>
          <a:xfrm>
            <a:off x="468313" y="476250"/>
            <a:ext cx="4032250" cy="5953125"/>
          </a:xfrm>
          <a:prstGeom prst="rect">
            <a:avLst/>
          </a:prstGeom>
          <a:noFill/>
          <a:ln w="9525">
            <a:noFill/>
          </a:ln>
        </p:spPr>
      </p:pic>
      <p:pic>
        <p:nvPicPr>
          <p:cNvPr id="20483" name="Picture 3"/>
          <p:cNvPicPr>
            <a:picLocks noChangeAspect="1"/>
          </p:cNvPicPr>
          <p:nvPr/>
        </p:nvPicPr>
        <p:blipFill>
          <a:blip r:embed="rId2"/>
          <a:stretch>
            <a:fillRect/>
          </a:stretch>
        </p:blipFill>
        <p:spPr>
          <a:xfrm>
            <a:off x="4643438" y="496888"/>
            <a:ext cx="3960812" cy="5932487"/>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Rectangle 2"/>
          <p:cNvSpPr>
            <a:spLocks noGrp="1"/>
          </p:cNvSpPr>
          <p:nvPr>
            <p:ph type="title"/>
          </p:nvPr>
        </p:nvSpPr>
        <p:spPr>
          <a:xfrm>
            <a:off x="-1765300" y="476250"/>
            <a:ext cx="8229600" cy="1143000"/>
          </a:xfrm>
          <a:ln/>
        </p:spPr>
        <p:txBody>
          <a:bodyPr vert="horz" wrap="square" lIns="91440" tIns="45720" rIns="91440" bIns="45720" anchor="ctr" anchorCtr="0"/>
          <a:p>
            <a:pPr eaLnBrk="1" hangingPunct="1"/>
            <a:r>
              <a:rPr lang="sr-Cyrl-RS" altLang="en-US" b="1" dirty="0">
                <a:solidFill>
                  <a:srgbClr val="003300"/>
                </a:solidFill>
              </a:rPr>
              <a:t>УВОД</a:t>
            </a:r>
            <a:endParaRPr lang="en-US" altLang="en-US" b="1" dirty="0">
              <a:solidFill>
                <a:srgbClr val="003300"/>
              </a:solidFill>
            </a:endParaRPr>
          </a:p>
        </p:txBody>
      </p:sp>
      <p:sp>
        <p:nvSpPr>
          <p:cNvPr id="2" name="Rectangle 1"/>
          <p:cNvSpPr/>
          <p:nvPr/>
        </p:nvSpPr>
        <p:spPr>
          <a:xfrm>
            <a:off x="365125" y="1700213"/>
            <a:ext cx="4999038" cy="2032000"/>
          </a:xfrm>
          <a:prstGeom prst="rect">
            <a:avLst/>
          </a:prstGeom>
          <a:noFill/>
          <a:ln w="9525">
            <a:noFill/>
          </a:ln>
        </p:spPr>
        <p:txBody>
          <a:bodyPr>
            <a:spAutoFit/>
          </a:bodyPr>
          <a:p>
            <a:pPr marL="285750" indent="-285750">
              <a:buFont typeface="Wingdings" panose="05000000000000000000" pitchFamily="2" charset="2"/>
              <a:buChar char="v"/>
            </a:pPr>
            <a:r>
              <a:rPr lang="sr-Cyrl-RS" altLang="en-US" dirty="0">
                <a:solidFill>
                  <a:srgbClr val="003300"/>
                </a:solidFill>
                <a:latin typeface="Arial" panose="020B0604020202020204" pitchFamily="34" charset="0"/>
              </a:rPr>
              <a:t>СОН-РИСЕ је метода рада са дјецом из аутистичног спектра који се бави главним подручјима развоја дјетета:</a:t>
            </a:r>
            <a:endParaRPr lang="sr-Cyrl-RS" altLang="en-US" dirty="0">
              <a:solidFill>
                <a:srgbClr val="003300"/>
              </a:solidFill>
              <a:latin typeface="Arial" panose="020B0604020202020204" pitchFamily="34" charset="0"/>
            </a:endParaRPr>
          </a:p>
          <a:p>
            <a:pPr marL="285750" indent="-285750">
              <a:buFont typeface="Arial" panose="020B0604020202020204" pitchFamily="34" charset="0"/>
              <a:buChar char="•"/>
            </a:pPr>
            <a:r>
              <a:rPr lang="sr-Cyrl-RS" altLang="en-US" dirty="0">
                <a:solidFill>
                  <a:srgbClr val="003300"/>
                </a:solidFill>
                <a:latin typeface="Arial" panose="020B0604020202020204" pitchFamily="34" charset="0"/>
              </a:rPr>
              <a:t>Самосталност</a:t>
            </a:r>
            <a:endParaRPr lang="sr-Cyrl-RS" altLang="en-US" dirty="0">
              <a:solidFill>
                <a:srgbClr val="003300"/>
              </a:solidFill>
              <a:latin typeface="Arial" panose="020B0604020202020204" pitchFamily="34" charset="0"/>
            </a:endParaRPr>
          </a:p>
          <a:p>
            <a:pPr marL="285750" indent="-285750">
              <a:buFont typeface="Arial" panose="020B0604020202020204" pitchFamily="34" charset="0"/>
              <a:buChar char="•"/>
            </a:pPr>
            <a:r>
              <a:rPr lang="sr-Cyrl-RS" altLang="en-US" dirty="0">
                <a:solidFill>
                  <a:srgbClr val="003300"/>
                </a:solidFill>
                <a:latin typeface="Arial" panose="020B0604020202020204" pitchFamily="34" charset="0"/>
              </a:rPr>
              <a:t>Сазнајно подручје</a:t>
            </a:r>
            <a:endParaRPr lang="sr-Cyrl-RS" altLang="en-US" dirty="0">
              <a:solidFill>
                <a:srgbClr val="003300"/>
              </a:solidFill>
              <a:latin typeface="Arial" panose="020B0604020202020204" pitchFamily="34" charset="0"/>
            </a:endParaRPr>
          </a:p>
          <a:p>
            <a:pPr marL="285750" indent="-285750">
              <a:buFont typeface="Arial" panose="020B0604020202020204" pitchFamily="34" charset="0"/>
              <a:buChar char="•"/>
            </a:pPr>
            <a:r>
              <a:rPr lang="sr-Cyrl-RS" altLang="en-US" dirty="0">
                <a:solidFill>
                  <a:srgbClr val="003300"/>
                </a:solidFill>
                <a:latin typeface="Arial" panose="020B0604020202020204" pitchFamily="34" charset="0"/>
              </a:rPr>
              <a:t>Груба и фина моторика</a:t>
            </a:r>
            <a:endParaRPr lang="sr-Cyrl-RS" altLang="en-US" dirty="0">
              <a:solidFill>
                <a:srgbClr val="003300"/>
              </a:solidFill>
              <a:latin typeface="Arial" panose="020B0604020202020204" pitchFamily="34" charset="0"/>
            </a:endParaRPr>
          </a:p>
          <a:p>
            <a:pPr marL="285750" indent="-285750">
              <a:buFont typeface="Arial" panose="020B0604020202020204" pitchFamily="34" charset="0"/>
              <a:buChar char="•"/>
            </a:pPr>
            <a:r>
              <a:rPr lang="sr-Cyrl-RS" altLang="en-US" dirty="0">
                <a:solidFill>
                  <a:srgbClr val="003300"/>
                </a:solidFill>
                <a:latin typeface="Arial" panose="020B0604020202020204" pitchFamily="34" charset="0"/>
              </a:rPr>
              <a:t>Социјално подручје</a:t>
            </a:r>
            <a:endParaRPr lang="en-US" altLang="en-US" dirty="0">
              <a:solidFill>
                <a:srgbClr val="003300"/>
              </a:solidFill>
              <a:latin typeface="Arial" panose="020B0604020202020204" pitchFamily="34" charset="0"/>
            </a:endParaRPr>
          </a:p>
        </p:txBody>
      </p:sp>
      <p:sp>
        <p:nvSpPr>
          <p:cNvPr id="3" name="TextBox 2"/>
          <p:cNvSpPr txBox="1"/>
          <p:nvPr/>
        </p:nvSpPr>
        <p:spPr>
          <a:xfrm>
            <a:off x="5148263" y="1628775"/>
            <a:ext cx="3600450" cy="1477963"/>
          </a:xfrm>
          <a:prstGeom prst="rect">
            <a:avLst/>
          </a:prstGeom>
          <a:noFill/>
          <a:ln w="9525">
            <a:noFill/>
          </a:ln>
        </p:spPr>
        <p:txBody>
          <a:bodyPr>
            <a:spAutoFit/>
          </a:bodyPr>
          <a:p>
            <a:pPr marL="285750" indent="-285750">
              <a:buFont typeface="Wingdings" panose="05000000000000000000" pitchFamily="2" charset="2"/>
              <a:buChar char="v"/>
            </a:pPr>
            <a:r>
              <a:rPr lang="sr-Cyrl-RS" altLang="x-none" dirty="0">
                <a:latin typeface="Arial" panose="020B0604020202020204" pitchFamily="34" charset="0"/>
              </a:rPr>
              <a:t>Овај развојни модел у фокус ставља</a:t>
            </a:r>
            <a:r>
              <a:rPr lang="sr-Cyrl-RS" altLang="x-none" i="1" dirty="0">
                <a:latin typeface="Arial" panose="020B0604020202020204" pitchFamily="34" charset="0"/>
              </a:rPr>
              <a:t> социјализацију </a:t>
            </a:r>
            <a:r>
              <a:rPr lang="sr-Cyrl-RS" altLang="x-none" dirty="0">
                <a:latin typeface="Arial" panose="020B0604020202020204" pitchFamily="34" charset="0"/>
              </a:rPr>
              <a:t>, као основну потешкоћу са којом се суочавају дјеца са аутизмом.</a:t>
            </a:r>
            <a:endParaRPr lang="en-US" altLang="x-none" dirty="0">
              <a:latin typeface="Arial" panose="020B0604020202020204" pitchFamily="34" charset="0"/>
            </a:endParaRPr>
          </a:p>
        </p:txBody>
      </p:sp>
      <p:sp>
        <p:nvSpPr>
          <p:cNvPr id="6" name="TextBox 5"/>
          <p:cNvSpPr txBox="1"/>
          <p:nvPr/>
        </p:nvSpPr>
        <p:spPr>
          <a:xfrm>
            <a:off x="365125" y="4365625"/>
            <a:ext cx="8167688" cy="1476375"/>
          </a:xfrm>
          <a:prstGeom prst="rect">
            <a:avLst/>
          </a:prstGeom>
          <a:noFill/>
          <a:ln w="9525">
            <a:noFill/>
          </a:ln>
        </p:spPr>
        <p:txBody>
          <a:bodyPr>
            <a:spAutoFit/>
          </a:bodyPr>
          <a:p>
            <a:pPr marL="285750" indent="-285750">
              <a:buFont typeface="Wingdings" panose="05000000000000000000" pitchFamily="2" charset="2"/>
              <a:buChar char="v"/>
            </a:pPr>
            <a:r>
              <a:rPr lang="sr-Cyrl-RS" altLang="x-none" dirty="0">
                <a:latin typeface="Arial" panose="020B0604020202020204" pitchFamily="34" charset="0"/>
              </a:rPr>
              <a:t>Програм је усмјерен на однос </a:t>
            </a:r>
            <a:r>
              <a:rPr lang="sr-Cyrl-RS" altLang="x-none" b="1" dirty="0">
                <a:latin typeface="Arial" panose="020B0604020202020204" pitchFamily="34" charset="0"/>
              </a:rPr>
              <a:t>дијете-родитељ</a:t>
            </a:r>
            <a:r>
              <a:rPr lang="sr-Cyrl-RS" altLang="x-none" dirty="0">
                <a:latin typeface="Arial" panose="020B0604020202020204" pitchFamily="34" charset="0"/>
              </a:rPr>
              <a:t> на начин да је дијете у средишту процеса а нагласак се ставља на </a:t>
            </a:r>
            <a:r>
              <a:rPr lang="sr-Cyrl-RS" altLang="x-none" i="1" dirty="0">
                <a:latin typeface="Arial" panose="020B0604020202020204" pitchFamily="34" charset="0"/>
              </a:rPr>
              <a:t>флексибилност и спонтаност</a:t>
            </a:r>
            <a:r>
              <a:rPr lang="sr-Cyrl-RS" altLang="x-none" dirty="0">
                <a:latin typeface="Arial" panose="020B0604020202020204" pitchFamily="34" charset="0"/>
              </a:rPr>
              <a:t> дјетета.</a:t>
            </a:r>
            <a:endParaRPr lang="sr-Cyrl-RS" altLang="x-none" dirty="0">
              <a:latin typeface="Arial" panose="020B0604020202020204" pitchFamily="34" charset="0"/>
            </a:endParaRPr>
          </a:p>
          <a:p>
            <a:pPr marL="285750" indent="-285750">
              <a:buFont typeface="Wingdings" panose="05000000000000000000" pitchFamily="2" charset="2"/>
              <a:buChar char="v"/>
            </a:pPr>
            <a:r>
              <a:rPr lang="sr-Cyrl-RS" altLang="x-none" dirty="0">
                <a:latin typeface="Arial" panose="020B0604020202020204" pitchFamily="34" charset="0"/>
              </a:rPr>
              <a:t>Фокус се такође ставља на дјететово пилагођавање на промјене и уживање у интеракцји са другим особама.</a:t>
            </a:r>
            <a:endParaRPr lang="en-US" altLang="x-none" dirty="0">
              <a:latin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Title 1"/>
          <p:cNvSpPr>
            <a:spLocks noGrp="1"/>
          </p:cNvSpPr>
          <p:nvPr>
            <p:ph type="title"/>
          </p:nvPr>
        </p:nvSpPr>
        <p:spPr>
          <a:ln/>
        </p:spPr>
        <p:txBody>
          <a:bodyPr vert="horz" wrap="square" lIns="91440" tIns="45720" rIns="91440" bIns="45720" anchor="ctr" anchorCtr="0"/>
          <a:p>
            <a:pPr eaLnBrk="1" hangingPunct="1"/>
            <a:endParaRPr lang="en-US" altLang="x-none" dirty="0"/>
          </a:p>
        </p:txBody>
      </p:sp>
      <p:sp>
        <p:nvSpPr>
          <p:cNvPr id="21507" name="Content Placeholder 2"/>
          <p:cNvSpPr>
            <a:spLocks noGrp="1"/>
          </p:cNvSpPr>
          <p:nvPr>
            <p:ph idx="1"/>
          </p:nvPr>
        </p:nvSpPr>
        <p:spPr>
          <a:ln/>
        </p:spPr>
        <p:txBody>
          <a:bodyPr vert="horz" wrap="square" lIns="91440" tIns="45720" rIns="91440" bIns="45720" anchor="t" anchorCtr="0"/>
          <a:p>
            <a:pPr marL="0" indent="0" eaLnBrk="1" hangingPunct="1">
              <a:buNone/>
            </a:pPr>
            <a:endParaRPr lang="en-US" altLang="x-none"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TextBox 3"/>
          <p:cNvSpPr txBox="1"/>
          <p:nvPr/>
        </p:nvSpPr>
        <p:spPr>
          <a:xfrm>
            <a:off x="395288" y="549275"/>
            <a:ext cx="4608512" cy="1568450"/>
          </a:xfrm>
          <a:prstGeom prst="rect">
            <a:avLst/>
          </a:prstGeom>
          <a:noFill/>
          <a:ln w="9525">
            <a:noFill/>
          </a:ln>
        </p:spPr>
        <p:txBody>
          <a:bodyPr>
            <a:spAutoFit/>
          </a:bodyPr>
          <a:p>
            <a:r>
              <a:rPr lang="sr-Cyrl-RS" altLang="x-none" sz="2400" dirty="0">
                <a:latin typeface="Arial" panose="020B0604020202020204" pitchFamily="34" charset="0"/>
              </a:rPr>
              <a:t>ОСНОВНИ КОРАЦИ ПРИ ПОМАГАЊУ ДЈЕТЕТУ ДА БУДЕ ДРУШТВЕНО ПРИЛАГОДЉИВИЈЕ:</a:t>
            </a:r>
            <a:endParaRPr lang="en-US" altLang="x-none" sz="2400" dirty="0">
              <a:latin typeface="Arial" panose="020B0604020202020204" pitchFamily="34" charset="0"/>
            </a:endParaRPr>
          </a:p>
        </p:txBody>
      </p:sp>
      <p:cxnSp>
        <p:nvCxnSpPr>
          <p:cNvPr id="6" name="Straight Arrow Connector 5"/>
          <p:cNvCxnSpPr>
            <a:stCxn id="4098" idx="2"/>
          </p:cNvCxnSpPr>
          <p:nvPr/>
        </p:nvCxnSpPr>
        <p:spPr>
          <a:xfrm flipH="1">
            <a:off x="1763713" y="2117725"/>
            <a:ext cx="936625" cy="8064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4098" idx="2"/>
          </p:cNvCxnSpPr>
          <p:nvPr/>
        </p:nvCxnSpPr>
        <p:spPr>
          <a:xfrm>
            <a:off x="2700338" y="2117725"/>
            <a:ext cx="935038" cy="8064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77838" y="3208338"/>
            <a:ext cx="2232025" cy="1755775"/>
          </a:xfrm>
          <a:prstGeom prst="rect">
            <a:avLst/>
          </a:prstGeom>
          <a:noFill/>
        </p:spPr>
        <p:txBody>
          <a:bodyPr>
            <a:spAutoFit/>
          </a:bodyPr>
          <a:p>
            <a:pPr marL="342900" indent="-342900">
              <a:buAutoNum type="arabicParenR"/>
            </a:pPr>
            <a:r>
              <a:rPr lang="sr-Cyrl-RS" altLang="x-none" dirty="0">
                <a:latin typeface="Arial" panose="020B0604020202020204" pitchFamily="34" charset="0"/>
              </a:rPr>
              <a:t>Процјена дјететове тренутне друштвене способности.</a:t>
            </a:r>
            <a:endParaRPr lang="sr-Cyrl-RS" altLang="x-none" dirty="0">
              <a:latin typeface="Arial" panose="020B0604020202020204" pitchFamily="34" charset="0"/>
            </a:endParaRPr>
          </a:p>
          <a:p>
            <a:pPr marL="342900" indent="-342900">
              <a:buNone/>
            </a:pPr>
            <a:endParaRPr lang="en-US" altLang="x-none" dirty="0">
              <a:latin typeface="Arial" panose="020B0604020202020204" pitchFamily="34" charset="0"/>
            </a:endParaRPr>
          </a:p>
        </p:txBody>
      </p:sp>
      <p:sp>
        <p:nvSpPr>
          <p:cNvPr id="10" name="TextBox 9"/>
          <p:cNvSpPr txBox="1"/>
          <p:nvPr/>
        </p:nvSpPr>
        <p:spPr>
          <a:xfrm>
            <a:off x="3159125" y="3249613"/>
            <a:ext cx="1979613" cy="1477962"/>
          </a:xfrm>
          <a:prstGeom prst="rect">
            <a:avLst/>
          </a:prstGeom>
          <a:noFill/>
          <a:ln w="9525">
            <a:noFill/>
          </a:ln>
        </p:spPr>
        <p:txBody>
          <a:bodyPr>
            <a:spAutoFit/>
          </a:bodyPr>
          <a:p>
            <a:r>
              <a:rPr lang="sr-Cyrl-RS" altLang="x-none" dirty="0">
                <a:latin typeface="Arial" panose="020B0604020202020204" pitchFamily="34" charset="0"/>
              </a:rPr>
              <a:t>2)Постављање ефикасних циљева за дијете.</a:t>
            </a:r>
            <a:endParaRPr lang="sr-Cyrl-RS" altLang="x-none" dirty="0">
              <a:latin typeface="Arial" panose="020B0604020202020204" pitchFamily="34" charset="0"/>
            </a:endParaRPr>
          </a:p>
          <a:p>
            <a:endParaRPr lang="en-US" altLang="x-none" dirty="0">
              <a:latin typeface="Arial" panose="020B0604020202020204" pitchFamily="34" charset="0"/>
            </a:endParaRPr>
          </a:p>
        </p:txBody>
      </p:sp>
      <p:sp>
        <p:nvSpPr>
          <p:cNvPr id="11" name="TextBox 10"/>
          <p:cNvSpPr txBox="1"/>
          <p:nvPr/>
        </p:nvSpPr>
        <p:spPr>
          <a:xfrm>
            <a:off x="395288" y="5373688"/>
            <a:ext cx="6913562" cy="922337"/>
          </a:xfrm>
          <a:prstGeom prst="rect">
            <a:avLst/>
          </a:prstGeom>
          <a:noFill/>
          <a:ln w="9525">
            <a:noFill/>
          </a:ln>
        </p:spPr>
        <p:txBody>
          <a:bodyPr>
            <a:spAutoFit/>
          </a:bodyPr>
          <a:p>
            <a:pPr marL="285750" indent="-285750">
              <a:buFont typeface="Wingdings" panose="05000000000000000000" pitchFamily="2" charset="2"/>
              <a:buChar char="v"/>
            </a:pPr>
            <a:r>
              <a:rPr lang="sr-Cyrl-RS" altLang="x-none" dirty="0">
                <a:latin typeface="Arial" panose="020B0604020202020204" pitchFamily="34" charset="0"/>
              </a:rPr>
              <a:t>Сон-Рисе је програм који се базира на кућном програму, у посебно уређеној играоници и спроводи се радом 1 на 1 (родитељ/волонтер и дијете.</a:t>
            </a:r>
            <a:endParaRPr lang="en-US" altLang="x-none"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xEl>
                                              <p:charRg st="0" end="51"/>
                                            </p:txEl>
                                          </p:spTgt>
                                        </p:tgtEl>
                                        <p:attrNameLst>
                                          <p:attrName>style.visibility</p:attrName>
                                        </p:attrNameLst>
                                      </p:cBhvr>
                                      <p:to>
                                        <p:strVal val="visible"/>
                                      </p:to>
                                    </p:set>
                                    <p:animEffect transition="in" filter="barn(inVertical)">
                                      <p:cBhvr>
                                        <p:cTn id="7" dur="500"/>
                                        <p:tgtEl>
                                          <p:spTgt spid="9">
                                            <p:txEl>
                                              <p:charRg st="0" end="5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1">
                                            <p:txEl>
                                              <p:charRg st="0" end="139"/>
                                            </p:txEl>
                                          </p:spTgt>
                                        </p:tgtEl>
                                        <p:attrNameLst>
                                          <p:attrName>style.visibility</p:attrName>
                                        </p:attrNameLst>
                                      </p:cBhvr>
                                      <p:to>
                                        <p:strVal val="visible"/>
                                      </p:to>
                                    </p:set>
                                    <p:animEffect transition="in" filter="randombar(horizontal)">
                                      <p:cBhvr>
                                        <p:cTn id="17" dur="500"/>
                                        <p:tgtEl>
                                          <p:spTgt spid="11">
                                            <p:txEl>
                                              <p:charRg st="0" end="13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Title 1"/>
          <p:cNvSpPr>
            <a:spLocks noGrp="1"/>
          </p:cNvSpPr>
          <p:nvPr>
            <p:ph type="title"/>
          </p:nvPr>
        </p:nvSpPr>
        <p:spPr>
          <a:xfrm>
            <a:off x="323850" y="836613"/>
            <a:ext cx="5040313" cy="1296987"/>
          </a:xfrm>
          <a:ln/>
        </p:spPr>
        <p:txBody>
          <a:bodyPr vert="horz" wrap="square" lIns="91440" tIns="45720" rIns="91440" bIns="45720" anchor="ctr" anchorCtr="0"/>
          <a:p>
            <a:pPr algn="l" eaLnBrk="1" hangingPunct="1"/>
            <a:r>
              <a:rPr lang="sr-Cyrl-RS" altLang="x-none" sz="3600" i="1" dirty="0"/>
              <a:t>СТАВ КАО ОСНОВА ПОВЕЗИВАЊА И РАЗВОЈА</a:t>
            </a:r>
            <a:br>
              <a:rPr lang="sr-Cyrl-RS" altLang="x-none" sz="3600" dirty="0"/>
            </a:br>
            <a:endParaRPr lang="en-US" altLang="x-none" sz="3600" dirty="0"/>
          </a:p>
        </p:txBody>
      </p:sp>
      <p:sp>
        <p:nvSpPr>
          <p:cNvPr id="5123" name="TextBox 3"/>
          <p:cNvSpPr txBox="1"/>
          <p:nvPr/>
        </p:nvSpPr>
        <p:spPr>
          <a:xfrm>
            <a:off x="539750" y="2492375"/>
            <a:ext cx="3311525" cy="2032000"/>
          </a:xfrm>
          <a:prstGeom prst="rect">
            <a:avLst/>
          </a:prstGeom>
          <a:noFill/>
          <a:ln w="9525">
            <a:noFill/>
          </a:ln>
        </p:spPr>
        <p:txBody>
          <a:bodyPr>
            <a:spAutoFit/>
          </a:bodyPr>
          <a:p>
            <a:r>
              <a:rPr lang="sr-Cyrl-RS" altLang="x-none" dirty="0">
                <a:latin typeface="Arial" panose="020B0604020202020204" pitchFamily="34" charset="0"/>
              </a:rPr>
              <a:t>Став је начин на који особа мисли, осјећа и понаша се.</a:t>
            </a:r>
            <a:endParaRPr lang="sr-Cyrl-RS" altLang="x-none" dirty="0">
              <a:latin typeface="Arial" panose="020B0604020202020204" pitchFamily="34" charset="0"/>
            </a:endParaRPr>
          </a:p>
          <a:p>
            <a:r>
              <a:rPr lang="sr-Cyrl-RS" altLang="x-none" dirty="0">
                <a:latin typeface="Arial" panose="020B0604020202020204" pitchFamily="34" charset="0"/>
              </a:rPr>
              <a:t>Он одражава стање ума или расположења а позитиван став се односи на прихватање, уважавање и уживање са дјететом.</a:t>
            </a:r>
            <a:endParaRPr lang="en-US" altLang="x-none" dirty="0">
              <a:latin typeface="Arial" panose="020B0604020202020204" pitchFamily="34" charset="0"/>
            </a:endParaRPr>
          </a:p>
        </p:txBody>
      </p:sp>
      <p:sp>
        <p:nvSpPr>
          <p:cNvPr id="6" name="Heart 5"/>
          <p:cNvSpPr/>
          <p:nvPr/>
        </p:nvSpPr>
        <p:spPr>
          <a:xfrm>
            <a:off x="4500563" y="2492375"/>
            <a:ext cx="2663825" cy="2665413"/>
          </a:xfrm>
          <a:prstGeom prst="hear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hangingPunct="1">
              <a:buNone/>
            </a:pPr>
            <a:endParaRPr lang="sr-Cyrl-RS" altLang="x-none" sz="1400" dirty="0">
              <a:solidFill>
                <a:srgbClr val="FFFFFF"/>
              </a:solidFill>
              <a:latin typeface="Arial" panose="020B0604020202020204" pitchFamily="34" charset="0"/>
            </a:endParaRPr>
          </a:p>
          <a:p>
            <a:pPr lvl="0" algn="ctr" eaLnBrk="1" hangingPunct="1">
              <a:buNone/>
            </a:pPr>
            <a:endParaRPr lang="sr-Cyrl-RS" altLang="x-none" sz="1400" i="1" dirty="0">
              <a:solidFill>
                <a:srgbClr val="FFFFFF"/>
              </a:solidFill>
              <a:latin typeface="Arial" panose="020B0604020202020204" pitchFamily="34" charset="0"/>
            </a:endParaRPr>
          </a:p>
          <a:p>
            <a:pPr lvl="0" algn="ctr" eaLnBrk="1" hangingPunct="1">
              <a:buNone/>
            </a:pPr>
            <a:endParaRPr lang="sr-Cyrl-RS" altLang="x-none" sz="1400" i="1" dirty="0">
              <a:solidFill>
                <a:srgbClr val="FFFFFF"/>
              </a:solidFill>
              <a:latin typeface="Arial" panose="020B0604020202020204" pitchFamily="34" charset="0"/>
            </a:endParaRPr>
          </a:p>
          <a:p>
            <a:pPr lvl="0" algn="ctr" eaLnBrk="1" hangingPunct="1">
              <a:buNone/>
            </a:pPr>
            <a:r>
              <a:rPr lang="sr-Cyrl-RS" altLang="x-none" sz="1400" dirty="0">
                <a:latin typeface="Arial" panose="020B0604020202020204" pitchFamily="34" charset="0"/>
              </a:rPr>
              <a:t>3 основна аспекта битна за повезивање су: </a:t>
            </a:r>
            <a:r>
              <a:rPr lang="sr-Cyrl-RS" altLang="x-none" sz="1400" i="1" dirty="0">
                <a:latin typeface="Arial" panose="020B0604020202020204" pitchFamily="34" charset="0"/>
              </a:rPr>
              <a:t>прихватање, ентузијазам </a:t>
            </a:r>
            <a:endParaRPr lang="sr-Cyrl-RS" altLang="x-none" sz="1400" i="1" dirty="0">
              <a:latin typeface="Arial" panose="020B0604020202020204" pitchFamily="34" charset="0"/>
            </a:endParaRPr>
          </a:p>
          <a:p>
            <a:pPr lvl="0" algn="ctr" eaLnBrk="1" hangingPunct="1">
              <a:buNone/>
            </a:pPr>
            <a:r>
              <a:rPr lang="sr-Cyrl-RS" altLang="x-none" sz="1400" i="1" dirty="0">
                <a:latin typeface="Arial" panose="020B0604020202020204" pitchFamily="34" charset="0"/>
              </a:rPr>
              <a:t>и учење кроз мотивацију.</a:t>
            </a:r>
            <a:endParaRPr lang="sr-Cyrl-RS" altLang="x-none" sz="1400" i="1" dirty="0">
              <a:latin typeface="Arial" panose="020B0604020202020204" pitchFamily="34" charset="0"/>
            </a:endParaRPr>
          </a:p>
          <a:p>
            <a:pPr lvl="0" algn="ctr" eaLnBrk="1" hangingPunct="1">
              <a:buNone/>
            </a:pPr>
            <a:endParaRPr lang="sr-Cyrl-RS" altLang="x-none" sz="1400" i="1" dirty="0">
              <a:solidFill>
                <a:srgbClr val="FFFF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3"/>
          <p:cNvSpPr txBox="1"/>
          <p:nvPr/>
        </p:nvSpPr>
        <p:spPr>
          <a:xfrm>
            <a:off x="683568" y="620688"/>
            <a:ext cx="3960440" cy="646331"/>
          </a:xfrm>
          <a:prstGeom prst="rect">
            <a:avLst/>
          </a:prstGeom>
          <a:noFill/>
        </p:spPr>
        <p:txBody>
          <a:bodyPr>
            <a:spAutoFit/>
          </a:bodyPr>
          <a:lstStyle/>
          <a:p>
            <a:pPr marL="285750" marR="0" indent="-285750" defTabSz="914400">
              <a:buClrTx/>
              <a:buSzTx/>
              <a:buFont typeface="Wingdings" panose="05000000000000000000" pitchFamily="2" charset="2"/>
              <a:buChar char="v"/>
              <a:defRPr/>
            </a:pPr>
            <a:r>
              <a:rPr kumimoji="0" lang="sr-Cyrl-RS" b="1" kern="1200" cap="none" spc="0" normalizeH="0" baseline="0" noProof="0" dirty="0">
                <a:ln w="12700">
                  <a:solidFill>
                    <a:schemeClr val="tx2">
                      <a:satMod val="155000"/>
                    </a:schemeClr>
                  </a:solidFill>
                  <a:prstDash val="solid"/>
                </a:ln>
                <a:solidFill>
                  <a:srgbClr val="C00000"/>
                </a:solidFill>
                <a:effectLst>
                  <a:outerShdw blurRad="41275" dist="20320" dir="1800000" algn="tl" rotWithShape="0">
                    <a:srgbClr val="000000">
                      <a:alpha val="40000"/>
                    </a:srgbClr>
                  </a:outerShdw>
                </a:effectLst>
                <a:latin typeface="Arial" panose="020B0604020202020204" pitchFamily="34" charset="0"/>
                <a:ea typeface="+mn-ea"/>
                <a:cs typeface="Arial" panose="020B0604020202020204" pitchFamily="34" charset="0"/>
              </a:rPr>
              <a:t>ПРИХВАТАЊЕ</a:t>
            </a:r>
            <a:endParaRPr kumimoji="0" lang="sr-Cyrl-RS" b="1" kern="1200" cap="none" spc="0" normalizeH="0" baseline="0" noProof="0" dirty="0">
              <a:ln w="12700">
                <a:solidFill>
                  <a:schemeClr val="tx2">
                    <a:satMod val="155000"/>
                  </a:schemeClr>
                </a:solidFill>
                <a:prstDash val="solid"/>
              </a:ln>
              <a:solidFill>
                <a:srgbClr val="C00000"/>
              </a:solidFill>
              <a:effectLst>
                <a:outerShdw blurRad="41275" dist="20320" dir="1800000" algn="tl" rotWithShape="0">
                  <a:srgbClr val="000000">
                    <a:alpha val="40000"/>
                  </a:srgbClr>
                </a:outerShdw>
              </a:effectLst>
              <a:latin typeface="Arial" panose="020B0604020202020204" pitchFamily="34" charset="0"/>
              <a:ea typeface="+mn-ea"/>
              <a:cs typeface="Arial" panose="020B0604020202020204" pitchFamily="34" charset="0"/>
            </a:endParaRPr>
          </a:p>
          <a:p>
            <a:pPr marR="0" defTabSz="914400">
              <a:buClrTx/>
              <a:buSzTx/>
              <a:buFontTx/>
              <a:buNone/>
              <a:defRPr/>
            </a:pPr>
            <a:endParaRPr kumimoji="0" lang="en-US" b="1" kern="1200" cap="none" spc="0" normalizeH="0" baseline="0" noProof="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anose="020B0604020202020204" pitchFamily="34" charset="0"/>
              <a:ea typeface="+mn-ea"/>
              <a:cs typeface="Arial" panose="020B0604020202020204" pitchFamily="34" charset="0"/>
            </a:endParaRPr>
          </a:p>
        </p:txBody>
      </p:sp>
      <p:sp>
        <p:nvSpPr>
          <p:cNvPr id="6147" name="TextBox 4"/>
          <p:cNvSpPr txBox="1"/>
          <p:nvPr/>
        </p:nvSpPr>
        <p:spPr>
          <a:xfrm>
            <a:off x="468313" y="1123950"/>
            <a:ext cx="8135937" cy="2586038"/>
          </a:xfrm>
          <a:prstGeom prst="rect">
            <a:avLst/>
          </a:prstGeom>
          <a:noFill/>
          <a:ln w="9525">
            <a:noFill/>
          </a:ln>
        </p:spPr>
        <p:txBody>
          <a:bodyPr>
            <a:spAutoFit/>
          </a:bodyPr>
          <a:p>
            <a:pPr marL="285750" indent="-285750">
              <a:buFont typeface="Arial" panose="020B0604020202020204" pitchFamily="34" charset="0"/>
              <a:buChar char="•"/>
            </a:pPr>
            <a:r>
              <a:rPr lang="sr-Cyrl-RS" altLang="x-none" dirty="0">
                <a:latin typeface="Arial" panose="020B0604020202020204" pitchFamily="34" charset="0"/>
              </a:rPr>
              <a:t>Ако је родитељ под стресом или не прихвата стање свог дјетета, то ће водити до негативних емоција и онемогућити родитељу да буде ефикасан у раду са дјететом.</a:t>
            </a:r>
            <a:endParaRPr lang="sr-Cyrl-RS" altLang="x-none" dirty="0">
              <a:latin typeface="Arial" panose="020B0604020202020204" pitchFamily="34" charset="0"/>
            </a:endParaRPr>
          </a:p>
          <a:p>
            <a:pPr marL="285750" indent="-285750">
              <a:buFont typeface="Arial" panose="020B0604020202020204" pitchFamily="34" charset="0"/>
              <a:buChar char="•"/>
            </a:pPr>
            <a:r>
              <a:rPr lang="sr-Cyrl-RS" altLang="x-none" dirty="0">
                <a:latin typeface="Arial" panose="020B0604020202020204" pitchFamily="34" charset="0"/>
              </a:rPr>
              <a:t>У осјетљивом периоду дјететовог развоја идентификације у емоционалним пољима кључну улогу имају родитељи.</a:t>
            </a:r>
            <a:endParaRPr lang="sr-Cyrl-RS" altLang="x-none" dirty="0">
              <a:latin typeface="Arial" panose="020B0604020202020204" pitchFamily="34" charset="0"/>
            </a:endParaRPr>
          </a:p>
          <a:p>
            <a:pPr marL="285750" indent="-285750">
              <a:buFont typeface="Arial" panose="020B0604020202020204" pitchFamily="34" charset="0"/>
              <a:buChar char="•"/>
            </a:pPr>
            <a:r>
              <a:rPr lang="sr-Cyrl-RS" altLang="x-none" dirty="0">
                <a:latin typeface="Arial" panose="020B0604020202020204" pitchFamily="34" charset="0"/>
              </a:rPr>
              <a:t>Позитиван став родитеља и одговарајућа интеракција са дјететом позитивно утиче на когнитивни, социјални и емоционални развој дјеце и као посљедицу тога дјеца лакше уче пожељна друштвена понашања, повећана им је пажња, интересовање и способност дуготрајне пажње.</a:t>
            </a:r>
            <a:endParaRPr lang="en-US" altLang="x-none" dirty="0">
              <a:latin typeface="Arial" panose="020B0604020202020204" pitchFamily="34" charset="0"/>
            </a:endParaRPr>
          </a:p>
        </p:txBody>
      </p:sp>
      <p:sp>
        <p:nvSpPr>
          <p:cNvPr id="6" name="TextBox 5"/>
          <p:cNvSpPr txBox="1"/>
          <p:nvPr/>
        </p:nvSpPr>
        <p:spPr>
          <a:xfrm>
            <a:off x="755576" y="4077072"/>
            <a:ext cx="3096344" cy="369332"/>
          </a:xfrm>
          <a:prstGeom prst="rect">
            <a:avLst/>
          </a:prstGeom>
          <a:noFill/>
        </p:spPr>
        <p:txBody>
          <a:bodyPr>
            <a:spAutoFit/>
          </a:bodyPr>
          <a:lstStyle/>
          <a:p>
            <a:pPr marL="285750" marR="0" indent="-285750" defTabSz="914400">
              <a:buClrTx/>
              <a:buSzTx/>
              <a:buFont typeface="Wingdings" panose="05000000000000000000" pitchFamily="2" charset="2"/>
              <a:buChar char="v"/>
              <a:defRPr/>
            </a:pPr>
            <a:r>
              <a:rPr kumimoji="0" lang="sr-Cyrl-RS" b="1" kern="1200" cap="none" spc="0" normalizeH="0" baseline="0" noProof="0" dirty="0">
                <a:ln w="12700">
                  <a:solidFill>
                    <a:schemeClr val="tx2">
                      <a:satMod val="155000"/>
                    </a:schemeClr>
                  </a:solidFill>
                  <a:prstDash val="solid"/>
                </a:ln>
                <a:solidFill>
                  <a:srgbClr val="C00000"/>
                </a:solidFill>
                <a:effectLst>
                  <a:outerShdw blurRad="41275" dist="20320" dir="1800000" algn="tl" rotWithShape="0">
                    <a:srgbClr val="000000">
                      <a:alpha val="40000"/>
                    </a:srgbClr>
                  </a:outerShdw>
                </a:effectLst>
                <a:latin typeface="Arial" panose="020B0604020202020204" pitchFamily="34" charset="0"/>
                <a:ea typeface="+mn-ea"/>
                <a:cs typeface="Arial" panose="020B0604020202020204" pitchFamily="34" charset="0"/>
              </a:rPr>
              <a:t>ЕНТУЗИЈАЗАМ</a:t>
            </a:r>
            <a:endParaRPr kumimoji="0" lang="en-US" b="1" kern="1200" cap="none" spc="0" normalizeH="0" baseline="0" noProof="0" dirty="0">
              <a:ln w="12700">
                <a:solidFill>
                  <a:schemeClr val="tx2">
                    <a:satMod val="155000"/>
                  </a:schemeClr>
                </a:solidFill>
                <a:prstDash val="solid"/>
              </a:ln>
              <a:solidFill>
                <a:srgbClr val="C00000"/>
              </a:solidFill>
              <a:effectLst>
                <a:outerShdw blurRad="41275" dist="20320" dir="1800000" algn="tl" rotWithShape="0">
                  <a:srgbClr val="000000">
                    <a:alpha val="40000"/>
                  </a:srgbClr>
                </a:outerShdw>
              </a:effectLst>
              <a:latin typeface="Arial" panose="020B0604020202020204" pitchFamily="34" charset="0"/>
              <a:ea typeface="+mn-ea"/>
              <a:cs typeface="Arial" panose="020B0604020202020204" pitchFamily="34" charset="0"/>
            </a:endParaRPr>
          </a:p>
        </p:txBody>
      </p:sp>
      <p:sp>
        <p:nvSpPr>
          <p:cNvPr id="6149" name="TextBox 7"/>
          <p:cNvSpPr txBox="1"/>
          <p:nvPr/>
        </p:nvSpPr>
        <p:spPr>
          <a:xfrm>
            <a:off x="539750" y="4724400"/>
            <a:ext cx="6335713" cy="1477963"/>
          </a:xfrm>
          <a:prstGeom prst="rect">
            <a:avLst/>
          </a:prstGeom>
          <a:noFill/>
          <a:ln w="9525">
            <a:noFill/>
          </a:ln>
        </p:spPr>
        <p:txBody>
          <a:bodyPr>
            <a:spAutoFit/>
          </a:bodyPr>
          <a:p>
            <a:pPr marL="285750" indent="-285750">
              <a:buFont typeface="Arial" panose="020B0604020202020204" pitchFamily="34" charset="0"/>
              <a:buChar char="•"/>
            </a:pPr>
            <a:r>
              <a:rPr lang="sr-Cyrl-RS" altLang="x-none" dirty="0">
                <a:latin typeface="Arial" panose="020B0604020202020204" pitchFamily="34" charset="0"/>
              </a:rPr>
              <a:t>Ентузијазам представља способност родитеља да буде узбуђен или одушевљен сваким напором које дијете чини. На тај начин подстиче дјететово узбуђење које директно утиче на ефикасном раду неуронских ћелија.</a:t>
            </a:r>
            <a:endParaRPr lang="en-US" altLang="x-none" dirty="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3"/>
          <p:cNvSpPr txBox="1"/>
          <p:nvPr/>
        </p:nvSpPr>
        <p:spPr>
          <a:xfrm>
            <a:off x="611560" y="620688"/>
            <a:ext cx="4464496" cy="369332"/>
          </a:xfrm>
          <a:prstGeom prst="rect">
            <a:avLst/>
          </a:prstGeom>
          <a:noFill/>
        </p:spPr>
        <p:txBody>
          <a:bodyPr>
            <a:spAutoFit/>
          </a:bodyPr>
          <a:lstStyle/>
          <a:p>
            <a:pPr marL="285750" marR="0" indent="-285750" defTabSz="914400">
              <a:buClrTx/>
              <a:buSzTx/>
              <a:buFont typeface="Wingdings" panose="05000000000000000000" pitchFamily="2" charset="2"/>
              <a:buChar char="v"/>
              <a:defRPr/>
            </a:pPr>
            <a:r>
              <a:rPr kumimoji="0" lang="sr-Cyrl-RS" b="1" kern="1200" cap="none" spc="0" normalizeH="0" baseline="0" noProof="0" dirty="0">
                <a:ln w="12700">
                  <a:solidFill>
                    <a:schemeClr val="tx2">
                      <a:satMod val="155000"/>
                    </a:schemeClr>
                  </a:solidFill>
                  <a:prstDash val="solid"/>
                </a:ln>
                <a:solidFill>
                  <a:srgbClr val="C00000"/>
                </a:solidFill>
                <a:effectLst>
                  <a:outerShdw blurRad="41275" dist="20320" dir="1800000" algn="tl" rotWithShape="0">
                    <a:srgbClr val="000000">
                      <a:alpha val="40000"/>
                    </a:srgbClr>
                  </a:outerShdw>
                </a:effectLst>
                <a:latin typeface="Arial" panose="020B0604020202020204" pitchFamily="34" charset="0"/>
                <a:ea typeface="+mn-ea"/>
                <a:cs typeface="Arial" panose="020B0604020202020204" pitchFamily="34" charset="0"/>
              </a:rPr>
              <a:t>МОТИВАЦИЈА</a:t>
            </a:r>
            <a:endParaRPr kumimoji="0" lang="en-US" kern="1200" cap="none" spc="0" normalizeH="0" baseline="0" noProof="0" dirty="0">
              <a:solidFill>
                <a:srgbClr val="C00000"/>
              </a:solidFill>
              <a:latin typeface="Arial" panose="020B0604020202020204" pitchFamily="34" charset="0"/>
              <a:ea typeface="+mn-ea"/>
              <a:cs typeface="Arial" panose="020B0604020202020204" pitchFamily="34" charset="0"/>
            </a:endParaRPr>
          </a:p>
        </p:txBody>
      </p:sp>
      <p:sp>
        <p:nvSpPr>
          <p:cNvPr id="7171" name="TextBox 5"/>
          <p:cNvSpPr txBox="1"/>
          <p:nvPr/>
        </p:nvSpPr>
        <p:spPr>
          <a:xfrm>
            <a:off x="611188" y="1412875"/>
            <a:ext cx="4032250" cy="3692525"/>
          </a:xfrm>
          <a:prstGeom prst="rect">
            <a:avLst/>
          </a:prstGeom>
          <a:noFill/>
          <a:ln w="9525">
            <a:noFill/>
          </a:ln>
        </p:spPr>
        <p:txBody>
          <a:bodyPr>
            <a:spAutoFit/>
          </a:bodyPr>
          <a:p>
            <a:pPr marL="285750" indent="-285750">
              <a:buFont typeface="Arial" panose="020B0604020202020204" pitchFamily="34" charset="0"/>
              <a:buChar char="•"/>
            </a:pPr>
            <a:r>
              <a:rPr lang="sr-Cyrl-RS" altLang="x-none" dirty="0">
                <a:latin typeface="Arial" panose="020B0604020202020204" pitchFamily="34" charset="0"/>
              </a:rPr>
              <a:t>Мотивација је покретач раста и највећи фактор у учењу и напредовању дјетета.</a:t>
            </a:r>
            <a:endParaRPr lang="sr-Cyrl-RS" altLang="x-none" dirty="0">
              <a:latin typeface="Arial" panose="020B0604020202020204" pitchFamily="34" charset="0"/>
            </a:endParaRPr>
          </a:p>
          <a:p>
            <a:pPr marL="285750" indent="-285750">
              <a:buFont typeface="Arial" panose="020B0604020202020204" pitchFamily="34" charset="0"/>
              <a:buChar char="•"/>
            </a:pPr>
            <a:endParaRPr lang="sr-Cyrl-RS" altLang="x-none" dirty="0">
              <a:latin typeface="Arial" panose="020B0604020202020204" pitchFamily="34" charset="0"/>
            </a:endParaRPr>
          </a:p>
          <a:p>
            <a:pPr marL="285750" indent="-285750">
              <a:buFont typeface="Arial" panose="020B0604020202020204" pitchFamily="34" charset="0"/>
              <a:buChar char="•"/>
            </a:pPr>
            <a:r>
              <a:rPr lang="sr-Cyrl-RS" altLang="x-none" dirty="0">
                <a:latin typeface="Arial" panose="020B0604020202020204" pitchFamily="34" charset="0"/>
              </a:rPr>
              <a:t>Одговарање на дјететове потребе, родитељево брзо и позитивно реаговање даје дјетету осјећај контроле и сигурности који је нужан за дјететово интересовање за спољашњи свијет и за самостално потенцирање интеракција.</a:t>
            </a:r>
            <a:endParaRPr lang="en-US" altLang="x-none" dirty="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itle 1"/>
          <p:cNvSpPr>
            <a:spLocks noGrp="1"/>
          </p:cNvSpPr>
          <p:nvPr>
            <p:ph type="title"/>
          </p:nvPr>
        </p:nvSpPr>
        <p:spPr>
          <a:xfrm>
            <a:off x="-757237" y="1052513"/>
            <a:ext cx="6769100" cy="350837"/>
          </a:xfrm>
          <a:ln/>
        </p:spPr>
        <p:txBody>
          <a:bodyPr vert="horz" wrap="square" lIns="91440" tIns="45720" rIns="91440" bIns="45720" anchor="ctr" anchorCtr="0"/>
          <a:p>
            <a:pPr eaLnBrk="1" hangingPunct="1"/>
            <a:r>
              <a:rPr lang="sr-Cyrl-RS" altLang="x-none" sz="3600" i="1" dirty="0"/>
              <a:t>НАЧЕЛА СОН-РИСЕ </a:t>
            </a:r>
            <a:br>
              <a:rPr lang="sr-Cyrl-RS" altLang="x-none" sz="3600" i="1" dirty="0"/>
            </a:br>
            <a:r>
              <a:rPr lang="sr-Cyrl-RS" altLang="x-none" sz="3600" i="1" dirty="0"/>
              <a:t>ПРОГРАМА</a:t>
            </a:r>
            <a:br>
              <a:rPr lang="sr-Cyrl-RS" altLang="x-none" sz="3600" i="1" dirty="0"/>
            </a:br>
            <a:endParaRPr lang="en-US" altLang="x-none" sz="3600" i="1" dirty="0"/>
          </a:p>
        </p:txBody>
      </p:sp>
      <p:sp>
        <p:nvSpPr>
          <p:cNvPr id="4" name="TextBox 3"/>
          <p:cNvSpPr txBox="1"/>
          <p:nvPr/>
        </p:nvSpPr>
        <p:spPr>
          <a:xfrm>
            <a:off x="395288" y="1973263"/>
            <a:ext cx="5976938" cy="1384300"/>
          </a:xfrm>
          <a:prstGeom prst="rect">
            <a:avLst/>
          </a:prstGeom>
          <a:noFill/>
        </p:spPr>
        <p:txBody>
          <a:bodyPr>
            <a:spAutoFit/>
          </a:bodyPr>
          <a:p>
            <a:pPr marL="285750" indent="-285750">
              <a:buFont typeface="Wingdings" panose="05000000000000000000" pitchFamily="2" charset="2"/>
              <a:buChar char="v"/>
            </a:pPr>
            <a:r>
              <a:rPr lang="sr-Cyrl-RS" altLang="x-none" b="1" dirty="0">
                <a:latin typeface="Arial" panose="020B0604020202020204" pitchFamily="34" charset="0"/>
              </a:rPr>
              <a:t>ПОТЕНЦИЈАЛ ДЈЕТЕТА ЈЕ НЕОГРАНИЧЕН</a:t>
            </a:r>
            <a:endParaRPr lang="sr-Cyrl-RS" altLang="x-none" b="1" dirty="0">
              <a:latin typeface="Arial" panose="020B0604020202020204" pitchFamily="34" charset="0"/>
            </a:endParaRPr>
          </a:p>
          <a:p>
            <a:pPr marL="285750" indent="-285750">
              <a:buFont typeface="Wingdings" panose="05000000000000000000" pitchFamily="2" charset="2"/>
              <a:buChar char="v"/>
            </a:pPr>
            <a:endParaRPr lang="sr-Cyrl-RS" altLang="x-none" dirty="0">
              <a:latin typeface="Arial" panose="020B0604020202020204" pitchFamily="34" charset="0"/>
            </a:endParaRPr>
          </a:p>
          <a:p>
            <a:pPr marL="285750" indent="-285750">
              <a:buNone/>
            </a:pPr>
            <a:r>
              <a:rPr lang="sr-Cyrl-RS" altLang="x-none" sz="1600" dirty="0">
                <a:latin typeface="Arial" panose="020B0604020202020204" pitchFamily="34" charset="0"/>
              </a:rPr>
              <a:t>Иако се дјететови потенцијали не могу предвидјети, погрешно је унапријед препостављати шта дијете може или не мође постићи.</a:t>
            </a:r>
            <a:endParaRPr lang="en-US" altLang="x-none" sz="1600" dirty="0">
              <a:latin typeface="Arial" panose="020B0604020202020204" pitchFamily="34" charset="0"/>
            </a:endParaRPr>
          </a:p>
        </p:txBody>
      </p:sp>
      <p:sp>
        <p:nvSpPr>
          <p:cNvPr id="5" name="TextBox 4"/>
          <p:cNvSpPr txBox="1"/>
          <p:nvPr/>
        </p:nvSpPr>
        <p:spPr>
          <a:xfrm>
            <a:off x="390525" y="3429000"/>
            <a:ext cx="6899275" cy="1938338"/>
          </a:xfrm>
          <a:prstGeom prst="rect">
            <a:avLst/>
          </a:prstGeom>
          <a:noFill/>
        </p:spPr>
        <p:txBody>
          <a:bodyPr>
            <a:spAutoFit/>
          </a:bodyPr>
          <a:p>
            <a:pPr marL="285750" indent="-285750">
              <a:buFont typeface="Wingdings" panose="05000000000000000000" pitchFamily="2" charset="2"/>
              <a:buChar char="v"/>
            </a:pPr>
            <a:r>
              <a:rPr lang="sr-Cyrl-RS" altLang="x-none" b="1" dirty="0">
                <a:latin typeface="Arial" panose="020B0604020202020204" pitchFamily="34" charset="0"/>
              </a:rPr>
              <a:t>АУТИЗАМ НИЈЕ ПОРЕМЕЋАЈ У ПОНАШАЊУ</a:t>
            </a:r>
            <a:endParaRPr lang="sr-Cyrl-RS" altLang="x-none" b="1" dirty="0">
              <a:latin typeface="Arial" panose="020B0604020202020204" pitchFamily="34" charset="0"/>
            </a:endParaRPr>
          </a:p>
          <a:p>
            <a:pPr marL="285750" indent="-285750">
              <a:buNone/>
            </a:pPr>
            <a:endParaRPr lang="sr-Cyrl-RS" altLang="x-none" b="1" dirty="0">
              <a:latin typeface="Arial" panose="020B0604020202020204" pitchFamily="34" charset="0"/>
            </a:endParaRPr>
          </a:p>
          <a:p>
            <a:pPr marL="285750" indent="-285750">
              <a:buNone/>
            </a:pPr>
            <a:r>
              <a:rPr lang="sr-Cyrl-RS" altLang="x-none" sz="1600" dirty="0">
                <a:latin typeface="Arial" panose="020B0604020202020204" pitchFamily="34" charset="0"/>
              </a:rPr>
              <a:t>Сон-Рисе тврди да је аутизам поремећај односа и интеракције те да је то у сржи неуролошки проблем који се манифестује кроз потешкоће у успостављању контакта и повезивања са другима.</a:t>
            </a:r>
            <a:endParaRPr lang="sr-Cyrl-RS" altLang="x-none" sz="1600" dirty="0">
              <a:latin typeface="Arial" panose="020B0604020202020204" pitchFamily="34" charset="0"/>
            </a:endParaRPr>
          </a:p>
          <a:p>
            <a:pPr marL="285750" indent="-285750">
              <a:buNone/>
            </a:pPr>
            <a:endParaRPr lang="sr-Cyrl-RS" altLang="x-none" dirty="0">
              <a:latin typeface="Arial" panose="020B0604020202020204" pitchFamily="34" charset="0"/>
            </a:endParaRPr>
          </a:p>
          <a:p>
            <a:pPr marL="285750" indent="-285750">
              <a:buNone/>
            </a:pPr>
            <a:endParaRPr lang="en-US" altLang="x-none" dirty="0">
              <a:latin typeface="Arial" panose="020B0604020202020204" pitchFamily="34" charset="0"/>
            </a:endParaRPr>
          </a:p>
        </p:txBody>
      </p:sp>
      <p:sp>
        <p:nvSpPr>
          <p:cNvPr id="6" name="TextBox 5"/>
          <p:cNvSpPr txBox="1"/>
          <p:nvPr/>
        </p:nvSpPr>
        <p:spPr>
          <a:xfrm>
            <a:off x="390525" y="4924425"/>
            <a:ext cx="7199313" cy="1662113"/>
          </a:xfrm>
          <a:prstGeom prst="rect">
            <a:avLst/>
          </a:prstGeom>
          <a:noFill/>
        </p:spPr>
        <p:txBody>
          <a:bodyPr>
            <a:spAutoFit/>
          </a:bodyPr>
          <a:p>
            <a:pPr marL="285750" indent="-285750">
              <a:buFont typeface="Wingdings" panose="05000000000000000000" pitchFamily="2" charset="2"/>
              <a:buChar char="v"/>
            </a:pPr>
            <a:r>
              <a:rPr lang="sr-Cyrl-RS" altLang="x-none" b="1" dirty="0">
                <a:latin typeface="Arial" panose="020B0604020202020204" pitchFamily="34" charset="0"/>
              </a:rPr>
              <a:t>МОТИВАЦИЈА УМЈЕСТО ПОНАВЉАЊА КЉУЧ ЈЕ СВАКОГ УСПЈЕХА</a:t>
            </a:r>
            <a:endParaRPr lang="sr-Cyrl-RS" altLang="x-none" b="1" dirty="0">
              <a:latin typeface="Arial" panose="020B0604020202020204" pitchFamily="34" charset="0"/>
            </a:endParaRPr>
          </a:p>
          <a:p>
            <a:pPr marL="285750" indent="-285750">
              <a:buFont typeface="Wingdings" panose="05000000000000000000" pitchFamily="2" charset="2"/>
              <a:buChar char="v"/>
            </a:pPr>
            <a:endParaRPr lang="sr-Cyrl-RS" altLang="x-none" b="1" dirty="0">
              <a:latin typeface="Arial" panose="020B0604020202020204" pitchFamily="34" charset="0"/>
            </a:endParaRPr>
          </a:p>
          <a:p>
            <a:pPr marL="285750" indent="-285750">
              <a:buNone/>
            </a:pPr>
            <a:r>
              <a:rPr lang="sr-Cyrl-RS" altLang="x-none" sz="1600" dirty="0">
                <a:latin typeface="Arial" panose="020B0604020202020204" pitchFamily="34" charset="0"/>
              </a:rPr>
              <a:t>Овим програмом се покушавају открити дјететови најбољи мотиви који се користе за учење потребних вјештина јер се на тај начин постиже вољна сарадња дјетета.</a:t>
            </a:r>
            <a:endParaRPr lang="en-US" altLang="x-none" sz="16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3"/>
          <p:cNvSpPr txBox="1"/>
          <p:nvPr/>
        </p:nvSpPr>
        <p:spPr>
          <a:xfrm>
            <a:off x="395288" y="836613"/>
            <a:ext cx="6408738" cy="2154238"/>
          </a:xfrm>
          <a:prstGeom prst="rect">
            <a:avLst/>
          </a:prstGeom>
          <a:noFill/>
        </p:spPr>
        <p:txBody>
          <a:bodyPr>
            <a:spAutoFit/>
          </a:bodyPr>
          <a:p>
            <a:pPr marL="285750" indent="-285750">
              <a:buFont typeface="Wingdings" panose="05000000000000000000" pitchFamily="2" charset="2"/>
              <a:buChar char="v"/>
            </a:pPr>
            <a:r>
              <a:rPr lang="sr-Cyrl-RS" altLang="x-none" b="1" dirty="0">
                <a:latin typeface="Arial" panose="020B0604020202020204" pitchFamily="34" charset="0"/>
              </a:rPr>
              <a:t>СТЕРЕОТИПНА ПОНАШАЊА ДЈЕТЕТА ИМАЈУ ВЕЛИКО ЗНАЧЕЊЕ И ВРИЈЕДНОСТ</a:t>
            </a:r>
            <a:endParaRPr lang="sr-Cyrl-RS" altLang="x-none" b="1" dirty="0">
              <a:latin typeface="Arial" panose="020B0604020202020204" pitchFamily="34" charset="0"/>
            </a:endParaRPr>
          </a:p>
          <a:p>
            <a:pPr marL="285750" indent="-285750">
              <a:buNone/>
            </a:pPr>
            <a:endParaRPr lang="sr-Cyrl-RS" altLang="x-none" b="1" dirty="0">
              <a:latin typeface="Arial" panose="020B0604020202020204" pitchFamily="34" charset="0"/>
            </a:endParaRPr>
          </a:p>
          <a:p>
            <a:pPr marL="285750" indent="-285750">
              <a:buNone/>
            </a:pPr>
            <a:r>
              <a:rPr lang="sr-Cyrl-RS" altLang="x-none" sz="1600" dirty="0">
                <a:latin typeface="Arial" panose="020B0604020202020204" pitchFamily="34" charset="0"/>
              </a:rPr>
              <a:t>Родитељ се треба придружити дјететовим репетитивним и искључивим радњама јер на тај начин изграђује добар однос и платформу за свеукупно будуће напредовање.</a:t>
            </a:r>
            <a:endParaRPr lang="sr-Cyrl-RS" altLang="x-none" sz="1600" dirty="0">
              <a:latin typeface="Arial" panose="020B0604020202020204" pitchFamily="34" charset="0"/>
            </a:endParaRPr>
          </a:p>
          <a:p>
            <a:pPr marL="285750" indent="-285750">
              <a:buNone/>
            </a:pPr>
            <a:r>
              <a:rPr lang="sr-Cyrl-RS" altLang="x-none" sz="1600" dirty="0">
                <a:latin typeface="Arial" panose="020B0604020202020204" pitchFamily="34" charset="0"/>
              </a:rPr>
              <a:t>Сарадња са дјететом у тим радњама олакшава контакт очима, социјалну интеракцију и укључивање других у игру.</a:t>
            </a:r>
            <a:endParaRPr lang="en-US" altLang="x-none" sz="1600" dirty="0">
              <a:latin typeface="Arial" panose="020B0604020202020204" pitchFamily="34" charset="0"/>
            </a:endParaRPr>
          </a:p>
        </p:txBody>
      </p:sp>
      <p:sp>
        <p:nvSpPr>
          <p:cNvPr id="6" name="TextBox 5"/>
          <p:cNvSpPr txBox="1"/>
          <p:nvPr/>
        </p:nvSpPr>
        <p:spPr>
          <a:xfrm>
            <a:off x="420688" y="3357563"/>
            <a:ext cx="6553200" cy="1600200"/>
          </a:xfrm>
          <a:prstGeom prst="rect">
            <a:avLst/>
          </a:prstGeom>
          <a:noFill/>
        </p:spPr>
        <p:txBody>
          <a:bodyPr>
            <a:spAutoFit/>
          </a:bodyPr>
          <a:p>
            <a:pPr marL="285750" indent="-285750">
              <a:buFont typeface="Wingdings" panose="05000000000000000000" pitchFamily="2" charset="2"/>
              <a:buChar char="v"/>
            </a:pPr>
            <a:r>
              <a:rPr lang="sr-Cyrl-RS" altLang="x-none" b="1" dirty="0">
                <a:latin typeface="Arial" panose="020B0604020202020204" pitchFamily="34" charset="0"/>
              </a:rPr>
              <a:t>РОДИТЕЉ ЈЕ ДЈЕТЕТУ НАЈВЕЋА ПОМОЋ</a:t>
            </a:r>
            <a:endParaRPr lang="sr-Cyrl-RS" altLang="x-none" b="1" dirty="0">
              <a:latin typeface="Arial" panose="020B0604020202020204" pitchFamily="34" charset="0"/>
            </a:endParaRPr>
          </a:p>
          <a:p>
            <a:pPr marL="285750" indent="-285750">
              <a:buNone/>
            </a:pPr>
            <a:endParaRPr lang="sr-Cyrl-RS" altLang="x-none" sz="1600" b="1" dirty="0">
              <a:latin typeface="Arial" panose="020B0604020202020204" pitchFamily="34" charset="0"/>
            </a:endParaRPr>
          </a:p>
          <a:p>
            <a:pPr marL="285750" indent="-285750">
              <a:buNone/>
            </a:pPr>
            <a:r>
              <a:rPr lang="sr-Cyrl-RS" altLang="x-none" sz="1600" dirty="0">
                <a:latin typeface="Arial" panose="020B0604020202020204" pitchFamily="34" charset="0"/>
              </a:rPr>
              <a:t>Нико не може надмашити родитељску љубав, дубоку пожртвованост и искуство са својим дјететом, зато се и настоји на томе да се родитељ оспособи за рад са дјететом.</a:t>
            </a:r>
            <a:endParaRPr lang="sr-Cyrl-RS" altLang="x-none" sz="1600" dirty="0">
              <a:latin typeface="Arial" panose="020B0604020202020204" pitchFamily="34" charset="0"/>
            </a:endParaRPr>
          </a:p>
          <a:p>
            <a:pPr marL="285750" indent="-285750">
              <a:buNone/>
            </a:pPr>
            <a:endParaRPr lang="en-US" altLang="x-none" sz="1600" dirty="0">
              <a:latin typeface="Arial" panose="020B0604020202020204" pitchFamily="34" charset="0"/>
            </a:endParaRPr>
          </a:p>
        </p:txBody>
      </p:sp>
      <p:sp>
        <p:nvSpPr>
          <p:cNvPr id="7" name="TextBox 6"/>
          <p:cNvSpPr txBox="1"/>
          <p:nvPr/>
        </p:nvSpPr>
        <p:spPr>
          <a:xfrm>
            <a:off x="427038" y="4957763"/>
            <a:ext cx="6624638" cy="1384300"/>
          </a:xfrm>
          <a:prstGeom prst="rect">
            <a:avLst/>
          </a:prstGeom>
          <a:noFill/>
        </p:spPr>
        <p:txBody>
          <a:bodyPr>
            <a:spAutoFit/>
          </a:bodyPr>
          <a:p>
            <a:pPr marL="285750" indent="-285750">
              <a:buFont typeface="Wingdings" panose="05000000000000000000" pitchFamily="2" charset="2"/>
              <a:buChar char="v"/>
            </a:pPr>
            <a:r>
              <a:rPr lang="sr-Cyrl-RS" altLang="x-none" b="1" dirty="0">
                <a:latin typeface="Arial" panose="020B0604020202020204" pitchFamily="34" charset="0"/>
              </a:rPr>
              <a:t>НАПРЕДОВАЊЕ У ПРАВОМ ОКРУЖЕЊУ</a:t>
            </a:r>
            <a:endParaRPr lang="sr-Cyrl-RS" altLang="x-none" b="1" dirty="0">
              <a:latin typeface="Arial" panose="020B0604020202020204" pitchFamily="34" charset="0"/>
            </a:endParaRPr>
          </a:p>
          <a:p>
            <a:pPr marL="285750" indent="-285750">
              <a:buNone/>
            </a:pPr>
            <a:endParaRPr lang="sr-Cyrl-RS" altLang="x-none" b="1" dirty="0">
              <a:latin typeface="Arial" panose="020B0604020202020204" pitchFamily="34" charset="0"/>
            </a:endParaRPr>
          </a:p>
          <a:p>
            <a:pPr marL="285750" indent="-285750">
              <a:buNone/>
            </a:pPr>
            <a:r>
              <a:rPr lang="sr-Cyrl-RS" altLang="x-none" sz="1600" dirty="0">
                <a:latin typeface="Arial" panose="020B0604020202020204" pitchFamily="34" charset="0"/>
              </a:rPr>
              <a:t>Неопходно је створити окружење за учење тако да су дистракције елиминисане а интеракције притом олакшане.</a:t>
            </a:r>
            <a:endParaRPr lang="sr-Cyrl-RS" altLang="x-none" sz="1600" dirty="0">
              <a:latin typeface="Arial" panose="020B0604020202020204" pitchFamily="34" charset="0"/>
            </a:endParaRPr>
          </a:p>
          <a:p>
            <a:pPr marL="285750" indent="-285750">
              <a:buNone/>
            </a:pPr>
            <a:endParaRPr lang="en-US" altLang="x-none" sz="16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Oval 3"/>
          <p:cNvSpPr/>
          <p:nvPr/>
        </p:nvSpPr>
        <p:spPr>
          <a:xfrm>
            <a:off x="3228975" y="2763838"/>
            <a:ext cx="2376488" cy="180022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hangingPunct="1">
              <a:buNone/>
            </a:pPr>
            <a:r>
              <a:rPr lang="sr-Cyrl-RS" altLang="x-none" dirty="0">
                <a:latin typeface="Arial" panose="020B0604020202020204" pitchFamily="34" charset="0"/>
              </a:rPr>
              <a:t>СОЦИЈАЛНИ РАЗВОЈНИ МОДЕЛ</a:t>
            </a:r>
            <a:endParaRPr lang="en-US" altLang="x-none" dirty="0">
              <a:latin typeface="Arial" panose="020B0604020202020204" pitchFamily="34" charset="0"/>
            </a:endParaRPr>
          </a:p>
        </p:txBody>
      </p:sp>
      <p:cxnSp>
        <p:nvCxnSpPr>
          <p:cNvPr id="6" name="Straight Arrow Connector 5"/>
          <p:cNvCxnSpPr/>
          <p:nvPr/>
        </p:nvCxnSpPr>
        <p:spPr>
          <a:xfrm flipH="1" flipV="1">
            <a:off x="3228975" y="2060575"/>
            <a:ext cx="622300" cy="7921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5076825" y="2060575"/>
            <a:ext cx="528638" cy="7921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4" idx="4"/>
          </p:cNvCxnSpPr>
          <p:nvPr/>
        </p:nvCxnSpPr>
        <p:spPr>
          <a:xfrm>
            <a:off x="4416425" y="4564063"/>
            <a:ext cx="0" cy="8810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4" idx="2"/>
          </p:cNvCxnSpPr>
          <p:nvPr/>
        </p:nvCxnSpPr>
        <p:spPr>
          <a:xfrm flipH="1">
            <a:off x="2124075" y="3663950"/>
            <a:ext cx="1104900" cy="28892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605463" y="3573463"/>
            <a:ext cx="996950" cy="2349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763713" y="1341438"/>
            <a:ext cx="1944687" cy="738187"/>
          </a:xfrm>
          <a:prstGeom prst="rect">
            <a:avLst/>
          </a:prstGeom>
          <a:noFill/>
          <a:ln w="9525">
            <a:noFill/>
          </a:ln>
        </p:spPr>
        <p:txBody>
          <a:bodyPr>
            <a:spAutoFit/>
          </a:bodyPr>
          <a:p>
            <a:r>
              <a:rPr lang="sr-Cyrl-RS" altLang="x-none" sz="1400" b="1" dirty="0">
                <a:latin typeface="Arial" panose="020B0604020202020204" pitchFamily="34" charset="0"/>
              </a:rPr>
              <a:t>КОНТАКТ ОЧИМА И НЕВЕРБАЛНА КОМУНИКАЦИЈА</a:t>
            </a:r>
            <a:endParaRPr lang="en-US" altLang="x-none" sz="1400" b="1" dirty="0">
              <a:latin typeface="Arial" panose="020B0604020202020204" pitchFamily="34" charset="0"/>
            </a:endParaRPr>
          </a:p>
        </p:txBody>
      </p:sp>
      <p:sp>
        <p:nvSpPr>
          <p:cNvPr id="23" name="TextBox 22"/>
          <p:cNvSpPr txBox="1"/>
          <p:nvPr/>
        </p:nvSpPr>
        <p:spPr>
          <a:xfrm>
            <a:off x="5365750" y="1535113"/>
            <a:ext cx="2471738" cy="522287"/>
          </a:xfrm>
          <a:prstGeom prst="rect">
            <a:avLst/>
          </a:prstGeom>
          <a:noFill/>
          <a:ln w="9525">
            <a:noFill/>
          </a:ln>
        </p:spPr>
        <p:txBody>
          <a:bodyPr>
            <a:spAutoFit/>
          </a:bodyPr>
          <a:p>
            <a:r>
              <a:rPr lang="sr-Cyrl-RS" altLang="x-none" sz="1400" b="1" dirty="0">
                <a:latin typeface="Arial" panose="020B0604020202020204" pitchFamily="34" charset="0"/>
              </a:rPr>
              <a:t>ШТО ВИШЕ ГЛЕДАЈУ, ВИШЕ УЧЕ</a:t>
            </a:r>
            <a:endParaRPr lang="en-US" altLang="x-none" sz="1400" b="1" dirty="0">
              <a:latin typeface="Arial" panose="020B0604020202020204" pitchFamily="34" charset="0"/>
            </a:endParaRPr>
          </a:p>
        </p:txBody>
      </p:sp>
      <p:sp>
        <p:nvSpPr>
          <p:cNvPr id="24" name="TextBox 23"/>
          <p:cNvSpPr txBox="1"/>
          <p:nvPr/>
        </p:nvSpPr>
        <p:spPr>
          <a:xfrm>
            <a:off x="6602413" y="3808413"/>
            <a:ext cx="1857375" cy="523875"/>
          </a:xfrm>
          <a:prstGeom prst="rect">
            <a:avLst/>
          </a:prstGeom>
          <a:noFill/>
          <a:ln w="9525">
            <a:noFill/>
          </a:ln>
        </p:spPr>
        <p:txBody>
          <a:bodyPr>
            <a:spAutoFit/>
          </a:bodyPr>
          <a:p>
            <a:r>
              <a:rPr lang="sr-Cyrl-RS" altLang="x-none" sz="1400" b="1" dirty="0">
                <a:latin typeface="Arial" panose="020B0604020202020204" pitchFamily="34" charset="0"/>
              </a:rPr>
              <a:t>ВЕРБАЛНА КОМУНИКАЦИЈА</a:t>
            </a:r>
            <a:endParaRPr lang="en-US" altLang="x-none" sz="1400" b="1" dirty="0">
              <a:latin typeface="Arial" panose="020B0604020202020204" pitchFamily="34" charset="0"/>
            </a:endParaRPr>
          </a:p>
        </p:txBody>
      </p:sp>
      <p:sp>
        <p:nvSpPr>
          <p:cNvPr id="25" name="TextBox 24"/>
          <p:cNvSpPr txBox="1"/>
          <p:nvPr/>
        </p:nvSpPr>
        <p:spPr>
          <a:xfrm>
            <a:off x="3348038" y="5661025"/>
            <a:ext cx="2592387" cy="523875"/>
          </a:xfrm>
          <a:prstGeom prst="rect">
            <a:avLst/>
          </a:prstGeom>
          <a:noFill/>
          <a:ln w="9525">
            <a:noFill/>
          </a:ln>
        </p:spPr>
        <p:txBody>
          <a:bodyPr>
            <a:spAutoFit/>
          </a:bodyPr>
          <a:p>
            <a:r>
              <a:rPr lang="sr-Cyrl-RS" altLang="x-none" sz="1400" b="1" dirty="0">
                <a:latin typeface="Arial" panose="020B0604020202020204" pitchFamily="34" charset="0"/>
              </a:rPr>
              <a:t>РАСПОН ИНТЕРАКТИВНЕ ПАЖЊЕ</a:t>
            </a:r>
            <a:endParaRPr lang="en-US" altLang="x-none" sz="1400" b="1" dirty="0">
              <a:latin typeface="Arial" panose="020B0604020202020204" pitchFamily="34" charset="0"/>
            </a:endParaRPr>
          </a:p>
        </p:txBody>
      </p:sp>
      <p:sp>
        <p:nvSpPr>
          <p:cNvPr id="26" name="TextBox 25"/>
          <p:cNvSpPr txBox="1"/>
          <p:nvPr/>
        </p:nvSpPr>
        <p:spPr>
          <a:xfrm>
            <a:off x="611188" y="4014788"/>
            <a:ext cx="1944687" cy="307975"/>
          </a:xfrm>
          <a:prstGeom prst="rect">
            <a:avLst/>
          </a:prstGeom>
          <a:noFill/>
          <a:ln w="9525">
            <a:noFill/>
          </a:ln>
        </p:spPr>
        <p:txBody>
          <a:bodyPr>
            <a:spAutoFit/>
          </a:bodyPr>
          <a:p>
            <a:r>
              <a:rPr lang="sr-Cyrl-RS" altLang="x-none" sz="1400" b="1" dirty="0">
                <a:latin typeface="Arial" panose="020B0604020202020204" pitchFamily="34" charset="0"/>
              </a:rPr>
              <a:t>ФЛЕКСИБИЛНОСТ</a:t>
            </a:r>
            <a:endParaRPr lang="en-US" altLang="x-none" sz="14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circle(in)">
                                      <p:cBhvr>
                                        <p:cTn id="7" dur="2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circle(in)">
                                      <p:cBhvr>
                                        <p:cTn id="12" dur="2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circle(in)">
                                      <p:cBhvr>
                                        <p:cTn id="17" dur="20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circle(in)">
                                      <p:cBhvr>
                                        <p:cTn id="22" dur="20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circle(in)">
                                      <p:cBhvr>
                                        <p:cTn id="27"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9071</Words>
  <Application>WPS Presentation</Application>
  <PresentationFormat/>
  <Paragraphs>217</Paragraphs>
  <Slides>20</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20</vt:i4>
      </vt:variant>
    </vt:vector>
  </HeadingPairs>
  <TitlesOfParts>
    <vt:vector size="28" baseType="lpstr">
      <vt:lpstr>Arial</vt:lpstr>
      <vt:lpstr>SimSun</vt:lpstr>
      <vt:lpstr>Wingdings</vt:lpstr>
      <vt:lpstr>Calibri</vt:lpstr>
      <vt:lpstr>Cambria</vt:lpstr>
      <vt:lpstr>Microsoft YaHei</vt:lpstr>
      <vt:lpstr>Arial Unicode MS</vt:lpstr>
      <vt:lpstr>Diseño predeterminado</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Mariajose</dc:creator>
  <cp:lastModifiedBy>Administrator</cp:lastModifiedBy>
  <cp:revision>743</cp:revision>
  <dcterms:created xsi:type="dcterms:W3CDTF">2010-05-23T14:28:12Z</dcterms:created>
  <dcterms:modified xsi:type="dcterms:W3CDTF">2025-06-09T09:04:39Z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787AB9A017034FA3A2D35E72A2A113B4_13</vt:lpwstr>
  </property>
  <property fmtid="{D5CDD505-2E9C-101B-9397-08002B2CF9AE}" pid="3" name="KSOProductBuildVer">
    <vt:lpwstr>1033-12.2.0.21179</vt:lpwstr>
  </property>
</Properties>
</file>