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60" r:id="rId4"/>
    <p:sldId id="259" r:id="rId5"/>
    <p:sldId id="263" r:id="rId6"/>
    <p:sldId id="262" r:id="rId7"/>
    <p:sldId id="257" r:id="rId8"/>
    <p:sldId id="266" r:id="rId9"/>
    <p:sldId id="265" r:id="rId10"/>
    <p:sldId id="267" r:id="rId11"/>
    <p:sldId id="268" r:id="rId12"/>
    <p:sldId id="261" r:id="rId13"/>
    <p:sldId id="292" r:id="rId14"/>
    <p:sldId id="293" r:id="rId15"/>
    <p:sldId id="270" r:id="rId16"/>
    <p:sldId id="273" r:id="rId17"/>
    <p:sldId id="274" r:id="rId18"/>
    <p:sldId id="271" r:id="rId19"/>
    <p:sldId id="284" r:id="rId20"/>
    <p:sldId id="272" r:id="rId21"/>
    <p:sldId id="275" r:id="rId22"/>
    <p:sldId id="277" r:id="rId23"/>
    <p:sldId id="276" r:id="rId24"/>
    <p:sldId id="278" r:id="rId25"/>
    <p:sldId id="286" r:id="rId26"/>
    <p:sldId id="287" r:id="rId27"/>
    <p:sldId id="285" r:id="rId28"/>
    <p:sldId id="288" r:id="rId29"/>
    <p:sldId id="264" r:id="rId30"/>
    <p:sldId id="280" r:id="rId31"/>
    <p:sldId id="289" r:id="rId32"/>
    <p:sldId id="283" r:id="rId33"/>
    <p:sldId id="290" r:id="rId34"/>
    <p:sldId id="282" r:id="rId35"/>
    <p:sldId id="269" r:id="rId36"/>
    <p:sldId id="279"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36932-D9B2-4C2D-9157-139855B8B8C9}" type="datetimeFigureOut">
              <a:rPr lang="en-US" smtClean="0"/>
              <a:pPr/>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E7D5E-CCEE-4A3A-93A8-A61377EE07F3}" type="slidenum">
              <a:rPr lang="en-US" smtClean="0"/>
              <a:pPr/>
              <a:t>‹#›</a:t>
            </a:fld>
            <a:endParaRPr lang="en-US"/>
          </a:p>
        </p:txBody>
      </p:sp>
    </p:spTree>
    <p:extLst>
      <p:ext uri="{BB962C8B-B14F-4D97-AF65-F5344CB8AC3E}">
        <p14:creationId xmlns:p14="http://schemas.microsoft.com/office/powerpoint/2010/main" val="290965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Mesosaurus)</a:t>
            </a:r>
            <a:endParaRPr lang="en-US" dirty="0"/>
          </a:p>
        </p:txBody>
      </p:sp>
      <p:sp>
        <p:nvSpPr>
          <p:cNvPr id="4" name="Slide Number Placeholder 3"/>
          <p:cNvSpPr>
            <a:spLocks noGrp="1"/>
          </p:cNvSpPr>
          <p:nvPr>
            <p:ph type="sldNum" sz="quarter" idx="10"/>
          </p:nvPr>
        </p:nvSpPr>
        <p:spPr/>
        <p:txBody>
          <a:bodyPr/>
          <a:lstStyle/>
          <a:p>
            <a:fld id="{F17E7D5E-CCEE-4A3A-93A8-A61377EE07F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A88AF7-40AA-4ECD-851A-1F31D75F113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88AF7-40AA-4ECD-851A-1F31D75F113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88AF7-40AA-4ECD-851A-1F31D75F113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88AF7-40AA-4ECD-851A-1F31D75F113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A88AF7-40AA-4ECD-851A-1F31D75F1138}"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A88AF7-40AA-4ECD-851A-1F31D75F1138}"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A88AF7-40AA-4ECD-851A-1F31D75F1138}"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A88AF7-40AA-4ECD-851A-1F31D75F1138}"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8AF7-40AA-4ECD-851A-1F31D75F1138}"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88AF7-40AA-4ECD-851A-1F31D75F1138}"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88AF7-40AA-4ECD-851A-1F31D75F1138}"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9FD9-1228-46AC-AA88-AECDD8EEEA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88AF7-40AA-4ECD-851A-1F31D75F1138}" type="datetimeFigureOut">
              <a:rPr lang="en-US" smtClean="0"/>
              <a:pPr/>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9FD9-1228-46AC-AA88-AECDD8EEEA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Alexander_von_Humboldt"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lfred_Russel_Wallace"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s://sr.wikipedia.org/wiki/%D0%A4%D1%80%D0%B0%D0%BD%D1%81%D0%B8%D1%81_%D0%91%D0%B5%D1%98%D0%BA%D0%BE%D0%BD" TargetMode="External"/><Relationship Id="rId2" Type="http://schemas.openxmlformats.org/officeDocument/2006/relationships/hyperlink" Target="https://sr.wikipedia.org/wiki/%D0%9F%D0%BE%D0%BC%D0%B5%D1%80%D0%B0%D1%9A%D0%B5_%D0%BA%D0%BE%D0%BD%D1%82%D0%B8%D0%BD%D0%B5%D0%BD%D0%B0%D1%82%D0%B0"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sr.wikipedia.org/wiki/%D0%90%D1%82%D0%BB%D0%B0%D0%BD%D1%82%D1%81%D0%BA%D0%B8_%D0%BE%D0%BA%D0%B5%D0%B0%D0%B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sr.wikipedia.org/wiki/%D0%9B%D0%B8%D1%82%D0%BE%D1%81%D1%84%D0%B5%D1%80%D0%BD%D0%B0_%D0%BF%D0%BB%D0%BE%D1%87%D0%B0" TargetMode="External"/><Relationship Id="rId3" Type="http://schemas.openxmlformats.org/officeDocument/2006/relationships/hyperlink" Target="https://sr.wikipedia.org/wiki/%D0%9B%D0%B8%D1%82%D0%BE%D1%81%D1%84%D0%B5%D1%80%D0%B0" TargetMode="External"/><Relationship Id="rId7" Type="http://schemas.openxmlformats.org/officeDocument/2006/relationships/hyperlink" Target="https://sr.wikipedia.org/wiki/%D0%92%D0%B8%D1%81%D0%BA%D0%BE%D0%B7%D0%BD%D0%BE%D1%81%D1%82_%D1%84%D0%BB%D1%83%D0%B8%D0%B4%D0%B0" TargetMode="External"/><Relationship Id="rId2" Type="http://schemas.openxmlformats.org/officeDocument/2006/relationships/hyperlink" Target="https://sr.wikipedia.org/wiki/%D0%97%D0%B5%D0%BC%D1%99%D0%B0" TargetMode="External"/><Relationship Id="rId1" Type="http://schemas.openxmlformats.org/officeDocument/2006/relationships/slideLayout" Target="../slideLayouts/slideLayout2.xml"/><Relationship Id="rId6" Type="http://schemas.openxmlformats.org/officeDocument/2006/relationships/hyperlink" Target="https://sr.wikipedia.org/wiki/%D0%90%D1%81%D1%82%D0%B5%D0%BD%D0%BE%D1%81%D1%84%D0%B5%D1%80%D0%B0" TargetMode="External"/><Relationship Id="rId5" Type="http://schemas.openxmlformats.org/officeDocument/2006/relationships/hyperlink" Target="https://sr.wikipedia.org/wiki/%D0%9C%D0%B0%D0%BD%D1%82%D0%BB" TargetMode="External"/><Relationship Id="rId4" Type="http://schemas.openxmlformats.org/officeDocument/2006/relationships/hyperlink" Target="https://sr.wikipedia.org/wiki/%D0%97%D0%B5%D0%BC%D1%99%D0%B8%D0%BD%D0%B0_%D0%BA%D0%BE%D1%80%D0%B0" TargetMode="External"/><Relationship Id="rId9"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r.wikipedia.org/wiki/%D0%9F%D0%BB%D0%B0%D0%BD%D0%B8%D0%BD%D0%B0" TargetMode="External"/><Relationship Id="rId2" Type="http://schemas.openxmlformats.org/officeDocument/2006/relationships/hyperlink" Target="https://sr.wikipedia.org/wiki/%D0%92%D1%83%D0%BB%D0%BA%D0%B0%D0%BD"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b="1" dirty="0" smtClean="0">
                <a:latin typeface="Times New Roman" pitchFamily="18" charset="0"/>
                <a:cs typeface="Times New Roman" pitchFamily="18" charset="0"/>
              </a:rPr>
              <a:t>БИОГЕОГРАФИЈА</a:t>
            </a:r>
            <a:endParaRPr lang="en-US" b="1" dirty="0">
              <a:latin typeface="Swis721 Blk BT" pitchFamily="34" charset="0"/>
              <a:cs typeface="Times New Roman" pitchFamily="18" charset="0"/>
            </a:endParaRPr>
          </a:p>
        </p:txBody>
      </p:sp>
      <p:sp>
        <p:nvSpPr>
          <p:cNvPr id="3" name="Subtitle 2"/>
          <p:cNvSpPr>
            <a:spLocks noGrp="1"/>
          </p:cNvSpPr>
          <p:nvPr>
            <p:ph type="subTitle" idx="1"/>
          </p:nvPr>
        </p:nvSpPr>
        <p:spPr/>
        <p:txBody>
          <a:bodyPr>
            <a:normAutofit lnSpcReduction="10000"/>
          </a:bodyPr>
          <a:lstStyle/>
          <a:p>
            <a:r>
              <a:rPr lang="sr-Cyrl-RS" dirty="0" smtClean="0">
                <a:solidFill>
                  <a:schemeClr val="tx1"/>
                </a:solidFill>
                <a:latin typeface="Times New Roman" pitchFamily="18" charset="0"/>
                <a:cs typeface="Times New Roman" pitchFamily="18" charset="0"/>
              </a:rPr>
              <a:t>Доц. Др Гордана Козодеровић</a:t>
            </a:r>
          </a:p>
          <a:p>
            <a:r>
              <a:rPr lang="en-US" sz="1800" dirty="0" smtClean="0">
                <a:solidFill>
                  <a:schemeClr val="tx1"/>
                </a:solidFill>
                <a:latin typeface="Times New Roman" pitchFamily="18" charset="0"/>
                <a:cs typeface="Times New Roman" pitchFamily="18" charset="0"/>
              </a:rPr>
              <a:t>g</a:t>
            </a:r>
            <a:r>
              <a:rPr lang="sr-Latn-RS" sz="1800" dirty="0" smtClean="0">
                <a:solidFill>
                  <a:schemeClr val="tx1"/>
                </a:solidFill>
                <a:latin typeface="Times New Roman" pitchFamily="18" charset="0"/>
                <a:cs typeface="Times New Roman" pitchFamily="18" charset="0"/>
              </a:rPr>
              <a:t>ocakozoderovic</a:t>
            </a:r>
            <a:r>
              <a:rPr lang="en-US" sz="1800" dirty="0" smtClean="0">
                <a:solidFill>
                  <a:schemeClr val="tx1"/>
                </a:solidFill>
                <a:latin typeface="Times New Roman" pitchFamily="18" charset="0"/>
                <a:cs typeface="Times New Roman" pitchFamily="18" charset="0"/>
              </a:rPr>
              <a:t>@</a:t>
            </a:r>
            <a:r>
              <a:rPr lang="en-US" sz="1800" dirty="0" err="1" smtClean="0">
                <a:solidFill>
                  <a:schemeClr val="tx1"/>
                </a:solidFill>
                <a:latin typeface="Times New Roman" pitchFamily="18" charset="0"/>
                <a:cs typeface="Times New Roman" pitchFamily="18" charset="0"/>
              </a:rPr>
              <a:t>gmail.com</a:t>
            </a:r>
            <a:endParaRPr lang="sr-Cyrl-RS" sz="1800" dirty="0" smtClean="0">
              <a:solidFill>
                <a:schemeClr val="tx1"/>
              </a:solidFill>
              <a:latin typeface="Times New Roman" pitchFamily="18" charset="0"/>
              <a:cs typeface="Times New Roman" pitchFamily="18" charset="0"/>
            </a:endParaRPr>
          </a:p>
          <a:p>
            <a:r>
              <a:rPr lang="sr-Cyrl-RS" dirty="0" smtClean="0">
                <a:solidFill>
                  <a:schemeClr val="tx1"/>
                </a:solidFill>
                <a:latin typeface="Times New Roman" pitchFamily="18" charset="0"/>
                <a:cs typeface="Times New Roman" pitchFamily="18" charset="0"/>
              </a:rPr>
              <a:t>Асистент: Оља Маричић</a:t>
            </a:r>
            <a:endParaRPr lang="sr-Latn-RS" dirty="0" smtClean="0">
              <a:solidFill>
                <a:schemeClr val="tx1"/>
              </a:solidFill>
              <a:latin typeface="Times New Roman" pitchFamily="18" charset="0"/>
              <a:cs typeface="Times New Roman" pitchFamily="18" charset="0"/>
            </a:endParaRPr>
          </a:p>
          <a:p>
            <a:r>
              <a:rPr lang="sr-Latn-RS" sz="1800" dirty="0" smtClean="0">
                <a:solidFill>
                  <a:schemeClr val="tx1"/>
                </a:solidFill>
                <a:latin typeface="Times New Roman" pitchFamily="18" charset="0"/>
                <a:cs typeface="Times New Roman" pitchFamily="18" charset="0"/>
              </a:rPr>
              <a:t>oljamaricic</a:t>
            </a:r>
            <a:r>
              <a:rPr lang="en-US" sz="1800" dirty="0" smtClean="0">
                <a:solidFill>
                  <a:schemeClr val="tx1"/>
                </a:solidFill>
                <a:latin typeface="Times New Roman" pitchFamily="18" charset="0"/>
                <a:cs typeface="Times New Roman" pitchFamily="18" charset="0"/>
              </a:rPr>
              <a:t>@</a:t>
            </a:r>
            <a:r>
              <a:rPr lang="en-US" sz="1800" dirty="0" err="1" smtClean="0">
                <a:solidFill>
                  <a:schemeClr val="tx1"/>
                </a:solidFill>
                <a:latin typeface="Times New Roman" pitchFamily="18" charset="0"/>
                <a:cs typeface="Times New Roman" pitchFamily="18" charset="0"/>
              </a:rPr>
              <a:t>gmail.com</a:t>
            </a:r>
            <a:endParaRPr lang="sr-Cyrl-RS" sz="1800" dirty="0" smtClean="0">
              <a:solidFill>
                <a:schemeClr val="tx1"/>
              </a:solidFill>
              <a:latin typeface="Times New Roman" pitchFamily="18" charset="0"/>
              <a:cs typeface="Times New Roman" pitchFamily="18" charset="0"/>
            </a:endParaRPr>
          </a:p>
          <a:p>
            <a:endParaRPr lang="en-US" dirty="0">
              <a:latin typeface="Bernard MT Condensed" pitchFamily="18" charset="0"/>
            </a:endParaRPr>
          </a:p>
        </p:txBody>
      </p:sp>
      <p:sp>
        <p:nvSpPr>
          <p:cNvPr id="4" name="Rectangle 3"/>
          <p:cNvSpPr/>
          <p:nvPr/>
        </p:nvSpPr>
        <p:spPr>
          <a:xfrm>
            <a:off x="2411760" y="692696"/>
            <a:ext cx="4572000" cy="646331"/>
          </a:xfrm>
          <a:prstGeom prst="rect">
            <a:avLst/>
          </a:prstGeom>
        </p:spPr>
        <p:txBody>
          <a:bodyPr>
            <a:spAutoFit/>
          </a:bodyPr>
          <a:lstStyle/>
          <a:p>
            <a:pPr algn="ctr"/>
            <a:r>
              <a:rPr lang="en-US" b="1" dirty="0" err="1" smtClean="0">
                <a:cs typeface="Times New Roman" pitchFamily="18" charset="0"/>
              </a:rPr>
              <a:t>Педагошки</a:t>
            </a:r>
            <a:r>
              <a:rPr lang="en-US" b="1" dirty="0" smtClean="0">
                <a:cs typeface="Times New Roman" pitchFamily="18" charset="0"/>
              </a:rPr>
              <a:t> </a:t>
            </a:r>
            <a:r>
              <a:rPr lang="en-US" b="1" dirty="0" err="1" smtClean="0">
                <a:cs typeface="Times New Roman" pitchFamily="18" charset="0"/>
              </a:rPr>
              <a:t>факултет</a:t>
            </a:r>
            <a:r>
              <a:rPr lang="en-US" b="1" dirty="0" smtClean="0">
                <a:cs typeface="Times New Roman" pitchFamily="18" charset="0"/>
              </a:rPr>
              <a:t> у </a:t>
            </a:r>
            <a:r>
              <a:rPr lang="en-US" b="1" dirty="0" err="1" smtClean="0">
                <a:cs typeface="Times New Roman" pitchFamily="18" charset="0"/>
              </a:rPr>
              <a:t>Сомбору</a:t>
            </a:r>
            <a:endParaRPr lang="en-US" b="1" dirty="0" smtClean="0">
              <a:cs typeface="Times New Roman" pitchFamily="18" charset="0"/>
            </a:endParaRPr>
          </a:p>
          <a:p>
            <a:pPr algn="ctr"/>
            <a:r>
              <a:rPr lang="en-US" b="1" dirty="0" err="1" smtClean="0">
                <a:cs typeface="Times New Roman" pitchFamily="18" charset="0"/>
              </a:rPr>
              <a:t>Универзитет</a:t>
            </a:r>
            <a:r>
              <a:rPr lang="en-US" b="1" dirty="0" smtClean="0">
                <a:cs typeface="Times New Roman" pitchFamily="18" charset="0"/>
              </a:rPr>
              <a:t> у </a:t>
            </a:r>
            <a:r>
              <a:rPr lang="en-US" b="1" dirty="0" err="1" smtClean="0">
                <a:cs typeface="Times New Roman" pitchFamily="18" charset="0"/>
              </a:rPr>
              <a:t>Новом</a:t>
            </a:r>
            <a:r>
              <a:rPr lang="en-US" b="1" dirty="0" smtClean="0">
                <a:cs typeface="Times New Roman" pitchFamily="18" charset="0"/>
              </a:rPr>
              <a:t> </a:t>
            </a:r>
            <a:r>
              <a:rPr lang="en-US" b="1" dirty="0" err="1" smtClean="0">
                <a:cs typeface="Times New Roman" pitchFamily="18" charset="0"/>
              </a:rPr>
              <a:t>Саду</a:t>
            </a:r>
            <a:endParaRPr lang="en-US" b="1" dirty="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Cyrl-RS" dirty="0" smtClean="0"/>
              <a:t>Према објекту изучавања постоји </a:t>
            </a:r>
          </a:p>
          <a:p>
            <a:r>
              <a:rPr lang="sr-Cyrl-RS" b="1" dirty="0" smtClean="0">
                <a:solidFill>
                  <a:srgbClr val="00B050"/>
                </a:solidFill>
              </a:rPr>
              <a:t>ФИТОГЕОГРАФИЈА </a:t>
            </a:r>
            <a:r>
              <a:rPr lang="sr-Cyrl-RS" dirty="0" smtClean="0"/>
              <a:t>– изучава распрострањеност врста биљака</a:t>
            </a:r>
          </a:p>
          <a:p>
            <a:r>
              <a:rPr lang="sr-Cyrl-RS" b="1" dirty="0" smtClean="0">
                <a:solidFill>
                  <a:srgbClr val="FF0000"/>
                </a:solidFill>
              </a:rPr>
              <a:t>ЗООГЕОГРАФИЈА</a:t>
            </a:r>
            <a:r>
              <a:rPr lang="sr-Cyrl-RS" dirty="0" smtClean="0"/>
              <a:t> – изучава распрострањеност врста животиња </a:t>
            </a:r>
          </a:p>
          <a:p>
            <a:r>
              <a:rPr lang="sr-Cyrl-RS" b="1" dirty="0" smtClean="0">
                <a:solidFill>
                  <a:srgbClr val="C00000"/>
                </a:solidFill>
              </a:rPr>
              <a:t>ГЕОГРАФИЈА МИКРООРГАНИЗАМА </a:t>
            </a:r>
            <a:r>
              <a:rPr lang="sr-Cyrl-RS" dirty="0" smtClean="0"/>
              <a:t>- изучава распрострањеност појединих микроорганизама или изазивача болести</a:t>
            </a:r>
          </a:p>
          <a:p>
            <a:endParaRPr lang="en-US" dirty="0"/>
          </a:p>
        </p:txBody>
      </p:sp>
      <p:sp>
        <p:nvSpPr>
          <p:cNvPr id="4" name="Title 1"/>
          <p:cNvSpPr>
            <a:spLocks noGrp="1"/>
          </p:cNvSpPr>
          <p:nvPr>
            <p:ph type="title"/>
          </p:nvPr>
        </p:nvSpPr>
        <p:spPr/>
        <p:txBody>
          <a:bodyPr/>
          <a:lstStyle/>
          <a:p>
            <a:r>
              <a:rPr lang="sr-Cyrl-RS" dirty="0" smtClean="0">
                <a:latin typeface="Times New Roman" pitchFamily="18" charset="0"/>
                <a:cs typeface="Times New Roman" pitchFamily="18" charset="0"/>
              </a:rPr>
              <a:t>БИОГЕОГРАФИЈА</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sr-Cyrl-RS" dirty="0" smtClean="0"/>
              <a:t>Према методологији постоје:</a:t>
            </a:r>
          </a:p>
          <a:p>
            <a:r>
              <a:rPr lang="sr-Cyrl-RS" b="1" dirty="0" smtClean="0"/>
              <a:t>ПАЛЕОБИОГЕОГРАФИЈА</a:t>
            </a:r>
            <a:r>
              <a:rPr lang="sr-Cyrl-RS" dirty="0" smtClean="0"/>
              <a:t> (историјска биогеографија – како и где су врсте живих бића настајале и како и где су се шириле кроз историју Земље)</a:t>
            </a:r>
          </a:p>
          <a:p>
            <a:r>
              <a:rPr lang="sr-Cyrl-RS" b="1" dirty="0" smtClean="0"/>
              <a:t>АРЕАЛОЛОГИЈА</a:t>
            </a:r>
            <a:r>
              <a:rPr lang="sr-Cyrl-RS" dirty="0" smtClean="0"/>
              <a:t> или </a:t>
            </a:r>
            <a:r>
              <a:rPr lang="sr-Cyrl-RS" b="1" dirty="0" smtClean="0"/>
              <a:t>ХОРОЛОГИЈА</a:t>
            </a:r>
            <a:r>
              <a:rPr lang="sr-Cyrl-RS" dirty="0" smtClean="0"/>
              <a:t> (одређује ареале односно мапе распрострањења појединих врста)</a:t>
            </a:r>
          </a:p>
          <a:p>
            <a:r>
              <a:rPr lang="sr-Cyrl-RS" b="1" dirty="0" smtClean="0"/>
              <a:t>РЕГИОНАЛНА БИОГЕОГРАФИЈА</a:t>
            </a:r>
          </a:p>
          <a:p>
            <a:r>
              <a:rPr lang="sr-Cyrl-RS" b="1" dirty="0" smtClean="0"/>
              <a:t>ФИЛОГЕОГРАФИЈА</a:t>
            </a:r>
            <a:r>
              <a:rPr lang="sr-Cyrl-RS" dirty="0" smtClean="0"/>
              <a:t> (молекуларним методама анализе наследног материјала одређује се сродност појединих врста)</a:t>
            </a:r>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95536" y="332656"/>
            <a:ext cx="8388424" cy="627493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2260848"/>
          </a:xfrm>
        </p:spPr>
        <p:txBody>
          <a:bodyPr/>
          <a:lstStyle/>
          <a:p>
            <a:r>
              <a:rPr lang="sr-Cyrl-RS" dirty="0" smtClean="0"/>
              <a:t>Људи су одувек користили знање из биогеографије – познавање где која биљка расте или где живе поједине врсте животиња помогло им је да опстану</a:t>
            </a:r>
            <a:endParaRPr lang="en-US" dirty="0"/>
          </a:p>
        </p:txBody>
      </p:sp>
      <p:sp>
        <p:nvSpPr>
          <p:cNvPr id="4" name="Title 1"/>
          <p:cNvSpPr>
            <a:spLocks noGrp="1"/>
          </p:cNvSpPr>
          <p:nvPr>
            <p:ph type="title"/>
          </p:nvPr>
        </p:nvSpPr>
        <p:spPr>
          <a:xfrm>
            <a:off x="467544" y="0"/>
            <a:ext cx="8229600" cy="1143000"/>
          </a:xfrm>
        </p:spPr>
        <p:txBody>
          <a:bodyPr>
            <a:normAutofit/>
          </a:bodyPr>
          <a:lstStyle/>
          <a:p>
            <a:r>
              <a:rPr lang="sr-Cyrl-RS" sz="3200" dirty="0" smtClean="0"/>
              <a:t>ИСТОРИЈСКИ РАЗВОЈ БИОГЕОГРАФИЈЕ</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179512" y="3381375"/>
            <a:ext cx="1933575" cy="3476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195736" y="3391928"/>
            <a:ext cx="4392488" cy="346607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588224" y="3356992"/>
            <a:ext cx="2184663" cy="35010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sr-Cyrl-RS" dirty="0" smtClean="0"/>
              <a:t>Прве идеје</a:t>
            </a:r>
            <a:endParaRPr lang="en-US" dirty="0"/>
          </a:p>
        </p:txBody>
      </p:sp>
      <p:sp>
        <p:nvSpPr>
          <p:cNvPr id="3" name="Content Placeholder 2"/>
          <p:cNvSpPr>
            <a:spLocks noGrp="1"/>
          </p:cNvSpPr>
          <p:nvPr>
            <p:ph idx="1"/>
          </p:nvPr>
        </p:nvSpPr>
        <p:spPr>
          <a:xfrm>
            <a:off x="0" y="1196752"/>
            <a:ext cx="9144000" cy="2044824"/>
          </a:xfrm>
        </p:spPr>
        <p:txBody>
          <a:bodyPr/>
          <a:lstStyle/>
          <a:p>
            <a:r>
              <a:rPr lang="sr-Cyrl-RS" dirty="0" smtClean="0"/>
              <a:t>Аристотел – поставио кључно питање у биогеографији: </a:t>
            </a:r>
          </a:p>
          <a:p>
            <a:r>
              <a:rPr lang="sr-Cyrl-RS" dirty="0" smtClean="0"/>
              <a:t>Како су жива бића распрострањена по свету?</a:t>
            </a:r>
            <a:endParaRPr lang="en-US" dirty="0"/>
          </a:p>
        </p:txBody>
      </p:sp>
      <p:sp>
        <p:nvSpPr>
          <p:cNvPr id="5" name="TextBox 4"/>
          <p:cNvSpPr txBox="1"/>
          <p:nvPr/>
        </p:nvSpPr>
        <p:spPr>
          <a:xfrm>
            <a:off x="0" y="3068960"/>
            <a:ext cx="8892480" cy="1569660"/>
          </a:xfrm>
          <a:prstGeom prst="rect">
            <a:avLst/>
          </a:prstGeom>
          <a:noFill/>
        </p:spPr>
        <p:txBody>
          <a:bodyPr wrap="square" rtlCol="0">
            <a:spAutoFit/>
          </a:bodyPr>
          <a:lstStyle/>
          <a:p>
            <a:r>
              <a:rPr lang="sr-Cyrl-RS" sz="3200" dirty="0" smtClean="0">
                <a:solidFill>
                  <a:srgbClr val="FF0000"/>
                </a:solidFill>
              </a:rPr>
              <a:t>У 18. и 19. веку почело сакупљање примерака биљака и животиња који су каталогизирани и поређени</a:t>
            </a:r>
            <a:endParaRPr lang="en-US" sz="3200" dirty="0">
              <a:solidFill>
                <a:srgbClr val="FF0000"/>
              </a:solidFill>
            </a:endParaRPr>
          </a:p>
        </p:txBody>
      </p:sp>
      <p:sp>
        <p:nvSpPr>
          <p:cNvPr id="6" name="TextBox 5"/>
          <p:cNvSpPr txBox="1"/>
          <p:nvPr/>
        </p:nvSpPr>
        <p:spPr>
          <a:xfrm>
            <a:off x="251520" y="4653136"/>
            <a:ext cx="8892480" cy="2062103"/>
          </a:xfrm>
          <a:prstGeom prst="rect">
            <a:avLst/>
          </a:prstGeom>
          <a:noFill/>
        </p:spPr>
        <p:txBody>
          <a:bodyPr wrap="square" rtlCol="0">
            <a:spAutoFit/>
          </a:bodyPr>
          <a:lstStyle/>
          <a:p>
            <a:r>
              <a:rPr lang="sr-Cyrl-RS" sz="3200" dirty="0" smtClean="0">
                <a:solidFill>
                  <a:srgbClr val="0070C0"/>
                </a:solidFill>
              </a:rPr>
              <a:t>У то време веровало се да је Бог створио сва жива бића</a:t>
            </a:r>
          </a:p>
          <a:p>
            <a:r>
              <a:rPr lang="sr-Cyrl-RS" sz="3200" dirty="0" smtClean="0">
                <a:solidFill>
                  <a:srgbClr val="0070C0"/>
                </a:solidFill>
              </a:rPr>
              <a:t>Земља, клима и врсте се нису мењале током историје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p;Rcy;&amp;iecy;&amp;zcy;&amp;ucy;&amp;lcy;&amp;tcy;&amp;acy;&amp;tcy; &amp;scy;&amp;lcy;&amp;icy;&amp;kcy;&amp;acy; &amp;zcy;&amp;acy; parobrod"/>
          <p:cNvPicPr>
            <a:picLocks noChangeAspect="1" noChangeArrowheads="1"/>
          </p:cNvPicPr>
          <p:nvPr/>
        </p:nvPicPr>
        <p:blipFill>
          <a:blip r:embed="rId2" cstate="print"/>
          <a:srcRect/>
          <a:stretch>
            <a:fillRect/>
          </a:stretch>
        </p:blipFill>
        <p:spPr bwMode="auto">
          <a:xfrm>
            <a:off x="0" y="1124744"/>
            <a:ext cx="3275856" cy="2028826"/>
          </a:xfrm>
          <a:prstGeom prst="rect">
            <a:avLst/>
          </a:prstGeom>
          <a:noFill/>
        </p:spPr>
      </p:pic>
      <p:sp>
        <p:nvSpPr>
          <p:cNvPr id="2" name="Title 1"/>
          <p:cNvSpPr>
            <a:spLocks noGrp="1"/>
          </p:cNvSpPr>
          <p:nvPr>
            <p:ph type="title"/>
          </p:nvPr>
        </p:nvSpPr>
        <p:spPr>
          <a:xfrm>
            <a:off x="611560" y="0"/>
            <a:ext cx="7931224" cy="778098"/>
          </a:xfrm>
        </p:spPr>
        <p:txBody>
          <a:bodyPr>
            <a:normAutofit/>
          </a:bodyPr>
          <a:lstStyle/>
          <a:p>
            <a:r>
              <a:rPr lang="sr-Cyrl-RS" sz="3200" dirty="0" smtClean="0"/>
              <a:t>ИСТОРИЈСКИ РАЗВОЈ БИОГЕОГРАФИЈЕ</a:t>
            </a:r>
            <a:endParaRPr lang="en-US" sz="3200" dirty="0"/>
          </a:p>
        </p:txBody>
      </p:sp>
      <p:sp>
        <p:nvSpPr>
          <p:cNvPr id="4" name="Content Placeholder 2"/>
          <p:cNvSpPr>
            <a:spLocks noGrp="1"/>
          </p:cNvSpPr>
          <p:nvPr>
            <p:ph idx="1"/>
          </p:nvPr>
        </p:nvSpPr>
        <p:spPr>
          <a:xfrm>
            <a:off x="0" y="836712"/>
            <a:ext cx="9144000" cy="6021288"/>
          </a:xfrm>
          <a:ln w="76200">
            <a:noFill/>
          </a:ln>
        </p:spPr>
        <p:txBody>
          <a:bodyPr>
            <a:normAutofit fontScale="77500" lnSpcReduction="20000"/>
          </a:bodyPr>
          <a:lstStyle/>
          <a:p>
            <a:pPr lvl="1">
              <a:spcBef>
                <a:spcPts val="0"/>
              </a:spcBef>
              <a:buNone/>
            </a:pPr>
            <a:r>
              <a:rPr lang="sr-Cyrl-RS" sz="1600" dirty="0" smtClean="0">
                <a:solidFill>
                  <a:srgbClr val="FF0000"/>
                </a:solidFill>
                <a:latin typeface="Arial Black" pitchFamily="34" charset="0"/>
              </a:rPr>
              <a:t>			                       </a:t>
            </a:r>
            <a:r>
              <a:rPr lang="en-US" sz="3400" dirty="0" err="1" smtClean="0">
                <a:solidFill>
                  <a:srgbClr val="FF0000"/>
                </a:solidFill>
              </a:rPr>
              <a:t>Рађање</a:t>
            </a:r>
            <a:r>
              <a:rPr lang="en-US" sz="3400" dirty="0" smtClean="0">
                <a:solidFill>
                  <a:srgbClr val="FF0000"/>
                </a:solidFill>
              </a:rPr>
              <a:t> </a:t>
            </a:r>
            <a:r>
              <a:rPr lang="sr-Cyrl-RS" sz="3400" dirty="0" smtClean="0">
                <a:solidFill>
                  <a:srgbClr val="FF0000"/>
                </a:solidFill>
              </a:rPr>
              <a:t>биогеографије</a:t>
            </a:r>
            <a:r>
              <a:rPr lang="en-US" sz="3400" dirty="0" smtClean="0">
                <a:solidFill>
                  <a:srgbClr val="FF0000"/>
                </a:solidFill>
              </a:rPr>
              <a:t> </a:t>
            </a:r>
            <a:r>
              <a:rPr lang="en-US" sz="3400" dirty="0" err="1" smtClean="0">
                <a:solidFill>
                  <a:srgbClr val="FF0000"/>
                </a:solidFill>
              </a:rPr>
              <a:t>као</a:t>
            </a:r>
            <a:r>
              <a:rPr lang="en-US" sz="3400" dirty="0" smtClean="0">
                <a:solidFill>
                  <a:srgbClr val="FF0000"/>
                </a:solidFill>
              </a:rPr>
              <a:t> </a:t>
            </a:r>
            <a:r>
              <a:rPr lang="en-US" sz="3400" dirty="0" err="1" smtClean="0">
                <a:solidFill>
                  <a:srgbClr val="FF0000"/>
                </a:solidFill>
              </a:rPr>
              <a:t>науке</a:t>
            </a:r>
            <a:r>
              <a:rPr lang="en-US" sz="3400" dirty="0" smtClean="0">
                <a:solidFill>
                  <a:srgbClr val="FF0000"/>
                </a:solidFill>
              </a:rPr>
              <a:t> </a:t>
            </a:r>
            <a:r>
              <a:rPr lang="en-US" sz="3400" dirty="0" err="1" smtClean="0">
                <a:solidFill>
                  <a:srgbClr val="FF0000"/>
                </a:solidFill>
              </a:rPr>
              <a:t>почело</a:t>
            </a:r>
            <a:r>
              <a:rPr lang="en-US" sz="3400" dirty="0" smtClean="0">
                <a:solidFill>
                  <a:srgbClr val="FF0000"/>
                </a:solidFill>
              </a:rPr>
              <a:t> </a:t>
            </a:r>
            <a:r>
              <a:rPr lang="en-US" sz="3400" dirty="0" err="1" smtClean="0">
                <a:solidFill>
                  <a:srgbClr val="FF0000"/>
                </a:solidFill>
              </a:rPr>
              <a:t>је</a:t>
            </a:r>
            <a:r>
              <a:rPr lang="en-US" sz="3400" dirty="0" smtClean="0">
                <a:solidFill>
                  <a:srgbClr val="FF0000"/>
                </a:solidFill>
              </a:rPr>
              <a:t> </a:t>
            </a:r>
            <a:r>
              <a:rPr lang="sr-Cyrl-RS" sz="3400" dirty="0" smtClean="0">
                <a:solidFill>
                  <a:srgbClr val="FF0000"/>
                </a:solidFill>
              </a:rPr>
              <a:t>			   </a:t>
            </a:r>
            <a:r>
              <a:rPr lang="en-US" sz="3400" dirty="0" smtClean="0">
                <a:solidFill>
                  <a:srgbClr val="FF0000"/>
                </a:solidFill>
              </a:rPr>
              <a:t>у</a:t>
            </a:r>
            <a:r>
              <a:rPr lang="sr-Cyrl-RS" sz="3400" dirty="0" smtClean="0">
                <a:solidFill>
                  <a:srgbClr val="FF0000"/>
                </a:solidFill>
              </a:rPr>
              <a:t> </a:t>
            </a:r>
            <a:r>
              <a:rPr lang="en-US" sz="3400" dirty="0" smtClean="0">
                <a:solidFill>
                  <a:srgbClr val="FF0000"/>
                </a:solidFill>
              </a:rPr>
              <a:t>19. </a:t>
            </a:r>
            <a:r>
              <a:rPr lang="en-US" sz="3400" dirty="0" err="1" smtClean="0">
                <a:solidFill>
                  <a:srgbClr val="FF0000"/>
                </a:solidFill>
              </a:rPr>
              <a:t>веку</a:t>
            </a:r>
            <a:r>
              <a:rPr lang="sr-Cyrl-RS" sz="3400" dirty="0" smtClean="0">
                <a:solidFill>
                  <a:srgbClr val="FF0000"/>
                </a:solidFill>
              </a:rPr>
              <a:t>:</a:t>
            </a:r>
            <a:r>
              <a:rPr lang="en-US" sz="3400" dirty="0" smtClean="0">
                <a:solidFill>
                  <a:srgbClr val="FF0000"/>
                </a:solidFill>
              </a:rPr>
              <a:t> </a:t>
            </a:r>
            <a:endParaRPr lang="sr-Latn-RS" sz="3400" dirty="0" smtClean="0">
              <a:solidFill>
                <a:srgbClr val="FF0000"/>
              </a:solidFill>
            </a:endParaRPr>
          </a:p>
          <a:p>
            <a:pPr lvl="1">
              <a:spcBef>
                <a:spcPts val="0"/>
              </a:spcBef>
              <a:buNone/>
            </a:pPr>
            <a:r>
              <a:rPr lang="sr-Cyrl-RS" sz="3400" dirty="0" smtClean="0">
                <a:solidFill>
                  <a:srgbClr val="FF0000"/>
                </a:solidFill>
              </a:rPr>
              <a:t>			              И</a:t>
            </a:r>
            <a:r>
              <a:rPr lang="en-US" sz="3400" dirty="0" err="1" smtClean="0">
                <a:solidFill>
                  <a:srgbClr val="FF0000"/>
                </a:solidFill>
              </a:rPr>
              <a:t>ндустријск</a:t>
            </a:r>
            <a:r>
              <a:rPr lang="sr-Cyrl-RS" sz="3400" dirty="0" smtClean="0">
                <a:solidFill>
                  <a:srgbClr val="FF0000"/>
                </a:solidFill>
              </a:rPr>
              <a:t>а</a:t>
            </a:r>
            <a:r>
              <a:rPr lang="en-US" sz="3400" dirty="0" smtClean="0">
                <a:solidFill>
                  <a:srgbClr val="FF0000"/>
                </a:solidFill>
              </a:rPr>
              <a:t> </a:t>
            </a:r>
            <a:r>
              <a:rPr lang="en-US" sz="3400" dirty="0" err="1" smtClean="0">
                <a:solidFill>
                  <a:srgbClr val="FF0000"/>
                </a:solidFill>
              </a:rPr>
              <a:t>револуциј</a:t>
            </a:r>
            <a:r>
              <a:rPr lang="sr-Cyrl-RS" sz="3400" dirty="0" smtClean="0">
                <a:solidFill>
                  <a:srgbClr val="FF0000"/>
                </a:solidFill>
              </a:rPr>
              <a:t>а,</a:t>
            </a:r>
            <a:r>
              <a:rPr lang="en-US" sz="3400" dirty="0" smtClean="0">
                <a:solidFill>
                  <a:srgbClr val="FF0000"/>
                </a:solidFill>
              </a:rPr>
              <a:t> </a:t>
            </a:r>
            <a:r>
              <a:rPr lang="en-US" sz="3400" dirty="0" err="1" smtClean="0">
                <a:solidFill>
                  <a:srgbClr val="FF0000"/>
                </a:solidFill>
              </a:rPr>
              <a:t>процват</a:t>
            </a:r>
            <a:r>
              <a:rPr lang="en-US" sz="3400" dirty="0" smtClean="0">
                <a:solidFill>
                  <a:srgbClr val="FF0000"/>
                </a:solidFill>
              </a:rPr>
              <a:t> </a:t>
            </a:r>
            <a:endParaRPr lang="sr-Cyrl-RS" sz="3400" dirty="0" smtClean="0">
              <a:solidFill>
                <a:srgbClr val="FF0000"/>
              </a:solidFill>
            </a:endParaRPr>
          </a:p>
          <a:p>
            <a:pPr lvl="1">
              <a:spcBef>
                <a:spcPts val="0"/>
              </a:spcBef>
              <a:buNone/>
            </a:pPr>
            <a:r>
              <a:rPr lang="sr-Cyrl-RS" sz="3400" dirty="0" smtClean="0">
                <a:solidFill>
                  <a:srgbClr val="FF0000"/>
                </a:solidFill>
              </a:rPr>
              <a:t>                               </a:t>
            </a:r>
            <a:r>
              <a:rPr lang="en-US" sz="3400" dirty="0" err="1" smtClean="0">
                <a:solidFill>
                  <a:srgbClr val="FF0000"/>
                </a:solidFill>
              </a:rPr>
              <a:t>међународне</a:t>
            </a:r>
            <a:r>
              <a:rPr lang="en-US" sz="3400" dirty="0" smtClean="0">
                <a:solidFill>
                  <a:srgbClr val="FF0000"/>
                </a:solidFill>
              </a:rPr>
              <a:t> </a:t>
            </a:r>
            <a:r>
              <a:rPr lang="sr-Cyrl-RS" sz="3400" dirty="0" smtClean="0">
                <a:solidFill>
                  <a:srgbClr val="FF0000"/>
                </a:solidFill>
              </a:rPr>
              <a:t> тр</a:t>
            </a:r>
            <a:r>
              <a:rPr lang="en-US" sz="3400" dirty="0" err="1" smtClean="0">
                <a:solidFill>
                  <a:srgbClr val="FF0000"/>
                </a:solidFill>
              </a:rPr>
              <a:t>говине</a:t>
            </a:r>
            <a:r>
              <a:rPr lang="en-US" sz="3400" dirty="0" smtClean="0">
                <a:solidFill>
                  <a:srgbClr val="FF0000"/>
                </a:solidFill>
              </a:rPr>
              <a:t> и </a:t>
            </a:r>
            <a:r>
              <a:rPr lang="en-US" sz="3400" dirty="0" err="1" smtClean="0">
                <a:solidFill>
                  <a:srgbClr val="FF0000"/>
                </a:solidFill>
              </a:rPr>
              <a:t>транспорт</a:t>
            </a:r>
            <a:r>
              <a:rPr lang="sr-Cyrl-RS" sz="3400" dirty="0" smtClean="0">
                <a:solidFill>
                  <a:srgbClr val="FF0000"/>
                </a:solidFill>
              </a:rPr>
              <a:t>а били</a:t>
            </a:r>
          </a:p>
          <a:p>
            <a:pPr lvl="1">
              <a:spcBef>
                <a:spcPts val="0"/>
              </a:spcBef>
              <a:buNone/>
            </a:pPr>
            <a:r>
              <a:rPr lang="sr-Cyrl-RS" sz="3400" dirty="0" smtClean="0">
                <a:solidFill>
                  <a:srgbClr val="FF0000"/>
                </a:solidFill>
              </a:rPr>
              <a:t>                               су праћени </a:t>
            </a:r>
            <a:r>
              <a:rPr lang="en-US" sz="3400" dirty="0" err="1" smtClean="0">
                <a:solidFill>
                  <a:srgbClr val="FF0000"/>
                </a:solidFill>
              </a:rPr>
              <a:t>науч</a:t>
            </a:r>
            <a:r>
              <a:rPr lang="sr-Cyrl-RS" sz="3400" dirty="0" smtClean="0">
                <a:solidFill>
                  <a:srgbClr val="FF0000"/>
                </a:solidFill>
              </a:rPr>
              <a:t>ном</a:t>
            </a:r>
            <a:r>
              <a:rPr lang="en-US" sz="3400" dirty="0" smtClean="0">
                <a:solidFill>
                  <a:srgbClr val="FF0000"/>
                </a:solidFill>
              </a:rPr>
              <a:t> </a:t>
            </a:r>
            <a:r>
              <a:rPr lang="en-US" sz="3400" dirty="0" err="1" smtClean="0">
                <a:solidFill>
                  <a:srgbClr val="FF0000"/>
                </a:solidFill>
              </a:rPr>
              <a:t>експанзи</a:t>
            </a:r>
            <a:r>
              <a:rPr lang="sr-Cyrl-RS" sz="3400" dirty="0" smtClean="0">
                <a:solidFill>
                  <a:srgbClr val="FF0000"/>
                </a:solidFill>
              </a:rPr>
              <a:t>јом</a:t>
            </a:r>
            <a:r>
              <a:rPr lang="en-US" sz="3400" dirty="0" smtClean="0">
                <a:solidFill>
                  <a:srgbClr val="FF0000"/>
                </a:solidFill>
              </a:rPr>
              <a:t> </a:t>
            </a:r>
            <a:endParaRPr lang="sr-Cyrl-RS" sz="3400" dirty="0" smtClean="0">
              <a:solidFill>
                <a:srgbClr val="FF0000"/>
              </a:solidFill>
            </a:endParaRPr>
          </a:p>
          <a:p>
            <a:pPr lvl="1">
              <a:spcBef>
                <a:spcPts val="0"/>
              </a:spcBef>
              <a:buNone/>
            </a:pPr>
            <a:r>
              <a:rPr lang="sr-Cyrl-RS" sz="3400" dirty="0" smtClean="0">
                <a:solidFill>
                  <a:srgbClr val="FF0000"/>
                </a:solidFill>
              </a:rPr>
              <a:t>			              Истраживачке експедиције - </a:t>
            </a:r>
            <a:r>
              <a:rPr lang="en-US" sz="3400" dirty="0" smtClean="0">
                <a:solidFill>
                  <a:srgbClr val="FF0000"/>
                </a:solidFill>
              </a:rPr>
              <a:t>18 и 19. </a:t>
            </a:r>
            <a:r>
              <a:rPr lang="en-US" sz="3400" dirty="0" err="1" smtClean="0">
                <a:solidFill>
                  <a:srgbClr val="FF0000"/>
                </a:solidFill>
              </a:rPr>
              <a:t>век</a:t>
            </a:r>
            <a:endParaRPr lang="sr-Cyrl-RS" sz="3400" dirty="0" smtClean="0">
              <a:solidFill>
                <a:srgbClr val="FF0000"/>
              </a:solidFill>
            </a:endParaRPr>
          </a:p>
          <a:p>
            <a:pPr lvl="1">
              <a:spcBef>
                <a:spcPts val="0"/>
              </a:spcBef>
              <a:buNone/>
            </a:pPr>
            <a:endParaRPr lang="sr-Cyrl-RS" sz="3100" dirty="0" smtClean="0">
              <a:solidFill>
                <a:srgbClr val="FF0000"/>
              </a:solidFill>
            </a:endParaRPr>
          </a:p>
          <a:p>
            <a:pPr>
              <a:spcBef>
                <a:spcPts val="0"/>
              </a:spcBef>
              <a:buNone/>
            </a:pPr>
            <a:endParaRPr lang="sr-Cyrl-RS" sz="3100" dirty="0" smtClean="0">
              <a:solidFill>
                <a:srgbClr val="FF0000"/>
              </a:solidFill>
            </a:endParaRPr>
          </a:p>
          <a:p>
            <a:pPr>
              <a:spcBef>
                <a:spcPts val="0"/>
              </a:spcBef>
            </a:pPr>
            <a:r>
              <a:rPr lang="sr-Cyrl-RS" sz="3100" dirty="0" smtClean="0">
                <a:solidFill>
                  <a:srgbClr val="0070C0"/>
                </a:solidFill>
              </a:rPr>
              <a:t>Н</a:t>
            </a:r>
            <a:r>
              <a:rPr lang="en-US" sz="3100" dirty="0" err="1" smtClean="0">
                <a:solidFill>
                  <a:srgbClr val="0070C0"/>
                </a:solidFill>
              </a:rPr>
              <a:t>емачки</a:t>
            </a:r>
            <a:r>
              <a:rPr lang="en-US" sz="3100" dirty="0" smtClean="0">
                <a:solidFill>
                  <a:srgbClr val="0070C0"/>
                </a:solidFill>
              </a:rPr>
              <a:t> </a:t>
            </a:r>
            <a:r>
              <a:rPr lang="en-US" sz="3100" dirty="0" err="1" smtClean="0">
                <a:solidFill>
                  <a:srgbClr val="0070C0"/>
                </a:solidFill>
              </a:rPr>
              <a:t>ботаничар</a:t>
            </a:r>
            <a:r>
              <a:rPr lang="en-US" sz="3100" dirty="0" smtClean="0">
                <a:solidFill>
                  <a:srgbClr val="0070C0"/>
                </a:solidFill>
              </a:rPr>
              <a:t> </a:t>
            </a:r>
            <a:r>
              <a:rPr lang="en-US" sz="3100" b="1" dirty="0" err="1" smtClean="0">
                <a:solidFill>
                  <a:srgbClr val="002060"/>
                </a:solidFill>
              </a:rPr>
              <a:t>Александер</a:t>
            </a:r>
            <a:r>
              <a:rPr lang="en-US" sz="3100" b="1" dirty="0" smtClean="0">
                <a:solidFill>
                  <a:srgbClr val="002060"/>
                </a:solidFill>
              </a:rPr>
              <a:t>  </a:t>
            </a:r>
            <a:r>
              <a:rPr lang="en-US" sz="3100" b="1" dirty="0" err="1" smtClean="0">
                <a:solidFill>
                  <a:srgbClr val="002060"/>
                </a:solidFill>
              </a:rPr>
              <a:t>фон</a:t>
            </a:r>
            <a:r>
              <a:rPr lang="en-US" sz="3100" b="1" dirty="0" smtClean="0">
                <a:solidFill>
                  <a:srgbClr val="002060"/>
                </a:solidFill>
              </a:rPr>
              <a:t> </a:t>
            </a:r>
            <a:r>
              <a:rPr lang="en-US" sz="3100" b="1" dirty="0" err="1" smtClean="0">
                <a:solidFill>
                  <a:srgbClr val="002060"/>
                </a:solidFill>
              </a:rPr>
              <a:t>Хумболт</a:t>
            </a:r>
            <a:endParaRPr lang="sr-Cyrl-RS" sz="3100" b="1" dirty="0" smtClean="0">
              <a:solidFill>
                <a:srgbClr val="002060"/>
              </a:solidFill>
            </a:endParaRPr>
          </a:p>
          <a:p>
            <a:pPr>
              <a:spcBef>
                <a:spcPts val="0"/>
              </a:spcBef>
              <a:buNone/>
            </a:pPr>
            <a:r>
              <a:rPr lang="sr-Cyrl-RS" sz="3100" dirty="0" smtClean="0">
                <a:solidFill>
                  <a:srgbClr val="0070C0"/>
                </a:solidFill>
              </a:rPr>
              <a:t>   </a:t>
            </a:r>
            <a:r>
              <a:rPr lang="en-US" sz="3100" dirty="0" smtClean="0">
                <a:solidFill>
                  <a:srgbClr val="0070C0"/>
                </a:solidFill>
              </a:rPr>
              <a:t>(</a:t>
            </a:r>
            <a:r>
              <a:rPr lang="en-US" sz="3100" dirty="0" smtClean="0">
                <a:solidFill>
                  <a:srgbClr val="0070C0"/>
                </a:solidFill>
                <a:hlinkClick r:id="rId3" tooltip="Alexander von Humboldt"/>
              </a:rPr>
              <a:t>Alexander von Humboldt</a:t>
            </a:r>
            <a:r>
              <a:rPr lang="en-US" sz="3100" dirty="0" smtClean="0">
                <a:solidFill>
                  <a:srgbClr val="0070C0"/>
                </a:solidFill>
              </a:rPr>
              <a:t>) </a:t>
            </a:r>
            <a:r>
              <a:rPr lang="sr-Cyrl-RS" sz="3100" dirty="0" smtClean="0">
                <a:solidFill>
                  <a:srgbClr val="0070C0"/>
                </a:solidFill>
              </a:rPr>
              <a:t>1769-1859</a:t>
            </a:r>
            <a:r>
              <a:rPr lang="en-US" sz="3100" dirty="0" smtClean="0">
                <a:solidFill>
                  <a:srgbClr val="0070C0"/>
                </a:solidFill>
              </a:rPr>
              <a:t>.</a:t>
            </a:r>
            <a:endParaRPr lang="sr-Cyrl-RS" sz="3100" dirty="0" smtClean="0">
              <a:solidFill>
                <a:srgbClr val="0070C0"/>
              </a:solidFill>
            </a:endParaRPr>
          </a:p>
          <a:p>
            <a:pPr>
              <a:spcBef>
                <a:spcPts val="0"/>
              </a:spcBef>
              <a:buNone/>
            </a:pPr>
            <a:endParaRPr lang="sr-Cyrl-RS" sz="3100" dirty="0" smtClean="0">
              <a:solidFill>
                <a:srgbClr val="0070C0"/>
              </a:solidFill>
            </a:endParaRPr>
          </a:p>
          <a:p>
            <a:pPr>
              <a:spcBef>
                <a:spcPts val="0"/>
              </a:spcBef>
            </a:pPr>
            <a:r>
              <a:rPr lang="en-US" sz="3100" dirty="0" err="1" smtClean="0">
                <a:solidFill>
                  <a:srgbClr val="0070C0"/>
                </a:solidFill>
              </a:rPr>
              <a:t>почетком</a:t>
            </a:r>
            <a:r>
              <a:rPr lang="en-US" sz="3100" dirty="0" smtClean="0">
                <a:solidFill>
                  <a:srgbClr val="0070C0"/>
                </a:solidFill>
              </a:rPr>
              <a:t> 19. </a:t>
            </a:r>
            <a:r>
              <a:rPr lang="en-US" sz="3100" dirty="0" err="1" smtClean="0">
                <a:solidFill>
                  <a:srgbClr val="0070C0"/>
                </a:solidFill>
              </a:rPr>
              <a:t>века</a:t>
            </a:r>
            <a:r>
              <a:rPr lang="sr-Cyrl-RS" sz="3100" dirty="0" smtClean="0">
                <a:solidFill>
                  <a:srgbClr val="0070C0"/>
                </a:solidFill>
              </a:rPr>
              <a:t> </a:t>
            </a:r>
            <a:r>
              <a:rPr lang="en-US" sz="3100" dirty="0" err="1" smtClean="0">
                <a:solidFill>
                  <a:srgbClr val="0070C0"/>
                </a:solidFill>
              </a:rPr>
              <a:t>први</a:t>
            </a:r>
            <a:r>
              <a:rPr lang="en-US" sz="3100" dirty="0" smtClean="0">
                <a:solidFill>
                  <a:srgbClr val="0070C0"/>
                </a:solidFill>
              </a:rPr>
              <a:t> </a:t>
            </a:r>
            <a:r>
              <a:rPr lang="en-US" sz="3100" dirty="0" err="1" smtClean="0">
                <a:solidFill>
                  <a:srgbClr val="0070C0"/>
                </a:solidFill>
              </a:rPr>
              <a:t>проучавао</a:t>
            </a:r>
            <a:r>
              <a:rPr lang="en-US" sz="3100" dirty="0" smtClean="0">
                <a:solidFill>
                  <a:srgbClr val="0070C0"/>
                </a:solidFill>
              </a:rPr>
              <a:t> </a:t>
            </a:r>
            <a:r>
              <a:rPr lang="en-US" sz="3100" dirty="0" err="1" smtClean="0">
                <a:solidFill>
                  <a:srgbClr val="0070C0"/>
                </a:solidFill>
              </a:rPr>
              <a:t>односе</a:t>
            </a:r>
            <a:r>
              <a:rPr lang="en-US" sz="3100" dirty="0" smtClean="0">
                <a:solidFill>
                  <a:srgbClr val="0070C0"/>
                </a:solidFill>
              </a:rPr>
              <a:t> </a:t>
            </a:r>
            <a:r>
              <a:rPr lang="en-US" sz="3100" dirty="0" err="1" smtClean="0">
                <a:solidFill>
                  <a:srgbClr val="0070C0"/>
                </a:solidFill>
              </a:rPr>
              <a:t>између</a:t>
            </a:r>
            <a:r>
              <a:rPr lang="en-US" sz="3100" dirty="0" smtClean="0">
                <a:solidFill>
                  <a:srgbClr val="0070C0"/>
                </a:solidFill>
              </a:rPr>
              <a:t> </a:t>
            </a:r>
            <a:endParaRPr lang="sr-Cyrl-RS" sz="3100" dirty="0" smtClean="0">
              <a:solidFill>
                <a:srgbClr val="0070C0"/>
              </a:solidFill>
            </a:endParaRPr>
          </a:p>
          <a:p>
            <a:pPr>
              <a:spcBef>
                <a:spcPts val="0"/>
              </a:spcBef>
              <a:buNone/>
            </a:pPr>
            <a:r>
              <a:rPr lang="sr-Cyrl-RS" sz="3100" dirty="0" smtClean="0">
                <a:solidFill>
                  <a:srgbClr val="0070C0"/>
                </a:solidFill>
              </a:rPr>
              <a:t>    </a:t>
            </a:r>
            <a:r>
              <a:rPr lang="en-US" sz="3100" dirty="0" err="1" smtClean="0">
                <a:solidFill>
                  <a:srgbClr val="0070C0"/>
                </a:solidFill>
              </a:rPr>
              <a:t>биљака</a:t>
            </a:r>
            <a:r>
              <a:rPr lang="en-US" sz="3100" dirty="0" smtClean="0">
                <a:solidFill>
                  <a:srgbClr val="0070C0"/>
                </a:solidFill>
              </a:rPr>
              <a:t> </a:t>
            </a:r>
            <a:r>
              <a:rPr lang="sr-Cyrl-RS" sz="3100" dirty="0" smtClean="0">
                <a:solidFill>
                  <a:srgbClr val="0070C0"/>
                </a:solidFill>
              </a:rPr>
              <a:t>и </a:t>
            </a:r>
            <a:r>
              <a:rPr lang="en-US" sz="3100" dirty="0" err="1" smtClean="0">
                <a:solidFill>
                  <a:srgbClr val="0070C0"/>
                </a:solidFill>
              </a:rPr>
              <a:t>климе</a:t>
            </a:r>
            <a:r>
              <a:rPr lang="sr-Cyrl-RS" sz="3100" dirty="0" smtClean="0">
                <a:solidFill>
                  <a:srgbClr val="0070C0"/>
                </a:solidFill>
              </a:rPr>
              <a:t>;</a:t>
            </a:r>
          </a:p>
          <a:p>
            <a:pPr>
              <a:spcBef>
                <a:spcPts val="0"/>
              </a:spcBef>
              <a:buNone/>
            </a:pPr>
            <a:endParaRPr lang="sr-Cyrl-RS" sz="3100" dirty="0" smtClean="0">
              <a:solidFill>
                <a:srgbClr val="0070C0"/>
              </a:solidFill>
            </a:endParaRPr>
          </a:p>
          <a:p>
            <a:pPr>
              <a:spcBef>
                <a:spcPts val="0"/>
              </a:spcBef>
            </a:pPr>
            <a:r>
              <a:rPr lang="en-US" sz="3100" dirty="0" err="1" smtClean="0">
                <a:solidFill>
                  <a:srgbClr val="0070C0"/>
                </a:solidFill>
              </a:rPr>
              <a:t>описао</a:t>
            </a:r>
            <a:r>
              <a:rPr lang="en-US" sz="3100" dirty="0" smtClean="0">
                <a:solidFill>
                  <a:srgbClr val="0070C0"/>
                </a:solidFill>
              </a:rPr>
              <a:t> </a:t>
            </a:r>
            <a:r>
              <a:rPr lang="en-US" sz="3100" dirty="0" err="1" smtClean="0">
                <a:solidFill>
                  <a:srgbClr val="0070C0"/>
                </a:solidFill>
              </a:rPr>
              <a:t>вегетацијске</a:t>
            </a:r>
            <a:r>
              <a:rPr lang="en-US" sz="3100" dirty="0" smtClean="0">
                <a:solidFill>
                  <a:srgbClr val="0070C0"/>
                </a:solidFill>
              </a:rPr>
              <a:t> </a:t>
            </a:r>
            <a:r>
              <a:rPr lang="en-US" sz="3100" dirty="0" err="1" smtClean="0">
                <a:solidFill>
                  <a:srgbClr val="0070C0"/>
                </a:solidFill>
              </a:rPr>
              <a:t>зоне</a:t>
            </a:r>
            <a:r>
              <a:rPr lang="en-US" sz="3100" dirty="0" smtClean="0">
                <a:solidFill>
                  <a:srgbClr val="0070C0"/>
                </a:solidFill>
              </a:rPr>
              <a:t> </a:t>
            </a:r>
            <a:r>
              <a:rPr lang="en-US" sz="3100" dirty="0" err="1" smtClean="0">
                <a:solidFill>
                  <a:srgbClr val="0070C0"/>
                </a:solidFill>
              </a:rPr>
              <a:t>по</a:t>
            </a:r>
            <a:r>
              <a:rPr lang="en-US" sz="3100" dirty="0" smtClean="0">
                <a:solidFill>
                  <a:srgbClr val="0070C0"/>
                </a:solidFill>
              </a:rPr>
              <a:t> </a:t>
            </a:r>
            <a:r>
              <a:rPr lang="en-US" sz="3100" dirty="0" err="1" smtClean="0">
                <a:solidFill>
                  <a:srgbClr val="0070C0"/>
                </a:solidFill>
              </a:rPr>
              <a:t>географским</a:t>
            </a:r>
            <a:r>
              <a:rPr lang="sr-Cyrl-RS" sz="3100" dirty="0" smtClean="0">
                <a:solidFill>
                  <a:srgbClr val="0070C0"/>
                </a:solidFill>
              </a:rPr>
              <a:t> </a:t>
            </a:r>
          </a:p>
          <a:p>
            <a:pPr>
              <a:spcBef>
                <a:spcPts val="0"/>
              </a:spcBef>
              <a:buNone/>
            </a:pPr>
            <a:r>
              <a:rPr lang="sr-Cyrl-RS" sz="3100" dirty="0" smtClean="0">
                <a:solidFill>
                  <a:srgbClr val="0070C0"/>
                </a:solidFill>
              </a:rPr>
              <a:t>    </a:t>
            </a:r>
            <a:r>
              <a:rPr lang="en-US" sz="3100" dirty="0" err="1" smtClean="0">
                <a:solidFill>
                  <a:srgbClr val="0070C0"/>
                </a:solidFill>
              </a:rPr>
              <a:t>ширинама</a:t>
            </a:r>
            <a:r>
              <a:rPr lang="en-US" sz="3100" dirty="0" smtClean="0">
                <a:solidFill>
                  <a:srgbClr val="0070C0"/>
                </a:solidFill>
              </a:rPr>
              <a:t> и </a:t>
            </a:r>
            <a:r>
              <a:rPr lang="en-US" sz="3100" dirty="0" err="1" smtClean="0">
                <a:solidFill>
                  <a:srgbClr val="0070C0"/>
                </a:solidFill>
              </a:rPr>
              <a:t>висинама</a:t>
            </a:r>
            <a:r>
              <a:rPr lang="en-US" sz="3100" dirty="0" smtClean="0">
                <a:solidFill>
                  <a:srgbClr val="0070C0"/>
                </a:solidFill>
              </a:rPr>
              <a:t> </a:t>
            </a:r>
            <a:r>
              <a:rPr lang="sr-Cyrl-RS" sz="3100" dirty="0" smtClean="0">
                <a:solidFill>
                  <a:srgbClr val="0070C0"/>
                </a:solidFill>
              </a:rPr>
              <a:t>– почеци фит</a:t>
            </a:r>
            <a:r>
              <a:rPr lang="en-US" sz="3100" dirty="0" err="1" smtClean="0">
                <a:solidFill>
                  <a:srgbClr val="0070C0"/>
                </a:solidFill>
              </a:rPr>
              <a:t>огеографи</a:t>
            </a:r>
            <a:r>
              <a:rPr lang="sr-Cyrl-RS" sz="3100" dirty="0" smtClean="0">
                <a:solidFill>
                  <a:srgbClr val="0070C0"/>
                </a:solidFill>
              </a:rPr>
              <a:t>је</a:t>
            </a:r>
            <a:r>
              <a:rPr lang="en-US" sz="2400" dirty="0" smtClean="0"/>
              <a:t> </a:t>
            </a:r>
            <a:endParaRPr lang="sr-Cyrl-RS" sz="2400" dirty="0" smtClean="0"/>
          </a:p>
          <a:p>
            <a:pPr>
              <a:spcBef>
                <a:spcPts val="0"/>
              </a:spcBef>
              <a:buNone/>
            </a:pPr>
            <a:endParaRPr lang="sr-Cyrl-RS" sz="2400" dirty="0" smtClean="0"/>
          </a:p>
          <a:p>
            <a:pPr>
              <a:spcBef>
                <a:spcPts val="0"/>
              </a:spcBef>
            </a:pPr>
            <a:r>
              <a:rPr lang="sr-Cyrl-RS" sz="3100" dirty="0" smtClean="0">
                <a:solidFill>
                  <a:srgbClr val="0070C0"/>
                </a:solidFill>
              </a:rPr>
              <a:t>Први претпоставио да су  Африка и </a:t>
            </a:r>
          </a:p>
          <a:p>
            <a:pPr>
              <a:spcBef>
                <a:spcPts val="0"/>
              </a:spcBef>
              <a:buNone/>
            </a:pPr>
            <a:r>
              <a:rPr lang="sr-Cyrl-RS" sz="3100" dirty="0" smtClean="0">
                <a:solidFill>
                  <a:srgbClr val="0070C0"/>
                </a:solidFill>
              </a:rPr>
              <a:t>    Јужна Америка биле давно спојене	</a:t>
            </a:r>
            <a:endParaRPr lang="en-US" sz="3100" dirty="0" smtClean="0">
              <a:solidFill>
                <a:srgbClr val="006600"/>
              </a:solidFill>
            </a:endParaRPr>
          </a:p>
          <a:p>
            <a:endParaRPr lang="en-US" sz="2000" dirty="0"/>
          </a:p>
        </p:txBody>
      </p:sp>
      <p:pic>
        <p:nvPicPr>
          <p:cNvPr id="5" name="Picture 14" descr="http://upload.wikimedia.org/wikipedia/commons/thumb/f/f3/AvHumboldt.jpg/225px-AvHumboldt.jpg"/>
          <p:cNvPicPr>
            <a:picLocks noChangeAspect="1" noChangeArrowheads="1"/>
          </p:cNvPicPr>
          <p:nvPr/>
        </p:nvPicPr>
        <p:blipFill>
          <a:blip r:embed="rId4" cstate="print"/>
          <a:srcRect/>
          <a:stretch>
            <a:fillRect/>
          </a:stretch>
        </p:blipFill>
        <p:spPr bwMode="auto">
          <a:xfrm>
            <a:off x="6948264" y="3774209"/>
            <a:ext cx="2195736" cy="30837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amp;Scy;&amp;rcy;&amp;ocy;&amp;dcy;&amp;ncy;&amp;acy; &amp;scy;&amp;lcy;&amp;icy;&amp;kcy;&amp;acy;"/>
          <p:cNvPicPr>
            <a:picLocks noChangeAspect="1" noChangeArrowheads="1"/>
          </p:cNvPicPr>
          <p:nvPr/>
        </p:nvPicPr>
        <p:blipFill>
          <a:blip r:embed="rId2" cstate="print"/>
          <a:srcRect/>
          <a:stretch>
            <a:fillRect/>
          </a:stretch>
        </p:blipFill>
        <p:spPr bwMode="auto">
          <a:xfrm>
            <a:off x="179512" y="2933699"/>
            <a:ext cx="2857500" cy="3924301"/>
          </a:xfrm>
          <a:prstGeom prst="rect">
            <a:avLst/>
          </a:prstGeom>
          <a:noFill/>
        </p:spPr>
      </p:pic>
      <p:pic>
        <p:nvPicPr>
          <p:cNvPr id="30722" name="Picture 2"/>
          <p:cNvPicPr>
            <a:picLocks noChangeAspect="1" noChangeArrowheads="1"/>
          </p:cNvPicPr>
          <p:nvPr/>
        </p:nvPicPr>
        <p:blipFill>
          <a:blip r:embed="rId3" cstate="print"/>
          <a:srcRect/>
          <a:stretch>
            <a:fillRect/>
          </a:stretch>
        </p:blipFill>
        <p:spPr bwMode="auto">
          <a:xfrm>
            <a:off x="251521" y="1"/>
            <a:ext cx="2888763" cy="3428999"/>
          </a:xfrm>
          <a:prstGeom prst="rect">
            <a:avLst/>
          </a:prstGeom>
          <a:noFill/>
          <a:ln w="9525">
            <a:noFill/>
            <a:miter lim="800000"/>
            <a:headEnd/>
            <a:tailEnd/>
          </a:ln>
        </p:spPr>
      </p:pic>
      <p:sp>
        <p:nvSpPr>
          <p:cNvPr id="3" name="Content Placeholder 2"/>
          <p:cNvSpPr>
            <a:spLocks noGrp="1"/>
          </p:cNvSpPr>
          <p:nvPr>
            <p:ph idx="1"/>
          </p:nvPr>
        </p:nvSpPr>
        <p:spPr>
          <a:xfrm>
            <a:off x="3131840" y="260648"/>
            <a:ext cx="6012160" cy="6192688"/>
          </a:xfrm>
        </p:spPr>
        <p:txBody>
          <a:bodyPr>
            <a:noAutofit/>
          </a:bodyPr>
          <a:lstStyle/>
          <a:p>
            <a:r>
              <a:rPr lang="sr-Cyrl-RS" sz="2200" dirty="0" smtClean="0"/>
              <a:t>Династија  де Кандола – четири генерације швајцарских ботаничара, почевши од </a:t>
            </a:r>
          </a:p>
          <a:p>
            <a:r>
              <a:rPr lang="sr-Cyrl-RS" sz="2200" dirty="0" smtClean="0"/>
              <a:t>Огиста </a:t>
            </a:r>
            <a:r>
              <a:rPr lang="fr-FR" sz="2200" dirty="0" smtClean="0"/>
              <a:t>(Augustin </a:t>
            </a:r>
            <a:r>
              <a:rPr lang="fr-FR" sz="2200" dirty="0" err="1" smtClean="0"/>
              <a:t>Pyramus</a:t>
            </a:r>
            <a:r>
              <a:rPr lang="fr-FR" sz="2200" dirty="0" smtClean="0"/>
              <a:t> de Candolle 1778-1841)</a:t>
            </a:r>
            <a:r>
              <a:rPr lang="sr-Cyrl-RS" sz="2200" dirty="0" smtClean="0"/>
              <a:t>:</a:t>
            </a:r>
            <a:r>
              <a:rPr lang="en-US" sz="2200" i="1" dirty="0" smtClean="0"/>
              <a:t> </a:t>
            </a:r>
            <a:r>
              <a:rPr lang="sr-Cyrl-RS" sz="2200" dirty="0" smtClean="0"/>
              <a:t>написао књигу </a:t>
            </a:r>
            <a:r>
              <a:rPr lang="en-US" sz="2200" i="1" dirty="0" err="1" smtClean="0"/>
              <a:t>Geographie</a:t>
            </a:r>
            <a:r>
              <a:rPr lang="en-US" sz="2200" i="1" dirty="0" smtClean="0"/>
              <a:t> </a:t>
            </a:r>
            <a:r>
              <a:rPr lang="en-US" sz="2200" i="1" dirty="0" err="1" smtClean="0"/>
              <a:t>botanique</a:t>
            </a:r>
            <a:r>
              <a:rPr lang="sr-Cyrl-RS" sz="2200" i="1" dirty="0" smtClean="0"/>
              <a:t> </a:t>
            </a:r>
            <a:r>
              <a:rPr lang="sr-Cyrl-RS" sz="2200" dirty="0" smtClean="0"/>
              <a:t>(1820),</a:t>
            </a:r>
          </a:p>
          <a:p>
            <a:r>
              <a:rPr lang="sr-Cyrl-RS" sz="2200" dirty="0" smtClean="0"/>
              <a:t>оснивач Природњачког музеја у Женеви</a:t>
            </a:r>
          </a:p>
          <a:p>
            <a:r>
              <a:rPr lang="sr-Cyrl-RS" sz="2200" dirty="0" smtClean="0"/>
              <a:t>установио критеријуме за одређивање сродности међу биљним врстама</a:t>
            </a:r>
          </a:p>
          <a:p>
            <a:endParaRPr lang="sr-Cyrl-RS" sz="2200" dirty="0" smtClean="0"/>
          </a:p>
          <a:p>
            <a:pPr>
              <a:buNone/>
            </a:pPr>
            <a:r>
              <a:rPr lang="sr-Cyrl-RS" sz="2200" dirty="0" smtClean="0"/>
              <a:t>    Син Алфонс де Кандола – отац фитогеографије; </a:t>
            </a:r>
          </a:p>
          <a:p>
            <a:r>
              <a:rPr lang="sr-Cyrl-RS" sz="2200" dirty="0" smtClean="0"/>
              <a:t>дефинисао </a:t>
            </a:r>
            <a:r>
              <a:rPr lang="en-US" sz="2200" dirty="0" smtClean="0"/>
              <a:t>20 </a:t>
            </a:r>
            <a:r>
              <a:rPr lang="sr-Cyrl-RS" sz="2200" dirty="0" smtClean="0"/>
              <a:t>флористичких области на Земљи</a:t>
            </a:r>
          </a:p>
          <a:p>
            <a:r>
              <a:rPr lang="sr-Cyrl-RS" sz="2200" dirty="0" smtClean="0"/>
              <a:t>1855. Написао књигу </a:t>
            </a:r>
            <a:r>
              <a:rPr lang="en-US" sz="2200" i="1" dirty="0" err="1" smtClean="0"/>
              <a:t>Géographie</a:t>
            </a:r>
            <a:r>
              <a:rPr lang="en-US" sz="2200" i="1" dirty="0" smtClean="0"/>
              <a:t> </a:t>
            </a:r>
            <a:r>
              <a:rPr lang="en-US" sz="2200" i="1" dirty="0" err="1" smtClean="0"/>
              <a:t>botanique</a:t>
            </a:r>
            <a:r>
              <a:rPr lang="en-US" sz="2200" i="1" dirty="0" smtClean="0"/>
              <a:t> </a:t>
            </a:r>
            <a:r>
              <a:rPr lang="en-US" sz="2200" i="1" dirty="0" err="1" smtClean="0"/>
              <a:t>raisonnée</a:t>
            </a:r>
            <a:r>
              <a:rPr lang="sr-Cyrl-RS" sz="2200" i="1" dirty="0" smtClean="0"/>
              <a:t> </a:t>
            </a:r>
            <a:r>
              <a:rPr lang="sr-Cyrl-RS" sz="2200" dirty="0" smtClean="0"/>
              <a:t>која сумира резултате дотадашњих експедиција: објашњава жива бића као део животне средине и распрострањеност биљака у светлу геолошке историје Земље</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912" y="332656"/>
            <a:ext cx="4690864" cy="4525963"/>
          </a:xfrm>
        </p:spPr>
        <p:txBody>
          <a:bodyPr>
            <a:normAutofit fontScale="92500" lnSpcReduction="20000"/>
          </a:bodyPr>
          <a:lstStyle/>
          <a:p>
            <a:r>
              <a:rPr lang="sr-Cyrl-RS" dirty="0" smtClean="0"/>
              <a:t>Јозеф Далтон Хукер (1817-1911) </a:t>
            </a:r>
          </a:p>
          <a:p>
            <a:r>
              <a:rPr lang="sr-Cyrl-RS" dirty="0" smtClean="0"/>
              <a:t>британски ботаничар творац је савремене фитогеографије</a:t>
            </a:r>
          </a:p>
          <a:p>
            <a:r>
              <a:rPr lang="sr-Cyrl-RS" dirty="0" smtClean="0"/>
              <a:t>Први је применио еволуциона гледишта у решавању питања настанка и развоја биљака на Земљи</a:t>
            </a:r>
            <a:endParaRPr lang="en-US" dirty="0" smtClean="0"/>
          </a:p>
          <a:p>
            <a:r>
              <a:rPr lang="sr-Cyrl-RS" dirty="0" smtClean="0"/>
              <a:t>Близак пријатељ Дарвина</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611560" y="404664"/>
            <a:ext cx="2647950" cy="3067050"/>
          </a:xfrm>
          <a:prstGeom prst="rect">
            <a:avLst/>
          </a:prstGeom>
          <a:noFill/>
          <a:ln w="9525">
            <a:noFill/>
            <a:miter lim="800000"/>
            <a:headEnd/>
            <a:tailEnd/>
          </a:ln>
        </p:spPr>
      </p:pic>
      <p:sp>
        <p:nvSpPr>
          <p:cNvPr id="4" name="TextBox 3"/>
          <p:cNvSpPr txBox="1"/>
          <p:nvPr/>
        </p:nvSpPr>
        <p:spPr>
          <a:xfrm>
            <a:off x="323528" y="5229200"/>
            <a:ext cx="8820472" cy="954107"/>
          </a:xfrm>
          <a:prstGeom prst="rect">
            <a:avLst/>
          </a:prstGeom>
          <a:noFill/>
        </p:spPr>
        <p:txBody>
          <a:bodyPr wrap="square" rtlCol="0">
            <a:spAutoFit/>
          </a:bodyPr>
          <a:lstStyle/>
          <a:p>
            <a:r>
              <a:rPr lang="sr-Cyrl-RS" sz="2800" dirty="0" smtClean="0"/>
              <a:t>Путовао на Антарктик, Хималаје, Индију, Палестину, Мароко, САД</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http://www.ignitionjournal.com/wp-content/uploads/2012/09/evolution_of_man.jpg"/>
          <p:cNvPicPr>
            <a:picLocks noChangeAspect="1" noChangeArrowheads="1"/>
          </p:cNvPicPr>
          <p:nvPr/>
        </p:nvPicPr>
        <p:blipFill>
          <a:blip r:embed="rId2" cstate="print"/>
          <a:srcRect/>
          <a:stretch>
            <a:fillRect/>
          </a:stretch>
        </p:blipFill>
        <p:spPr bwMode="auto">
          <a:xfrm>
            <a:off x="3822246" y="4509120"/>
            <a:ext cx="5321754" cy="2160239"/>
          </a:xfrm>
          <a:prstGeom prst="rect">
            <a:avLst/>
          </a:prstGeom>
          <a:noFill/>
        </p:spPr>
      </p:pic>
      <p:sp>
        <p:nvSpPr>
          <p:cNvPr id="3" name="Content Placeholder 2"/>
          <p:cNvSpPr>
            <a:spLocks noGrp="1"/>
          </p:cNvSpPr>
          <p:nvPr>
            <p:ph idx="1"/>
          </p:nvPr>
        </p:nvSpPr>
        <p:spPr>
          <a:xfrm>
            <a:off x="0" y="0"/>
            <a:ext cx="9144000" cy="4464496"/>
          </a:xfrm>
        </p:spPr>
        <p:txBody>
          <a:bodyPr/>
          <a:lstStyle/>
          <a:p>
            <a:pPr>
              <a:spcBef>
                <a:spcPts val="0"/>
              </a:spcBef>
              <a:buNone/>
            </a:pPr>
            <a:r>
              <a:rPr lang="sr-Cyrl-RS" dirty="0" smtClean="0">
                <a:solidFill>
                  <a:srgbClr val="006600"/>
                </a:solidFill>
              </a:rPr>
              <a:t>                         </a:t>
            </a:r>
            <a:r>
              <a:rPr lang="en-US" dirty="0" err="1" smtClean="0">
                <a:solidFill>
                  <a:srgbClr val="006600"/>
                </a:solidFill>
              </a:rPr>
              <a:t>Чарлс</a:t>
            </a:r>
            <a:r>
              <a:rPr lang="en-US" dirty="0" smtClean="0">
                <a:solidFill>
                  <a:srgbClr val="006600"/>
                </a:solidFill>
              </a:rPr>
              <a:t> </a:t>
            </a:r>
            <a:r>
              <a:rPr lang="en-US" dirty="0" err="1" smtClean="0">
                <a:solidFill>
                  <a:srgbClr val="006600"/>
                </a:solidFill>
              </a:rPr>
              <a:t>Дарвин</a:t>
            </a:r>
            <a:r>
              <a:rPr lang="sr-Cyrl-RS" dirty="0" smtClean="0">
                <a:solidFill>
                  <a:srgbClr val="006600"/>
                </a:solidFill>
              </a:rPr>
              <a:t> (1809-1882) </a:t>
            </a:r>
            <a:r>
              <a:rPr lang="en-US" dirty="0" smtClean="0">
                <a:solidFill>
                  <a:srgbClr val="006600"/>
                </a:solidFill>
              </a:rPr>
              <a:t> </a:t>
            </a:r>
            <a:endParaRPr lang="en-US" dirty="0"/>
          </a:p>
        </p:txBody>
      </p:sp>
      <p:sp>
        <p:nvSpPr>
          <p:cNvPr id="4" name="TextBox 3"/>
          <p:cNvSpPr txBox="1"/>
          <p:nvPr/>
        </p:nvSpPr>
        <p:spPr>
          <a:xfrm>
            <a:off x="251520" y="836712"/>
            <a:ext cx="8892480" cy="2677656"/>
          </a:xfrm>
          <a:prstGeom prst="rect">
            <a:avLst/>
          </a:prstGeom>
          <a:noFill/>
        </p:spPr>
        <p:txBody>
          <a:bodyPr wrap="square" rtlCol="0">
            <a:spAutoFit/>
          </a:bodyPr>
          <a:lstStyle/>
          <a:p>
            <a:pPr>
              <a:spcBef>
                <a:spcPts val="0"/>
              </a:spcBef>
              <a:buNone/>
            </a:pPr>
            <a:r>
              <a:rPr lang="sr-Cyrl-RS" sz="2400" dirty="0" smtClean="0">
                <a:solidFill>
                  <a:srgbClr val="006600"/>
                </a:solidFill>
              </a:rPr>
              <a:t>		В</a:t>
            </a:r>
            <a:r>
              <a:rPr lang="en-US" sz="2400" dirty="0" err="1" smtClean="0">
                <a:solidFill>
                  <a:srgbClr val="006600"/>
                </a:solidFill>
              </a:rPr>
              <a:t>елик</a:t>
            </a:r>
            <a:r>
              <a:rPr lang="sr-Cyrl-RS" sz="2400" dirty="0" smtClean="0">
                <a:solidFill>
                  <a:srgbClr val="006600"/>
                </a:solidFill>
              </a:rPr>
              <a:t>и</a:t>
            </a:r>
            <a:r>
              <a:rPr lang="en-US" sz="2400" dirty="0" smtClean="0">
                <a:solidFill>
                  <a:srgbClr val="006600"/>
                </a:solidFill>
              </a:rPr>
              <a:t> </a:t>
            </a:r>
            <a:r>
              <a:rPr lang="sr-Cyrl-RS" sz="2400" dirty="0" smtClean="0">
                <a:solidFill>
                  <a:srgbClr val="006600"/>
                </a:solidFill>
              </a:rPr>
              <a:t>п</a:t>
            </a:r>
            <a:r>
              <a:rPr lang="en-US" sz="2400" dirty="0" err="1" smtClean="0">
                <a:solidFill>
                  <a:srgbClr val="006600"/>
                </a:solidFill>
              </a:rPr>
              <a:t>риродњак</a:t>
            </a:r>
            <a:r>
              <a:rPr lang="sr-Cyrl-RS" sz="2400" dirty="0" smtClean="0">
                <a:solidFill>
                  <a:srgbClr val="006600"/>
                </a:solidFill>
              </a:rPr>
              <a:t> </a:t>
            </a:r>
            <a:r>
              <a:rPr lang="en-US" sz="2400" dirty="0" smtClean="0">
                <a:solidFill>
                  <a:srgbClr val="006600"/>
                </a:solidFill>
              </a:rPr>
              <a:t>19</a:t>
            </a:r>
            <a:r>
              <a:rPr lang="sr-Cyrl-RS" sz="2400" dirty="0" smtClean="0">
                <a:solidFill>
                  <a:srgbClr val="006600"/>
                </a:solidFill>
              </a:rPr>
              <a:t>. </a:t>
            </a:r>
            <a:r>
              <a:rPr lang="en-US" sz="2400" dirty="0" err="1" smtClean="0">
                <a:solidFill>
                  <a:srgbClr val="006600"/>
                </a:solidFill>
              </a:rPr>
              <a:t>века</a:t>
            </a:r>
            <a:r>
              <a:rPr lang="en-US" sz="2400" dirty="0" smtClean="0">
                <a:solidFill>
                  <a:srgbClr val="006600"/>
                </a:solidFill>
              </a:rPr>
              <a:t> и </a:t>
            </a:r>
            <a:r>
              <a:rPr lang="en-US" sz="2400" dirty="0" err="1" smtClean="0">
                <a:solidFill>
                  <a:srgbClr val="006600"/>
                </a:solidFill>
              </a:rPr>
              <a:t>зачетник</a:t>
            </a:r>
            <a:r>
              <a:rPr lang="en-US" sz="2400" dirty="0" smtClean="0">
                <a:solidFill>
                  <a:srgbClr val="006600"/>
                </a:solidFill>
              </a:rPr>
              <a:t> </a:t>
            </a:r>
            <a:r>
              <a:rPr lang="sr-Cyrl-RS" sz="2400" dirty="0" smtClean="0">
                <a:solidFill>
                  <a:srgbClr val="006600"/>
                </a:solidFill>
              </a:rPr>
              <a:t> </a:t>
            </a:r>
            <a:r>
              <a:rPr lang="en-US" sz="2400" dirty="0" err="1" smtClean="0">
                <a:solidFill>
                  <a:srgbClr val="006600"/>
                </a:solidFill>
              </a:rPr>
              <a:t>теорије</a:t>
            </a:r>
            <a:r>
              <a:rPr lang="sr-Cyrl-RS" sz="2400" dirty="0" smtClean="0">
                <a:solidFill>
                  <a:srgbClr val="006600"/>
                </a:solidFill>
              </a:rPr>
              <a:t> </a:t>
            </a:r>
          </a:p>
          <a:p>
            <a:pPr>
              <a:spcBef>
                <a:spcPts val="0"/>
              </a:spcBef>
              <a:buNone/>
            </a:pPr>
            <a:r>
              <a:rPr lang="sr-Cyrl-RS" sz="2400" dirty="0" smtClean="0">
                <a:solidFill>
                  <a:srgbClr val="006600"/>
                </a:solidFill>
              </a:rPr>
              <a:t>                        </a:t>
            </a:r>
            <a:r>
              <a:rPr lang="en-US" sz="2400" dirty="0" err="1" smtClean="0">
                <a:solidFill>
                  <a:srgbClr val="006600"/>
                </a:solidFill>
              </a:rPr>
              <a:t>еволуције</a:t>
            </a:r>
            <a:r>
              <a:rPr lang="en-US" sz="2400" dirty="0" smtClean="0">
                <a:solidFill>
                  <a:srgbClr val="006600"/>
                </a:solidFill>
              </a:rPr>
              <a:t> </a:t>
            </a:r>
            <a:r>
              <a:rPr lang="sr-Cyrl-RS" sz="2400" dirty="0" smtClean="0">
                <a:solidFill>
                  <a:srgbClr val="006600"/>
                </a:solidFill>
              </a:rPr>
              <a:t> </a:t>
            </a:r>
          </a:p>
          <a:p>
            <a:pPr>
              <a:spcBef>
                <a:spcPts val="0"/>
              </a:spcBef>
              <a:buNone/>
            </a:pPr>
            <a:r>
              <a:rPr lang="sr-Cyrl-RS" sz="2400" dirty="0" smtClean="0">
                <a:solidFill>
                  <a:srgbClr val="006600"/>
                </a:solidFill>
              </a:rPr>
              <a:t>		</a:t>
            </a:r>
            <a:r>
              <a:rPr lang="en-US" sz="2400" dirty="0" smtClean="0">
                <a:solidFill>
                  <a:srgbClr val="006600"/>
                </a:solidFill>
              </a:rPr>
              <a:t>1859.</a:t>
            </a:r>
            <a:r>
              <a:rPr lang="sr-Cyrl-RS" sz="2400" dirty="0" smtClean="0">
                <a:solidFill>
                  <a:srgbClr val="006600"/>
                </a:solidFill>
              </a:rPr>
              <a:t> објављује књигу</a:t>
            </a:r>
            <a:r>
              <a:rPr lang="en-US" sz="2400" dirty="0" smtClean="0">
                <a:solidFill>
                  <a:srgbClr val="006600"/>
                </a:solidFill>
              </a:rPr>
              <a:t> „О </a:t>
            </a:r>
            <a:r>
              <a:rPr lang="en-US" sz="2400" dirty="0" err="1" smtClean="0">
                <a:solidFill>
                  <a:srgbClr val="006600"/>
                </a:solidFill>
              </a:rPr>
              <a:t>пореклу</a:t>
            </a:r>
            <a:r>
              <a:rPr lang="en-US" sz="2400" dirty="0" smtClean="0">
                <a:solidFill>
                  <a:srgbClr val="006600"/>
                </a:solidFill>
              </a:rPr>
              <a:t> </a:t>
            </a:r>
            <a:r>
              <a:rPr lang="en-US" sz="2400" dirty="0" err="1" smtClean="0">
                <a:solidFill>
                  <a:srgbClr val="006600"/>
                </a:solidFill>
              </a:rPr>
              <a:t>врста</a:t>
            </a:r>
            <a:r>
              <a:rPr lang="en-US" sz="2400" dirty="0" smtClean="0">
                <a:solidFill>
                  <a:srgbClr val="006600"/>
                </a:solidFill>
              </a:rPr>
              <a:t>“</a:t>
            </a:r>
            <a:r>
              <a:rPr lang="sr-Cyrl-RS" sz="2400" dirty="0" smtClean="0">
                <a:solidFill>
                  <a:srgbClr val="006600"/>
                </a:solidFill>
              </a:rPr>
              <a:t> у којој</a:t>
            </a:r>
          </a:p>
          <a:p>
            <a:pPr>
              <a:spcBef>
                <a:spcPts val="0"/>
              </a:spcBef>
              <a:buNone/>
            </a:pPr>
            <a:r>
              <a:rPr lang="sr-Cyrl-RS" sz="2400" dirty="0" smtClean="0">
                <a:solidFill>
                  <a:srgbClr val="006600"/>
                </a:solidFill>
              </a:rPr>
              <a:t>                         је </a:t>
            </a:r>
            <a:r>
              <a:rPr lang="en-US" sz="2400" dirty="0" err="1" smtClean="0">
                <a:solidFill>
                  <a:srgbClr val="006600"/>
                </a:solidFill>
              </a:rPr>
              <a:t>разјаснио</a:t>
            </a:r>
            <a:r>
              <a:rPr lang="en-US" sz="2400" dirty="0" smtClean="0">
                <a:solidFill>
                  <a:srgbClr val="006600"/>
                </a:solidFill>
              </a:rPr>
              <a:t> </a:t>
            </a:r>
            <a:r>
              <a:rPr lang="en-US" sz="2400" dirty="0" err="1" smtClean="0">
                <a:solidFill>
                  <a:srgbClr val="006600"/>
                </a:solidFill>
              </a:rPr>
              <a:t>механизме</a:t>
            </a:r>
            <a:r>
              <a:rPr lang="sr-Cyrl-RS" sz="2400" dirty="0" smtClean="0">
                <a:solidFill>
                  <a:srgbClr val="006600"/>
                </a:solidFill>
              </a:rPr>
              <a:t> </a:t>
            </a:r>
            <a:r>
              <a:rPr lang="en-US" sz="2400" dirty="0" err="1" smtClean="0">
                <a:solidFill>
                  <a:srgbClr val="006600"/>
                </a:solidFill>
              </a:rPr>
              <a:t>интеракција</a:t>
            </a:r>
            <a:r>
              <a:rPr lang="en-US" sz="2400" dirty="0" smtClean="0">
                <a:solidFill>
                  <a:srgbClr val="006600"/>
                </a:solidFill>
              </a:rPr>
              <a:t> </a:t>
            </a:r>
            <a:r>
              <a:rPr lang="en-US" sz="2400" dirty="0" err="1" smtClean="0">
                <a:solidFill>
                  <a:srgbClr val="006600"/>
                </a:solidFill>
              </a:rPr>
              <a:t>између</a:t>
            </a:r>
            <a:r>
              <a:rPr lang="en-US" sz="2400" dirty="0" smtClean="0">
                <a:solidFill>
                  <a:srgbClr val="006600"/>
                </a:solidFill>
              </a:rPr>
              <a:t> </a:t>
            </a:r>
            <a:endParaRPr lang="sr-Cyrl-RS" sz="2400" dirty="0" smtClean="0">
              <a:solidFill>
                <a:srgbClr val="006600"/>
              </a:solidFill>
            </a:endParaRPr>
          </a:p>
          <a:p>
            <a:pPr>
              <a:spcBef>
                <a:spcPts val="0"/>
              </a:spcBef>
              <a:buNone/>
            </a:pPr>
            <a:r>
              <a:rPr lang="sr-Cyrl-RS" sz="2400" dirty="0" smtClean="0">
                <a:solidFill>
                  <a:srgbClr val="006600"/>
                </a:solidFill>
              </a:rPr>
              <a:t>                         живих</a:t>
            </a:r>
            <a:r>
              <a:rPr lang="en-US" sz="2400" dirty="0" smtClean="0">
                <a:solidFill>
                  <a:srgbClr val="006600"/>
                </a:solidFill>
              </a:rPr>
              <a:t> </a:t>
            </a:r>
            <a:r>
              <a:rPr lang="sr-Cyrl-RS" sz="2400" dirty="0" smtClean="0">
                <a:solidFill>
                  <a:srgbClr val="006600"/>
                </a:solidFill>
              </a:rPr>
              <a:t>б</a:t>
            </a:r>
            <a:r>
              <a:rPr lang="en-US" sz="2400" dirty="0" err="1" smtClean="0">
                <a:solidFill>
                  <a:srgbClr val="006600"/>
                </a:solidFill>
              </a:rPr>
              <a:t>ића</a:t>
            </a:r>
            <a:r>
              <a:rPr lang="sr-Cyrl-RS" sz="2400" dirty="0" smtClean="0">
                <a:solidFill>
                  <a:srgbClr val="006600"/>
                </a:solidFill>
              </a:rPr>
              <a:t>; </a:t>
            </a:r>
          </a:p>
          <a:p>
            <a:pPr>
              <a:spcBef>
                <a:spcPts val="0"/>
              </a:spcBef>
              <a:buNone/>
            </a:pPr>
            <a:r>
              <a:rPr lang="sr-Cyrl-RS" sz="2400" dirty="0" smtClean="0">
                <a:solidFill>
                  <a:srgbClr val="006600"/>
                </a:solidFill>
              </a:rPr>
              <a:t>	            Зачетник </a:t>
            </a:r>
            <a:r>
              <a:rPr lang="en-US" sz="2400" dirty="0" smtClean="0">
                <a:solidFill>
                  <a:srgbClr val="006600"/>
                </a:solidFill>
              </a:rPr>
              <a:t>ТЕОРИЈ</a:t>
            </a:r>
            <a:r>
              <a:rPr lang="sr-Cyrl-RS" sz="2400" dirty="0" smtClean="0">
                <a:solidFill>
                  <a:srgbClr val="006600"/>
                </a:solidFill>
              </a:rPr>
              <a:t>Е</a:t>
            </a:r>
            <a:r>
              <a:rPr lang="en-US" sz="2400" dirty="0" smtClean="0">
                <a:solidFill>
                  <a:srgbClr val="006600"/>
                </a:solidFill>
              </a:rPr>
              <a:t> ЕВОЛУЦИЈЕ о</a:t>
            </a:r>
            <a:r>
              <a:rPr lang="sr-Cyrl-RS" sz="2400" dirty="0" smtClean="0">
                <a:solidFill>
                  <a:srgbClr val="006600"/>
                </a:solidFill>
              </a:rPr>
              <a:t> </a:t>
            </a:r>
            <a:r>
              <a:rPr lang="en-US" sz="2400" dirty="0" err="1" smtClean="0">
                <a:solidFill>
                  <a:srgbClr val="006600"/>
                </a:solidFill>
              </a:rPr>
              <a:t>мењању</a:t>
            </a:r>
            <a:r>
              <a:rPr lang="en-US" sz="2400" dirty="0" smtClean="0">
                <a:solidFill>
                  <a:srgbClr val="006600"/>
                </a:solidFill>
              </a:rPr>
              <a:t> </a:t>
            </a:r>
            <a:endParaRPr lang="sr-Cyrl-RS" sz="2400" dirty="0" smtClean="0">
              <a:solidFill>
                <a:srgbClr val="006600"/>
              </a:solidFill>
            </a:endParaRPr>
          </a:p>
          <a:p>
            <a:pPr>
              <a:spcBef>
                <a:spcPts val="0"/>
              </a:spcBef>
              <a:buNone/>
            </a:pPr>
            <a:r>
              <a:rPr lang="sr-Cyrl-RS" sz="2400" dirty="0" smtClean="0">
                <a:solidFill>
                  <a:srgbClr val="006600"/>
                </a:solidFill>
              </a:rPr>
              <a:t>                        </a:t>
            </a:r>
            <a:r>
              <a:rPr lang="en-US" sz="2400" dirty="0" err="1" smtClean="0">
                <a:solidFill>
                  <a:srgbClr val="006600"/>
                </a:solidFill>
              </a:rPr>
              <a:t>врста</a:t>
            </a:r>
            <a:r>
              <a:rPr lang="en-US" sz="2400" dirty="0" smtClean="0">
                <a:solidFill>
                  <a:srgbClr val="006600"/>
                </a:solidFill>
              </a:rPr>
              <a:t> </a:t>
            </a:r>
            <a:r>
              <a:rPr lang="en-US" sz="2400" dirty="0" err="1" smtClean="0">
                <a:solidFill>
                  <a:srgbClr val="006600"/>
                </a:solidFill>
              </a:rPr>
              <a:t>путем</a:t>
            </a:r>
            <a:r>
              <a:rPr lang="en-US" sz="2400" dirty="0" smtClean="0">
                <a:solidFill>
                  <a:srgbClr val="006600"/>
                </a:solidFill>
              </a:rPr>
              <a:t> </a:t>
            </a:r>
            <a:r>
              <a:rPr lang="en-US" sz="2400" dirty="0" err="1" smtClean="0">
                <a:solidFill>
                  <a:srgbClr val="006600"/>
                </a:solidFill>
              </a:rPr>
              <a:t>природне</a:t>
            </a:r>
            <a:r>
              <a:rPr lang="en-US" sz="2400" dirty="0" smtClean="0">
                <a:solidFill>
                  <a:srgbClr val="006600"/>
                </a:solidFill>
              </a:rPr>
              <a:t> </a:t>
            </a:r>
            <a:r>
              <a:rPr lang="en-US" sz="2400" dirty="0" err="1" smtClean="0">
                <a:solidFill>
                  <a:srgbClr val="006600"/>
                </a:solidFill>
              </a:rPr>
              <a:t>селекције</a:t>
            </a:r>
            <a:r>
              <a:rPr lang="sr-Cyrl-RS" sz="2400" b="1" dirty="0" smtClean="0">
                <a:solidFill>
                  <a:srgbClr val="006600"/>
                </a:solidFill>
              </a:rPr>
              <a:t> </a:t>
            </a:r>
            <a:r>
              <a:rPr lang="en-US" sz="2400" b="1" dirty="0" smtClean="0">
                <a:solidFill>
                  <a:srgbClr val="006600"/>
                </a:solidFill>
              </a:rPr>
              <a:t>→</a:t>
            </a:r>
            <a:r>
              <a:rPr lang="en-US" sz="2400" dirty="0" err="1" smtClean="0">
                <a:solidFill>
                  <a:srgbClr val="006600"/>
                </a:solidFill>
              </a:rPr>
              <a:t>су</a:t>
            </a:r>
            <a:r>
              <a:rPr lang="sr-Cyrl-RS" sz="2400" dirty="0" smtClean="0">
                <a:solidFill>
                  <a:srgbClr val="006600"/>
                </a:solidFill>
              </a:rPr>
              <a:t>коб са </a:t>
            </a:r>
            <a:r>
              <a:rPr lang="en-US" sz="2400" dirty="0" err="1" smtClean="0">
                <a:solidFill>
                  <a:srgbClr val="006600"/>
                </a:solidFill>
              </a:rPr>
              <a:t>Цркв</a:t>
            </a:r>
            <a:r>
              <a:rPr lang="sr-Cyrl-RS" sz="2400" dirty="0" smtClean="0">
                <a:solidFill>
                  <a:srgbClr val="006600"/>
                </a:solidFill>
              </a:rPr>
              <a:t>ом</a:t>
            </a:r>
          </a:p>
        </p:txBody>
      </p:sp>
      <p:pic>
        <p:nvPicPr>
          <p:cNvPr id="5" name="Picture 6" descr="http://i3.minus.com/ibvUsAGuKddIgi.jpg"/>
          <p:cNvPicPr>
            <a:picLocks noChangeAspect="1" noChangeArrowheads="1"/>
          </p:cNvPicPr>
          <p:nvPr/>
        </p:nvPicPr>
        <p:blipFill>
          <a:blip r:embed="rId3" cstate="print"/>
          <a:srcRect/>
          <a:stretch>
            <a:fillRect/>
          </a:stretch>
        </p:blipFill>
        <p:spPr bwMode="auto">
          <a:xfrm>
            <a:off x="0" y="188640"/>
            <a:ext cx="2027838" cy="3143149"/>
          </a:xfrm>
          <a:prstGeom prst="rect">
            <a:avLst/>
          </a:prstGeom>
          <a:noFill/>
        </p:spPr>
      </p:pic>
      <p:sp>
        <p:nvSpPr>
          <p:cNvPr id="8" name="TextBox 7"/>
          <p:cNvSpPr txBox="1"/>
          <p:nvPr/>
        </p:nvSpPr>
        <p:spPr>
          <a:xfrm>
            <a:off x="467544" y="3645024"/>
            <a:ext cx="3960440" cy="1569660"/>
          </a:xfrm>
          <a:prstGeom prst="rect">
            <a:avLst/>
          </a:prstGeom>
          <a:noFill/>
        </p:spPr>
        <p:txBody>
          <a:bodyPr wrap="square" rtlCol="0">
            <a:spAutoFit/>
          </a:bodyPr>
          <a:lstStyle/>
          <a:p>
            <a:r>
              <a:rPr lang="sr-Cyrl-RS" sz="3200" dirty="0" smtClean="0"/>
              <a:t>Постулирао заједничко порекло човека и животиња</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Путовање бродом “Бигл”</a:t>
            </a:r>
            <a:br>
              <a:rPr lang="sr-Cyrl-RS" dirty="0" smtClean="0"/>
            </a:br>
            <a:r>
              <a:rPr lang="sr-Cyrl-RS" dirty="0" smtClean="0"/>
              <a:t>1831-1836.</a:t>
            </a:r>
            <a:endParaRPr lang="en-US" dirty="0"/>
          </a:p>
        </p:txBody>
      </p:sp>
      <p:sp>
        <p:nvSpPr>
          <p:cNvPr id="3" name="Content Placeholder 2"/>
          <p:cNvSpPr>
            <a:spLocks noGrp="1"/>
          </p:cNvSpPr>
          <p:nvPr>
            <p:ph idx="1"/>
          </p:nvPr>
        </p:nvSpPr>
        <p:spPr/>
        <p:txBody>
          <a:bodyPr/>
          <a:lstStyle/>
          <a:p>
            <a:endParaRPr lang="en-US"/>
          </a:p>
        </p:txBody>
      </p:sp>
      <p:pic>
        <p:nvPicPr>
          <p:cNvPr id="4" name="Picture 2" descr="Route from Plymouth, England, south to Cape Verde then southwest across the Atlantic to Bahia, Brazil, south to Rio de Janeiro, Montevideo, the Falkland Islands, round the tip of South America then north to Valparaiso and Callao. Northwest to the Galapagos Islands before sailing west across the Pacific to New Zealand, Sydney, Hobart in Tasmania, and King George's Sound in Western Australia. Northwest to the Keeling Islands, southwest to Mauritius and Cape Town, then northwest to Bahia and northeast back to Plymouth."/>
          <p:cNvPicPr>
            <a:picLocks noChangeAspect="1" noChangeArrowheads="1"/>
          </p:cNvPicPr>
          <p:nvPr/>
        </p:nvPicPr>
        <p:blipFill>
          <a:blip r:embed="rId2" cstate="print"/>
          <a:srcRect/>
          <a:stretch>
            <a:fillRect/>
          </a:stretch>
        </p:blipFill>
        <p:spPr bwMode="auto">
          <a:xfrm>
            <a:off x="179512" y="1556792"/>
            <a:ext cx="8784976" cy="48245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Cyrl-RS" sz="2400" smtClean="0">
                <a:latin typeface="Times New Roman" pitchFamily="18" charset="0"/>
              </a:rPr>
              <a:t>Садржај предмета:</a:t>
            </a:r>
          </a:p>
          <a:p>
            <a:r>
              <a:rPr lang="sr-Cyrl-RS" sz="2400" smtClean="0">
                <a:latin typeface="Times New Roman" pitchFamily="18" charset="0"/>
              </a:rPr>
              <a:t>Теоријски део: 2 часа недељно</a:t>
            </a:r>
          </a:p>
          <a:p>
            <a:r>
              <a:rPr lang="sr-Cyrl-RS" sz="2400" smtClean="0">
                <a:latin typeface="Times New Roman" pitchFamily="18" charset="0"/>
              </a:rPr>
              <a:t>Вежбе: 2 часа недељно</a:t>
            </a:r>
          </a:p>
          <a:p>
            <a:r>
              <a:rPr lang="sr-Cyrl-RS" sz="2400" smtClean="0">
                <a:latin typeface="Times New Roman" pitchFamily="18" charset="0"/>
              </a:rPr>
              <a:t>Предиспитне обавезе:</a:t>
            </a:r>
            <a:r>
              <a:rPr lang="sr-Cyrl-RS" sz="2400" smtClean="0">
                <a:latin typeface="Times New Roman" pitchFamily="18" charset="0"/>
                <a:cs typeface="Times New Roman" pitchFamily="18" charset="0"/>
              </a:rPr>
              <a:t> </a:t>
            </a:r>
            <a:endParaRPr lang="en-US" sz="2400" smtClean="0">
              <a:latin typeface="Times New Roman" pitchFamily="18" charset="0"/>
              <a:cs typeface="Times New Roman" pitchFamily="18" charset="0"/>
            </a:endParaRPr>
          </a:p>
          <a:p>
            <a:pPr>
              <a:buNone/>
            </a:pPr>
            <a:endParaRPr lang="en-US" smtClean="0">
              <a:latin typeface="Times New Roman" pitchFamily="18" charset="0"/>
              <a:cs typeface="Times New Roman" pitchFamily="18" charset="0"/>
            </a:endParaRPr>
          </a:p>
          <a:p>
            <a:endParaRPr lang="sr-Cyrl-RS" dirty="0" smtClean="0">
              <a:latin typeface="Times New Roman" pitchFamily="18" charset="0"/>
            </a:endParaRPr>
          </a:p>
        </p:txBody>
      </p:sp>
      <p:sp>
        <p:nvSpPr>
          <p:cNvPr id="4" name="Title 1"/>
          <p:cNvSpPr>
            <a:spLocks noGrp="1"/>
          </p:cNvSpPr>
          <p:nvPr>
            <p:ph type="title"/>
          </p:nvPr>
        </p:nvSpPr>
        <p:spPr/>
        <p:txBody>
          <a:bodyPr/>
          <a:lstStyle/>
          <a:p>
            <a:r>
              <a:rPr lang="sr-Cyrl-RS" dirty="0" smtClean="0">
                <a:latin typeface="Times New Roman" pitchFamily="18" charset="0"/>
                <a:cs typeface="Times New Roman" pitchFamily="18" charset="0"/>
              </a:rPr>
              <a:t>БИОГЕОГРАФИЈА</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827584" y="3645024"/>
          <a:ext cx="6408712" cy="2119312"/>
        </p:xfrm>
        <a:graphic>
          <a:graphicData uri="http://schemas.openxmlformats.org/drawingml/2006/table">
            <a:tbl>
              <a:tblPr firstRow="1" bandRow="1">
                <a:tableStyleId>{5C22544A-7EE6-4342-B048-85BDC9FD1C3A}</a:tableStyleId>
              </a:tblPr>
              <a:tblGrid>
                <a:gridCol w="3672408"/>
                <a:gridCol w="2736304"/>
              </a:tblGrid>
              <a:tr h="310428">
                <a:tc>
                  <a:txBody>
                    <a:bodyPr/>
                    <a:lstStyle/>
                    <a:p>
                      <a:endParaRPr lang="en-US" dirty="0"/>
                    </a:p>
                  </a:txBody>
                  <a:tcPr marL="72000" marR="72000" marT="0" marB="0" anchor="ctr"/>
                </a:tc>
                <a:tc>
                  <a:txBody>
                    <a:bodyPr/>
                    <a:lstStyle/>
                    <a:p>
                      <a:endParaRPr lang="en-US"/>
                    </a:p>
                  </a:txBody>
                  <a:tcPr marL="72000" marR="72000" marT="0" marB="0" anchor="ctr"/>
                </a:tc>
              </a:tr>
              <a:tr h="310428">
                <a:tc>
                  <a:txBody>
                    <a:bodyPr/>
                    <a:lstStyle/>
                    <a:p>
                      <a:r>
                        <a:rPr lang="sr-Cyrl-RS" dirty="0" smtClean="0">
                          <a:latin typeface="Times New Roman" pitchFamily="18" charset="0"/>
                          <a:cs typeface="Times New Roman" pitchFamily="18" charset="0"/>
                        </a:rPr>
                        <a:t>А</a:t>
                      </a:r>
                      <a:r>
                        <a:rPr lang="en-US" dirty="0" err="1" smtClean="0">
                          <a:latin typeface="Times New Roman" pitchFamily="18" charset="0"/>
                          <a:cs typeface="Times New Roman" pitchFamily="18" charset="0"/>
                        </a:rPr>
                        <a:t>ктивност</a:t>
                      </a:r>
                      <a:r>
                        <a:rPr lang="en-US" dirty="0" smtClean="0">
                          <a:latin typeface="Times New Roman" pitchFamily="18" charset="0"/>
                          <a:cs typeface="Times New Roman" pitchFamily="18" charset="0"/>
                        </a:rPr>
                        <a:t> у </a:t>
                      </a:r>
                      <a:r>
                        <a:rPr lang="en-US" dirty="0" err="1" smtClean="0">
                          <a:latin typeface="Times New Roman" pitchFamily="18" charset="0"/>
                          <a:cs typeface="Times New Roman" pitchFamily="18" charset="0"/>
                        </a:rPr>
                        <a:t>току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предавања</a:t>
                      </a:r>
                      <a:r>
                        <a:rPr lang="sr-Cyrl-RS" dirty="0" smtClean="0">
                          <a:latin typeface="Times New Roman" pitchFamily="18" charset="0"/>
                          <a:cs typeface="Times New Roman" pitchFamily="18" charset="0"/>
                        </a:rPr>
                        <a:t> </a:t>
                      </a:r>
                      <a:endParaRPr lang="en-US" dirty="0"/>
                    </a:p>
                  </a:txBody>
                  <a:tcPr marL="72000" marR="72000" marT="0" marB="0" anchor="ctr"/>
                </a:tc>
                <a:tc>
                  <a:txBody>
                    <a:bodyPr/>
                    <a:lstStyle/>
                    <a:p>
                      <a:r>
                        <a:rPr lang="en-US" b="1" dirty="0" smtClean="0">
                          <a:latin typeface="Times New Roman" pitchFamily="18" charset="0"/>
                          <a:cs typeface="Times New Roman" pitchFamily="18" charset="0"/>
                        </a:rPr>
                        <a:t>5</a:t>
                      </a:r>
                      <a:r>
                        <a:rPr lang="sr-Cyrl-RS" b="1" dirty="0" smtClean="0">
                          <a:latin typeface="Times New Roman" pitchFamily="18" charset="0"/>
                          <a:cs typeface="Times New Roman" pitchFamily="18" charset="0"/>
                        </a:rPr>
                        <a:t> бодова</a:t>
                      </a:r>
                      <a:endParaRPr lang="en-US" dirty="0"/>
                    </a:p>
                  </a:txBody>
                  <a:tcPr marL="72000" marR="72000" marT="0" marB="0" anchor="ctr"/>
                </a:tc>
              </a:tr>
              <a:tr h="310428">
                <a:tc>
                  <a:txBody>
                    <a:bodyPr/>
                    <a:lstStyle/>
                    <a:p>
                      <a:r>
                        <a:rPr lang="sr-Cyrl-RS" dirty="0" smtClean="0">
                          <a:latin typeface="Times New Roman" pitchFamily="18" charset="0"/>
                          <a:cs typeface="Times New Roman" pitchFamily="18" charset="0"/>
                        </a:rPr>
                        <a:t>П</a:t>
                      </a:r>
                      <a:r>
                        <a:rPr lang="en-US" dirty="0" err="1" smtClean="0">
                          <a:latin typeface="Times New Roman" pitchFamily="18" charset="0"/>
                          <a:cs typeface="Times New Roman" pitchFamily="18" charset="0"/>
                        </a:rPr>
                        <a:t>рактична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настава</a:t>
                      </a:r>
                      <a:r>
                        <a:rPr lang="sr-Cyrl-RS"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активност</a:t>
                      </a:r>
                      <a:r>
                        <a:rPr lang="sr-Cyrl-RS" dirty="0" smtClean="0">
                          <a:latin typeface="Times New Roman" pitchFamily="18" charset="0"/>
                          <a:cs typeface="Times New Roman" pitchFamily="18" charset="0"/>
                        </a:rPr>
                        <a:t> </a:t>
                      </a:r>
                      <a:endParaRPr lang="en-US" dirty="0"/>
                    </a:p>
                  </a:txBody>
                  <a:tcPr marL="72000" marR="72000" marT="0" marB="0" anchor="ctr"/>
                </a:tc>
                <a:tc>
                  <a:txBody>
                    <a:bodyPr/>
                    <a:lstStyle/>
                    <a:p>
                      <a:r>
                        <a:rPr lang="en-US" b="1" dirty="0" smtClean="0">
                          <a:latin typeface="Times New Roman" pitchFamily="18" charset="0"/>
                          <a:cs typeface="Times New Roman" pitchFamily="18" charset="0"/>
                        </a:rPr>
                        <a:t>5</a:t>
                      </a:r>
                      <a:r>
                        <a:rPr lang="sr-Cyrl-RS" b="1" dirty="0" smtClean="0">
                          <a:latin typeface="Times New Roman" pitchFamily="18" charset="0"/>
                          <a:cs typeface="Times New Roman" pitchFamily="18" charset="0"/>
                        </a:rPr>
                        <a:t> бодова</a:t>
                      </a:r>
                      <a:endParaRPr lang="en-US" dirty="0"/>
                    </a:p>
                  </a:txBody>
                  <a:tcPr marL="72000" marR="72000" marT="0" marB="0" anchor="ctr"/>
                </a:tc>
              </a:tr>
              <a:tr h="292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Cyrl-RS" dirty="0" smtClean="0">
                          <a:latin typeface="Times New Roman" pitchFamily="18" charset="0"/>
                          <a:cs typeface="Times New Roman" pitchFamily="18" charset="0"/>
                        </a:rPr>
                        <a:t>К</a:t>
                      </a:r>
                      <a:r>
                        <a:rPr lang="en-US" dirty="0" err="1" smtClean="0">
                          <a:latin typeface="Times New Roman" pitchFamily="18" charset="0"/>
                          <a:cs typeface="Times New Roman" pitchFamily="18" charset="0"/>
                        </a:rPr>
                        <a:t>олоквијум</a:t>
                      </a:r>
                      <a:endParaRPr lang="en-US" dirty="0"/>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cs typeface="Times New Roman" pitchFamily="18" charset="0"/>
                        </a:rPr>
                        <a:t>15</a:t>
                      </a:r>
                      <a:r>
                        <a:rPr lang="sr-Cyrl-RS" b="1" dirty="0" smtClean="0">
                          <a:latin typeface="Times New Roman" pitchFamily="18" charset="0"/>
                          <a:cs typeface="Times New Roman" pitchFamily="18" charset="0"/>
                        </a:rPr>
                        <a:t> бодова</a:t>
                      </a:r>
                      <a:endParaRPr lang="en-US" dirty="0"/>
                    </a:p>
                  </a:txBody>
                  <a:tcPr marL="72000" marR="72000" marT="0" marB="0" anchor="ctr"/>
                </a:tc>
              </a:tr>
              <a:tr h="322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Cyrl-RS" dirty="0" smtClean="0">
                          <a:latin typeface="Times New Roman" pitchFamily="18" charset="0"/>
                          <a:cs typeface="Times New Roman" pitchFamily="18" charset="0"/>
                        </a:rPr>
                        <a:t>С</a:t>
                      </a:r>
                      <a:r>
                        <a:rPr lang="en-US" dirty="0" err="1" smtClean="0">
                          <a:latin typeface="Times New Roman" pitchFamily="18" charset="0"/>
                          <a:cs typeface="Times New Roman" pitchFamily="18" charset="0"/>
                        </a:rPr>
                        <a:t>еминар</a:t>
                      </a:r>
                      <a:r>
                        <a:rPr lang="sr-Cyrl-RS" dirty="0" smtClean="0">
                          <a:latin typeface="Times New Roman" pitchFamily="18" charset="0"/>
                          <a:cs typeface="Times New Roman" pitchFamily="18" charset="0"/>
                        </a:rPr>
                        <a:t>ски рад</a:t>
                      </a:r>
                      <a:endParaRPr lang="en-US" dirty="0"/>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cs typeface="Times New Roman" pitchFamily="18" charset="0"/>
                        </a:rPr>
                        <a:t>10</a:t>
                      </a:r>
                      <a:r>
                        <a:rPr lang="sr-Cyrl-RS" b="1" dirty="0" smtClean="0">
                          <a:latin typeface="Times New Roman" pitchFamily="18" charset="0"/>
                          <a:cs typeface="Times New Roman" pitchFamily="18" charset="0"/>
                        </a:rPr>
                        <a:t> бодова</a:t>
                      </a:r>
                      <a:endParaRPr lang="en-US" dirty="0"/>
                    </a:p>
                  </a:txBody>
                  <a:tcPr marL="72000" marR="72000" marT="0" marB="0" anchor="ctr"/>
                </a:tc>
              </a:tr>
              <a:tr h="310428">
                <a:tc>
                  <a:txBody>
                    <a:bodyPr/>
                    <a:lstStyle/>
                    <a:p>
                      <a:r>
                        <a:rPr lang="sr-Cyrl-RS" dirty="0" smtClean="0">
                          <a:latin typeface="Times New Roman" pitchFamily="18" charset="0"/>
                          <a:cs typeface="Times New Roman" pitchFamily="18" charset="0"/>
                        </a:rPr>
                        <a:t>Писмени</a:t>
                      </a:r>
                      <a:r>
                        <a:rPr lang="sr-Cyrl-RS" baseline="0" dirty="0" smtClean="0">
                          <a:latin typeface="Times New Roman" pitchFamily="18" charset="0"/>
                          <a:cs typeface="Times New Roman" pitchFamily="18" charset="0"/>
                        </a:rPr>
                        <a:t> испит </a:t>
                      </a:r>
                      <a:endParaRPr lang="en-US" dirty="0">
                        <a:latin typeface="Times New Roman" pitchFamily="18" charset="0"/>
                        <a:cs typeface="Times New Roman" pitchFamily="18" charset="0"/>
                      </a:endParaRPr>
                    </a:p>
                  </a:txBody>
                  <a:tcPr marL="72000" marR="72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Cyrl-RS" b="1" dirty="0" smtClean="0">
                          <a:latin typeface="Times New Roman" pitchFamily="18" charset="0"/>
                          <a:cs typeface="Times New Roman" pitchFamily="18" charset="0"/>
                        </a:rPr>
                        <a:t>30 бодова</a:t>
                      </a:r>
                      <a:endParaRPr lang="en-US" dirty="0"/>
                    </a:p>
                  </a:txBody>
                  <a:tcPr marL="72000" marR="72000" marT="0" marB="0" anchor="ctr"/>
                </a:tc>
              </a:tr>
              <a:tr h="310428">
                <a:tc>
                  <a:txBody>
                    <a:bodyPr/>
                    <a:lstStyle/>
                    <a:p>
                      <a:r>
                        <a:rPr lang="sr-Cyrl-RS" dirty="0" smtClean="0">
                          <a:latin typeface="Times New Roman" pitchFamily="18" charset="0"/>
                          <a:cs typeface="Times New Roman" pitchFamily="18" charset="0"/>
                        </a:rPr>
                        <a:t>Усмени испит</a:t>
                      </a:r>
                      <a:endParaRPr lang="en-US" dirty="0">
                        <a:latin typeface="Times New Roman" pitchFamily="18" charset="0"/>
                        <a:cs typeface="Times New Roman" pitchFamily="18" charset="0"/>
                      </a:endParaRPr>
                    </a:p>
                  </a:txBody>
                  <a:tcPr marL="72000" marR="72000" marT="0" marB="0" anchor="ctr"/>
                </a:tc>
                <a:tc>
                  <a:txBody>
                    <a:bodyPr/>
                    <a:lstStyle/>
                    <a:p>
                      <a:r>
                        <a:rPr lang="sr-Cyrl-RS" b="1" dirty="0" smtClean="0">
                          <a:latin typeface="Times New Roman" pitchFamily="18" charset="0"/>
                          <a:cs typeface="Times New Roman" pitchFamily="18" charset="0"/>
                        </a:rPr>
                        <a:t>35</a:t>
                      </a:r>
                      <a:r>
                        <a:rPr lang="sr-Cyrl-RS" b="1" baseline="0" dirty="0" smtClean="0">
                          <a:latin typeface="Times New Roman" pitchFamily="18" charset="0"/>
                          <a:cs typeface="Times New Roman" pitchFamily="18" charset="0"/>
                        </a:rPr>
                        <a:t> бодова</a:t>
                      </a:r>
                      <a:endParaRPr lang="en-US" b="1" dirty="0">
                        <a:latin typeface="Times New Roman" pitchFamily="18" charset="0"/>
                        <a:cs typeface="Times New Roman" pitchFamily="18" charset="0"/>
                      </a:endParaRPr>
                    </a:p>
                  </a:txBody>
                  <a:tcPr marL="72000" marR="72000" marT="0" marB="0" anchor="ct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The study of biogeography gained&#10;popularity with the work of Alfred&#10;Russel Wallace in late 19th Century.&#10;Wallace, origin..."/>
          <p:cNvPicPr>
            <a:picLocks noChangeAspect="1" noChangeArrowheads="1"/>
          </p:cNvPicPr>
          <p:nvPr/>
        </p:nvPicPr>
        <p:blipFill>
          <a:blip r:embed="rId2" cstate="print"/>
          <a:srcRect/>
          <a:stretch>
            <a:fillRect/>
          </a:stretch>
        </p:blipFill>
        <p:spPr bwMode="auto">
          <a:xfrm>
            <a:off x="4860032" y="3641666"/>
            <a:ext cx="4283968" cy="3216334"/>
          </a:xfrm>
          <a:prstGeom prst="rect">
            <a:avLst/>
          </a:prstGeom>
          <a:noFill/>
        </p:spPr>
      </p:pic>
      <p:sp>
        <p:nvSpPr>
          <p:cNvPr id="3" name="Content Placeholder 2"/>
          <p:cNvSpPr>
            <a:spLocks noGrp="1"/>
          </p:cNvSpPr>
          <p:nvPr>
            <p:ph idx="1"/>
          </p:nvPr>
        </p:nvSpPr>
        <p:spPr>
          <a:xfrm>
            <a:off x="251520" y="260648"/>
            <a:ext cx="8892480" cy="6237312"/>
          </a:xfrm>
        </p:spPr>
        <p:txBody>
          <a:bodyPr>
            <a:normAutofit fontScale="85000" lnSpcReduction="20000"/>
          </a:bodyPr>
          <a:lstStyle/>
          <a:p>
            <a:pPr>
              <a:buNone/>
            </a:pPr>
            <a:r>
              <a:rPr lang="sr-Cyrl-RS" dirty="0" smtClean="0">
                <a:solidFill>
                  <a:srgbClr val="C00000"/>
                </a:solidFill>
              </a:rPr>
              <a:t>                         </a:t>
            </a:r>
            <a:r>
              <a:rPr lang="en-US" dirty="0" err="1" smtClean="0">
                <a:solidFill>
                  <a:srgbClr val="C00000"/>
                </a:solidFill>
              </a:rPr>
              <a:t>Алфред</a:t>
            </a:r>
            <a:r>
              <a:rPr lang="en-US" dirty="0" smtClean="0">
                <a:solidFill>
                  <a:srgbClr val="C00000"/>
                </a:solidFill>
              </a:rPr>
              <a:t> </a:t>
            </a:r>
            <a:r>
              <a:rPr lang="en-US" dirty="0" err="1" smtClean="0">
                <a:solidFill>
                  <a:srgbClr val="C00000"/>
                </a:solidFill>
              </a:rPr>
              <a:t>Расел</a:t>
            </a:r>
            <a:r>
              <a:rPr lang="en-US" dirty="0" smtClean="0">
                <a:solidFill>
                  <a:srgbClr val="C00000"/>
                </a:solidFill>
              </a:rPr>
              <a:t> В</a:t>
            </a:r>
            <a:r>
              <a:rPr lang="sr-Cyrl-RS" dirty="0" smtClean="0">
                <a:solidFill>
                  <a:srgbClr val="C00000"/>
                </a:solidFill>
              </a:rPr>
              <a:t>а</a:t>
            </a:r>
            <a:r>
              <a:rPr lang="en-US" dirty="0" smtClean="0">
                <a:solidFill>
                  <a:srgbClr val="C00000"/>
                </a:solidFill>
              </a:rPr>
              <a:t>л</a:t>
            </a:r>
            <a:r>
              <a:rPr lang="sr-Cyrl-RS" dirty="0" smtClean="0">
                <a:solidFill>
                  <a:srgbClr val="C00000"/>
                </a:solidFill>
              </a:rPr>
              <a:t>а</a:t>
            </a:r>
            <a:r>
              <a:rPr lang="en-US" dirty="0" smtClean="0">
                <a:solidFill>
                  <a:srgbClr val="C00000"/>
                </a:solidFill>
              </a:rPr>
              <a:t>с </a:t>
            </a:r>
            <a:r>
              <a:rPr lang="sr-Cyrl-RS" dirty="0" smtClean="0">
                <a:solidFill>
                  <a:srgbClr val="C00000"/>
                </a:solidFill>
              </a:rPr>
              <a:t> 1823-1913.              </a:t>
            </a:r>
          </a:p>
          <a:p>
            <a:pPr>
              <a:buNone/>
            </a:pPr>
            <a:r>
              <a:rPr lang="sr-Cyrl-RS" dirty="0" smtClean="0">
                <a:solidFill>
                  <a:srgbClr val="C00000"/>
                </a:solidFill>
              </a:rPr>
              <a:t>                        </a:t>
            </a:r>
            <a:r>
              <a:rPr lang="en-US" dirty="0" smtClean="0">
                <a:solidFill>
                  <a:srgbClr val="C00000"/>
                </a:solidFill>
              </a:rPr>
              <a:t>(</a:t>
            </a:r>
            <a:r>
              <a:rPr lang="en-US" u="sng" dirty="0" smtClean="0">
                <a:solidFill>
                  <a:srgbClr val="C00000"/>
                </a:solidFill>
                <a:hlinkClick r:id="rId3" tooltip="Alfred Russel Wallace"/>
              </a:rPr>
              <a:t>Alfred </a:t>
            </a:r>
            <a:r>
              <a:rPr lang="en-US" u="sng" dirty="0" err="1" smtClean="0">
                <a:solidFill>
                  <a:srgbClr val="C00000"/>
                </a:solidFill>
                <a:hlinkClick r:id="rId3" tooltip="Alfred Russel Wallace"/>
              </a:rPr>
              <a:t>Russel</a:t>
            </a:r>
            <a:r>
              <a:rPr lang="en-US" u="sng" dirty="0" smtClean="0">
                <a:solidFill>
                  <a:srgbClr val="C00000"/>
                </a:solidFill>
                <a:hlinkClick r:id="rId3" tooltip="Alfred Russel Wallace"/>
              </a:rPr>
              <a:t> Wallace</a:t>
            </a:r>
            <a:r>
              <a:rPr lang="en-US" dirty="0" smtClean="0">
                <a:solidFill>
                  <a:srgbClr val="C00000"/>
                </a:solidFill>
              </a:rPr>
              <a:t>) </a:t>
            </a:r>
            <a:r>
              <a:rPr lang="sr-Cyrl-RS" dirty="0" smtClean="0">
                <a:solidFill>
                  <a:srgbClr val="C00000"/>
                </a:solidFill>
              </a:rPr>
              <a:t>природњак, биолог</a:t>
            </a:r>
          </a:p>
          <a:p>
            <a:pPr>
              <a:buNone/>
            </a:pPr>
            <a:r>
              <a:rPr lang="sr-Cyrl-RS" dirty="0" smtClean="0">
                <a:solidFill>
                  <a:srgbClr val="C00000"/>
                </a:solidFill>
              </a:rPr>
              <a:t>                         географ, истраживач, еколог,  антрополог,              		   авантуриста, писац, истраживач Амазона и </a:t>
            </a:r>
          </a:p>
          <a:p>
            <a:pPr>
              <a:buNone/>
            </a:pPr>
            <a:r>
              <a:rPr lang="sr-Cyrl-RS" dirty="0" smtClean="0">
                <a:solidFill>
                  <a:srgbClr val="C00000"/>
                </a:solidFill>
              </a:rPr>
              <a:t>			   Малајског архипелага</a:t>
            </a:r>
          </a:p>
          <a:p>
            <a:pPr>
              <a:buNone/>
            </a:pPr>
            <a:r>
              <a:rPr lang="sr-Cyrl-RS" dirty="0" smtClean="0">
                <a:solidFill>
                  <a:srgbClr val="C00000"/>
                </a:solidFill>
              </a:rPr>
              <a:t>                        отац биогеографије; </a:t>
            </a:r>
          </a:p>
          <a:p>
            <a:pPr>
              <a:buNone/>
            </a:pPr>
            <a:endParaRPr lang="sr-Cyrl-RS" dirty="0" smtClean="0">
              <a:solidFill>
                <a:srgbClr val="C00000"/>
              </a:solidFill>
            </a:endParaRPr>
          </a:p>
          <a:p>
            <a:pPr>
              <a:buNone/>
            </a:pPr>
            <a:r>
              <a:rPr lang="sr-Cyrl-RS" b="1" dirty="0" smtClean="0">
                <a:solidFill>
                  <a:srgbClr val="C00000"/>
                </a:solidFill>
              </a:rPr>
              <a:t>Валасова линија </a:t>
            </a:r>
            <a:r>
              <a:rPr lang="sr-Cyrl-RS" dirty="0" smtClean="0">
                <a:solidFill>
                  <a:srgbClr val="C00000"/>
                </a:solidFill>
              </a:rPr>
              <a:t>– раздваја Индонезију на део у коме </a:t>
            </a:r>
            <a:endParaRPr lang="en-US" dirty="0" smtClean="0">
              <a:solidFill>
                <a:srgbClr val="C00000"/>
              </a:solidFill>
            </a:endParaRPr>
          </a:p>
          <a:p>
            <a:pPr>
              <a:buNone/>
            </a:pPr>
            <a:r>
              <a:rPr lang="sr-Cyrl-RS" dirty="0" smtClean="0">
                <a:solidFill>
                  <a:srgbClr val="C00000"/>
                </a:solidFill>
              </a:rPr>
              <a:t>доминирају врсте из Азије и </a:t>
            </a:r>
            <a:endParaRPr lang="en-US" dirty="0" smtClean="0">
              <a:solidFill>
                <a:srgbClr val="C00000"/>
              </a:solidFill>
            </a:endParaRPr>
          </a:p>
          <a:p>
            <a:pPr>
              <a:buNone/>
            </a:pPr>
            <a:r>
              <a:rPr lang="sr-Cyrl-RS" dirty="0" smtClean="0">
                <a:solidFill>
                  <a:srgbClr val="C00000"/>
                </a:solidFill>
              </a:rPr>
              <a:t>део где доминирају врсте из </a:t>
            </a:r>
            <a:endParaRPr lang="en-US" dirty="0" smtClean="0">
              <a:solidFill>
                <a:srgbClr val="C00000"/>
              </a:solidFill>
            </a:endParaRPr>
          </a:p>
          <a:p>
            <a:pPr>
              <a:buNone/>
            </a:pPr>
            <a:r>
              <a:rPr lang="sr-Cyrl-RS" dirty="0" smtClean="0">
                <a:solidFill>
                  <a:srgbClr val="C00000"/>
                </a:solidFill>
              </a:rPr>
              <a:t>Аустралије</a:t>
            </a:r>
          </a:p>
          <a:p>
            <a:pPr>
              <a:buNone/>
            </a:pPr>
            <a:r>
              <a:rPr lang="sr-Cyrl-RS" dirty="0" smtClean="0">
                <a:solidFill>
                  <a:srgbClr val="C00000"/>
                </a:solidFill>
              </a:rPr>
              <a:t> кооснивач ТЕОРИЈЕ ЕВОЛУЦИЈЕ</a:t>
            </a:r>
            <a:endParaRPr lang="en-US" dirty="0" smtClean="0">
              <a:solidFill>
                <a:srgbClr val="C00000"/>
              </a:solidFill>
            </a:endParaRPr>
          </a:p>
          <a:p>
            <a:pPr>
              <a:buNone/>
            </a:pPr>
            <a:r>
              <a:rPr lang="sr-Cyrl-RS" dirty="0" smtClean="0">
                <a:solidFill>
                  <a:srgbClr val="C00000"/>
                </a:solidFill>
              </a:rPr>
              <a:t> са Дарвином</a:t>
            </a:r>
          </a:p>
          <a:p>
            <a:pPr>
              <a:buNone/>
            </a:pPr>
            <a:r>
              <a:rPr lang="sr-Cyrl-RS" dirty="0" smtClean="0">
                <a:solidFill>
                  <a:srgbClr val="C00000"/>
                </a:solidFill>
              </a:rPr>
              <a:t> боје упозорења код животиња – </a:t>
            </a:r>
            <a:endParaRPr lang="en-US" dirty="0" smtClean="0">
              <a:solidFill>
                <a:srgbClr val="C00000"/>
              </a:solidFill>
            </a:endParaRPr>
          </a:p>
          <a:p>
            <a:pPr>
              <a:buNone/>
            </a:pPr>
            <a:r>
              <a:rPr lang="sr-Cyrl-RS" dirty="0" smtClean="0">
                <a:solidFill>
                  <a:srgbClr val="C00000"/>
                </a:solidFill>
              </a:rPr>
              <a:t>адаптације</a:t>
            </a:r>
          </a:p>
          <a:p>
            <a:endParaRPr lang="en-US" dirty="0"/>
          </a:p>
        </p:txBody>
      </p:sp>
      <p:pic>
        <p:nvPicPr>
          <p:cNvPr id="5" name="Picture 6" descr="File:Alfred-Russel-Wallace-c1895.jpg"/>
          <p:cNvPicPr>
            <a:picLocks noChangeAspect="1" noChangeArrowheads="1"/>
          </p:cNvPicPr>
          <p:nvPr/>
        </p:nvPicPr>
        <p:blipFill>
          <a:blip r:embed="rId4" cstate="print"/>
          <a:srcRect/>
          <a:stretch>
            <a:fillRect/>
          </a:stretch>
        </p:blipFill>
        <p:spPr bwMode="auto">
          <a:xfrm>
            <a:off x="251520" y="188640"/>
            <a:ext cx="2105061" cy="28083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0"/>
            <a:ext cx="5940152" cy="6669360"/>
          </a:xfrm>
        </p:spPr>
        <p:txBody>
          <a:bodyPr>
            <a:normAutofit fontScale="77500" lnSpcReduction="20000"/>
          </a:bodyPr>
          <a:lstStyle/>
          <a:p>
            <a:r>
              <a:rPr lang="sr-Cyrl-RS" b="1" dirty="0" smtClean="0"/>
              <a:t>Алфред Вегенер</a:t>
            </a:r>
            <a:r>
              <a:rPr lang="sr-Cyrl-RS" dirty="0" smtClean="0"/>
              <a:t> (</a:t>
            </a:r>
            <a:r>
              <a:rPr lang="en-US" i="1" dirty="0" smtClean="0"/>
              <a:t>Alfred Wegener</a:t>
            </a:r>
            <a:r>
              <a:rPr lang="en-US" dirty="0" smtClean="0"/>
              <a:t>, </a:t>
            </a:r>
            <a:r>
              <a:rPr lang="sr-Cyrl-RS" dirty="0" smtClean="0"/>
              <a:t>1880-1930) немачки астроном, </a:t>
            </a:r>
            <a:r>
              <a:rPr lang="sr-Cyrl-RS" b="1" dirty="0" smtClean="0">
                <a:solidFill>
                  <a:srgbClr val="00B050"/>
                </a:solidFill>
              </a:rPr>
              <a:t>метеоролог</a:t>
            </a:r>
            <a:r>
              <a:rPr lang="sr-Cyrl-RS" dirty="0" smtClean="0"/>
              <a:t>, геофизичар, поларни истраживач </a:t>
            </a:r>
          </a:p>
          <a:p>
            <a:r>
              <a:rPr lang="sr-Cyrl-RS" dirty="0" smtClean="0"/>
              <a:t>Још1912. поставио теорију </a:t>
            </a:r>
            <a:r>
              <a:rPr lang="sr-Cyrl-RS" dirty="0" smtClean="0">
                <a:hlinkClick r:id="rId2" tooltip="Померање континената"/>
              </a:rPr>
              <a:t>померања континената</a:t>
            </a:r>
            <a:r>
              <a:rPr lang="sr-Cyrl-RS" dirty="0" smtClean="0"/>
              <a:t> која се још назива и ТЕОРИЈА ВЕГЕНЕРА – данас позната као </a:t>
            </a:r>
            <a:r>
              <a:rPr lang="sr-Cyrl-RS" b="1" dirty="0" smtClean="0">
                <a:solidFill>
                  <a:srgbClr val="FF0000"/>
                </a:solidFill>
              </a:rPr>
              <a:t>КОНТИНЕНТАЛНИ ДРИФТ </a:t>
            </a:r>
          </a:p>
          <a:p>
            <a:r>
              <a:rPr lang="ru-RU" dirty="0" smtClean="0"/>
              <a:t>уочио сличност, као и </a:t>
            </a:r>
            <a:r>
              <a:rPr lang="ru-RU" dirty="0" smtClean="0">
                <a:hlinkClick r:id="rId3" tooltip="Франсис Бејкон"/>
              </a:rPr>
              <a:t>Френсис Бејкон</a:t>
            </a:r>
            <a:r>
              <a:rPr lang="ru-RU" dirty="0" smtClean="0"/>
              <a:t> у 17 веку, између облика континената са обе стране </a:t>
            </a:r>
            <a:r>
              <a:rPr lang="ru-RU" dirty="0" smtClean="0">
                <a:hlinkClick r:id="rId4" tooltip="Атлантски океан"/>
              </a:rPr>
              <a:t>Атлантика</a:t>
            </a:r>
            <a:r>
              <a:rPr lang="ru-RU" dirty="0" smtClean="0"/>
              <a:t> који су се могли сложити као слагалица</a:t>
            </a:r>
          </a:p>
          <a:p>
            <a:r>
              <a:rPr lang="ru-RU" dirty="0" smtClean="0"/>
              <a:t>Закључио да су континенти настали пре око 200 милиона година услед распада једног суперконтинента - </a:t>
            </a:r>
            <a:r>
              <a:rPr lang="ru-RU" b="1" dirty="0" smtClean="0">
                <a:solidFill>
                  <a:srgbClr val="FF0000"/>
                </a:solidFill>
              </a:rPr>
              <a:t>ПАНГЕА</a:t>
            </a:r>
            <a:r>
              <a:rPr lang="ru-RU" dirty="0" smtClean="0"/>
              <a:t> </a:t>
            </a:r>
            <a:r>
              <a:rPr lang="ru-RU" i="1" dirty="0" smtClean="0"/>
              <a:t>(</a:t>
            </a:r>
            <a:r>
              <a:rPr lang="sr-Latn-RS" i="1" dirty="0" smtClean="0"/>
              <a:t>pangaea)</a:t>
            </a:r>
            <a:r>
              <a:rPr lang="ru-RU" i="1" dirty="0" smtClean="0"/>
              <a:t>.</a:t>
            </a:r>
          </a:p>
          <a:p>
            <a:r>
              <a:rPr lang="ru-RU" dirty="0" smtClean="0"/>
              <a:t>Теорија је доказана и прихваћена тек 1950-тих година</a:t>
            </a:r>
            <a:endParaRPr lang="en-US" dirty="0"/>
          </a:p>
        </p:txBody>
      </p:sp>
      <p:sp>
        <p:nvSpPr>
          <p:cNvPr id="2050" name="AutoShape 2" descr="&amp;Rcy;&amp;iecy;&amp;zcy;&amp;ucy;&amp;lcy;&amp;tcy;&amp;acy;&amp;tcy; &amp;scy;&amp;lcy;&amp;icy;&amp;kcy;&amp;acy; &amp;zcy;&amp;acy; alfred wege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amp;Rcy;&amp;iecy;&amp;zcy;&amp;ucy;&amp;lcy;&amp;tcy;&amp;acy;&amp;tcy; &amp;scy;&amp;lcy;&amp;icy;&amp;kcy;&amp;acy; &amp;zcy;&amp;acy; alfred wegener"/>
          <p:cNvSpPr>
            <a:spLocks noChangeAspect="1" noChangeArrowheads="1"/>
          </p:cNvSpPr>
          <p:nvPr/>
        </p:nvSpPr>
        <p:spPr bwMode="auto">
          <a:xfrm>
            <a:off x="155575" y="-1881188"/>
            <a:ext cx="2543175" cy="3924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amp;Rcy;&amp;iecy;&amp;zcy;&amp;ucy;&amp;lcy;&amp;tcy;&amp;acy;&amp;tcy; &amp;scy;&amp;lcy;&amp;icy;&amp;kcy;&amp;acy; &amp;zcy;&amp;acy; alfred wegener"/>
          <p:cNvPicPr>
            <a:picLocks noChangeAspect="1" noChangeArrowheads="1"/>
          </p:cNvPicPr>
          <p:nvPr/>
        </p:nvPicPr>
        <p:blipFill>
          <a:blip r:embed="rId5" cstate="print"/>
          <a:srcRect/>
          <a:stretch>
            <a:fillRect/>
          </a:stretch>
        </p:blipFill>
        <p:spPr bwMode="auto">
          <a:xfrm>
            <a:off x="251520" y="188640"/>
            <a:ext cx="2543175" cy="3924301"/>
          </a:xfrm>
          <a:prstGeom prst="rect">
            <a:avLst/>
          </a:prstGeom>
          <a:noFill/>
        </p:spPr>
      </p:pic>
      <p:sp>
        <p:nvSpPr>
          <p:cNvPr id="8" name="Rectangle 7"/>
          <p:cNvSpPr/>
          <p:nvPr/>
        </p:nvSpPr>
        <p:spPr>
          <a:xfrm>
            <a:off x="395536" y="5805264"/>
            <a:ext cx="7704856" cy="461665"/>
          </a:xfrm>
          <a:prstGeom prst="rect">
            <a:avLst/>
          </a:prstGeom>
        </p:spPr>
        <p:txBody>
          <a:bodyPr wrap="square">
            <a:spAutoFit/>
          </a:bodyPr>
          <a:lstStyle/>
          <a:p>
            <a:r>
              <a:rPr lang="en-US" sz="2400" dirty="0" smtClean="0">
                <a:solidFill>
                  <a:srgbClr val="0070C0"/>
                </a:solidFill>
              </a:rPr>
              <a:t>https://www.youtube.com/watch?v=_5q8hzF9VVE</a:t>
            </a:r>
            <a:endParaRPr lang="en-US" sz="2400"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sr-Cyrl-RS" b="1" dirty="0" smtClean="0"/>
              <a:t>ПАНГЕА</a:t>
            </a:r>
            <a:endParaRPr lang="en-US" b="1" dirty="0"/>
          </a:p>
        </p:txBody>
      </p:sp>
      <p:sp>
        <p:nvSpPr>
          <p:cNvPr id="5" name="Rectangle 4"/>
          <p:cNvSpPr/>
          <p:nvPr/>
        </p:nvSpPr>
        <p:spPr>
          <a:xfrm>
            <a:off x="4355976" y="1196752"/>
            <a:ext cx="4320480" cy="461665"/>
          </a:xfrm>
          <a:prstGeom prst="rect">
            <a:avLst/>
          </a:prstGeom>
        </p:spPr>
        <p:txBody>
          <a:bodyPr wrap="square">
            <a:spAutoFit/>
          </a:bodyPr>
          <a:lstStyle/>
          <a:p>
            <a:r>
              <a:rPr lang="en-US" sz="2400" dirty="0" smtClean="0"/>
              <a:t>https://youtu.be/UvIDxu7twpc</a:t>
            </a:r>
            <a:endParaRPr lang="en-US" sz="2400" dirty="0"/>
          </a:p>
        </p:txBody>
      </p:sp>
      <p:pic>
        <p:nvPicPr>
          <p:cNvPr id="7" name="Picture 2" descr="https://upload.wikimedia.org/wikipedia/commons/thumb/c/cb/Pangaea_continents.svg/800px-Pangaea_continents.svg.png"/>
          <p:cNvPicPr>
            <a:picLocks noChangeAspect="1" noChangeArrowheads="1"/>
          </p:cNvPicPr>
          <p:nvPr/>
        </p:nvPicPr>
        <p:blipFill>
          <a:blip r:embed="rId2" cstate="print"/>
          <a:srcRect/>
          <a:stretch>
            <a:fillRect/>
          </a:stretch>
        </p:blipFill>
        <p:spPr bwMode="auto">
          <a:xfrm>
            <a:off x="251520" y="1636326"/>
            <a:ext cx="4176464" cy="4927193"/>
          </a:xfrm>
          <a:prstGeom prst="rect">
            <a:avLst/>
          </a:prstGeom>
          <a:noFill/>
        </p:spPr>
      </p:pic>
      <p:pic>
        <p:nvPicPr>
          <p:cNvPr id="9218" name="Picture 2" descr="&amp;Rcy;&amp;iecy;&amp;zcy;&amp;ucy;&amp;lcy;&amp;tcy;&amp;acy;&amp;tcy; &amp;scy;&amp;lcy;&amp;icy;&amp;kcy;&amp;acy; &amp;zcy;&amp;acy; continental drift puzzle"/>
          <p:cNvPicPr>
            <a:picLocks noChangeAspect="1" noChangeArrowheads="1"/>
          </p:cNvPicPr>
          <p:nvPr/>
        </p:nvPicPr>
        <p:blipFill>
          <a:blip r:embed="rId3" cstate="print"/>
          <a:srcRect/>
          <a:stretch>
            <a:fillRect/>
          </a:stretch>
        </p:blipFill>
        <p:spPr bwMode="auto">
          <a:xfrm>
            <a:off x="4355976" y="1988839"/>
            <a:ext cx="4695637" cy="4649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2/22/Snider-Pellegrini_Wegener_fossil_map.gif"/>
          <p:cNvPicPr>
            <a:picLocks noChangeAspect="1" noChangeArrowheads="1"/>
          </p:cNvPicPr>
          <p:nvPr/>
        </p:nvPicPr>
        <p:blipFill>
          <a:blip r:embed="rId2" cstate="print"/>
          <a:srcRect/>
          <a:stretch>
            <a:fillRect/>
          </a:stretch>
        </p:blipFill>
        <p:spPr bwMode="auto">
          <a:xfrm>
            <a:off x="251521" y="30454"/>
            <a:ext cx="8723946" cy="669793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sr-Cyrl-RS" sz="3200" b="1" dirty="0" smtClean="0"/>
              <a:t>ВЕГЕНЕРОВА ТЕОРИЈА КОНТИНЕНТАЛНОГ ДРИФТА</a:t>
            </a:r>
            <a:endParaRPr lang="en-US" sz="3200" b="1" dirty="0"/>
          </a:p>
        </p:txBody>
      </p:sp>
      <p:sp>
        <p:nvSpPr>
          <p:cNvPr id="3" name="Content Placeholder 2"/>
          <p:cNvSpPr>
            <a:spLocks noGrp="1"/>
          </p:cNvSpPr>
          <p:nvPr>
            <p:ph idx="1"/>
          </p:nvPr>
        </p:nvSpPr>
        <p:spPr>
          <a:xfrm>
            <a:off x="0" y="1196752"/>
            <a:ext cx="9144000" cy="2476872"/>
          </a:xfrm>
        </p:spPr>
        <p:txBody>
          <a:bodyPr>
            <a:normAutofit fontScale="85000" lnSpcReduction="20000"/>
          </a:bodyPr>
          <a:lstStyle/>
          <a:p>
            <a:r>
              <a:rPr lang="sr-Cyrl-RS" dirty="0" smtClean="0"/>
              <a:t>Вегенер је дао четири доказа за ову теорију</a:t>
            </a:r>
            <a:r>
              <a:rPr lang="sr-Latn-RS" dirty="0" smtClean="0"/>
              <a:t> </a:t>
            </a:r>
            <a:r>
              <a:rPr lang="sr-Cyrl-RS" dirty="0" smtClean="0"/>
              <a:t>који</a:t>
            </a:r>
            <a:r>
              <a:rPr lang="sr-Latn-RS" dirty="0" smtClean="0"/>
              <a:t> </a:t>
            </a:r>
            <a:r>
              <a:rPr lang="sr-Cyrl-RS" dirty="0" smtClean="0"/>
              <a:t>су били доказ да континенти нису увек били тамо где су сада, односно да се померају:</a:t>
            </a:r>
          </a:p>
          <a:p>
            <a:pPr marL="514350" indent="-514350">
              <a:buAutoNum type="arabicPeriod"/>
            </a:pPr>
            <a:r>
              <a:rPr lang="sr-Cyrl-RS" b="1" dirty="0" smtClean="0">
                <a:solidFill>
                  <a:srgbClr val="00B050"/>
                </a:solidFill>
              </a:rPr>
              <a:t>Уклапање обриса </a:t>
            </a:r>
          </a:p>
          <a:p>
            <a:pPr marL="514350" indent="-514350">
              <a:buNone/>
            </a:pPr>
            <a:r>
              <a:rPr lang="sr-Cyrl-RS" b="1" dirty="0" smtClean="0">
                <a:solidFill>
                  <a:srgbClr val="00B050"/>
                </a:solidFill>
              </a:rPr>
              <a:t>      континената попут </a:t>
            </a:r>
          </a:p>
          <a:p>
            <a:pPr marL="514350" indent="-514350">
              <a:buNone/>
            </a:pPr>
            <a:r>
              <a:rPr lang="sr-Cyrl-RS" b="1" dirty="0" smtClean="0">
                <a:solidFill>
                  <a:srgbClr val="00B050"/>
                </a:solidFill>
              </a:rPr>
              <a:t>      слагалице</a:t>
            </a:r>
          </a:p>
          <a:p>
            <a:endParaRPr lang="en-US" dirty="0"/>
          </a:p>
        </p:txBody>
      </p:sp>
      <p:pic>
        <p:nvPicPr>
          <p:cNvPr id="7170" name="Picture 2" descr="Continental Drift"/>
          <p:cNvPicPr>
            <a:picLocks noChangeAspect="1" noChangeArrowheads="1"/>
          </p:cNvPicPr>
          <p:nvPr/>
        </p:nvPicPr>
        <p:blipFill>
          <a:blip r:embed="rId3" cstate="print"/>
          <a:srcRect/>
          <a:stretch>
            <a:fillRect/>
          </a:stretch>
        </p:blipFill>
        <p:spPr bwMode="auto">
          <a:xfrm>
            <a:off x="395536" y="4149080"/>
            <a:ext cx="4330591" cy="2454003"/>
          </a:xfrm>
          <a:prstGeom prst="rect">
            <a:avLst/>
          </a:prstGeom>
          <a:noFill/>
        </p:spPr>
      </p:pic>
      <p:pic>
        <p:nvPicPr>
          <p:cNvPr id="7172" name="Picture 4" descr="&amp;Rcy;&amp;iecy;&amp;zcy;&amp;ucy;&amp;lcy;&amp;tcy;&amp;acy;&amp;tcy; &amp;scy;&amp;lcy;&amp;icy;&amp;kcy;&amp;acy; &amp;zcy;&amp;acy; continental drift mesosaurus"/>
          <p:cNvPicPr>
            <a:picLocks noChangeAspect="1" noChangeArrowheads="1"/>
          </p:cNvPicPr>
          <p:nvPr/>
        </p:nvPicPr>
        <p:blipFill>
          <a:blip r:embed="rId4" cstate="print"/>
          <a:srcRect/>
          <a:stretch>
            <a:fillRect/>
          </a:stretch>
        </p:blipFill>
        <p:spPr bwMode="auto">
          <a:xfrm>
            <a:off x="4932041" y="1997137"/>
            <a:ext cx="4211960" cy="486086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964488" cy="2520280"/>
          </a:xfrm>
        </p:spPr>
        <p:txBody>
          <a:bodyPr>
            <a:normAutofit/>
          </a:bodyPr>
          <a:lstStyle/>
          <a:p>
            <a:pPr marL="514350" indent="-514350">
              <a:buAutoNum type="arabicPeriod" startAt="2"/>
            </a:pPr>
            <a:r>
              <a:rPr lang="sr-Cyrl-RS" b="1" dirty="0" smtClean="0">
                <a:solidFill>
                  <a:srgbClr val="0070C0"/>
                </a:solidFill>
              </a:rPr>
              <a:t>Проналазак фосила истих </a:t>
            </a:r>
          </a:p>
          <a:p>
            <a:pPr marL="514350" indent="-514350">
              <a:buNone/>
            </a:pPr>
            <a:r>
              <a:rPr lang="sr-Cyrl-RS" b="1" dirty="0" smtClean="0">
                <a:solidFill>
                  <a:srgbClr val="0070C0"/>
                </a:solidFill>
              </a:rPr>
              <a:t>     врста животиња на територији </a:t>
            </a:r>
          </a:p>
          <a:p>
            <a:pPr marL="514350" indent="-514350">
              <a:buNone/>
            </a:pPr>
            <a:r>
              <a:rPr lang="sr-Cyrl-RS" b="1" dirty="0" smtClean="0">
                <a:solidFill>
                  <a:srgbClr val="0070C0"/>
                </a:solidFill>
              </a:rPr>
              <a:t>     Јужне Америке и Африке </a:t>
            </a:r>
          </a:p>
          <a:p>
            <a:pPr marL="514350" indent="-514350">
              <a:buNone/>
            </a:pPr>
            <a:r>
              <a:rPr lang="sr-Cyrl-RS" b="1" dirty="0" smtClean="0">
                <a:solidFill>
                  <a:srgbClr val="0070C0"/>
                </a:solidFill>
              </a:rPr>
              <a:t>     (</a:t>
            </a:r>
            <a:r>
              <a:rPr lang="sr-Latn-RS" b="1" i="1" dirty="0" smtClean="0">
                <a:solidFill>
                  <a:srgbClr val="0070C0"/>
                </a:solidFill>
              </a:rPr>
              <a:t>Mesosaurus</a:t>
            </a:r>
            <a:r>
              <a:rPr lang="sr-Latn-RS" b="1" dirty="0" smtClean="0">
                <a:solidFill>
                  <a:srgbClr val="0070C0"/>
                </a:solidFill>
              </a:rPr>
              <a:t>)</a:t>
            </a:r>
            <a:r>
              <a:rPr lang="sr-Cyrl-RS" b="1" dirty="0" smtClean="0">
                <a:solidFill>
                  <a:srgbClr val="0070C0"/>
                </a:solidFill>
              </a:rPr>
              <a:t> </a:t>
            </a:r>
          </a:p>
        </p:txBody>
      </p:sp>
      <p:pic>
        <p:nvPicPr>
          <p:cNvPr id="41988" name="Picture 4" descr="&amp;Rcy;&amp;iecy;&amp;zcy;&amp;ucy;&amp;lcy;&amp;tcy;&amp;acy;&amp;tcy; &amp;scy;&amp;lcy;&amp;icy;&amp;kcy;&amp;acy; &amp;zcy;&amp;acy; continental drift mesosaurus"/>
          <p:cNvPicPr>
            <a:picLocks noChangeAspect="1" noChangeArrowheads="1"/>
          </p:cNvPicPr>
          <p:nvPr/>
        </p:nvPicPr>
        <p:blipFill>
          <a:blip r:embed="rId2" cstate="print"/>
          <a:srcRect/>
          <a:stretch>
            <a:fillRect/>
          </a:stretch>
        </p:blipFill>
        <p:spPr bwMode="auto">
          <a:xfrm>
            <a:off x="6558136" y="404664"/>
            <a:ext cx="2585864" cy="2585864"/>
          </a:xfrm>
          <a:prstGeom prst="rect">
            <a:avLst/>
          </a:prstGeom>
          <a:noFill/>
        </p:spPr>
      </p:pic>
      <p:pic>
        <p:nvPicPr>
          <p:cNvPr id="41990" name="Picture 6" descr="&amp;Rcy;&amp;iecy;&amp;zcy;&amp;ucy;&amp;lcy;&amp;tcy;&amp;acy;&amp;tcy; &amp;scy;&amp;lcy;&amp;icy;&amp;kcy;&amp;acy; &amp;zcy;&amp;acy; continental drift mesosaurus"/>
          <p:cNvPicPr>
            <a:picLocks noChangeAspect="1" noChangeArrowheads="1"/>
          </p:cNvPicPr>
          <p:nvPr/>
        </p:nvPicPr>
        <p:blipFill>
          <a:blip r:embed="rId3" cstate="print"/>
          <a:srcRect/>
          <a:stretch>
            <a:fillRect/>
          </a:stretch>
        </p:blipFill>
        <p:spPr bwMode="auto">
          <a:xfrm>
            <a:off x="611560" y="3212976"/>
            <a:ext cx="6365189" cy="3645024"/>
          </a:xfrm>
          <a:prstGeom prst="rect">
            <a:avLst/>
          </a:prstGeom>
          <a:noFill/>
        </p:spPr>
      </p:pic>
      <p:sp>
        <p:nvSpPr>
          <p:cNvPr id="8" name="TextBox 7"/>
          <p:cNvSpPr txBox="1"/>
          <p:nvPr/>
        </p:nvSpPr>
        <p:spPr>
          <a:xfrm>
            <a:off x="7020272" y="3717032"/>
            <a:ext cx="1872208" cy="2308324"/>
          </a:xfrm>
          <a:prstGeom prst="rect">
            <a:avLst/>
          </a:prstGeom>
          <a:noFill/>
        </p:spPr>
        <p:txBody>
          <a:bodyPr wrap="square" rtlCol="0">
            <a:spAutoFit/>
          </a:bodyPr>
          <a:lstStyle/>
          <a:p>
            <a:r>
              <a:rPr lang="sr-Cyrl-RS" sz="2400" dirty="0" smtClean="0"/>
              <a:t>Овај рептил је изумро пре него што су се ова два континента раздвојила</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820472" cy="4525963"/>
          </a:xfrm>
        </p:spPr>
        <p:txBody>
          <a:bodyPr>
            <a:normAutofit lnSpcReduction="10000"/>
          </a:bodyPr>
          <a:lstStyle/>
          <a:p>
            <a:pPr marL="514350" indent="-514350">
              <a:buNone/>
            </a:pPr>
            <a:r>
              <a:rPr lang="sr-Cyrl-RS" dirty="0" smtClean="0"/>
              <a:t>3. </a:t>
            </a:r>
            <a:r>
              <a:rPr lang="sr-Cyrl-RS" b="1" dirty="0" smtClean="0">
                <a:solidFill>
                  <a:schemeClr val="accent6">
                    <a:lumMod val="50000"/>
                  </a:schemeClr>
                </a:solidFill>
              </a:rPr>
              <a:t>Планински ланци у Североисточној</a:t>
            </a:r>
          </a:p>
          <a:p>
            <a:pPr marL="514350" indent="-514350">
              <a:buNone/>
            </a:pPr>
            <a:r>
              <a:rPr lang="sr-Cyrl-RS" b="1" dirty="0" smtClean="0">
                <a:solidFill>
                  <a:schemeClr val="accent6">
                    <a:lumMod val="50000"/>
                  </a:schemeClr>
                </a:solidFill>
              </a:rPr>
              <a:t>   Америци и Северној Европи</a:t>
            </a:r>
          </a:p>
          <a:p>
            <a:pPr marL="514350" indent="-514350">
              <a:buNone/>
            </a:pPr>
            <a:r>
              <a:rPr lang="sr-Cyrl-RS" b="1" dirty="0" smtClean="0">
                <a:solidFill>
                  <a:schemeClr val="accent6">
                    <a:lumMod val="50000"/>
                  </a:schemeClr>
                </a:solidFill>
              </a:rPr>
              <a:t>   су истог типа </a:t>
            </a:r>
          </a:p>
          <a:p>
            <a:pPr marL="514350" indent="-514350">
              <a:buNone/>
            </a:pPr>
            <a:r>
              <a:rPr lang="sr-Cyrl-RS" b="1" dirty="0" smtClean="0">
                <a:solidFill>
                  <a:schemeClr val="accent6">
                    <a:lumMod val="50000"/>
                  </a:schemeClr>
                </a:solidFill>
              </a:rPr>
              <a:t>   стена и исте </a:t>
            </a:r>
          </a:p>
          <a:p>
            <a:pPr marL="514350" indent="-514350">
              <a:buNone/>
            </a:pPr>
            <a:r>
              <a:rPr lang="sr-Cyrl-RS" b="1" dirty="0" smtClean="0">
                <a:solidFill>
                  <a:schemeClr val="accent6">
                    <a:lumMod val="50000"/>
                  </a:schemeClr>
                </a:solidFill>
              </a:rPr>
              <a:t>   старости - </a:t>
            </a:r>
            <a:r>
              <a:rPr lang="sr-Cyrl-RS" dirty="0" smtClean="0"/>
              <a:t>значи да </a:t>
            </a:r>
          </a:p>
          <a:p>
            <a:pPr marL="514350" indent="-514350">
              <a:buNone/>
            </a:pPr>
            <a:r>
              <a:rPr lang="sr-Cyrl-RS" dirty="0" smtClean="0"/>
              <a:t>су некада вероватно </a:t>
            </a:r>
          </a:p>
          <a:p>
            <a:pPr marL="514350" indent="-514350">
              <a:buNone/>
            </a:pPr>
            <a:r>
              <a:rPr lang="sr-Cyrl-RS" dirty="0" smtClean="0"/>
              <a:t>били део истог ланца </a:t>
            </a:r>
          </a:p>
          <a:p>
            <a:pPr marL="514350" indent="-514350">
              <a:buNone/>
            </a:pPr>
            <a:r>
              <a:rPr lang="sr-Cyrl-RS" dirty="0" smtClean="0"/>
              <a:t>на истом континенту</a:t>
            </a:r>
          </a:p>
          <a:p>
            <a:endParaRPr lang="en-US" dirty="0" smtClean="0"/>
          </a:p>
          <a:p>
            <a:endParaRPr lang="en-US" dirty="0"/>
          </a:p>
        </p:txBody>
      </p:sp>
      <p:pic>
        <p:nvPicPr>
          <p:cNvPr id="40962" name="Picture 2" descr="&amp;Rcy;&amp;iecy;&amp;zcy;&amp;ucy;&amp;lcy;&amp;tcy;&amp;acy;&amp;tcy; &amp;scy;&amp;lcy;&amp;icy;&amp;kcy;&amp;acy; &amp;zcy;&amp;acy; continental drift mountain evidence"/>
          <p:cNvPicPr>
            <a:picLocks noChangeAspect="1" noChangeArrowheads="1"/>
          </p:cNvPicPr>
          <p:nvPr/>
        </p:nvPicPr>
        <p:blipFill>
          <a:blip r:embed="rId2" cstate="print"/>
          <a:srcRect/>
          <a:stretch>
            <a:fillRect/>
          </a:stretch>
        </p:blipFill>
        <p:spPr bwMode="auto">
          <a:xfrm>
            <a:off x="4139952" y="1268760"/>
            <a:ext cx="4680520" cy="538652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2520279"/>
          </a:xfrm>
        </p:spPr>
        <p:txBody>
          <a:bodyPr>
            <a:normAutofit fontScale="85000" lnSpcReduction="20000"/>
          </a:bodyPr>
          <a:lstStyle/>
          <a:p>
            <a:pPr>
              <a:buNone/>
            </a:pPr>
            <a:r>
              <a:rPr lang="sr-Cyrl-RS" b="1" dirty="0" smtClean="0">
                <a:solidFill>
                  <a:srgbClr val="CC00CC"/>
                </a:solidFill>
              </a:rPr>
              <a:t>4. Палеоклиматски докази - докази о постојању глечера у тропским кишним шумама Јужне Америке и Африке – стене са глацијалним стријацијама (траговима кретања глечера) и налазишта битуминозног угља (који настаје изумирањем тропског растиња) у хладним северним и јужним деловима континената – </a:t>
            </a:r>
            <a:endParaRPr lang="en-US" b="1" dirty="0">
              <a:solidFill>
                <a:srgbClr val="CC00CC"/>
              </a:solidFill>
            </a:endParaRPr>
          </a:p>
        </p:txBody>
      </p:sp>
      <p:pic>
        <p:nvPicPr>
          <p:cNvPr id="43010" name="Picture 2" descr="&amp;Rcy;&amp;iecy;&amp;zcy;&amp;ucy;&amp;lcy;&amp;tcy;&amp;acy;&amp;tcy; &amp;scy;&amp;lcy;&amp;icy;&amp;kcy;&amp;acy; &amp;zcy;&amp;acy; glacial striations on rocks"/>
          <p:cNvPicPr>
            <a:picLocks noChangeAspect="1" noChangeArrowheads="1"/>
          </p:cNvPicPr>
          <p:nvPr/>
        </p:nvPicPr>
        <p:blipFill>
          <a:blip r:embed="rId2" cstate="print"/>
          <a:srcRect/>
          <a:stretch>
            <a:fillRect/>
          </a:stretch>
        </p:blipFill>
        <p:spPr bwMode="auto">
          <a:xfrm>
            <a:off x="827584" y="4509120"/>
            <a:ext cx="7344816" cy="2348880"/>
          </a:xfrm>
          <a:prstGeom prst="rect">
            <a:avLst/>
          </a:prstGeom>
          <a:noFill/>
        </p:spPr>
      </p:pic>
      <p:sp>
        <p:nvSpPr>
          <p:cNvPr id="43016" name="AutoShape 8" descr="&amp;Rcy;&amp;iecy;&amp;zcy;&amp;ucy;&amp;lcy;&amp;tcy;&amp;acy;&amp;tcy; &amp;scy;&amp;lcy;&amp;icy;&amp;kcy;&amp;acy; &amp;zcy;&amp;acy; tropical forest"/>
          <p:cNvSpPr>
            <a:spLocks noChangeAspect="1" noChangeArrowheads="1"/>
          </p:cNvSpPr>
          <p:nvPr/>
        </p:nvSpPr>
        <p:spPr bwMode="auto">
          <a:xfrm>
            <a:off x="155575" y="-1074738"/>
            <a:ext cx="7810500"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8" name="AutoShape 10" descr="&amp;Rcy;&amp;iecy;&amp;zcy;&amp;ucy;&amp;lcy;&amp;tcy;&amp;acy;&amp;tcy; &amp;scy;&amp;lcy;&amp;icy;&amp;kcy;&amp;acy; &amp;zcy;&amp;acy; tropical forest"/>
          <p:cNvSpPr>
            <a:spLocks noChangeAspect="1" noChangeArrowheads="1"/>
          </p:cNvSpPr>
          <p:nvPr/>
        </p:nvSpPr>
        <p:spPr bwMode="auto">
          <a:xfrm>
            <a:off x="155575" y="-1074738"/>
            <a:ext cx="7810500" cy="2238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20" name="Picture 12" descr="http://www.tropicalforests.ox.ac.uk/wp-content/uploads/sites/2/2016/03/tropical-forests-1500x430.jpg"/>
          <p:cNvPicPr>
            <a:picLocks noChangeAspect="1" noChangeArrowheads="1"/>
          </p:cNvPicPr>
          <p:nvPr/>
        </p:nvPicPr>
        <p:blipFill>
          <a:blip r:embed="rId3" cstate="print"/>
          <a:srcRect/>
          <a:stretch>
            <a:fillRect/>
          </a:stretch>
        </p:blipFill>
        <p:spPr bwMode="auto">
          <a:xfrm>
            <a:off x="899593" y="2780928"/>
            <a:ext cx="3528392" cy="1728192"/>
          </a:xfrm>
          <a:prstGeom prst="rect">
            <a:avLst/>
          </a:prstGeom>
          <a:noFill/>
        </p:spPr>
      </p:pic>
      <p:pic>
        <p:nvPicPr>
          <p:cNvPr id="43022" name="Picture 14" descr="&amp;Rcy;&amp;iecy;&amp;zcy;&amp;ucy;&amp;lcy;&amp;tcy;&amp;acy;&amp;tcy; &amp;scy;&amp;lcy;&amp;icy;&amp;kcy;&amp;acy; &amp;zcy;&amp;acy; glacier"/>
          <p:cNvPicPr>
            <a:picLocks noChangeAspect="1" noChangeArrowheads="1"/>
          </p:cNvPicPr>
          <p:nvPr/>
        </p:nvPicPr>
        <p:blipFill>
          <a:blip r:embed="rId4" cstate="print"/>
          <a:srcRect/>
          <a:stretch>
            <a:fillRect/>
          </a:stretch>
        </p:blipFill>
        <p:spPr bwMode="auto">
          <a:xfrm>
            <a:off x="6056202" y="2276872"/>
            <a:ext cx="3413185" cy="226811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525963"/>
          </a:xfrm>
        </p:spPr>
        <p:txBody>
          <a:bodyPr/>
          <a:lstStyle/>
          <a:p>
            <a:r>
              <a:rPr lang="sr-Cyrl-RS" dirty="0" smtClean="0"/>
              <a:t>Налазишта угља данас су у </a:t>
            </a:r>
          </a:p>
          <a:p>
            <a:pPr>
              <a:buNone/>
            </a:pPr>
            <a:r>
              <a:rPr lang="sr-Cyrl-RS" dirty="0" smtClean="0"/>
              <a:t>   поларним и умереним областима</a:t>
            </a:r>
          </a:p>
          <a:p>
            <a:pPr>
              <a:buNone/>
            </a:pPr>
            <a:r>
              <a:rPr lang="sr-Cyrl-RS" dirty="0" smtClean="0"/>
              <a:t>   указују да су ти делови некада били</a:t>
            </a:r>
          </a:p>
          <a:p>
            <a:pPr>
              <a:buNone/>
            </a:pPr>
            <a:r>
              <a:rPr lang="sr-Cyrl-RS" dirty="0" smtClean="0"/>
              <a:t>  око екватора – у тропским крајевима</a:t>
            </a:r>
          </a:p>
        </p:txBody>
      </p:sp>
      <p:pic>
        <p:nvPicPr>
          <p:cNvPr id="47106" name="Picture 2" descr="http://maplists.com/wp-content/uploads/map-of-world-coal-deposits-40484137.jpg"/>
          <p:cNvPicPr>
            <a:picLocks noChangeAspect="1" noChangeArrowheads="1"/>
          </p:cNvPicPr>
          <p:nvPr/>
        </p:nvPicPr>
        <p:blipFill>
          <a:blip r:embed="rId2" cstate="print"/>
          <a:srcRect/>
          <a:stretch>
            <a:fillRect/>
          </a:stretch>
        </p:blipFill>
        <p:spPr bwMode="auto">
          <a:xfrm>
            <a:off x="827584" y="2430676"/>
            <a:ext cx="7272808" cy="4427323"/>
          </a:xfrm>
          <a:prstGeom prst="rect">
            <a:avLst/>
          </a:prstGeom>
          <a:noFill/>
        </p:spPr>
      </p:pic>
      <p:pic>
        <p:nvPicPr>
          <p:cNvPr id="5" name="Picture 6" descr="&amp;Rcy;&amp;iecy;&amp;zcy;&amp;ucy;&amp;lcy;&amp;tcy;&amp;acy;&amp;tcy; &amp;scy;&amp;lcy;&amp;icy;&amp;kcy;&amp;acy; &amp;zcy;&amp;acy; bituminous coal"/>
          <p:cNvPicPr>
            <a:picLocks noChangeAspect="1" noChangeArrowheads="1"/>
          </p:cNvPicPr>
          <p:nvPr/>
        </p:nvPicPr>
        <p:blipFill>
          <a:blip r:embed="rId3" cstate="print"/>
          <a:srcRect/>
          <a:stretch>
            <a:fillRect/>
          </a:stretch>
        </p:blipFill>
        <p:spPr bwMode="auto">
          <a:xfrm>
            <a:off x="6723113" y="0"/>
            <a:ext cx="2420887" cy="242088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mp;Rcy;&amp;iecy;&amp;zcy;&amp;ucy;&amp;lcy;&amp;tcy;&amp;acy;&amp;tcy; &amp;scy;&amp;lcy;&amp;icy;&amp;kcy;&amp;acy; &amp;zcy;&amp;acy; biogeography"/>
          <p:cNvPicPr>
            <a:picLocks noChangeAspect="1" noChangeArrowheads="1"/>
          </p:cNvPicPr>
          <p:nvPr/>
        </p:nvPicPr>
        <p:blipFill>
          <a:blip r:embed="rId2" cstate="print"/>
          <a:srcRect/>
          <a:stretch>
            <a:fillRect/>
          </a:stretch>
        </p:blipFill>
        <p:spPr bwMode="auto">
          <a:xfrm>
            <a:off x="899592" y="318254"/>
            <a:ext cx="7713687" cy="61709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r-Cyrl-RS" dirty="0" smtClean="0"/>
              <a:t>Семинарски рад</a:t>
            </a:r>
            <a:endParaRPr lang="en-US" dirty="0"/>
          </a:p>
        </p:txBody>
      </p:sp>
      <p:sp>
        <p:nvSpPr>
          <p:cNvPr id="3" name="Content Placeholder 2"/>
          <p:cNvSpPr>
            <a:spLocks noGrp="1"/>
          </p:cNvSpPr>
          <p:nvPr>
            <p:ph idx="1"/>
          </p:nvPr>
        </p:nvSpPr>
        <p:spPr>
          <a:xfrm>
            <a:off x="251520" y="1124744"/>
            <a:ext cx="8784976" cy="5328592"/>
          </a:xfrm>
        </p:spPr>
        <p:txBody>
          <a:bodyPr>
            <a:normAutofit fontScale="92500" lnSpcReduction="10000"/>
          </a:bodyPr>
          <a:lstStyle/>
          <a:p>
            <a:pPr marL="0" indent="0">
              <a:buNone/>
            </a:pPr>
            <a:r>
              <a:rPr lang="sr-Cyrl-RS" sz="2600" dirty="0" smtClean="0">
                <a:latin typeface="Times New Roman" pitchFamily="18" charset="0"/>
              </a:rPr>
              <a:t>- Групе од по два студента припремају рад на једну тему.</a:t>
            </a:r>
          </a:p>
          <a:p>
            <a:pPr marL="0" indent="0">
              <a:buNone/>
            </a:pPr>
            <a:r>
              <a:rPr lang="sr-Cyrl-RS" sz="2600" dirty="0" smtClean="0">
                <a:latin typeface="Times New Roman" pitchFamily="18" charset="0"/>
              </a:rPr>
              <a:t>- Усмена презентација треба да буде у трајању од 10 минута.</a:t>
            </a:r>
          </a:p>
          <a:p>
            <a:pPr marL="0" indent="0">
              <a:buNone/>
            </a:pPr>
            <a:r>
              <a:rPr lang="sr-Cyrl-RS" sz="2600" dirty="0" smtClean="0">
                <a:latin typeface="Times New Roman" pitchFamily="18" charset="0"/>
              </a:rPr>
              <a:t>- Теме:</a:t>
            </a:r>
          </a:p>
          <a:p>
            <a:pPr marL="0" indent="0">
              <a:buNone/>
            </a:pPr>
            <a:r>
              <a:rPr lang="sr-Cyrl-RS" sz="2600" b="1" dirty="0" smtClean="0">
                <a:latin typeface="Times New Roman" pitchFamily="18" charset="0"/>
              </a:rPr>
              <a:t>  Европа, Азија, Северна Америка, Јужна Америка,  Аустралија, Африка, Арктик и Антарктик</a:t>
            </a:r>
          </a:p>
          <a:p>
            <a:pPr marL="0" indent="0">
              <a:buNone/>
            </a:pPr>
            <a:r>
              <a:rPr lang="sr-Cyrl-RS" sz="2600" dirty="0" smtClean="0">
                <a:latin typeface="Times New Roman" pitchFamily="18" charset="0"/>
              </a:rPr>
              <a:t>- Обрада теме: </a:t>
            </a:r>
          </a:p>
          <a:p>
            <a:pPr marL="0" indent="0">
              <a:buNone/>
            </a:pPr>
            <a:r>
              <a:rPr lang="sr-Cyrl-RS" sz="2600" dirty="0" smtClean="0">
                <a:latin typeface="Times New Roman" pitchFamily="18" charset="0"/>
              </a:rPr>
              <a:t>1. Основне географске карактеристике одабраног подручја (одлике рељефа, планински масиви, највеће реке, климатске карактеристике)</a:t>
            </a:r>
          </a:p>
          <a:p>
            <a:pPr marL="0" indent="0">
              <a:buNone/>
            </a:pPr>
            <a:r>
              <a:rPr lang="sr-Cyrl-RS" sz="2600" dirty="0" smtClean="0">
                <a:latin typeface="Times New Roman" pitchFamily="18" charset="0"/>
              </a:rPr>
              <a:t>2. Заступљеност појединих типова биома и разлози за </a:t>
            </a:r>
            <a:r>
              <a:rPr lang="sr-Cyrl-RS" sz="2600" dirty="0">
                <a:latin typeface="Times New Roman" pitchFamily="18" charset="0"/>
              </a:rPr>
              <a:t>њихову </a:t>
            </a:r>
            <a:r>
              <a:rPr lang="sr-Cyrl-RS" sz="2600" dirty="0" smtClean="0">
                <a:latin typeface="Times New Roman" pitchFamily="18" charset="0"/>
              </a:rPr>
              <a:t>појаву на </a:t>
            </a:r>
            <a:r>
              <a:rPr lang="sr-Cyrl-RS" sz="2600" dirty="0">
                <a:latin typeface="Times New Roman" pitchFamily="18" charset="0"/>
              </a:rPr>
              <a:t>одабраном подручју </a:t>
            </a:r>
            <a:endParaRPr lang="sr-Cyrl-RS" sz="2600" dirty="0" smtClean="0">
              <a:latin typeface="Times New Roman" pitchFamily="18" charset="0"/>
            </a:endParaRPr>
          </a:p>
          <a:p>
            <a:pPr marL="0" indent="0">
              <a:buNone/>
            </a:pPr>
            <a:r>
              <a:rPr lang="sr-Cyrl-RS" sz="2600" smtClean="0">
                <a:latin typeface="Times New Roman" pitchFamily="18" charset="0"/>
              </a:rPr>
              <a:t>3. Карактеристичне </a:t>
            </a:r>
            <a:r>
              <a:rPr lang="sr-Cyrl-RS" sz="2600" dirty="0" smtClean="0">
                <a:latin typeface="Times New Roman" pitchFamily="18" charset="0"/>
              </a:rPr>
              <a:t>биљне и животињске врсте у биомима на одабраном подручју и њихове адаптације</a:t>
            </a:r>
          </a:p>
          <a:p>
            <a:pPr>
              <a:buFontTx/>
              <a:buChar char="-"/>
            </a:pPr>
            <a:endParaRPr lang="sr-Cyrl-RS" sz="2400" dirty="0" smtClean="0">
              <a:latin typeface="Times New Roman" pitchFamily="18" charset="0"/>
            </a:endParaRPr>
          </a:p>
          <a:p>
            <a:pPr>
              <a:buFontTx/>
              <a:buChar char="-"/>
            </a:pPr>
            <a:endParaRPr lang="en-US" sz="2400" dirty="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mp;Rcy;&amp;iecy;&amp;zcy;&amp;ucy;&amp;lcy;&amp;tcy;&amp;acy;&amp;tcy; &amp;scy;&amp;lcy;&amp;icy;&amp;kcy;&amp;acy; &amp;zcy;&amp;acy; tectonic plate theoru"/>
          <p:cNvPicPr>
            <a:picLocks noChangeAspect="1" noChangeArrowheads="1"/>
          </p:cNvPicPr>
          <p:nvPr/>
        </p:nvPicPr>
        <p:blipFill>
          <a:blip r:embed="rId2" cstate="print"/>
          <a:srcRect/>
          <a:stretch>
            <a:fillRect/>
          </a:stretch>
        </p:blipFill>
        <p:spPr bwMode="auto">
          <a:xfrm>
            <a:off x="5580113" y="3230545"/>
            <a:ext cx="3245346" cy="3595845"/>
          </a:xfrm>
          <a:prstGeom prst="rect">
            <a:avLst/>
          </a:prstGeom>
          <a:noFill/>
        </p:spPr>
      </p:pic>
      <p:sp>
        <p:nvSpPr>
          <p:cNvPr id="2" name="Title 1"/>
          <p:cNvSpPr>
            <a:spLocks noGrp="1"/>
          </p:cNvSpPr>
          <p:nvPr>
            <p:ph type="title"/>
          </p:nvPr>
        </p:nvSpPr>
        <p:spPr/>
        <p:txBody>
          <a:bodyPr>
            <a:normAutofit fontScale="90000"/>
          </a:bodyPr>
          <a:lstStyle/>
          <a:p>
            <a:r>
              <a:rPr lang="sr-Cyrl-RS" dirty="0" smtClean="0"/>
              <a:t>ТЕОРИЈА ТЕКТОНСКИХ ПЛОЧА</a:t>
            </a:r>
            <a:endParaRPr lang="en-US" dirty="0"/>
          </a:p>
        </p:txBody>
      </p:sp>
      <p:sp>
        <p:nvSpPr>
          <p:cNvPr id="3" name="Content Placeholder 2"/>
          <p:cNvSpPr>
            <a:spLocks noGrp="1"/>
          </p:cNvSpPr>
          <p:nvPr>
            <p:ph idx="1"/>
          </p:nvPr>
        </p:nvSpPr>
        <p:spPr>
          <a:xfrm>
            <a:off x="457200" y="1600200"/>
            <a:ext cx="8229600" cy="4061047"/>
          </a:xfrm>
        </p:spPr>
        <p:txBody>
          <a:bodyPr>
            <a:normAutofit/>
          </a:bodyPr>
          <a:lstStyle/>
          <a:p>
            <a:r>
              <a:rPr lang="sr-Cyrl-RS" dirty="0" smtClean="0"/>
              <a:t>Настала 50-тих година прошлог века</a:t>
            </a:r>
          </a:p>
          <a:p>
            <a:r>
              <a:rPr lang="sr-Cyrl-RS" dirty="0" smtClean="0"/>
              <a:t>Базирана на постулатима Алфреда Вегенера и теорији континенталног дрифта</a:t>
            </a:r>
          </a:p>
          <a:p>
            <a:r>
              <a:rPr lang="sr-Cyrl-RS" dirty="0" smtClean="0"/>
              <a:t>Објашњава кретање </a:t>
            </a:r>
          </a:p>
          <a:p>
            <a:pPr>
              <a:buNone/>
            </a:pPr>
            <a:r>
              <a:rPr lang="sr-Cyrl-RS" dirty="0" smtClean="0"/>
              <a:t>   континената, земљотресе, </a:t>
            </a:r>
          </a:p>
          <a:p>
            <a:pPr>
              <a:buNone/>
            </a:pPr>
            <a:r>
              <a:rPr lang="sr-Cyrl-RS" dirty="0" smtClean="0"/>
              <a:t>   вулкане, настанак планина</a:t>
            </a:r>
          </a:p>
          <a:p>
            <a:pPr>
              <a:buNone/>
            </a:pPr>
            <a:endParaRPr lang="sr-Cyrl-R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7"/>
            <a:ext cx="8229600" cy="2880319"/>
          </a:xfrm>
        </p:spPr>
        <p:txBody>
          <a:bodyPr>
            <a:normAutofit fontScale="77500" lnSpcReduction="20000"/>
          </a:bodyPr>
          <a:lstStyle/>
          <a:p>
            <a:r>
              <a:rPr lang="ru-RU" dirty="0" smtClean="0"/>
              <a:t>Спољни део </a:t>
            </a:r>
            <a:r>
              <a:rPr lang="ru-RU" dirty="0" smtClean="0">
                <a:hlinkClick r:id="rId2" tooltip="Земља"/>
              </a:rPr>
              <a:t>Земље</a:t>
            </a:r>
            <a:r>
              <a:rPr lang="ru-RU" dirty="0" smtClean="0"/>
              <a:t> се састоји од два слоја: спољне љуске (</a:t>
            </a:r>
            <a:r>
              <a:rPr lang="ru-RU" dirty="0" smtClean="0">
                <a:hlinkClick r:id="rId3" tooltip="Литосфера"/>
              </a:rPr>
              <a:t>литосфера</a:t>
            </a:r>
            <a:r>
              <a:rPr lang="ru-RU" dirty="0" smtClean="0"/>
              <a:t>) која обухвата </a:t>
            </a:r>
            <a:r>
              <a:rPr lang="ru-RU" dirty="0" smtClean="0">
                <a:hlinkClick r:id="rId4" tooltip="Земљина кора"/>
              </a:rPr>
              <a:t>кору</a:t>
            </a:r>
            <a:r>
              <a:rPr lang="ru-RU" dirty="0" smtClean="0"/>
              <a:t> и крути горњи део </a:t>
            </a:r>
            <a:r>
              <a:rPr lang="ru-RU" dirty="0" smtClean="0">
                <a:hlinkClick r:id="rId5" tooltip="Мантл"/>
              </a:rPr>
              <a:t>омотача</a:t>
            </a:r>
            <a:r>
              <a:rPr lang="ru-RU" dirty="0" smtClean="0"/>
              <a:t>, испод које се налази </a:t>
            </a:r>
            <a:r>
              <a:rPr lang="ru-RU" dirty="0" smtClean="0">
                <a:hlinkClick r:id="rId6" tooltip="Астеносфера"/>
              </a:rPr>
              <a:t>астеносфера</a:t>
            </a:r>
            <a:r>
              <a:rPr lang="ru-RU" dirty="0" smtClean="0"/>
              <a:t>. Иако у крутом стању, астеносфера има релативно ниску </a:t>
            </a:r>
            <a:r>
              <a:rPr lang="ru-RU" dirty="0" smtClean="0">
                <a:hlinkClick r:id="rId7" tooltip="Вискозност флуида"/>
              </a:rPr>
              <a:t>вискозност</a:t>
            </a:r>
            <a:r>
              <a:rPr lang="ru-RU" dirty="0" smtClean="0"/>
              <a:t> и смичућу моћ па зато има одређене карактеристике флуида (може да тече). Литосфера је разломљена (издељена) на тзв. литосферне плоче (</a:t>
            </a:r>
            <a:r>
              <a:rPr lang="ru-RU" dirty="0" smtClean="0">
                <a:hlinkClick r:id="rId8" tooltip="Литосферна плоча"/>
              </a:rPr>
              <a:t>тектонске плоче</a:t>
            </a:r>
            <a:r>
              <a:rPr lang="ru-RU" dirty="0" smtClean="0"/>
              <a:t>). Постоји седам главних и још много мањих плоча (по некима 13). </a:t>
            </a:r>
            <a:endParaRPr lang="en-US" dirty="0"/>
          </a:p>
        </p:txBody>
      </p:sp>
      <p:sp>
        <p:nvSpPr>
          <p:cNvPr id="4" name="Title 1"/>
          <p:cNvSpPr>
            <a:spLocks noGrp="1"/>
          </p:cNvSpPr>
          <p:nvPr>
            <p:ph type="title"/>
          </p:nvPr>
        </p:nvSpPr>
        <p:spPr>
          <a:xfrm>
            <a:off x="467544" y="0"/>
            <a:ext cx="8229600" cy="1143000"/>
          </a:xfrm>
        </p:spPr>
        <p:txBody>
          <a:bodyPr>
            <a:normAutofit fontScale="90000"/>
          </a:bodyPr>
          <a:lstStyle/>
          <a:p>
            <a:r>
              <a:rPr lang="sr-Cyrl-RS" dirty="0" smtClean="0"/>
              <a:t>ТЕОРИЈА ТЕКТОНСКИХ ПЛОЧА</a:t>
            </a:r>
            <a:endParaRPr lang="en-US" dirty="0"/>
          </a:p>
        </p:txBody>
      </p:sp>
      <p:pic>
        <p:nvPicPr>
          <p:cNvPr id="48130" name="Picture 2" descr="&amp;Scy;&amp;rcy;&amp;ocy;&amp;dcy;&amp;ncy;&amp;acy; &amp;scy;&amp;lcy;&amp;icy;&amp;kcy;&amp;acy;"/>
          <p:cNvPicPr>
            <a:picLocks noChangeAspect="1" noChangeArrowheads="1"/>
          </p:cNvPicPr>
          <p:nvPr/>
        </p:nvPicPr>
        <p:blipFill>
          <a:blip r:embed="rId9" cstate="print"/>
          <a:srcRect/>
          <a:stretch>
            <a:fillRect/>
          </a:stretch>
        </p:blipFill>
        <p:spPr bwMode="auto">
          <a:xfrm>
            <a:off x="323528" y="3886199"/>
            <a:ext cx="7632848" cy="2971801"/>
          </a:xfrm>
          <a:prstGeom prst="rect">
            <a:avLst/>
          </a:prstGeom>
          <a:noFill/>
        </p:spPr>
      </p:pic>
      <p:sp>
        <p:nvSpPr>
          <p:cNvPr id="6" name="Rectangle 5"/>
          <p:cNvSpPr/>
          <p:nvPr/>
        </p:nvSpPr>
        <p:spPr>
          <a:xfrm>
            <a:off x="1979712" y="4437112"/>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Кора</a:t>
            </a:r>
            <a:endParaRPr lang="en-US" dirty="0">
              <a:solidFill>
                <a:schemeClr val="tx1"/>
              </a:solidFill>
            </a:endParaRPr>
          </a:p>
        </p:txBody>
      </p:sp>
      <p:sp>
        <p:nvSpPr>
          <p:cNvPr id="7" name="Rectangle 6"/>
          <p:cNvSpPr/>
          <p:nvPr/>
        </p:nvSpPr>
        <p:spPr>
          <a:xfrm>
            <a:off x="5364088" y="4293096"/>
            <a:ext cx="72008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Кора</a:t>
            </a:r>
            <a:endParaRPr lang="en-US" dirty="0">
              <a:solidFill>
                <a:schemeClr val="tx1"/>
              </a:solidFill>
            </a:endParaRPr>
          </a:p>
        </p:txBody>
      </p:sp>
      <p:sp>
        <p:nvSpPr>
          <p:cNvPr id="8" name="Rectangle 7"/>
          <p:cNvSpPr/>
          <p:nvPr/>
        </p:nvSpPr>
        <p:spPr>
          <a:xfrm>
            <a:off x="5364088" y="5661248"/>
            <a:ext cx="2016224"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Астеносфера - течна</a:t>
            </a:r>
            <a:endParaRPr lang="en-US" dirty="0">
              <a:solidFill>
                <a:schemeClr val="tx1"/>
              </a:solidFill>
            </a:endParaRPr>
          </a:p>
        </p:txBody>
      </p:sp>
      <p:sp>
        <p:nvSpPr>
          <p:cNvPr id="9" name="Rectangle 8"/>
          <p:cNvSpPr/>
          <p:nvPr/>
        </p:nvSpPr>
        <p:spPr>
          <a:xfrm>
            <a:off x="3275856" y="4941168"/>
            <a:ext cx="1080120" cy="3600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400" dirty="0" smtClean="0">
                <a:solidFill>
                  <a:schemeClr val="bg1"/>
                </a:solidFill>
              </a:rPr>
              <a:t>Литосфера - чврста</a:t>
            </a:r>
            <a:endParaRPr lang="en-US" sz="14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ЗЕМЉИНИ ОМОТАЧИ</a:t>
            </a:r>
            <a:endParaRPr lang="en-US" dirty="0"/>
          </a:p>
        </p:txBody>
      </p:sp>
      <p:pic>
        <p:nvPicPr>
          <p:cNvPr id="39940" name="Picture 4" descr="http://elementarium.cpn.rs/wp-content/uploads/2015/02/vulkan.jpg"/>
          <p:cNvPicPr>
            <a:picLocks noChangeAspect="1" noChangeArrowheads="1"/>
          </p:cNvPicPr>
          <p:nvPr/>
        </p:nvPicPr>
        <p:blipFill>
          <a:blip r:embed="rId2" cstate="print"/>
          <a:srcRect/>
          <a:stretch>
            <a:fillRect/>
          </a:stretch>
        </p:blipFill>
        <p:spPr bwMode="auto">
          <a:xfrm>
            <a:off x="179513" y="1268760"/>
            <a:ext cx="6606966" cy="4752528"/>
          </a:xfrm>
          <a:prstGeom prst="rect">
            <a:avLst/>
          </a:prstGeom>
          <a:noFill/>
        </p:spPr>
      </p:pic>
      <p:cxnSp>
        <p:nvCxnSpPr>
          <p:cNvPr id="7" name="Straight Arrow Connector 6"/>
          <p:cNvCxnSpPr/>
          <p:nvPr/>
        </p:nvCxnSpPr>
        <p:spPr>
          <a:xfrm flipH="1">
            <a:off x="5652120" y="1844824"/>
            <a:ext cx="1800200"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44208" y="2780928"/>
            <a:ext cx="108012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39752" y="6165304"/>
            <a:ext cx="4896544" cy="369332"/>
          </a:xfrm>
          <a:prstGeom prst="rect">
            <a:avLst/>
          </a:prstGeom>
        </p:spPr>
        <p:txBody>
          <a:bodyPr wrap="square">
            <a:spAutoFit/>
          </a:bodyPr>
          <a:lstStyle/>
          <a:p>
            <a:r>
              <a:rPr lang="en-US" b="1" dirty="0" smtClean="0"/>
              <a:t>https://youtu.be/ryrXAGY1dmE</a:t>
            </a:r>
            <a:endParaRPr lang="en-US" b="1" dirty="0"/>
          </a:p>
        </p:txBody>
      </p:sp>
      <p:sp>
        <p:nvSpPr>
          <p:cNvPr id="12" name="TextBox 11"/>
          <p:cNvSpPr txBox="1"/>
          <p:nvPr/>
        </p:nvSpPr>
        <p:spPr>
          <a:xfrm>
            <a:off x="7380312" y="1484784"/>
            <a:ext cx="1763688" cy="369332"/>
          </a:xfrm>
          <a:prstGeom prst="rect">
            <a:avLst/>
          </a:prstGeom>
          <a:noFill/>
        </p:spPr>
        <p:txBody>
          <a:bodyPr wrap="square" rtlCol="0">
            <a:spAutoFit/>
          </a:bodyPr>
          <a:lstStyle/>
          <a:p>
            <a:r>
              <a:rPr lang="sr-Cyrl-RS" b="1" dirty="0" smtClean="0"/>
              <a:t>Земљина кора</a:t>
            </a:r>
            <a:endParaRPr lang="en-US" b="1" dirty="0"/>
          </a:p>
        </p:txBody>
      </p:sp>
      <p:sp>
        <p:nvSpPr>
          <p:cNvPr id="14" name="TextBox 13"/>
          <p:cNvSpPr txBox="1"/>
          <p:nvPr/>
        </p:nvSpPr>
        <p:spPr>
          <a:xfrm>
            <a:off x="7380312" y="2420888"/>
            <a:ext cx="1763688" cy="369332"/>
          </a:xfrm>
          <a:prstGeom prst="rect">
            <a:avLst/>
          </a:prstGeom>
          <a:noFill/>
        </p:spPr>
        <p:txBody>
          <a:bodyPr wrap="square" rtlCol="0">
            <a:spAutoFit/>
          </a:bodyPr>
          <a:lstStyle/>
          <a:p>
            <a:r>
              <a:rPr lang="sr-Cyrl-RS" b="1" dirty="0" smtClean="0"/>
              <a:t>Астеносфера</a:t>
            </a:r>
            <a:endParaRPr lang="en-US" b="1" dirty="0"/>
          </a:p>
        </p:txBody>
      </p:sp>
      <p:cxnSp>
        <p:nvCxnSpPr>
          <p:cNvPr id="15" name="Straight Arrow Connector 14"/>
          <p:cNvCxnSpPr/>
          <p:nvPr/>
        </p:nvCxnSpPr>
        <p:spPr>
          <a:xfrm flipH="1">
            <a:off x="5940152" y="3717032"/>
            <a:ext cx="1584176"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24328" y="3356992"/>
            <a:ext cx="1152128" cy="369332"/>
          </a:xfrm>
          <a:prstGeom prst="rect">
            <a:avLst/>
          </a:prstGeom>
          <a:noFill/>
        </p:spPr>
        <p:txBody>
          <a:bodyPr wrap="square" rtlCol="0">
            <a:spAutoFit/>
          </a:bodyPr>
          <a:lstStyle/>
          <a:p>
            <a:r>
              <a:rPr lang="sr-Cyrl-RS" b="1" dirty="0" smtClean="0"/>
              <a:t>Омотач</a:t>
            </a:r>
            <a:endParaRPr lang="en-US" b="1" dirty="0"/>
          </a:p>
        </p:txBody>
      </p:sp>
      <p:sp>
        <p:nvSpPr>
          <p:cNvPr id="17" name="TextBox 16"/>
          <p:cNvSpPr txBox="1"/>
          <p:nvPr/>
        </p:nvSpPr>
        <p:spPr>
          <a:xfrm>
            <a:off x="7524328" y="4149080"/>
            <a:ext cx="1008112" cy="369332"/>
          </a:xfrm>
          <a:prstGeom prst="rect">
            <a:avLst/>
          </a:prstGeom>
          <a:noFill/>
        </p:spPr>
        <p:txBody>
          <a:bodyPr wrap="square" rtlCol="0">
            <a:spAutoFit/>
          </a:bodyPr>
          <a:lstStyle/>
          <a:p>
            <a:r>
              <a:rPr lang="sr-Cyrl-RS" b="1" dirty="0" smtClean="0"/>
              <a:t>Језгро</a:t>
            </a:r>
            <a:endParaRPr lang="en-US" b="1" dirty="0"/>
          </a:p>
        </p:txBody>
      </p:sp>
      <p:cxnSp>
        <p:nvCxnSpPr>
          <p:cNvPr id="18" name="Straight Arrow Connector 17"/>
          <p:cNvCxnSpPr/>
          <p:nvPr/>
        </p:nvCxnSpPr>
        <p:spPr>
          <a:xfrm flipH="1">
            <a:off x="4932040" y="4437112"/>
            <a:ext cx="252028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9144000" cy="4525963"/>
          </a:xfrm>
        </p:spPr>
        <p:txBody>
          <a:bodyPr>
            <a:normAutofit fontScale="92500" lnSpcReduction="10000"/>
          </a:bodyPr>
          <a:lstStyle/>
          <a:p>
            <a:r>
              <a:rPr lang="ru-RU" dirty="0" smtClean="0"/>
              <a:t>Литосферне плоче плутају на астеносфери и међусобно се смичу, сударају, раздвајају, подвлаче једна под другу. Ово се дешава јер се маса отопљених стена у астеносфери помера и тежи да избије на површину земље </a:t>
            </a:r>
          </a:p>
          <a:p>
            <a:r>
              <a:rPr lang="ru-RU" dirty="0" smtClean="0"/>
              <a:t>Као резултат, сеизмичке активности - земљотреси, </a:t>
            </a:r>
            <a:r>
              <a:rPr lang="ru-RU" dirty="0" smtClean="0">
                <a:hlinkClick r:id="rId2" tooltip="Вулкан"/>
              </a:rPr>
              <a:t>вулканска</a:t>
            </a:r>
            <a:r>
              <a:rPr lang="ru-RU" dirty="0" smtClean="0"/>
              <a:t> активност, издизање </a:t>
            </a:r>
            <a:r>
              <a:rPr lang="ru-RU" dirty="0" smtClean="0">
                <a:hlinkClick r:id="rId3" tooltip="Планина"/>
              </a:rPr>
              <a:t>планинских</a:t>
            </a:r>
            <a:r>
              <a:rPr lang="ru-RU" dirty="0" smtClean="0"/>
              <a:t> ланаца па и обликовање океанских </a:t>
            </a:r>
          </a:p>
          <a:p>
            <a:pPr>
              <a:buNone/>
            </a:pPr>
            <a:r>
              <a:rPr lang="ru-RU" dirty="0" smtClean="0"/>
              <a:t>   ровова се појављује дуж </a:t>
            </a:r>
          </a:p>
          <a:p>
            <a:pPr>
              <a:buNone/>
            </a:pPr>
            <a:r>
              <a:rPr lang="ru-RU" dirty="0" smtClean="0"/>
              <a:t>   граница плоча</a:t>
            </a:r>
            <a:endParaRPr lang="en-US" dirty="0" smtClean="0"/>
          </a:p>
          <a:p>
            <a:endParaRPr lang="en-US" dirty="0"/>
          </a:p>
        </p:txBody>
      </p:sp>
      <p:pic>
        <p:nvPicPr>
          <p:cNvPr id="49154" name="Picture 2" descr="&amp;Rcy;&amp;iecy;&amp;zcy;&amp;ucy;&amp;lcy;&amp;tcy;&amp;acy;&amp;tcy; &amp;scy;&amp;lcy;&amp;icy;&amp;kcy;&amp;acy; &amp;zcy;&amp;acy; tectonic plate theoru"/>
          <p:cNvPicPr>
            <a:picLocks noChangeAspect="1" noChangeArrowheads="1"/>
          </p:cNvPicPr>
          <p:nvPr/>
        </p:nvPicPr>
        <p:blipFill>
          <a:blip r:embed="rId4" cstate="print"/>
          <a:srcRect/>
          <a:stretch>
            <a:fillRect/>
          </a:stretch>
        </p:blipFill>
        <p:spPr bwMode="auto">
          <a:xfrm>
            <a:off x="5172067" y="3933056"/>
            <a:ext cx="3592049" cy="269403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r-Cyrl-RS" dirty="0" smtClean="0"/>
              <a:t>ТЕКТОНСКЕ ПЛОЧЕ</a:t>
            </a:r>
            <a:endParaRPr lang="en-US" dirty="0"/>
          </a:p>
        </p:txBody>
      </p:sp>
      <p:pic>
        <p:nvPicPr>
          <p:cNvPr id="4" name="Picture 2" descr="&amp;Rcy;&amp;iecy;&amp;zcy;&amp;ucy;&amp;lcy;&amp;tcy;&amp;acy;&amp;tcy; &amp;scy;&amp;lcy;&amp;icy;&amp;kcy;&amp;acy; &amp;zcy;&amp;acy; tektonske ploce"/>
          <p:cNvPicPr>
            <a:picLocks noChangeAspect="1" noChangeArrowheads="1"/>
          </p:cNvPicPr>
          <p:nvPr/>
        </p:nvPicPr>
        <p:blipFill>
          <a:blip r:embed="rId2" cstate="print"/>
          <a:srcRect/>
          <a:stretch>
            <a:fillRect/>
          </a:stretch>
        </p:blipFill>
        <p:spPr bwMode="auto">
          <a:xfrm>
            <a:off x="611560" y="908720"/>
            <a:ext cx="7632848" cy="4944551"/>
          </a:xfrm>
          <a:prstGeom prst="rect">
            <a:avLst/>
          </a:prstGeom>
          <a:noFill/>
        </p:spPr>
      </p:pic>
      <p:sp>
        <p:nvSpPr>
          <p:cNvPr id="5" name="Rectangle 4"/>
          <p:cNvSpPr/>
          <p:nvPr/>
        </p:nvSpPr>
        <p:spPr>
          <a:xfrm>
            <a:off x="2123728" y="6165304"/>
            <a:ext cx="4752528" cy="400110"/>
          </a:xfrm>
          <a:prstGeom prst="rect">
            <a:avLst/>
          </a:prstGeom>
        </p:spPr>
        <p:txBody>
          <a:bodyPr wrap="square">
            <a:spAutoFit/>
          </a:bodyPr>
          <a:lstStyle/>
          <a:p>
            <a:r>
              <a:rPr lang="en-US" sz="2000" b="1" dirty="0" smtClean="0"/>
              <a:t>https://youtu.be/tcPghqnnTVk</a:t>
            </a:r>
            <a:endParaRPr lang="en-US" sz="2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p:txBody>
      </p:sp>
      <p:pic>
        <p:nvPicPr>
          <p:cNvPr id="2052" name="Picture 4" descr="&amp;Rcy;&amp;iecy;&amp;zcy;&amp;ucy;&amp;lcy;&amp;tcy;&amp;acy;&amp;tcy; &amp;scy;&amp;lcy;&amp;icy;&amp;kcy;&amp;acy; &amp;zcy;&amp;acy; tectonic plate theoru"/>
          <p:cNvPicPr>
            <a:picLocks noChangeAspect="1" noChangeArrowheads="1"/>
          </p:cNvPicPr>
          <p:nvPr/>
        </p:nvPicPr>
        <p:blipFill>
          <a:blip r:embed="rId2" cstate="print"/>
          <a:srcRect/>
          <a:stretch>
            <a:fillRect/>
          </a:stretch>
        </p:blipFill>
        <p:spPr bwMode="auto">
          <a:xfrm>
            <a:off x="1" y="836712"/>
            <a:ext cx="9144000" cy="513867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96536" cy="1143000"/>
          </a:xfrm>
        </p:spPr>
        <p:txBody>
          <a:bodyPr>
            <a:normAutofit fontScale="90000"/>
          </a:bodyPr>
          <a:lstStyle/>
          <a:p>
            <a:r>
              <a:rPr lang="sr-Cyrl-RS" dirty="0" smtClean="0"/>
              <a:t>Какве ово везе има са распрострањеношћу врста живих бића?</a:t>
            </a:r>
            <a:endParaRPr lang="en-US" dirty="0"/>
          </a:p>
        </p:txBody>
      </p:sp>
      <p:sp>
        <p:nvSpPr>
          <p:cNvPr id="3" name="Content Placeholder 2"/>
          <p:cNvSpPr>
            <a:spLocks noGrp="1"/>
          </p:cNvSpPr>
          <p:nvPr>
            <p:ph idx="1"/>
          </p:nvPr>
        </p:nvSpPr>
        <p:spPr>
          <a:xfrm>
            <a:off x="0" y="1600200"/>
            <a:ext cx="9144000" cy="5069160"/>
          </a:xfrm>
        </p:spPr>
        <p:txBody>
          <a:bodyPr>
            <a:normAutofit fontScale="85000" lnSpcReduction="20000"/>
          </a:bodyPr>
          <a:lstStyle/>
          <a:p>
            <a:r>
              <a:rPr lang="sr-Cyrl-RS" dirty="0" smtClean="0"/>
              <a:t>Теоријом тектонских плоча доказано је померање континената и омогућено предвиђање будућег удаљавања или приближавања континената. </a:t>
            </a:r>
          </a:p>
          <a:p>
            <a:r>
              <a:rPr lang="sr-Cyrl-RS" dirty="0" smtClean="0"/>
              <a:t>Распрострањеност појединих врста живих бића условљена је њиховим кретањем и ширењем по континентима који су се раздвајали и спајали током стотина милиона година геолошке историје</a:t>
            </a:r>
          </a:p>
          <a:p>
            <a:r>
              <a:rPr lang="sr-Cyrl-RS" dirty="0" smtClean="0"/>
              <a:t>Померањем континената кроз различите климатске зоне – од поларне преко умерене до тропске, жива бића су се адаптирала на нове климатске услове </a:t>
            </a:r>
          </a:p>
          <a:p>
            <a:r>
              <a:rPr lang="sr-Cyrl-RS" dirty="0" smtClean="0"/>
              <a:t>Ти процеси миграција, адаптација </a:t>
            </a:r>
            <a:r>
              <a:rPr lang="sr-Cyrl-RS" smtClean="0"/>
              <a:t>врста живих бића и </a:t>
            </a:r>
            <a:r>
              <a:rPr lang="sr-Cyrl-RS" dirty="0" smtClean="0"/>
              <a:t>природне селекције доводили су до ширења територије коју настањују поједине групе живих бића и настанка нових врста </a:t>
            </a:r>
            <a:r>
              <a:rPr lang="sr-Cyrl-RS" smtClean="0"/>
              <a:t>или изумирања </a:t>
            </a:r>
            <a:r>
              <a:rPr lang="sr-Cyrl-RS" dirty="0" smtClean="0"/>
              <a:t>других врста</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p;Rcy;&amp;iecy;&amp;zcy;&amp;ucy;&amp;lcy;&amp;tcy;&amp;acy;&amp;tcy; &amp;scy;&amp;lcy;&amp;icy;&amp;kcy;&amp;acy; &amp;zcy;&amp;acy; biogeography"/>
          <p:cNvPicPr/>
          <p:nvPr/>
        </p:nvPicPr>
        <p:blipFill>
          <a:blip r:embed="rId2" cstate="print"/>
          <a:srcRect/>
          <a:stretch>
            <a:fillRect/>
          </a:stretch>
        </p:blipFill>
        <p:spPr bwMode="auto">
          <a:xfrm>
            <a:off x="827584" y="332656"/>
            <a:ext cx="7560840" cy="5976664"/>
          </a:xfrm>
          <a:prstGeom prst="rect">
            <a:avLst/>
          </a:prstGeom>
          <a:noFill/>
          <a:ln w="9525">
            <a:noFill/>
            <a:miter lim="800000"/>
            <a:headEnd/>
            <a:tailEnd/>
          </a:ln>
        </p:spPr>
      </p:pic>
      <p:sp>
        <p:nvSpPr>
          <p:cNvPr id="5" name="Rectangle 4"/>
          <p:cNvSpPr/>
          <p:nvPr/>
        </p:nvSpPr>
        <p:spPr>
          <a:xfrm>
            <a:off x="5076056" y="1268760"/>
            <a:ext cx="144016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chemeClr val="tx1"/>
                </a:solidFill>
              </a:rPr>
              <a:t>Originalni preci porodice kamila</a:t>
            </a:r>
            <a:endParaRPr lang="en-US" sz="1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latin typeface="Times New Roman" pitchFamily="18" charset="0"/>
              </a:rPr>
              <a:t>Предавања:</a:t>
            </a:r>
            <a:br>
              <a:rPr lang="sr-Cyrl-RS" dirty="0" smtClean="0">
                <a:latin typeface="Times New Roman" pitchFamily="18" charset="0"/>
              </a:rPr>
            </a:b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sr-Cyrl-RS" sz="2000" dirty="0" smtClean="0">
                <a:latin typeface="Times New Roman" pitchFamily="18" charset="0"/>
              </a:rPr>
              <a:t>Појам, историјат, значај и подела биогеографије</a:t>
            </a:r>
          </a:p>
          <a:p>
            <a:pPr marL="457200" indent="-457200">
              <a:buFont typeface="+mj-lt"/>
              <a:buAutoNum type="arabicPeriod"/>
            </a:pPr>
            <a:r>
              <a:rPr lang="sr-Cyrl-RS" sz="2000" dirty="0" smtClean="0">
                <a:latin typeface="Times New Roman" pitchFamily="18" charset="0"/>
              </a:rPr>
              <a:t>Основни појмови у биогеографији, распрострањеност врста</a:t>
            </a:r>
            <a:endParaRPr lang="sr-Cyrl-RS" sz="2000" dirty="0" smtClean="0">
              <a:latin typeface="Times New Roman" pitchFamily="18" charset="0"/>
              <a:cs typeface="Times New Roman" pitchFamily="18" charset="0"/>
            </a:endParaRPr>
          </a:p>
          <a:p>
            <a:pPr marL="457200" indent="-457200">
              <a:buFont typeface="+mj-lt"/>
              <a:buAutoNum type="arabicPeriod"/>
            </a:pPr>
            <a:r>
              <a:rPr lang="sr-Cyrl-RS" sz="2000" dirty="0" smtClean="0">
                <a:latin typeface="Times New Roman" pitchFamily="18" charset="0"/>
                <a:cs typeface="Times New Roman" pitchFamily="18" charset="0"/>
              </a:rPr>
              <a:t>Фитогеографске области у свету; Зоогеографске области у свету </a:t>
            </a:r>
          </a:p>
          <a:p>
            <a:pPr marL="457200" indent="-457200">
              <a:buFont typeface="+mj-lt"/>
              <a:buAutoNum type="arabicPeriod"/>
            </a:pPr>
            <a:r>
              <a:rPr lang="sr-Cyrl-RS" sz="2000" dirty="0" smtClean="0">
                <a:latin typeface="Times New Roman" pitchFamily="18" charset="0"/>
                <a:cs typeface="Times New Roman" pitchFamily="18" charset="0"/>
              </a:rPr>
              <a:t>Биоми тропских и суптропских предела</a:t>
            </a:r>
            <a:endParaRPr lang="sr-Latn-RS" sz="2000" dirty="0" smtClean="0">
              <a:latin typeface="Times New Roman" pitchFamily="18" charset="0"/>
              <a:cs typeface="Times New Roman" pitchFamily="18" charset="0"/>
            </a:endParaRPr>
          </a:p>
          <a:p>
            <a:pPr marL="457200" indent="-457200">
              <a:buFont typeface="+mj-lt"/>
              <a:buAutoNum type="arabicPeriod"/>
            </a:pPr>
            <a:r>
              <a:rPr lang="sr-Cyrl-RS" sz="2000" dirty="0" smtClean="0">
                <a:latin typeface="Times New Roman" pitchFamily="18" charset="0"/>
                <a:cs typeface="Times New Roman" pitchFamily="18" charset="0"/>
              </a:rPr>
              <a:t>Биоми предела умерених географских ширина</a:t>
            </a:r>
          </a:p>
          <a:p>
            <a:pPr marL="457200" indent="-457200">
              <a:buFont typeface="+mj-lt"/>
              <a:buAutoNum type="arabicPeriod"/>
            </a:pPr>
            <a:r>
              <a:rPr lang="sr-Cyrl-RS" sz="2000" dirty="0" smtClean="0">
                <a:latin typeface="Times New Roman" pitchFamily="18" charset="0"/>
                <a:cs typeface="Times New Roman" pitchFamily="18" charset="0"/>
              </a:rPr>
              <a:t>Биоми бореалног и хладног појаса</a:t>
            </a:r>
            <a:endParaRPr lang="sr-Latn-RS" sz="2000" dirty="0" smtClean="0">
              <a:latin typeface="Times New Roman" pitchFamily="18" charset="0"/>
              <a:cs typeface="Times New Roman" pitchFamily="18" charset="0"/>
            </a:endParaRPr>
          </a:p>
          <a:p>
            <a:pPr marL="457200" indent="-457200">
              <a:buFont typeface="+mj-lt"/>
              <a:buAutoNum type="arabicPeriod"/>
            </a:pPr>
            <a:r>
              <a:rPr lang="sr-Cyrl-RS" sz="2000" dirty="0" smtClean="0">
                <a:latin typeface="Times New Roman" pitchFamily="18" charset="0"/>
                <a:cs typeface="Times New Roman" pitchFamily="18" charset="0"/>
              </a:rPr>
              <a:t>Животне </a:t>
            </a:r>
            <a:r>
              <a:rPr lang="sr-Cyrl-RS" sz="2000" dirty="0" smtClean="0">
                <a:latin typeface="Times New Roman" pitchFamily="18" charset="0"/>
                <a:cs typeface="Times New Roman" pitchFamily="18" charset="0"/>
              </a:rPr>
              <a:t>области мора</a:t>
            </a:r>
            <a:r>
              <a:rPr lang="sr-Latn-RS" sz="2000" dirty="0" smtClean="0">
                <a:latin typeface="Times New Roman" pitchFamily="18" charset="0"/>
                <a:cs typeface="Times New Roman" pitchFamily="18" charset="0"/>
              </a:rPr>
              <a:t>,</a:t>
            </a:r>
            <a:r>
              <a:rPr lang="sr-Cyrl-RS" sz="2000" dirty="0" smtClean="0">
                <a:latin typeface="Times New Roman" pitchFamily="18" charset="0"/>
                <a:cs typeface="Times New Roman" pitchFamily="18" charset="0"/>
              </a:rPr>
              <a:t> океана и копнених вода</a:t>
            </a:r>
          </a:p>
          <a:p>
            <a:pPr marL="457200" indent="-457200">
              <a:buFont typeface="+mj-lt"/>
              <a:buAutoNum type="arabicPeriod"/>
            </a:pPr>
            <a:r>
              <a:rPr lang="sr-Cyrl-RS" sz="2000" dirty="0" smtClean="0">
                <a:latin typeface="Times New Roman" pitchFamily="18" charset="0"/>
                <a:cs typeface="Times New Roman" pitchFamily="18" charset="0"/>
              </a:rPr>
              <a:t>Флора и фауна Србије и Балканског полуострва</a:t>
            </a:r>
            <a:endParaRPr 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sr-Cyrl-RS" dirty="0" smtClean="0"/>
              <a:t>Биолози сматрају да је биогеографија биолошка дисциплина</a:t>
            </a:r>
          </a:p>
          <a:p>
            <a:r>
              <a:rPr lang="sr-Cyrl-RS" dirty="0" smtClean="0"/>
              <a:t>Географи сматрају да је биогеографија географска дисциплина</a:t>
            </a:r>
            <a:endParaRPr lang="en-US" dirty="0"/>
          </a:p>
        </p:txBody>
      </p:sp>
      <p:sp>
        <p:nvSpPr>
          <p:cNvPr id="4" name="Title 1"/>
          <p:cNvSpPr>
            <a:spLocks noGrp="1"/>
          </p:cNvSpPr>
          <p:nvPr>
            <p:ph type="title"/>
          </p:nvPr>
        </p:nvSpPr>
        <p:spPr/>
        <p:txBody>
          <a:bodyPr/>
          <a:lstStyle/>
          <a:p>
            <a:r>
              <a:rPr lang="sr-Cyrl-RS" dirty="0" smtClean="0">
                <a:latin typeface="Times New Roman" pitchFamily="18" charset="0"/>
                <a:cs typeface="Times New Roman" pitchFamily="18" charset="0"/>
              </a:rPr>
              <a:t>БИОГЕОГРАФИЈА</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d_of_living_species.jpg"/>
          <p:cNvPicPr>
            <a:picLocks noChangeAspect="1" noChangeArrowheads="1"/>
          </p:cNvPicPr>
          <p:nvPr/>
        </p:nvPicPr>
        <p:blipFill>
          <a:blip r:embed="rId2" cstate="print"/>
          <a:srcRect/>
          <a:stretch>
            <a:fillRect/>
          </a:stretch>
        </p:blipFill>
        <p:spPr bwMode="auto">
          <a:xfrm>
            <a:off x="3707904" y="2780928"/>
            <a:ext cx="4762500" cy="2438400"/>
          </a:xfrm>
          <a:prstGeom prst="rect">
            <a:avLst/>
          </a:prstGeom>
          <a:noFill/>
        </p:spPr>
      </p:pic>
      <p:sp>
        <p:nvSpPr>
          <p:cNvPr id="3" name="Content Placeholder 2"/>
          <p:cNvSpPr>
            <a:spLocks noGrp="1"/>
          </p:cNvSpPr>
          <p:nvPr>
            <p:ph idx="1"/>
          </p:nvPr>
        </p:nvSpPr>
        <p:spPr>
          <a:xfrm>
            <a:off x="251520" y="332657"/>
            <a:ext cx="8435280" cy="648072"/>
          </a:xfrm>
        </p:spPr>
        <p:txBody>
          <a:bodyPr/>
          <a:lstStyle/>
          <a:p>
            <a:pPr>
              <a:buNone/>
            </a:pPr>
            <a:r>
              <a:rPr lang="sr-Cyrl-RS" dirty="0" smtClean="0"/>
              <a:t>Шта изучава биогеографија?</a:t>
            </a:r>
            <a:endParaRPr lang="en-US" dirty="0"/>
          </a:p>
        </p:txBody>
      </p:sp>
      <p:sp>
        <p:nvSpPr>
          <p:cNvPr id="6" name="Rectangle 5"/>
          <p:cNvSpPr/>
          <p:nvPr/>
        </p:nvSpPr>
        <p:spPr>
          <a:xfrm>
            <a:off x="0" y="1124744"/>
            <a:ext cx="9144000" cy="6278642"/>
          </a:xfrm>
          <a:prstGeom prst="rect">
            <a:avLst/>
          </a:prstGeom>
        </p:spPr>
        <p:txBody>
          <a:bodyPr wrap="square">
            <a:spAutoFit/>
          </a:bodyPr>
          <a:lstStyle/>
          <a:p>
            <a:endParaRPr lang="en-US" dirty="0" smtClean="0"/>
          </a:p>
          <a:p>
            <a:r>
              <a:rPr lang="sr-Cyrl-RS" sz="3200" dirty="0" smtClean="0"/>
              <a:t>Биогеографија се бави изучавањем географске распрострањености живих бића: животиња, биљака, гљива, микроорганизама</a:t>
            </a:r>
          </a:p>
          <a:p>
            <a:pPr>
              <a:buFont typeface="Arial" pitchFamily="34" charset="0"/>
              <a:buChar char="•"/>
            </a:pPr>
            <a:r>
              <a:rPr lang="sr-Cyrl-RS" sz="3200" dirty="0" smtClean="0"/>
              <a:t>Ко све постоји?</a:t>
            </a:r>
          </a:p>
          <a:p>
            <a:pPr>
              <a:buFont typeface="Arial" pitchFamily="34" charset="0"/>
              <a:buChar char="•"/>
            </a:pPr>
            <a:r>
              <a:rPr lang="sr-Cyrl-RS" sz="3200" dirty="0" smtClean="0"/>
              <a:t>Где живе?</a:t>
            </a:r>
          </a:p>
          <a:p>
            <a:pPr>
              <a:buFont typeface="Arial" pitchFamily="34" charset="0"/>
              <a:buChar char="•"/>
            </a:pPr>
            <a:r>
              <a:rPr lang="sr-Cyrl-RS" sz="3200" dirty="0" smtClean="0"/>
              <a:t>Колико их има?</a:t>
            </a:r>
          </a:p>
          <a:p>
            <a:pPr>
              <a:buFont typeface="Arial" pitchFamily="34" charset="0"/>
              <a:buChar char="•"/>
            </a:pPr>
            <a:r>
              <a:rPr lang="sr-Cyrl-RS" sz="3200" dirty="0" smtClean="0"/>
              <a:t>Зашто је то тако?</a:t>
            </a:r>
          </a:p>
          <a:p>
            <a:pPr>
              <a:buFont typeface="Arial" pitchFamily="34" charset="0"/>
              <a:buChar char="•"/>
            </a:pPr>
            <a:r>
              <a:rPr lang="sr-Cyrl-RS" sz="3200" dirty="0" smtClean="0"/>
              <a:t>Зашто различите врсте и заједнице живих бића постоје у различитим деловима Земље</a:t>
            </a:r>
            <a:r>
              <a:rPr lang="en-US" sz="3200" dirty="0" smtClean="0"/>
              <a:t>?</a:t>
            </a:r>
            <a:endParaRPr lang="sr-Cyrl-RS" sz="3200" dirty="0" smtClean="0"/>
          </a:p>
          <a:p>
            <a:pPr>
              <a:buFont typeface="Arial" pitchFamily="34" charset="0"/>
              <a:buChar char="•"/>
            </a:pPr>
            <a:r>
              <a:rPr lang="sr-Cyrl-RS" sz="3200" dirty="0" smtClean="0"/>
              <a:t>Откуд сродне биљне и животињске врсте на различитим континентима?</a:t>
            </a:r>
            <a:r>
              <a:rPr lang="en-US" sz="3200" dirty="0" smtClean="0"/>
              <a:t> </a:t>
            </a:r>
          </a:p>
          <a:p>
            <a:pPr>
              <a:buFont typeface="Arial" pitchFamily="34" charset="0"/>
              <a:buChar char="•"/>
            </a:pP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5865515"/>
          </a:xfrm>
        </p:spPr>
        <p:txBody>
          <a:bodyPr>
            <a:normAutofit/>
          </a:bodyPr>
          <a:lstStyle/>
          <a:p>
            <a:r>
              <a:rPr lang="sr-Cyrl-RS" dirty="0" smtClean="0"/>
              <a:t>Зашто Мадагаскар има врло специфичну флору и фауну?</a:t>
            </a:r>
            <a:r>
              <a:rPr lang="en-US" dirty="0" smtClean="0"/>
              <a:t> </a:t>
            </a:r>
          </a:p>
          <a:p>
            <a:r>
              <a:rPr lang="sr-Cyrl-RS" dirty="0" smtClean="0"/>
              <a:t>Зашто се тропи одликују са више биодиверзитета него игде на Земљи?</a:t>
            </a:r>
            <a:endParaRPr lang="en-US" dirty="0" smtClean="0"/>
          </a:p>
          <a:p>
            <a:r>
              <a:rPr lang="en-US" dirty="0" smtClean="0"/>
              <a:t> </a:t>
            </a:r>
            <a:r>
              <a:rPr lang="sr-Cyrl-RS" dirty="0" smtClean="0"/>
              <a:t>Зашто орангутани живе само на Борнеу и Суматри?</a:t>
            </a:r>
            <a:endParaRPr lang="en-US" dirty="0" smtClean="0"/>
          </a:p>
          <a:p>
            <a:r>
              <a:rPr lang="sr-Cyrl-RS" dirty="0" smtClean="0"/>
              <a:t>Зашто дрвеће престаје да </a:t>
            </a:r>
            <a:endParaRPr lang="en-US" dirty="0" smtClean="0"/>
          </a:p>
          <a:p>
            <a:pPr>
              <a:buNone/>
            </a:pPr>
            <a:r>
              <a:rPr lang="en-US" dirty="0" smtClean="0"/>
              <a:t>   </a:t>
            </a:r>
            <a:r>
              <a:rPr lang="sr-Cyrl-RS" dirty="0" smtClean="0"/>
              <a:t>расте на одређеним </a:t>
            </a:r>
            <a:endParaRPr lang="en-US" dirty="0" smtClean="0"/>
          </a:p>
          <a:p>
            <a:pPr>
              <a:buNone/>
            </a:pPr>
            <a:r>
              <a:rPr lang="en-US" dirty="0" smtClean="0"/>
              <a:t>   </a:t>
            </a:r>
            <a:r>
              <a:rPr lang="sr-Cyrl-RS" dirty="0" smtClean="0"/>
              <a:t>надморским висинама на </a:t>
            </a:r>
            <a:endParaRPr lang="en-US" dirty="0" smtClean="0"/>
          </a:p>
          <a:p>
            <a:pPr>
              <a:buNone/>
            </a:pPr>
            <a:r>
              <a:rPr lang="en-US" dirty="0" smtClean="0"/>
              <a:t>   </a:t>
            </a:r>
            <a:r>
              <a:rPr lang="sr-Cyrl-RS" dirty="0" smtClean="0"/>
              <a:t>планинама?</a:t>
            </a:r>
            <a:r>
              <a:rPr lang="en-US" dirty="0" smtClean="0"/>
              <a:t>  </a:t>
            </a:r>
          </a:p>
          <a:p>
            <a:endParaRPr lang="en-US" dirty="0" smtClean="0"/>
          </a:p>
        </p:txBody>
      </p:sp>
      <p:pic>
        <p:nvPicPr>
          <p:cNvPr id="21506" name="Picture 2" descr="&amp;Rcy;&amp;iecy;&amp;zcy;&amp;ucy;&amp;lcy;&amp;tcy;&amp;acy;&amp;tcy; &amp;scy;&amp;lcy;&amp;icy;&amp;kcy;&amp;acy; &amp;zcy;&amp;acy; orangutans funny pictures"/>
          <p:cNvPicPr>
            <a:picLocks noChangeAspect="1" noChangeArrowheads="1"/>
          </p:cNvPicPr>
          <p:nvPr/>
        </p:nvPicPr>
        <p:blipFill>
          <a:blip r:embed="rId2" cstate="print"/>
          <a:srcRect/>
          <a:stretch>
            <a:fillRect/>
          </a:stretch>
        </p:blipFill>
        <p:spPr bwMode="auto">
          <a:xfrm>
            <a:off x="5219700" y="2933699"/>
            <a:ext cx="3924300" cy="39243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sr-Cyrl-RS" dirty="0" smtClean="0"/>
              <a:t>Открива и објашњава </a:t>
            </a:r>
            <a:r>
              <a:rPr lang="sr-Cyrl-RS" b="1" dirty="0" smtClean="0">
                <a:solidFill>
                  <a:srgbClr val="FF0000"/>
                </a:solidFill>
              </a:rPr>
              <a:t>ЗАКОНИТОСТИ</a:t>
            </a:r>
            <a:r>
              <a:rPr lang="sr-Cyrl-RS" dirty="0" smtClean="0">
                <a:solidFill>
                  <a:srgbClr val="FF0000"/>
                </a:solidFill>
              </a:rPr>
              <a:t> распрострањења живих бића на Земљи</a:t>
            </a:r>
          </a:p>
          <a:p>
            <a:r>
              <a:rPr lang="sr-Cyrl-RS" dirty="0" smtClean="0"/>
              <a:t>Како и зашто је настала нека врста живих бића, где је распрострањена и како утиче на остале врсте са којима живи у животним заједницама</a:t>
            </a:r>
          </a:p>
          <a:p>
            <a:r>
              <a:rPr lang="sr-Cyrl-RS" dirty="0" smtClean="0"/>
              <a:t>Открива законитости формирања животних заједница</a:t>
            </a:r>
          </a:p>
          <a:p>
            <a:r>
              <a:rPr lang="sr-Cyrl-RS" dirty="0" smtClean="0"/>
              <a:t>Предвиђа </a:t>
            </a:r>
            <a:r>
              <a:rPr lang="sr-Cyrl-RS" b="1" dirty="0" smtClean="0">
                <a:solidFill>
                  <a:srgbClr val="FF0000"/>
                </a:solidFill>
              </a:rPr>
              <a:t>ПРОМЕНЕ</a:t>
            </a:r>
            <a:r>
              <a:rPr lang="sr-Cyrl-RS" dirty="0" smtClean="0"/>
              <a:t> у распрострањености врста под утицајем разних фактора</a:t>
            </a:r>
          </a:p>
          <a:p>
            <a:r>
              <a:rPr lang="sr-Cyrl-RS" dirty="0" smtClean="0"/>
              <a:t>Открива како је текла </a:t>
            </a:r>
            <a:r>
              <a:rPr lang="sr-Cyrl-RS" b="1" dirty="0" smtClean="0">
                <a:solidFill>
                  <a:srgbClr val="FF0000"/>
                </a:solidFill>
              </a:rPr>
              <a:t>ЕВОЛУЦИЈА</a:t>
            </a:r>
            <a:r>
              <a:rPr lang="sr-Cyrl-RS" dirty="0" smtClean="0"/>
              <a:t> живог света на Земљи</a:t>
            </a:r>
            <a:endParaRPr lang="en-US" dirty="0"/>
          </a:p>
        </p:txBody>
      </p:sp>
      <p:sp>
        <p:nvSpPr>
          <p:cNvPr id="4" name="Title 1"/>
          <p:cNvSpPr>
            <a:spLocks noGrp="1"/>
          </p:cNvSpPr>
          <p:nvPr>
            <p:ph type="title"/>
          </p:nvPr>
        </p:nvSpPr>
        <p:spPr/>
        <p:txBody>
          <a:bodyPr/>
          <a:lstStyle/>
          <a:p>
            <a:r>
              <a:rPr lang="sr-Cyrl-RS" dirty="0" smtClean="0">
                <a:latin typeface="Times New Roman" pitchFamily="18" charset="0"/>
                <a:cs typeface="Times New Roman" pitchFamily="18" charset="0"/>
              </a:rPr>
              <a:t>БИОГЕОГРАФИЈА</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sr-Cyrl-RS" dirty="0" smtClean="0"/>
              <a:t>Мултидисциплинарна или </a:t>
            </a:r>
            <a:r>
              <a:rPr lang="sr-Cyrl-RS" b="1" dirty="0" smtClean="0">
                <a:solidFill>
                  <a:srgbClr val="FF0000"/>
                </a:solidFill>
              </a:rPr>
              <a:t>СИНТЕТИЧКА</a:t>
            </a:r>
            <a:r>
              <a:rPr lang="sr-Cyrl-RS" dirty="0" smtClean="0"/>
              <a:t> наука: користи резултате </a:t>
            </a:r>
            <a:endParaRPr lang="en-US" dirty="0" smtClean="0"/>
          </a:p>
          <a:p>
            <a:r>
              <a:rPr lang="sr-Cyrl-RS" dirty="0" smtClean="0"/>
              <a:t>биологије, </a:t>
            </a:r>
            <a:endParaRPr lang="en-US" dirty="0" smtClean="0"/>
          </a:p>
          <a:p>
            <a:r>
              <a:rPr lang="sr-Cyrl-RS" dirty="0" smtClean="0"/>
              <a:t>географије, </a:t>
            </a:r>
            <a:endParaRPr lang="en-US" dirty="0" smtClean="0"/>
          </a:p>
          <a:p>
            <a:r>
              <a:rPr lang="sr-Cyrl-RS" dirty="0" smtClean="0"/>
              <a:t>екологије, </a:t>
            </a:r>
            <a:endParaRPr lang="en-US" dirty="0" smtClean="0"/>
          </a:p>
          <a:p>
            <a:r>
              <a:rPr lang="sr-Cyrl-RS" dirty="0" smtClean="0"/>
              <a:t>педологије, </a:t>
            </a:r>
            <a:endParaRPr lang="en-US" dirty="0" smtClean="0"/>
          </a:p>
          <a:p>
            <a:r>
              <a:rPr lang="sr-Cyrl-RS" dirty="0" smtClean="0"/>
              <a:t>климатологије, </a:t>
            </a:r>
            <a:endParaRPr lang="en-US" dirty="0" smtClean="0"/>
          </a:p>
          <a:p>
            <a:r>
              <a:rPr lang="sr-Cyrl-RS" dirty="0" smtClean="0"/>
              <a:t>геологије, </a:t>
            </a:r>
            <a:endParaRPr lang="en-US" dirty="0" smtClean="0"/>
          </a:p>
          <a:p>
            <a:r>
              <a:rPr lang="sr-Cyrl-RS" dirty="0" smtClean="0"/>
              <a:t>теорију еволуције, </a:t>
            </a:r>
            <a:endParaRPr lang="en-US" dirty="0" smtClean="0"/>
          </a:p>
          <a:p>
            <a:r>
              <a:rPr lang="sr-Cyrl-RS" dirty="0" smtClean="0"/>
              <a:t>математике, итд.</a:t>
            </a:r>
          </a:p>
          <a:p>
            <a:endParaRPr lang="en-US" dirty="0"/>
          </a:p>
        </p:txBody>
      </p:sp>
      <p:sp>
        <p:nvSpPr>
          <p:cNvPr id="4" name="Title 1"/>
          <p:cNvSpPr>
            <a:spLocks noGrp="1"/>
          </p:cNvSpPr>
          <p:nvPr>
            <p:ph type="title"/>
          </p:nvPr>
        </p:nvSpPr>
        <p:spPr/>
        <p:txBody>
          <a:bodyPr/>
          <a:lstStyle/>
          <a:p>
            <a:r>
              <a:rPr lang="sr-Cyrl-RS" dirty="0" smtClean="0">
                <a:latin typeface="Times New Roman" pitchFamily="18" charset="0"/>
                <a:cs typeface="Times New Roman" pitchFamily="18" charset="0"/>
              </a:rPr>
              <a:t>БИОГЕОГРАФИЈА</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3015</TotalTime>
  <Words>1330</Words>
  <Application>Microsoft Office PowerPoint</Application>
  <PresentationFormat>On-screen Show (4:3)</PresentationFormat>
  <Paragraphs>215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БИОГЕОГРАФИЈА</vt:lpstr>
      <vt:lpstr>БИОГЕОГРАФИЈА</vt:lpstr>
      <vt:lpstr>Семинарски рад</vt:lpstr>
      <vt:lpstr>Предавања: </vt:lpstr>
      <vt:lpstr>БИОГЕОГРАФИЈА</vt:lpstr>
      <vt:lpstr>PowerPoint Presentation</vt:lpstr>
      <vt:lpstr>PowerPoint Presentation</vt:lpstr>
      <vt:lpstr>БИОГЕОГРАФИЈА</vt:lpstr>
      <vt:lpstr>БИОГЕОГРАФИЈА</vt:lpstr>
      <vt:lpstr>БИОГЕОГРАФИЈА</vt:lpstr>
      <vt:lpstr>PowerPoint Presentation</vt:lpstr>
      <vt:lpstr>PowerPoint Presentation</vt:lpstr>
      <vt:lpstr>ИСТОРИЈСКИ РАЗВОЈ БИОГЕОГРАФИЈЕ</vt:lpstr>
      <vt:lpstr>Прве идеје</vt:lpstr>
      <vt:lpstr>ИСТОРИЈСКИ РАЗВОЈ БИОГЕОГРАФИЈЕ</vt:lpstr>
      <vt:lpstr>PowerPoint Presentation</vt:lpstr>
      <vt:lpstr>PowerPoint Presentation</vt:lpstr>
      <vt:lpstr>PowerPoint Presentation</vt:lpstr>
      <vt:lpstr>Путовање бродом “Бигл” 1831-1836.</vt:lpstr>
      <vt:lpstr>PowerPoint Presentation</vt:lpstr>
      <vt:lpstr>PowerPoint Presentation</vt:lpstr>
      <vt:lpstr>ПАНГЕА</vt:lpstr>
      <vt:lpstr>PowerPoint Presentation</vt:lpstr>
      <vt:lpstr>ВЕГЕНЕРОВА ТЕОРИЈА КОНТИНЕНТАЛНОГ ДРИФТА</vt:lpstr>
      <vt:lpstr>PowerPoint Presentation</vt:lpstr>
      <vt:lpstr>PowerPoint Presentation</vt:lpstr>
      <vt:lpstr>PowerPoint Presentation</vt:lpstr>
      <vt:lpstr>PowerPoint Presentation</vt:lpstr>
      <vt:lpstr>PowerPoint Presentation</vt:lpstr>
      <vt:lpstr>ТЕОРИЈА ТЕКТОНСКИХ ПЛОЧА</vt:lpstr>
      <vt:lpstr>ТЕОРИЈА ТЕКТОНСКИХ ПЛОЧА</vt:lpstr>
      <vt:lpstr>ЗЕМЉИНИ ОМОТАЧИ</vt:lpstr>
      <vt:lpstr>PowerPoint Presentation</vt:lpstr>
      <vt:lpstr>ТЕКТОНСКЕ ПЛОЧЕ</vt:lpstr>
      <vt:lpstr>PowerPoint Presentation</vt:lpstr>
      <vt:lpstr>Какве ово везе има са распрострањеношћу врста живих бића?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БИОГЕОГРАФИЈА</dc:title>
  <dc:creator>Stojkov</dc:creator>
  <cp:lastModifiedBy>stojkov</cp:lastModifiedBy>
  <cp:revision>182</cp:revision>
  <dcterms:created xsi:type="dcterms:W3CDTF">2017-01-09T18:22:59Z</dcterms:created>
  <dcterms:modified xsi:type="dcterms:W3CDTF">2020-03-17T07:15:14Z</dcterms:modified>
</cp:coreProperties>
</file>