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80" r:id="rId3"/>
    <p:sldId id="288" r:id="rId4"/>
    <p:sldId id="289" r:id="rId5"/>
    <p:sldId id="290" r:id="rId6"/>
    <p:sldId id="291" r:id="rId7"/>
    <p:sldId id="292" r:id="rId8"/>
    <p:sldId id="284" r:id="rId9"/>
    <p:sldId id="285" r:id="rId10"/>
    <p:sldId id="286" r:id="rId11"/>
    <p:sldId id="287" r:id="rId12"/>
    <p:sldId id="281" r:id="rId13"/>
    <p:sldId id="282" r:id="rId14"/>
    <p:sldId id="283" r:id="rId15"/>
    <p:sldId id="265" r:id="rId16"/>
    <p:sldId id="268" r:id="rId17"/>
    <p:sldId id="275" r:id="rId18"/>
    <p:sldId id="274" r:id="rId19"/>
    <p:sldId id="273" r:id="rId20"/>
    <p:sldId id="272" r:id="rId21"/>
    <p:sldId id="271" r:id="rId22"/>
    <p:sldId id="276" r:id="rId23"/>
    <p:sldId id="279" r:id="rId24"/>
    <p:sldId id="278" r:id="rId25"/>
    <p:sldId id="293" r:id="rId26"/>
    <p:sldId id="294" r:id="rId27"/>
    <p:sldId id="295" r:id="rId28"/>
    <p:sldId id="296" r:id="rId29"/>
    <p:sldId id="297" r:id="rId30"/>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r-Latn-R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r-Latn-RS"/>
          </a:p>
        </p:txBody>
      </p:sp>
      <p:sp>
        <p:nvSpPr>
          <p:cNvPr id="4" name="Date Placeholder 3"/>
          <p:cNvSpPr>
            <a:spLocks noGrp="1"/>
          </p:cNvSpPr>
          <p:nvPr>
            <p:ph type="dt" sz="half" idx="10"/>
          </p:nvPr>
        </p:nvSpPr>
        <p:spPr/>
        <p:txBody>
          <a:bodyPr/>
          <a:lstStyle/>
          <a:p>
            <a:fld id="{6B10EE77-AAD1-4DDD-BF11-FC080C8A7779}" type="datetimeFigureOut">
              <a:rPr lang="sr-Latn-RS" smtClean="0"/>
              <a:t>8.1.2017</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F3DB56D1-F721-489B-8394-B0DF300B02C7}" type="slidenum">
              <a:rPr lang="sr-Latn-RS" smtClean="0"/>
              <a:t>‹#›</a:t>
            </a:fld>
            <a:endParaRPr lang="sr-Latn-RS"/>
          </a:p>
        </p:txBody>
      </p:sp>
    </p:spTree>
    <p:extLst>
      <p:ext uri="{BB962C8B-B14F-4D97-AF65-F5344CB8AC3E}">
        <p14:creationId xmlns:p14="http://schemas.microsoft.com/office/powerpoint/2010/main" val="4073068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R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4" name="Date Placeholder 3"/>
          <p:cNvSpPr>
            <a:spLocks noGrp="1"/>
          </p:cNvSpPr>
          <p:nvPr>
            <p:ph type="dt" sz="half" idx="10"/>
          </p:nvPr>
        </p:nvSpPr>
        <p:spPr/>
        <p:txBody>
          <a:bodyPr/>
          <a:lstStyle/>
          <a:p>
            <a:fld id="{6B10EE77-AAD1-4DDD-BF11-FC080C8A7779}" type="datetimeFigureOut">
              <a:rPr lang="sr-Latn-RS" smtClean="0"/>
              <a:t>8.1.2017</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F3DB56D1-F721-489B-8394-B0DF300B02C7}" type="slidenum">
              <a:rPr lang="sr-Latn-RS" smtClean="0"/>
              <a:t>‹#›</a:t>
            </a:fld>
            <a:endParaRPr lang="sr-Latn-RS"/>
          </a:p>
        </p:txBody>
      </p:sp>
    </p:spTree>
    <p:extLst>
      <p:ext uri="{BB962C8B-B14F-4D97-AF65-F5344CB8AC3E}">
        <p14:creationId xmlns:p14="http://schemas.microsoft.com/office/powerpoint/2010/main" val="4092347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sr-Latn-R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4" name="Date Placeholder 3"/>
          <p:cNvSpPr>
            <a:spLocks noGrp="1"/>
          </p:cNvSpPr>
          <p:nvPr>
            <p:ph type="dt" sz="half" idx="10"/>
          </p:nvPr>
        </p:nvSpPr>
        <p:spPr/>
        <p:txBody>
          <a:bodyPr/>
          <a:lstStyle/>
          <a:p>
            <a:fld id="{6B10EE77-AAD1-4DDD-BF11-FC080C8A7779}" type="datetimeFigureOut">
              <a:rPr lang="sr-Latn-RS" smtClean="0"/>
              <a:t>8.1.2017</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F3DB56D1-F721-489B-8394-B0DF300B02C7}" type="slidenum">
              <a:rPr lang="sr-Latn-RS" smtClean="0"/>
              <a:t>‹#›</a:t>
            </a:fld>
            <a:endParaRPr lang="sr-Latn-RS"/>
          </a:p>
        </p:txBody>
      </p:sp>
    </p:spTree>
    <p:extLst>
      <p:ext uri="{BB962C8B-B14F-4D97-AF65-F5344CB8AC3E}">
        <p14:creationId xmlns:p14="http://schemas.microsoft.com/office/powerpoint/2010/main" val="1135309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02CEA7-5F0D-4C21-9181-8104CD00C9CE}" type="datetimeFigureOut">
              <a:rPr lang="en-US" smtClean="0">
                <a:solidFill>
                  <a:prstClr val="black">
                    <a:tint val="75000"/>
                  </a:prstClr>
                </a:solidFill>
              </a:rPr>
              <a:pPr/>
              <a:t>1/8/2017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813DB1-E3F0-4E6A-9BD6-57703FC3B1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2857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02CEA7-5F0D-4C21-9181-8104CD00C9CE}" type="datetimeFigureOut">
              <a:rPr lang="en-US" smtClean="0">
                <a:solidFill>
                  <a:prstClr val="black">
                    <a:tint val="75000"/>
                  </a:prstClr>
                </a:solidFill>
              </a:rPr>
              <a:pPr/>
              <a:t>1/8/2017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813DB1-E3F0-4E6A-9BD6-57703FC3B1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194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02CEA7-5F0D-4C21-9181-8104CD00C9CE}" type="datetimeFigureOut">
              <a:rPr lang="en-US" smtClean="0">
                <a:solidFill>
                  <a:prstClr val="black">
                    <a:tint val="75000"/>
                  </a:prstClr>
                </a:solidFill>
              </a:rPr>
              <a:pPr/>
              <a:t>1/8/2017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813DB1-E3F0-4E6A-9BD6-57703FC3B1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005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D02CEA7-5F0D-4C21-9181-8104CD00C9CE}" type="datetimeFigureOut">
              <a:rPr lang="en-US" smtClean="0">
                <a:solidFill>
                  <a:prstClr val="black">
                    <a:tint val="75000"/>
                  </a:prstClr>
                </a:solidFill>
              </a:rPr>
              <a:pPr/>
              <a:t>1/8/2017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A813DB1-E3F0-4E6A-9BD6-57703FC3B1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95025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02CEA7-5F0D-4C21-9181-8104CD00C9CE}" type="datetimeFigureOut">
              <a:rPr lang="en-US" smtClean="0">
                <a:solidFill>
                  <a:prstClr val="black">
                    <a:tint val="75000"/>
                  </a:prstClr>
                </a:solidFill>
              </a:rPr>
              <a:pPr/>
              <a:t>1/8/2017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A813DB1-E3F0-4E6A-9BD6-57703FC3B1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83530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02CEA7-5F0D-4C21-9181-8104CD00C9CE}" type="datetimeFigureOut">
              <a:rPr lang="en-US" smtClean="0">
                <a:solidFill>
                  <a:prstClr val="black">
                    <a:tint val="75000"/>
                  </a:prstClr>
                </a:solidFill>
              </a:rPr>
              <a:pPr/>
              <a:t>1/8/2017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A813DB1-E3F0-4E6A-9BD6-57703FC3B1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6624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02CEA7-5F0D-4C21-9181-8104CD00C9CE}" type="datetimeFigureOut">
              <a:rPr lang="en-US" smtClean="0">
                <a:solidFill>
                  <a:prstClr val="black">
                    <a:tint val="75000"/>
                  </a:prstClr>
                </a:solidFill>
              </a:rPr>
              <a:pPr/>
              <a:t>1/8/2017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A813DB1-E3F0-4E6A-9BD6-57703FC3B1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4236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02CEA7-5F0D-4C21-9181-8104CD00C9CE}" type="datetimeFigureOut">
              <a:rPr lang="en-US" smtClean="0">
                <a:solidFill>
                  <a:prstClr val="black">
                    <a:tint val="75000"/>
                  </a:prstClr>
                </a:solidFill>
              </a:rPr>
              <a:pPr/>
              <a:t>1/8/2017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A813DB1-E3F0-4E6A-9BD6-57703FC3B1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441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R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4" name="Date Placeholder 3"/>
          <p:cNvSpPr>
            <a:spLocks noGrp="1"/>
          </p:cNvSpPr>
          <p:nvPr>
            <p:ph type="dt" sz="half" idx="10"/>
          </p:nvPr>
        </p:nvSpPr>
        <p:spPr/>
        <p:txBody>
          <a:bodyPr/>
          <a:lstStyle/>
          <a:p>
            <a:fld id="{6B10EE77-AAD1-4DDD-BF11-FC080C8A7779}" type="datetimeFigureOut">
              <a:rPr lang="sr-Latn-RS" smtClean="0"/>
              <a:t>8.1.2017</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F3DB56D1-F721-489B-8394-B0DF300B02C7}" type="slidenum">
              <a:rPr lang="sr-Latn-RS" smtClean="0"/>
              <a:t>‹#›</a:t>
            </a:fld>
            <a:endParaRPr lang="sr-Latn-RS"/>
          </a:p>
        </p:txBody>
      </p:sp>
    </p:spTree>
    <p:extLst>
      <p:ext uri="{BB962C8B-B14F-4D97-AF65-F5344CB8AC3E}">
        <p14:creationId xmlns:p14="http://schemas.microsoft.com/office/powerpoint/2010/main" val="33123454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02CEA7-5F0D-4C21-9181-8104CD00C9CE}" type="datetimeFigureOut">
              <a:rPr lang="en-US" smtClean="0">
                <a:solidFill>
                  <a:prstClr val="black">
                    <a:tint val="75000"/>
                  </a:prstClr>
                </a:solidFill>
              </a:rPr>
              <a:pPr/>
              <a:t>1/8/2017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A813DB1-E3F0-4E6A-9BD6-57703FC3B1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52372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02CEA7-5F0D-4C21-9181-8104CD00C9CE}" type="datetimeFigureOut">
              <a:rPr lang="en-US" smtClean="0">
                <a:solidFill>
                  <a:prstClr val="black">
                    <a:tint val="75000"/>
                  </a:prstClr>
                </a:solidFill>
              </a:rPr>
              <a:pPr/>
              <a:t>1/8/2017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813DB1-E3F0-4E6A-9BD6-57703FC3B1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01901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02CEA7-5F0D-4C21-9181-8104CD00C9CE}" type="datetimeFigureOut">
              <a:rPr lang="en-US" smtClean="0">
                <a:solidFill>
                  <a:prstClr val="black">
                    <a:tint val="75000"/>
                  </a:prstClr>
                </a:solidFill>
              </a:rPr>
              <a:pPr/>
              <a:t>1/8/2017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813DB1-E3F0-4E6A-9BD6-57703FC3B1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54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r-Latn-R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10EE77-AAD1-4DDD-BF11-FC080C8A7779}" type="datetimeFigureOut">
              <a:rPr lang="sr-Latn-RS" smtClean="0"/>
              <a:t>8.1.2017</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F3DB56D1-F721-489B-8394-B0DF300B02C7}" type="slidenum">
              <a:rPr lang="sr-Latn-RS" smtClean="0"/>
              <a:t>‹#›</a:t>
            </a:fld>
            <a:endParaRPr lang="sr-Latn-RS"/>
          </a:p>
        </p:txBody>
      </p:sp>
    </p:spTree>
    <p:extLst>
      <p:ext uri="{BB962C8B-B14F-4D97-AF65-F5344CB8AC3E}">
        <p14:creationId xmlns:p14="http://schemas.microsoft.com/office/powerpoint/2010/main" val="1188532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R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5" name="Date Placeholder 4"/>
          <p:cNvSpPr>
            <a:spLocks noGrp="1"/>
          </p:cNvSpPr>
          <p:nvPr>
            <p:ph type="dt" sz="half" idx="10"/>
          </p:nvPr>
        </p:nvSpPr>
        <p:spPr/>
        <p:txBody>
          <a:bodyPr/>
          <a:lstStyle/>
          <a:p>
            <a:fld id="{6B10EE77-AAD1-4DDD-BF11-FC080C8A7779}" type="datetimeFigureOut">
              <a:rPr lang="sr-Latn-RS" smtClean="0"/>
              <a:t>8.1.2017</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F3DB56D1-F721-489B-8394-B0DF300B02C7}" type="slidenum">
              <a:rPr lang="sr-Latn-RS" smtClean="0"/>
              <a:t>‹#›</a:t>
            </a:fld>
            <a:endParaRPr lang="sr-Latn-RS"/>
          </a:p>
        </p:txBody>
      </p:sp>
    </p:spTree>
    <p:extLst>
      <p:ext uri="{BB962C8B-B14F-4D97-AF65-F5344CB8AC3E}">
        <p14:creationId xmlns:p14="http://schemas.microsoft.com/office/powerpoint/2010/main" val="502632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r-Latn-R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7" name="Date Placeholder 6"/>
          <p:cNvSpPr>
            <a:spLocks noGrp="1"/>
          </p:cNvSpPr>
          <p:nvPr>
            <p:ph type="dt" sz="half" idx="10"/>
          </p:nvPr>
        </p:nvSpPr>
        <p:spPr/>
        <p:txBody>
          <a:bodyPr/>
          <a:lstStyle/>
          <a:p>
            <a:fld id="{6B10EE77-AAD1-4DDD-BF11-FC080C8A7779}" type="datetimeFigureOut">
              <a:rPr lang="sr-Latn-RS" smtClean="0"/>
              <a:t>8.1.2017</a:t>
            </a:fld>
            <a:endParaRPr lang="sr-Latn-RS"/>
          </a:p>
        </p:txBody>
      </p:sp>
      <p:sp>
        <p:nvSpPr>
          <p:cNvPr id="8" name="Footer Placeholder 7"/>
          <p:cNvSpPr>
            <a:spLocks noGrp="1"/>
          </p:cNvSpPr>
          <p:nvPr>
            <p:ph type="ftr" sz="quarter" idx="11"/>
          </p:nvPr>
        </p:nvSpPr>
        <p:spPr/>
        <p:txBody>
          <a:bodyPr/>
          <a:lstStyle/>
          <a:p>
            <a:endParaRPr lang="sr-Latn-RS"/>
          </a:p>
        </p:txBody>
      </p:sp>
      <p:sp>
        <p:nvSpPr>
          <p:cNvPr id="9" name="Slide Number Placeholder 8"/>
          <p:cNvSpPr>
            <a:spLocks noGrp="1"/>
          </p:cNvSpPr>
          <p:nvPr>
            <p:ph type="sldNum" sz="quarter" idx="12"/>
          </p:nvPr>
        </p:nvSpPr>
        <p:spPr/>
        <p:txBody>
          <a:bodyPr/>
          <a:lstStyle/>
          <a:p>
            <a:fld id="{F3DB56D1-F721-489B-8394-B0DF300B02C7}" type="slidenum">
              <a:rPr lang="sr-Latn-RS" smtClean="0"/>
              <a:t>‹#›</a:t>
            </a:fld>
            <a:endParaRPr lang="sr-Latn-RS"/>
          </a:p>
        </p:txBody>
      </p:sp>
    </p:spTree>
    <p:extLst>
      <p:ext uri="{BB962C8B-B14F-4D97-AF65-F5344CB8AC3E}">
        <p14:creationId xmlns:p14="http://schemas.microsoft.com/office/powerpoint/2010/main" val="3582861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RS"/>
          </a:p>
        </p:txBody>
      </p:sp>
      <p:sp>
        <p:nvSpPr>
          <p:cNvPr id="3" name="Date Placeholder 2"/>
          <p:cNvSpPr>
            <a:spLocks noGrp="1"/>
          </p:cNvSpPr>
          <p:nvPr>
            <p:ph type="dt" sz="half" idx="10"/>
          </p:nvPr>
        </p:nvSpPr>
        <p:spPr/>
        <p:txBody>
          <a:bodyPr/>
          <a:lstStyle/>
          <a:p>
            <a:fld id="{6B10EE77-AAD1-4DDD-BF11-FC080C8A7779}" type="datetimeFigureOut">
              <a:rPr lang="sr-Latn-RS" smtClean="0"/>
              <a:t>8.1.2017</a:t>
            </a:fld>
            <a:endParaRPr lang="sr-Latn-RS"/>
          </a:p>
        </p:txBody>
      </p:sp>
      <p:sp>
        <p:nvSpPr>
          <p:cNvPr id="4" name="Footer Placeholder 3"/>
          <p:cNvSpPr>
            <a:spLocks noGrp="1"/>
          </p:cNvSpPr>
          <p:nvPr>
            <p:ph type="ftr" sz="quarter" idx="11"/>
          </p:nvPr>
        </p:nvSpPr>
        <p:spPr/>
        <p:txBody>
          <a:bodyPr/>
          <a:lstStyle/>
          <a:p>
            <a:endParaRPr lang="sr-Latn-RS"/>
          </a:p>
        </p:txBody>
      </p:sp>
      <p:sp>
        <p:nvSpPr>
          <p:cNvPr id="5" name="Slide Number Placeholder 4"/>
          <p:cNvSpPr>
            <a:spLocks noGrp="1"/>
          </p:cNvSpPr>
          <p:nvPr>
            <p:ph type="sldNum" sz="quarter" idx="12"/>
          </p:nvPr>
        </p:nvSpPr>
        <p:spPr/>
        <p:txBody>
          <a:bodyPr/>
          <a:lstStyle/>
          <a:p>
            <a:fld id="{F3DB56D1-F721-489B-8394-B0DF300B02C7}" type="slidenum">
              <a:rPr lang="sr-Latn-RS" smtClean="0"/>
              <a:t>‹#›</a:t>
            </a:fld>
            <a:endParaRPr lang="sr-Latn-RS"/>
          </a:p>
        </p:txBody>
      </p:sp>
    </p:spTree>
    <p:extLst>
      <p:ext uri="{BB962C8B-B14F-4D97-AF65-F5344CB8AC3E}">
        <p14:creationId xmlns:p14="http://schemas.microsoft.com/office/powerpoint/2010/main" val="3688319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0EE77-AAD1-4DDD-BF11-FC080C8A7779}" type="datetimeFigureOut">
              <a:rPr lang="sr-Latn-RS" smtClean="0"/>
              <a:t>8.1.2017</a:t>
            </a:fld>
            <a:endParaRPr lang="sr-Latn-RS"/>
          </a:p>
        </p:txBody>
      </p:sp>
      <p:sp>
        <p:nvSpPr>
          <p:cNvPr id="3" name="Footer Placeholder 2"/>
          <p:cNvSpPr>
            <a:spLocks noGrp="1"/>
          </p:cNvSpPr>
          <p:nvPr>
            <p:ph type="ftr" sz="quarter" idx="11"/>
          </p:nvPr>
        </p:nvSpPr>
        <p:spPr/>
        <p:txBody>
          <a:bodyPr/>
          <a:lstStyle/>
          <a:p>
            <a:endParaRPr lang="sr-Latn-RS"/>
          </a:p>
        </p:txBody>
      </p:sp>
      <p:sp>
        <p:nvSpPr>
          <p:cNvPr id="4" name="Slide Number Placeholder 3"/>
          <p:cNvSpPr>
            <a:spLocks noGrp="1"/>
          </p:cNvSpPr>
          <p:nvPr>
            <p:ph type="sldNum" sz="quarter" idx="12"/>
          </p:nvPr>
        </p:nvSpPr>
        <p:spPr/>
        <p:txBody>
          <a:bodyPr/>
          <a:lstStyle/>
          <a:p>
            <a:fld id="{F3DB56D1-F721-489B-8394-B0DF300B02C7}" type="slidenum">
              <a:rPr lang="sr-Latn-RS" smtClean="0"/>
              <a:t>‹#›</a:t>
            </a:fld>
            <a:endParaRPr lang="sr-Latn-RS"/>
          </a:p>
        </p:txBody>
      </p:sp>
    </p:spTree>
    <p:extLst>
      <p:ext uri="{BB962C8B-B14F-4D97-AF65-F5344CB8AC3E}">
        <p14:creationId xmlns:p14="http://schemas.microsoft.com/office/powerpoint/2010/main" val="427097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r-Latn-R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10EE77-AAD1-4DDD-BF11-FC080C8A7779}" type="datetimeFigureOut">
              <a:rPr lang="sr-Latn-RS" smtClean="0"/>
              <a:t>8.1.2017</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F3DB56D1-F721-489B-8394-B0DF300B02C7}" type="slidenum">
              <a:rPr lang="sr-Latn-RS" smtClean="0"/>
              <a:t>‹#›</a:t>
            </a:fld>
            <a:endParaRPr lang="sr-Latn-RS"/>
          </a:p>
        </p:txBody>
      </p:sp>
    </p:spTree>
    <p:extLst>
      <p:ext uri="{BB962C8B-B14F-4D97-AF65-F5344CB8AC3E}">
        <p14:creationId xmlns:p14="http://schemas.microsoft.com/office/powerpoint/2010/main" val="1276233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r-Latn-R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r-Latn-R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10EE77-AAD1-4DDD-BF11-FC080C8A7779}" type="datetimeFigureOut">
              <a:rPr lang="sr-Latn-RS" smtClean="0"/>
              <a:t>8.1.2017</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F3DB56D1-F721-489B-8394-B0DF300B02C7}" type="slidenum">
              <a:rPr lang="sr-Latn-RS" smtClean="0"/>
              <a:t>‹#›</a:t>
            </a:fld>
            <a:endParaRPr lang="sr-Latn-RS"/>
          </a:p>
        </p:txBody>
      </p:sp>
    </p:spTree>
    <p:extLst>
      <p:ext uri="{BB962C8B-B14F-4D97-AF65-F5344CB8AC3E}">
        <p14:creationId xmlns:p14="http://schemas.microsoft.com/office/powerpoint/2010/main" val="1473527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sr-Latn-R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0EE77-AAD1-4DDD-BF11-FC080C8A7779}" type="datetimeFigureOut">
              <a:rPr lang="sr-Latn-RS" smtClean="0"/>
              <a:t>8.1.2017</a:t>
            </a:fld>
            <a:endParaRPr lang="sr-Latn-R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r-Latn-R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DB56D1-F721-489B-8394-B0DF300B02C7}" type="slidenum">
              <a:rPr lang="sr-Latn-RS" smtClean="0"/>
              <a:t>‹#›</a:t>
            </a:fld>
            <a:endParaRPr lang="sr-Latn-RS"/>
          </a:p>
        </p:txBody>
      </p:sp>
    </p:spTree>
    <p:extLst>
      <p:ext uri="{BB962C8B-B14F-4D97-AF65-F5344CB8AC3E}">
        <p14:creationId xmlns:p14="http://schemas.microsoft.com/office/powerpoint/2010/main" val="2520406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02CEA7-5F0D-4C21-9181-8104CD00C9CE}" type="datetimeFigureOut">
              <a:rPr lang="en-US" smtClean="0">
                <a:solidFill>
                  <a:prstClr val="black">
                    <a:tint val="75000"/>
                  </a:prstClr>
                </a:solidFill>
              </a:rPr>
              <a:pPr/>
              <a:t>1/8/2017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813DB1-E3F0-4E6A-9BD6-57703FC3B19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56643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2296025" y="1777692"/>
            <a:ext cx="4580231" cy="4765559"/>
            <a:chOff x="4572000" y="2132856"/>
            <a:chExt cx="4580231" cy="4765559"/>
          </a:xfrm>
        </p:grpSpPr>
        <p:pic>
          <p:nvPicPr>
            <p:cNvPr id="16" name="Picture 2" descr="Rezultat slika za light bulb"/>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l="17663" t="16163" r="16116" b="18382"/>
            <a:stretch/>
          </p:blipFill>
          <p:spPr bwMode="auto">
            <a:xfrm>
              <a:off x="4572000" y="2132856"/>
              <a:ext cx="4580231" cy="4765559"/>
            </a:xfrm>
            <a:prstGeom prst="rect">
              <a:avLst/>
            </a:prstGeom>
            <a:noFill/>
            <a:effectLst>
              <a:outerShdw blurRad="50800" dist="50800" dir="5400000" sx="130000" sy="130000" algn="ctr" rotWithShape="0">
                <a:srgbClr val="000000">
                  <a:alpha val="0"/>
                </a:srgbClr>
              </a:outerShdw>
            </a:effectLst>
            <a:extLst>
              <a:ext uri="{909E8E84-426E-40DD-AFC4-6F175D3DCCD1}">
                <a14:hiddenFill xmlns:a14="http://schemas.microsoft.com/office/drawing/2010/main">
                  <a:solidFill>
                    <a:srgbClr val="FFFFFF"/>
                  </a:solidFill>
                </a14:hiddenFill>
              </a:ext>
            </a:extLst>
          </p:spPr>
        </p:pic>
        <p:sp>
          <p:nvSpPr>
            <p:cNvPr id="17" name="Rectangle 16"/>
            <p:cNvSpPr/>
            <p:nvPr/>
          </p:nvSpPr>
          <p:spPr>
            <a:xfrm>
              <a:off x="4860032" y="2334328"/>
              <a:ext cx="4104456" cy="4479048"/>
            </a:xfrm>
            <a:prstGeom prst="rect">
              <a:avLst/>
            </a:prstGeom>
            <a:solidFill>
              <a:srgbClr val="FFFFFF">
                <a:alpha val="87059"/>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grpSp>
      <p:pic>
        <p:nvPicPr>
          <p:cNvPr id="18" name="Picture 2" descr="Rezultat slika za light bulb"/>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7663" t="16163" r="16116" b="18382"/>
          <a:stretch/>
        </p:blipFill>
        <p:spPr bwMode="auto">
          <a:xfrm rot="19633664">
            <a:off x="351147" y="380166"/>
            <a:ext cx="849611" cy="88398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115616" y="1423749"/>
            <a:ext cx="6696744" cy="707886"/>
          </a:xfrm>
          <a:prstGeom prst="rect">
            <a:avLst/>
          </a:prstGeom>
          <a:noFill/>
        </p:spPr>
        <p:txBody>
          <a:bodyPr wrap="square" rtlCol="0">
            <a:spAutoFit/>
          </a:bodyPr>
          <a:lstStyle/>
          <a:p>
            <a:pPr algn="ctr"/>
            <a:r>
              <a:rPr lang="sr-Cyrl-RS" sz="4000" dirty="0" smtClean="0">
                <a:latin typeface="Times New Roman" pitchFamily="18" charset="0"/>
                <a:cs typeface="Times New Roman" pitchFamily="18" charset="0"/>
              </a:rPr>
              <a:t>Предлог пројекта</a:t>
            </a:r>
            <a:endParaRPr lang="sr-Latn-RS" sz="4000" dirty="0">
              <a:latin typeface="Times New Roman" pitchFamily="18" charset="0"/>
              <a:cs typeface="Times New Roman" pitchFamily="18" charset="0"/>
            </a:endParaRPr>
          </a:p>
        </p:txBody>
      </p:sp>
      <p:sp>
        <p:nvSpPr>
          <p:cNvPr id="4" name="Rectangle 3"/>
          <p:cNvSpPr/>
          <p:nvPr/>
        </p:nvSpPr>
        <p:spPr>
          <a:xfrm>
            <a:off x="539552" y="2393593"/>
            <a:ext cx="8240397" cy="1323439"/>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sr-Cyrl-RS" sz="80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rgbClr val="FFFF00">
                      <a:alpha val="60000"/>
                    </a:srgbClr>
                  </a:glow>
                  <a:outerShdw blurRad="80000" dist="40000" dir="5040000" algn="tl">
                    <a:srgbClr val="000000">
                      <a:alpha val="30000"/>
                    </a:srgbClr>
                  </a:outerShdw>
                </a:effectLst>
              </a:rPr>
              <a:t>„Упали лампицу!“</a:t>
            </a:r>
            <a:endParaRPr lang="en-US" sz="80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rgbClr val="FFFF00">
                    <a:alpha val="60000"/>
                  </a:srgbClr>
                </a:glow>
                <a:outerShdw blurRad="80000" dist="40000" dir="5040000" algn="tl">
                  <a:srgbClr val="000000">
                    <a:alpha val="30000"/>
                  </a:srgbClr>
                </a:outerShdw>
              </a:effectLst>
            </a:endParaRPr>
          </a:p>
        </p:txBody>
      </p:sp>
    </p:spTree>
    <p:extLst>
      <p:ext uri="{BB962C8B-B14F-4D97-AF65-F5344CB8AC3E}">
        <p14:creationId xmlns:p14="http://schemas.microsoft.com/office/powerpoint/2010/main" val="3441360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332656"/>
            <a:ext cx="6840760" cy="400110"/>
          </a:xfrm>
          <a:prstGeom prst="rect">
            <a:avLst/>
          </a:prstGeom>
          <a:noFill/>
        </p:spPr>
        <p:txBody>
          <a:bodyPr wrap="square" rtlCol="0">
            <a:spAutoFit/>
          </a:bodyPr>
          <a:lstStyle/>
          <a:p>
            <a:pPr algn="ctr"/>
            <a:r>
              <a:rPr lang="sr-Cyrl-RS" sz="2000" b="1" dirty="0" smtClean="0">
                <a:solidFill>
                  <a:srgbClr val="FF0000"/>
                </a:solidFill>
                <a:latin typeface="Times New Roman" pitchFamily="18" charset="0"/>
                <a:cs typeface="Times New Roman" pitchFamily="18" charset="0"/>
              </a:rPr>
              <a:t>ОБАВЕШТЕЊЕ ЦИЉНЕ ГРУПЕ О ПРОЈЕКТУ </a:t>
            </a:r>
            <a:endParaRPr lang="en-US" sz="2000" b="1" dirty="0">
              <a:solidFill>
                <a:srgbClr val="FF0000"/>
              </a:solidFill>
              <a:latin typeface="Times New Roman" pitchFamily="18" charset="0"/>
              <a:cs typeface="Times New Roman" pitchFamily="18" charset="0"/>
            </a:endParaRPr>
          </a:p>
        </p:txBody>
      </p:sp>
      <p:sp>
        <p:nvSpPr>
          <p:cNvPr id="4" name="TextBox 3"/>
          <p:cNvSpPr txBox="1"/>
          <p:nvPr/>
        </p:nvSpPr>
        <p:spPr>
          <a:xfrm>
            <a:off x="4355976" y="1268760"/>
            <a:ext cx="4248472" cy="1754326"/>
          </a:xfrm>
          <a:prstGeom prst="rect">
            <a:avLst/>
          </a:prstGeom>
          <a:noFill/>
        </p:spPr>
        <p:txBody>
          <a:bodyPr wrap="square" rtlCol="0">
            <a:spAutoFit/>
          </a:bodyPr>
          <a:lstStyle/>
          <a:p>
            <a:pPr marL="285750" indent="-285750">
              <a:buFontTx/>
              <a:buChar char="-"/>
            </a:pPr>
            <a:r>
              <a:rPr lang="sr-Cyrl-RS" dirty="0" smtClean="0">
                <a:solidFill>
                  <a:prstClr val="black"/>
                </a:solidFill>
                <a:latin typeface="Times New Roman" pitchFamily="18" charset="0"/>
                <a:cs typeface="Times New Roman" pitchFamily="18" charset="0"/>
              </a:rPr>
              <a:t>седнице учитеља/ наставника, истицање потребе за функционалним знањима, корелацијом и већим ангажовањем ученика у процесу учења ( предлог да је вршњачка едукација корак напред) . </a:t>
            </a:r>
            <a:endParaRPr lang="en-US" dirty="0">
              <a:solidFill>
                <a:prstClr val="black"/>
              </a:solidFill>
              <a:latin typeface="Times New Roman" pitchFamily="18" charset="0"/>
              <a:cs typeface="Times New Roman" pitchFamily="18" charset="0"/>
            </a:endParaRPr>
          </a:p>
        </p:txBody>
      </p:sp>
      <p:sp>
        <p:nvSpPr>
          <p:cNvPr id="7" name="TextBox 6"/>
          <p:cNvSpPr txBox="1"/>
          <p:nvPr/>
        </p:nvSpPr>
        <p:spPr>
          <a:xfrm>
            <a:off x="4572000" y="3901698"/>
            <a:ext cx="4176464" cy="1200329"/>
          </a:xfrm>
          <a:prstGeom prst="rect">
            <a:avLst/>
          </a:prstGeom>
          <a:noFill/>
        </p:spPr>
        <p:txBody>
          <a:bodyPr wrap="square" rtlCol="0">
            <a:spAutoFit/>
          </a:bodyPr>
          <a:lstStyle/>
          <a:p>
            <a:r>
              <a:rPr lang="ru-RU" dirty="0" smtClean="0">
                <a:solidFill>
                  <a:prstClr val="black"/>
                </a:solidFill>
              </a:rPr>
              <a:t>- </a:t>
            </a:r>
            <a:r>
              <a:rPr lang="ru-RU" dirty="0" smtClean="0">
                <a:solidFill>
                  <a:prstClr val="black"/>
                </a:solidFill>
                <a:latin typeface="Times New Roman" pitchFamily="18" charset="0"/>
                <a:cs typeface="Times New Roman" pitchFamily="18" charset="0"/>
              </a:rPr>
              <a:t>угледни </a:t>
            </a:r>
            <a:r>
              <a:rPr lang="ru-RU" dirty="0">
                <a:solidFill>
                  <a:prstClr val="black"/>
                </a:solidFill>
                <a:latin typeface="Times New Roman" pitchFamily="18" charset="0"/>
                <a:cs typeface="Times New Roman" pitchFamily="18" charset="0"/>
              </a:rPr>
              <a:t>часови на нивоу разреда  као демонстрација и мотивација, тј. нека  врста презентације која је позив и обавештење</a:t>
            </a:r>
            <a:endParaRPr lang="en-US" dirty="0">
              <a:solidFill>
                <a:prstClr val="black"/>
              </a:solidFill>
              <a:latin typeface="Times New Roman" pitchFamily="18" charset="0"/>
              <a:cs typeface="Times New Roman" pitchFamily="18"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028142"/>
            <a:ext cx="2980749" cy="2235562"/>
          </a:xfrm>
          <a:prstGeom prst="rect">
            <a:avLst/>
          </a:prstGeom>
          <a:ln>
            <a:noFill/>
          </a:ln>
          <a:effectLst>
            <a:softEdge rad="112500"/>
          </a:effec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188" y="3901698"/>
            <a:ext cx="2657475" cy="2839670"/>
          </a:xfrm>
          <a:prstGeom prst="rect">
            <a:avLst/>
          </a:prstGeom>
        </p:spPr>
      </p:pic>
    </p:spTree>
    <p:extLst>
      <p:ext uri="{BB962C8B-B14F-4D97-AF65-F5344CB8AC3E}">
        <p14:creationId xmlns:p14="http://schemas.microsoft.com/office/powerpoint/2010/main" val="1742830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836712"/>
            <a:ext cx="7776864" cy="7776864"/>
          </a:xfrm>
          <a:prstGeom prst="rect">
            <a:avLst/>
          </a:prstGeom>
        </p:spPr>
      </p:pic>
      <p:sp>
        <p:nvSpPr>
          <p:cNvPr id="2" name="Title 1"/>
          <p:cNvSpPr>
            <a:spLocks noGrp="1"/>
          </p:cNvSpPr>
          <p:nvPr>
            <p:ph type="title"/>
          </p:nvPr>
        </p:nvSpPr>
        <p:spPr>
          <a:xfrm>
            <a:off x="0" y="-387424"/>
            <a:ext cx="9144000" cy="1143000"/>
          </a:xfrm>
        </p:spPr>
        <p:txBody>
          <a:bodyPr>
            <a:normAutofit/>
          </a:bodyPr>
          <a:lstStyle/>
          <a:p>
            <a:r>
              <a:rPr lang="en-US" sz="2400" dirty="0" err="1">
                <a:solidFill>
                  <a:srgbClr val="FF0000"/>
                </a:solidFill>
                <a:latin typeface="Times New Roman" pitchFamily="18" charset="0"/>
                <a:cs typeface="Times New Roman" pitchFamily="18" charset="0"/>
              </a:rPr>
              <a:t>Конкретни</a:t>
            </a:r>
            <a:r>
              <a:rPr lang="en-US" sz="2400" dirty="0">
                <a:solidFill>
                  <a:srgbClr val="FF0000"/>
                </a:solidFill>
                <a:latin typeface="Times New Roman" pitchFamily="18" charset="0"/>
                <a:cs typeface="Times New Roman" pitchFamily="18" charset="0"/>
              </a:rPr>
              <a:t> и </a:t>
            </a:r>
            <a:r>
              <a:rPr lang="en-US" sz="2400" dirty="0" err="1">
                <a:solidFill>
                  <a:srgbClr val="FF0000"/>
                </a:solidFill>
                <a:latin typeface="Times New Roman" pitchFamily="18" charset="0"/>
                <a:cs typeface="Times New Roman" pitchFamily="18" charset="0"/>
              </a:rPr>
              <a:t>мерљиви</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резултати</a:t>
            </a:r>
            <a:r>
              <a:rPr lang="en-US" sz="2400" dirty="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пројекта</a:t>
            </a:r>
            <a:r>
              <a:rPr lang="sr-Latn-RS" sz="2400" dirty="0" smtClean="0">
                <a:solidFill>
                  <a:srgbClr val="FF0000"/>
                </a:solidFill>
                <a:latin typeface="Times New Roman" pitchFamily="18" charset="0"/>
                <a:cs typeface="Times New Roman" pitchFamily="18" charset="0"/>
              </a:rPr>
              <a:t>: </a:t>
            </a:r>
            <a:endParaRPr lang="sr-Latn-RS" sz="2400" dirty="0">
              <a:solidFill>
                <a:srgbClr val="FF0000"/>
              </a:solidFill>
              <a:latin typeface="Times New Roman" pitchFamily="18" charset="0"/>
              <a:cs typeface="Times New Roman"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221707524"/>
              </p:ext>
            </p:extLst>
          </p:nvPr>
        </p:nvGraphicFramePr>
        <p:xfrm>
          <a:off x="0" y="404664"/>
          <a:ext cx="9144000" cy="6096000"/>
        </p:xfrm>
        <a:graphic>
          <a:graphicData uri="http://schemas.openxmlformats.org/drawingml/2006/table">
            <a:tbl>
              <a:tblPr/>
              <a:tblGrid>
                <a:gridCol w="9144000"/>
              </a:tblGrid>
              <a:tr h="0">
                <a:tc>
                  <a:txBody>
                    <a:bodyPr/>
                    <a:lstStyle/>
                    <a:p>
                      <a:pPr algn="just">
                        <a:spcAft>
                          <a:spcPts val="0"/>
                        </a:spcAft>
                      </a:pPr>
                      <a:r>
                        <a:rPr lang="sr-Cyrl-RS" sz="2000" dirty="0">
                          <a:effectLst/>
                          <a:latin typeface="Times New Roman"/>
                          <a:ea typeface="Times New Roman"/>
                        </a:rPr>
                        <a:t>- </a:t>
                      </a:r>
                      <a:r>
                        <a:rPr lang="sr-Cyrl-RS" sz="2000" dirty="0" smtClean="0">
                          <a:effectLst/>
                          <a:latin typeface="Times New Roman"/>
                          <a:ea typeface="Times New Roman"/>
                        </a:rPr>
                        <a:t>Већи број заједнички остварених активности ученика и наставника унутар школе, кроз сарадњу, тимски рад, корелацију и  интеграцију садржаја</a:t>
                      </a:r>
                      <a:r>
                        <a:rPr lang="sr-Cyrl-RS" sz="2000" dirty="0" smtClean="0">
                          <a:effectLst/>
                          <a:latin typeface="Times New Roman"/>
                          <a:ea typeface="Times New Roman"/>
                        </a:rPr>
                        <a:t>;</a:t>
                      </a:r>
                      <a:endParaRPr lang="sr-Latn-RS" sz="2000" dirty="0">
                        <a:effectLst/>
                        <a:latin typeface="Times New Roman"/>
                        <a:ea typeface="Times New Roman"/>
                      </a:endParaRPr>
                    </a:p>
                    <a:p>
                      <a:pPr algn="just">
                        <a:spcAft>
                          <a:spcPts val="0"/>
                        </a:spcAft>
                      </a:pPr>
                      <a:r>
                        <a:rPr lang="sr-Cyrl-RS" sz="2000" dirty="0" smtClean="0">
                          <a:effectLst/>
                          <a:latin typeface="Times New Roman"/>
                          <a:ea typeface="Times New Roman"/>
                        </a:rPr>
                        <a:t>- </a:t>
                      </a:r>
                      <a:r>
                        <a:rPr lang="sr-Cyrl-RS" sz="2000" dirty="0">
                          <a:effectLst/>
                          <a:latin typeface="Times New Roman"/>
                          <a:ea typeface="Times New Roman"/>
                        </a:rPr>
                        <a:t>Сачињене употребљиве скице радионица (теоријски и практични део) које се баве темама из природних наука – 24 радионице за 24 теме:</a:t>
                      </a:r>
                      <a:endParaRPr lang="sr-Latn-RS" sz="2000" dirty="0">
                        <a:effectLst/>
                        <a:latin typeface="Times New Roman"/>
                        <a:ea typeface="Times New Roman"/>
                      </a:endParaRPr>
                    </a:p>
                    <a:p>
                      <a:pPr algn="just">
                        <a:spcAft>
                          <a:spcPts val="0"/>
                        </a:spcAft>
                      </a:pPr>
                      <a:r>
                        <a:rPr lang="sr-Cyrl-RS" sz="2000" dirty="0">
                          <a:effectLst/>
                          <a:latin typeface="Times New Roman"/>
                          <a:ea typeface="Times New Roman"/>
                        </a:rPr>
                        <a:t> </a:t>
                      </a:r>
                      <a:endParaRPr lang="sr-Latn-RS" sz="2000" dirty="0">
                        <a:effectLst/>
                        <a:latin typeface="Times New Roman"/>
                        <a:ea typeface="Times New Roman"/>
                      </a:endParaRPr>
                    </a:p>
                    <a:p>
                      <a:pPr algn="just">
                        <a:spcAft>
                          <a:spcPts val="0"/>
                        </a:spcAft>
                      </a:pPr>
                      <a:r>
                        <a:rPr lang="en-GB" sz="2000" b="1" dirty="0">
                          <a:effectLst/>
                          <a:latin typeface="Times New Roman"/>
                          <a:ea typeface="Times New Roman"/>
                        </a:rPr>
                        <a:t>I </a:t>
                      </a:r>
                      <a:r>
                        <a:rPr lang="sr-Cyrl-RS" sz="2000" b="1" dirty="0">
                          <a:effectLst/>
                          <a:latin typeface="Times New Roman"/>
                          <a:ea typeface="Times New Roman"/>
                        </a:rPr>
                        <a:t>разред</a:t>
                      </a:r>
                      <a:r>
                        <a:rPr lang="en-GB" sz="2000" b="1" dirty="0">
                          <a:effectLst/>
                          <a:latin typeface="Times New Roman"/>
                          <a:ea typeface="Times New Roman"/>
                        </a:rPr>
                        <a:t>  </a:t>
                      </a:r>
                      <a:r>
                        <a:rPr lang="sr-Cyrl-RS" sz="2000" b="1" dirty="0">
                          <a:effectLst/>
                          <a:latin typeface="Times New Roman"/>
                          <a:ea typeface="Times New Roman"/>
                        </a:rPr>
                        <a:t>              </a:t>
                      </a:r>
                      <a:r>
                        <a:rPr lang="en-GB" sz="2000" b="1" dirty="0">
                          <a:effectLst/>
                          <a:latin typeface="Times New Roman"/>
                          <a:ea typeface="Times New Roman"/>
                        </a:rPr>
                        <a:t>II</a:t>
                      </a:r>
                      <a:r>
                        <a:rPr lang="sr-Cyrl-RS" sz="2000" b="1" dirty="0">
                          <a:effectLst/>
                          <a:latin typeface="Times New Roman"/>
                          <a:ea typeface="Times New Roman"/>
                        </a:rPr>
                        <a:t> разред                     </a:t>
                      </a:r>
                      <a:r>
                        <a:rPr lang="en-GB" sz="2000" b="1" dirty="0">
                          <a:effectLst/>
                          <a:latin typeface="Times New Roman"/>
                          <a:ea typeface="Times New Roman"/>
                        </a:rPr>
                        <a:t>III</a:t>
                      </a:r>
                      <a:r>
                        <a:rPr lang="sr-Cyrl-RS" sz="2000" b="1" dirty="0">
                          <a:effectLst/>
                          <a:latin typeface="Times New Roman"/>
                          <a:ea typeface="Times New Roman"/>
                        </a:rPr>
                        <a:t> разред                </a:t>
                      </a:r>
                      <a:r>
                        <a:rPr lang="en-GB" sz="2000" b="1" dirty="0">
                          <a:effectLst/>
                          <a:latin typeface="Times New Roman"/>
                          <a:ea typeface="Times New Roman"/>
                        </a:rPr>
                        <a:t>IV</a:t>
                      </a:r>
                      <a:r>
                        <a:rPr lang="sr-Cyrl-RS" sz="2000" b="1" dirty="0">
                          <a:effectLst/>
                          <a:latin typeface="Times New Roman"/>
                          <a:ea typeface="Times New Roman"/>
                        </a:rPr>
                        <a:t> разред</a:t>
                      </a:r>
                      <a:endParaRPr lang="sr-Latn-RS" sz="2000" dirty="0">
                        <a:effectLst/>
                        <a:latin typeface="Times New Roman"/>
                        <a:ea typeface="Times New Roman"/>
                      </a:endParaRPr>
                    </a:p>
                    <a:p>
                      <a:pPr algn="just">
                        <a:spcAft>
                          <a:spcPts val="0"/>
                        </a:spcAft>
                      </a:pPr>
                      <a:r>
                        <a:rPr lang="sr-Cyrl-RS" sz="2000" dirty="0">
                          <a:effectLst/>
                          <a:latin typeface="Times New Roman"/>
                          <a:ea typeface="Times New Roman"/>
                        </a:rPr>
                        <a:t>1. Вода                  1.Материјали             1. Заштита              1. Електрицитет</a:t>
                      </a:r>
                      <a:endParaRPr lang="sr-Latn-RS" sz="2000" dirty="0">
                        <a:effectLst/>
                        <a:latin typeface="Times New Roman"/>
                        <a:ea typeface="Times New Roman"/>
                      </a:endParaRPr>
                    </a:p>
                    <a:p>
                      <a:pPr algn="just">
                        <a:spcAft>
                          <a:spcPts val="0"/>
                        </a:spcAft>
                      </a:pPr>
                      <a:r>
                        <a:rPr lang="sr-Cyrl-RS" sz="2000" dirty="0">
                          <a:effectLst/>
                          <a:latin typeface="Times New Roman"/>
                          <a:ea typeface="Times New Roman"/>
                        </a:rPr>
                        <a:t>2. Земљиште          и њихова својства      природе                 2. Извори </a:t>
                      </a:r>
                      <a:endParaRPr lang="sr-Latn-RS" sz="2000" dirty="0">
                        <a:effectLst/>
                        <a:latin typeface="Times New Roman"/>
                        <a:ea typeface="Times New Roman"/>
                      </a:endParaRPr>
                    </a:p>
                    <a:p>
                      <a:pPr algn="just">
                        <a:spcAft>
                          <a:spcPts val="0"/>
                        </a:spcAft>
                      </a:pPr>
                      <a:r>
                        <a:rPr lang="sr-Cyrl-RS" sz="2000" dirty="0">
                          <a:effectLst/>
                          <a:latin typeface="Times New Roman"/>
                          <a:ea typeface="Times New Roman"/>
                        </a:rPr>
                        <a:t>3. Светлост            2. Ваздух                    2. Магнетизам       енергије</a:t>
                      </a:r>
                      <a:endParaRPr lang="sr-Latn-RS" sz="2000" dirty="0">
                        <a:effectLst/>
                        <a:latin typeface="Times New Roman"/>
                        <a:ea typeface="Times New Roman"/>
                      </a:endParaRPr>
                    </a:p>
                    <a:p>
                      <a:pPr algn="just">
                        <a:spcAft>
                          <a:spcPts val="0"/>
                        </a:spcAft>
                      </a:pPr>
                      <a:r>
                        <a:rPr lang="sr-Cyrl-RS" sz="2000" dirty="0">
                          <a:effectLst/>
                          <a:latin typeface="Times New Roman"/>
                          <a:ea typeface="Times New Roman"/>
                        </a:rPr>
                        <a:t>и сенка                   и ветар                        3. Температура     3. Смеше</a:t>
                      </a:r>
                      <a:endParaRPr lang="sr-Latn-RS" sz="2000" dirty="0">
                        <a:effectLst/>
                        <a:latin typeface="Times New Roman"/>
                        <a:ea typeface="Times New Roman"/>
                      </a:endParaRPr>
                    </a:p>
                    <a:p>
                      <a:pPr algn="just">
                        <a:spcAft>
                          <a:spcPts val="0"/>
                        </a:spcAft>
                      </a:pPr>
                      <a:r>
                        <a:rPr lang="sr-Cyrl-RS" sz="2000" dirty="0">
                          <a:effectLst/>
                          <a:latin typeface="Times New Roman"/>
                          <a:ea typeface="Times New Roman"/>
                        </a:rPr>
                        <a:t>                               3. Облици кретања</a:t>
                      </a:r>
                      <a:endParaRPr lang="sr-Latn-RS" sz="2000" dirty="0">
                        <a:effectLst/>
                        <a:latin typeface="Times New Roman"/>
                        <a:ea typeface="Times New Roman"/>
                      </a:endParaRPr>
                    </a:p>
                    <a:p>
                      <a:pPr algn="just">
                        <a:spcAft>
                          <a:spcPts val="0"/>
                        </a:spcAft>
                      </a:pPr>
                      <a:r>
                        <a:rPr lang="sr-Cyrl-RS" sz="2000" dirty="0">
                          <a:effectLst/>
                          <a:latin typeface="Times New Roman"/>
                          <a:ea typeface="Times New Roman"/>
                        </a:rPr>
                        <a:t> </a:t>
                      </a:r>
                      <a:endParaRPr lang="sr-Latn-RS" sz="2000" dirty="0">
                        <a:effectLst/>
                        <a:latin typeface="Times New Roman"/>
                        <a:ea typeface="Times New Roman"/>
                      </a:endParaRPr>
                    </a:p>
                    <a:p>
                      <a:pPr algn="just">
                        <a:spcAft>
                          <a:spcPts val="0"/>
                        </a:spcAft>
                      </a:pPr>
                      <a:r>
                        <a:rPr lang="en-GB" sz="2000" b="1" dirty="0">
                          <a:effectLst/>
                          <a:latin typeface="Times New Roman"/>
                          <a:ea typeface="Times New Roman"/>
                        </a:rPr>
                        <a:t>V</a:t>
                      </a:r>
                      <a:r>
                        <a:rPr lang="sr-Cyrl-RS" sz="2000" b="1" dirty="0">
                          <a:effectLst/>
                          <a:latin typeface="Times New Roman"/>
                          <a:ea typeface="Times New Roman"/>
                        </a:rPr>
                        <a:t> разред               </a:t>
                      </a:r>
                      <a:r>
                        <a:rPr lang="en-GB" sz="2000" b="1" dirty="0">
                          <a:effectLst/>
                          <a:latin typeface="Times New Roman"/>
                          <a:ea typeface="Times New Roman"/>
                        </a:rPr>
                        <a:t>VI</a:t>
                      </a:r>
                      <a:r>
                        <a:rPr lang="sr-Cyrl-RS" sz="2000" b="1" dirty="0">
                          <a:effectLst/>
                          <a:latin typeface="Times New Roman"/>
                          <a:ea typeface="Times New Roman"/>
                        </a:rPr>
                        <a:t> разред                    </a:t>
                      </a:r>
                      <a:r>
                        <a:rPr lang="en-GB" sz="2000" b="1" dirty="0">
                          <a:effectLst/>
                          <a:latin typeface="Times New Roman"/>
                          <a:ea typeface="Times New Roman"/>
                        </a:rPr>
                        <a:t>VII</a:t>
                      </a:r>
                      <a:r>
                        <a:rPr lang="sr-Cyrl-RS" sz="2000" b="1" dirty="0">
                          <a:effectLst/>
                          <a:latin typeface="Times New Roman"/>
                          <a:ea typeface="Times New Roman"/>
                        </a:rPr>
                        <a:t> разред             </a:t>
                      </a:r>
                      <a:r>
                        <a:rPr lang="en-GB" sz="2000" b="1" dirty="0">
                          <a:effectLst/>
                          <a:latin typeface="Times New Roman"/>
                          <a:ea typeface="Times New Roman"/>
                        </a:rPr>
                        <a:t>VIII</a:t>
                      </a:r>
                      <a:r>
                        <a:rPr lang="sr-Cyrl-RS" sz="2000" b="1" dirty="0">
                          <a:effectLst/>
                          <a:latin typeface="Times New Roman"/>
                          <a:ea typeface="Times New Roman"/>
                        </a:rPr>
                        <a:t> разред</a:t>
                      </a:r>
                      <a:endParaRPr lang="sr-Latn-RS" sz="2000" dirty="0">
                        <a:effectLst/>
                        <a:latin typeface="Times New Roman"/>
                        <a:ea typeface="Times New Roman"/>
                      </a:endParaRPr>
                    </a:p>
                    <a:p>
                      <a:pPr algn="just">
                        <a:spcAft>
                          <a:spcPts val="0"/>
                        </a:spcAft>
                      </a:pPr>
                      <a:r>
                        <a:rPr lang="sr-Cyrl-RS" sz="2000" dirty="0">
                          <a:effectLst/>
                          <a:latin typeface="Times New Roman"/>
                          <a:ea typeface="Times New Roman"/>
                        </a:rPr>
                        <a:t>1. Царство             1. Царство                  1. Равнотежа и       1. Глобалне</a:t>
                      </a:r>
                      <a:endParaRPr lang="sr-Latn-RS" sz="2000" dirty="0">
                        <a:effectLst/>
                        <a:latin typeface="Times New Roman"/>
                        <a:ea typeface="Times New Roman"/>
                      </a:endParaRPr>
                    </a:p>
                    <a:p>
                      <a:pPr algn="just">
                        <a:spcAft>
                          <a:spcPts val="0"/>
                        </a:spcAft>
                      </a:pPr>
                      <a:r>
                        <a:rPr lang="sr-Cyrl-RS" sz="2000" dirty="0">
                          <a:effectLst/>
                          <a:latin typeface="Times New Roman"/>
                          <a:ea typeface="Times New Roman"/>
                        </a:rPr>
                        <a:t>гљива                     животиња                   гравитација            последице</a:t>
                      </a:r>
                      <a:endParaRPr lang="sr-Latn-RS" sz="2000" dirty="0">
                        <a:effectLst/>
                        <a:latin typeface="Times New Roman"/>
                        <a:ea typeface="Times New Roman"/>
                      </a:endParaRPr>
                    </a:p>
                    <a:p>
                      <a:pPr algn="just">
                        <a:spcAft>
                          <a:spcPts val="0"/>
                        </a:spcAft>
                      </a:pPr>
                      <a:r>
                        <a:rPr lang="sr-Cyrl-RS" sz="2000" dirty="0">
                          <a:effectLst/>
                          <a:latin typeface="Times New Roman"/>
                          <a:ea typeface="Times New Roman"/>
                        </a:rPr>
                        <a:t>2. Царство             2. Маса и                    2. Човек споља       2. Електрична</a:t>
                      </a:r>
                      <a:endParaRPr lang="sr-Latn-RS" sz="2000" dirty="0">
                        <a:effectLst/>
                        <a:latin typeface="Times New Roman"/>
                        <a:ea typeface="Times New Roman"/>
                      </a:endParaRPr>
                    </a:p>
                    <a:p>
                      <a:pPr algn="just">
                        <a:spcAft>
                          <a:spcPts val="0"/>
                        </a:spcAft>
                      </a:pPr>
                      <a:r>
                        <a:rPr lang="sr-Cyrl-RS" sz="2000" dirty="0">
                          <a:effectLst/>
                          <a:latin typeface="Times New Roman"/>
                          <a:ea typeface="Times New Roman"/>
                        </a:rPr>
                        <a:t>биљака                   густина                       и изнутра               струја</a:t>
                      </a:r>
                      <a:endParaRPr lang="sr-Latn-RS" sz="2000" dirty="0">
                        <a:effectLst/>
                        <a:latin typeface="Times New Roman"/>
                        <a:ea typeface="Times New Roman"/>
                      </a:endParaRPr>
                    </a:p>
                    <a:p>
                      <a:pPr algn="just">
                        <a:spcAft>
                          <a:spcPts val="0"/>
                        </a:spcAft>
                      </a:pPr>
                      <a:r>
                        <a:rPr lang="sr-Cyrl-RS" sz="2000" dirty="0">
                          <a:effectLst/>
                          <a:latin typeface="Times New Roman"/>
                          <a:ea typeface="Times New Roman"/>
                        </a:rPr>
                        <a:t>3. Ћелија                3. Притисак               3. Смеше                 3. Киселине, </a:t>
                      </a:r>
                      <a:endParaRPr lang="sr-Latn-RS" sz="2000" dirty="0">
                        <a:effectLst/>
                        <a:latin typeface="Times New Roman"/>
                        <a:ea typeface="Times New Roman"/>
                      </a:endParaRPr>
                    </a:p>
                    <a:p>
                      <a:pPr algn="just">
                        <a:spcAft>
                          <a:spcPts val="0"/>
                        </a:spcAft>
                      </a:pPr>
                      <a:r>
                        <a:rPr lang="sr-Cyrl-RS" sz="2000" dirty="0">
                          <a:effectLst/>
                          <a:latin typeface="Times New Roman"/>
                          <a:ea typeface="Times New Roman"/>
                        </a:rPr>
                        <a:t>                                                                  и раствори              базе и соли</a:t>
                      </a:r>
                      <a:endParaRPr lang="sr-Latn-RS" sz="2000" dirty="0">
                        <a:effectLst/>
                        <a:latin typeface="Times New Roman"/>
                        <a:ea typeface="Times New Roman"/>
                      </a:endParaRPr>
                    </a:p>
                    <a:p>
                      <a:pPr algn="just">
                        <a:spcAft>
                          <a:spcPts val="0"/>
                        </a:spcAft>
                      </a:pPr>
                      <a:r>
                        <a:rPr lang="sr-Cyrl-RS" sz="2000" dirty="0">
                          <a:effectLst/>
                          <a:latin typeface="Times New Roman"/>
                          <a:ea typeface="Times New Roman"/>
                        </a:rPr>
                        <a:t> </a:t>
                      </a:r>
                      <a:endParaRPr lang="sr-Latn-RS" sz="2000" dirty="0">
                        <a:effectLst/>
                        <a:latin typeface="Times New Roman"/>
                        <a:ea typeface="Times New Roman"/>
                      </a:endParaRPr>
                    </a:p>
                  </a:txBody>
                  <a:tcPr marL="114300" marR="114300" marT="0" marB="0">
                    <a:lnL>
                      <a:noFill/>
                    </a:lnL>
                    <a:lnR>
                      <a:noFill/>
                    </a:lnR>
                    <a:lnT>
                      <a:noFill/>
                    </a:lnT>
                    <a:lnB>
                      <a:noFill/>
                    </a:lnB>
                  </a:tcPr>
                </a:tc>
              </a:tr>
            </a:tbl>
          </a:graphicData>
        </a:graphic>
      </p:graphicFrame>
      <p:sp>
        <p:nvSpPr>
          <p:cNvPr id="4" name="Rectangle 1"/>
          <p:cNvSpPr>
            <a:spLocks noChangeArrowheads="1"/>
          </p:cNvSpPr>
          <p:nvPr/>
        </p:nvSpPr>
        <p:spPr bwMode="auto">
          <a:xfrm>
            <a:off x="0" y="6165304"/>
            <a:ext cx="9144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0" lang="sr-Latn-R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sr-Cyrl-R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 плану реализован и </a:t>
            </a:r>
            <a:r>
              <a:rPr lang="sr-Cyrl-RS" sz="2000" dirty="0">
                <a:latin typeface="Times New Roman" pitchFamily="18" charset="0"/>
                <a:ea typeface="Times New Roman" pitchFamily="18" charset="0"/>
                <a:cs typeface="Times New Roman" pitchFamily="18" charset="0"/>
              </a:rPr>
              <a:t>посећен од стране ученика и наставника локалних школа и медијски </a:t>
            </a:r>
            <a:r>
              <a:rPr lang="sr-Cyrl-RS" sz="2000" dirty="0" smtClean="0">
                <a:latin typeface="Times New Roman" pitchFamily="18" charset="0"/>
                <a:ea typeface="Times New Roman" pitchFamily="18" charset="0"/>
                <a:cs typeface="Times New Roman" pitchFamily="18" charset="0"/>
              </a:rPr>
              <a:t>пропраћен</a:t>
            </a:r>
            <a:r>
              <a:rPr lang="sr-Latn-RS" sz="2000" dirty="0" smtClean="0">
                <a:latin typeface="Times New Roman" pitchFamily="18" charset="0"/>
                <a:ea typeface="Times New Roman" pitchFamily="18" charset="0"/>
                <a:cs typeface="Times New Roman" pitchFamily="18" charset="0"/>
              </a:rPr>
              <a:t> </a:t>
            </a:r>
            <a:r>
              <a:rPr kumimoji="0" lang="sr-Cyrl-R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први сајам </a:t>
            </a:r>
            <a:r>
              <a:rPr kumimoji="0" lang="sr-Latn-R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„Упали лампицу!“</a:t>
            </a:r>
            <a:r>
              <a:rPr lang="sr-Latn-RS" sz="2000" dirty="0">
                <a:latin typeface="Times New Roman" pitchFamily="18" charset="0"/>
                <a:ea typeface="Times New Roman" pitchFamily="18" charset="0"/>
                <a:cs typeface="Times New Roman" pitchFamily="18" charset="0"/>
              </a:rPr>
              <a:t>.</a:t>
            </a:r>
            <a:r>
              <a:rPr kumimoji="0" lang="sr-Cyrl-R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sr-Latn-R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773017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7944" y="0"/>
            <a:ext cx="4910658" cy="3664106"/>
          </a:xfrm>
          <a:prstGeom prst="rect">
            <a:avLst/>
          </a:prstGeom>
        </p:spPr>
      </p:pic>
      <p:sp>
        <p:nvSpPr>
          <p:cNvPr id="2" name="Title 1"/>
          <p:cNvSpPr>
            <a:spLocks noGrp="1"/>
          </p:cNvSpPr>
          <p:nvPr>
            <p:ph type="title"/>
          </p:nvPr>
        </p:nvSpPr>
        <p:spPr>
          <a:xfrm>
            <a:off x="-396552" y="274638"/>
            <a:ext cx="8229600" cy="1143000"/>
          </a:xfrm>
        </p:spPr>
        <p:txBody>
          <a:bodyPr>
            <a:normAutofit/>
          </a:bodyPr>
          <a:lstStyle/>
          <a:p>
            <a:r>
              <a:rPr lang="en-US" sz="2800" dirty="0">
                <a:solidFill>
                  <a:srgbClr val="FF0000"/>
                </a:solidFill>
                <a:latin typeface="Times New Roman" pitchFamily="18" charset="0"/>
                <a:cs typeface="Times New Roman" pitchFamily="18" charset="0"/>
              </a:rPr>
              <a:t>ВРЕДНОСТ ПРОЈЕКТА:</a:t>
            </a:r>
            <a:endParaRPr lang="sr-Latn-RS" sz="2800" dirty="0">
              <a:solidFill>
                <a:srgbClr val="FF0000"/>
              </a:solidFill>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149755">
            <a:off x="299934" y="2522275"/>
            <a:ext cx="8664554" cy="3484865"/>
          </a:xfrm>
        </p:spPr>
      </p:pic>
    </p:spTree>
    <p:extLst>
      <p:ext uri="{BB962C8B-B14F-4D97-AF65-F5344CB8AC3E}">
        <p14:creationId xmlns:p14="http://schemas.microsoft.com/office/powerpoint/2010/main" val="1197042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782251">
            <a:off x="2515845" y="4221660"/>
            <a:ext cx="3360374" cy="2507355"/>
          </a:xfrm>
          <a:prstGeom prst="rect">
            <a:avLst/>
          </a:prstGeom>
        </p:spPr>
      </p:pic>
      <p:sp>
        <p:nvSpPr>
          <p:cNvPr id="2" name="Title 1"/>
          <p:cNvSpPr>
            <a:spLocks noGrp="1"/>
          </p:cNvSpPr>
          <p:nvPr>
            <p:ph type="title"/>
          </p:nvPr>
        </p:nvSpPr>
        <p:spPr>
          <a:xfrm>
            <a:off x="457200" y="-306288"/>
            <a:ext cx="8229600" cy="1143000"/>
          </a:xfrm>
        </p:spPr>
        <p:txBody>
          <a:bodyPr>
            <a:normAutofit/>
          </a:bodyPr>
          <a:lstStyle/>
          <a:p>
            <a:r>
              <a:rPr lang="sr-Cyrl-RS" sz="2800" b="1" dirty="0" smtClean="0">
                <a:solidFill>
                  <a:srgbClr val="FF0000"/>
                </a:solidFill>
                <a:latin typeface="Times New Roman" pitchFamily="18" charset="0"/>
                <a:cs typeface="Times New Roman" pitchFamily="18" charset="0"/>
              </a:rPr>
              <a:t>Буџет</a:t>
            </a:r>
            <a:endParaRPr lang="sr-Latn-RS" sz="2800" b="1" dirty="0">
              <a:solidFill>
                <a:srgbClr val="FF0000"/>
              </a:soli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66365001"/>
              </p:ext>
            </p:extLst>
          </p:nvPr>
        </p:nvGraphicFramePr>
        <p:xfrm>
          <a:off x="240809" y="624846"/>
          <a:ext cx="8795687" cy="4820378"/>
        </p:xfrm>
        <a:graphic>
          <a:graphicData uri="http://schemas.openxmlformats.org/drawingml/2006/table">
            <a:tbl>
              <a:tblPr firstRow="1" firstCol="1" lastRow="1" lastCol="1" bandRow="1" bandCol="1">
                <a:tableStyleId>{0E3FDE45-AF77-4B5C-9715-49D594BDF05E}</a:tableStyleId>
              </a:tblPr>
              <a:tblGrid>
                <a:gridCol w="5566288"/>
                <a:gridCol w="3229399"/>
              </a:tblGrid>
              <a:tr h="514454">
                <a:tc>
                  <a:txBody>
                    <a:bodyPr/>
                    <a:lstStyle/>
                    <a:p>
                      <a:pPr algn="just">
                        <a:spcAft>
                          <a:spcPts val="0"/>
                        </a:spcAft>
                      </a:pPr>
                      <a:r>
                        <a:rPr lang="sr-Cyrl-RS" sz="2000" dirty="0">
                          <a:effectLst/>
                        </a:rPr>
                        <a:t>едукативни сетови за природне науке (физика, хемија, биологија)</a:t>
                      </a:r>
                      <a:endParaRPr lang="sr-Latn-RS" sz="2000" dirty="0">
                        <a:effectLst/>
                        <a:latin typeface="Times New Roman" pitchFamily="18" charset="0"/>
                        <a:ea typeface="Times New Roman"/>
                        <a:cs typeface="Times New Roman" pitchFamily="18" charset="0"/>
                      </a:endParaRPr>
                    </a:p>
                  </a:txBody>
                  <a:tcPr marL="68580" marR="68580" marT="0" marB="0"/>
                </a:tc>
                <a:tc>
                  <a:txBody>
                    <a:bodyPr/>
                    <a:lstStyle/>
                    <a:p>
                      <a:pPr algn="l">
                        <a:spcAft>
                          <a:spcPts val="0"/>
                        </a:spcAft>
                      </a:pPr>
                      <a:r>
                        <a:rPr lang="sr-Cyrl-RS" sz="2000" dirty="0">
                          <a:solidFill>
                            <a:srgbClr val="FF0000"/>
                          </a:solidFill>
                          <a:effectLst/>
                        </a:rPr>
                        <a:t>50.000 РСД</a:t>
                      </a:r>
                      <a:endParaRPr lang="sr-Latn-RS" sz="2000" dirty="0">
                        <a:solidFill>
                          <a:srgbClr val="FF0000"/>
                        </a:solidFill>
                        <a:effectLst/>
                        <a:latin typeface="Times New Roman" pitchFamily="18" charset="0"/>
                        <a:ea typeface="Times New Roman"/>
                        <a:cs typeface="Times New Roman" pitchFamily="18" charset="0"/>
                      </a:endParaRPr>
                    </a:p>
                  </a:txBody>
                  <a:tcPr marL="68580" marR="68580" marT="0" marB="0"/>
                </a:tc>
              </a:tr>
              <a:tr h="514454">
                <a:tc>
                  <a:txBody>
                    <a:bodyPr/>
                    <a:lstStyle/>
                    <a:p>
                      <a:pPr algn="just">
                        <a:spcAft>
                          <a:spcPts val="0"/>
                        </a:spcAft>
                      </a:pPr>
                      <a:r>
                        <a:rPr lang="sr-Cyrl-RS" sz="2000">
                          <a:effectLst/>
                        </a:rPr>
                        <a:t>опрема за огледе</a:t>
                      </a:r>
                      <a:endParaRPr lang="sr-Latn-RS" sz="2000">
                        <a:effectLst/>
                        <a:latin typeface="Times New Roman" pitchFamily="18" charset="0"/>
                        <a:ea typeface="Times New Roman"/>
                        <a:cs typeface="Times New Roman" pitchFamily="18" charset="0"/>
                      </a:endParaRPr>
                    </a:p>
                  </a:txBody>
                  <a:tcPr marL="68580" marR="68580" marT="0" marB="0"/>
                </a:tc>
                <a:tc>
                  <a:txBody>
                    <a:bodyPr/>
                    <a:lstStyle/>
                    <a:p>
                      <a:pPr algn="l">
                        <a:spcAft>
                          <a:spcPts val="0"/>
                        </a:spcAft>
                      </a:pPr>
                      <a:r>
                        <a:rPr lang="sr-Cyrl-RS" sz="2000" dirty="0">
                          <a:solidFill>
                            <a:srgbClr val="FF0000"/>
                          </a:solidFill>
                          <a:effectLst/>
                        </a:rPr>
                        <a:t>40.000 РСД</a:t>
                      </a:r>
                      <a:endParaRPr lang="sr-Latn-RS" sz="2000" dirty="0">
                        <a:solidFill>
                          <a:srgbClr val="FF0000"/>
                        </a:solidFill>
                        <a:effectLst/>
                        <a:latin typeface="Times New Roman" pitchFamily="18" charset="0"/>
                        <a:ea typeface="Times New Roman"/>
                        <a:cs typeface="Times New Roman" pitchFamily="18" charset="0"/>
                      </a:endParaRPr>
                    </a:p>
                  </a:txBody>
                  <a:tcPr marL="68580" marR="68580" marT="0" marB="0"/>
                </a:tc>
              </a:tr>
              <a:tr h="514454">
                <a:tc>
                  <a:txBody>
                    <a:bodyPr/>
                    <a:lstStyle/>
                    <a:p>
                      <a:pPr algn="just">
                        <a:spcAft>
                          <a:spcPts val="0"/>
                        </a:spcAft>
                      </a:pPr>
                      <a:r>
                        <a:rPr lang="sr-Cyrl-RS" sz="2000" dirty="0">
                          <a:effectLst/>
                        </a:rPr>
                        <a:t>потрошни материјал за огледе</a:t>
                      </a:r>
                      <a:endParaRPr lang="sr-Latn-RS" sz="2000" dirty="0">
                        <a:effectLst/>
                        <a:latin typeface="Times New Roman" pitchFamily="18" charset="0"/>
                        <a:ea typeface="Times New Roman"/>
                        <a:cs typeface="Times New Roman" pitchFamily="18" charset="0"/>
                      </a:endParaRPr>
                    </a:p>
                  </a:txBody>
                  <a:tcPr marL="68580" marR="68580" marT="0" marB="0"/>
                </a:tc>
                <a:tc>
                  <a:txBody>
                    <a:bodyPr/>
                    <a:lstStyle/>
                    <a:p>
                      <a:pPr algn="l">
                        <a:spcAft>
                          <a:spcPts val="0"/>
                        </a:spcAft>
                      </a:pPr>
                      <a:r>
                        <a:rPr lang="sr-Cyrl-RS" sz="2000" dirty="0">
                          <a:solidFill>
                            <a:srgbClr val="FF0000"/>
                          </a:solidFill>
                          <a:effectLst/>
                        </a:rPr>
                        <a:t>35.000 РСД</a:t>
                      </a:r>
                      <a:endParaRPr lang="sr-Latn-RS" sz="2000" dirty="0">
                        <a:solidFill>
                          <a:srgbClr val="FF0000"/>
                        </a:solidFill>
                        <a:effectLst/>
                        <a:latin typeface="Times New Roman" pitchFamily="18" charset="0"/>
                        <a:ea typeface="Times New Roman"/>
                        <a:cs typeface="Times New Roman" pitchFamily="18" charset="0"/>
                      </a:endParaRPr>
                    </a:p>
                  </a:txBody>
                  <a:tcPr marL="68580" marR="68580" marT="0" marB="0"/>
                </a:tc>
              </a:tr>
              <a:tr h="514454">
                <a:tc>
                  <a:txBody>
                    <a:bodyPr/>
                    <a:lstStyle/>
                    <a:p>
                      <a:pPr algn="just">
                        <a:spcAft>
                          <a:spcPts val="0"/>
                        </a:spcAft>
                      </a:pPr>
                      <a:r>
                        <a:rPr lang="sr-Cyrl-RS" sz="2000" dirty="0">
                          <a:effectLst/>
                        </a:rPr>
                        <a:t>канцеларијски материјал</a:t>
                      </a:r>
                      <a:endParaRPr lang="sr-Latn-RS" sz="2000" dirty="0">
                        <a:effectLst/>
                        <a:latin typeface="Times New Roman" pitchFamily="18" charset="0"/>
                        <a:ea typeface="Times New Roman"/>
                        <a:cs typeface="Times New Roman" pitchFamily="18" charset="0"/>
                      </a:endParaRPr>
                    </a:p>
                  </a:txBody>
                  <a:tcPr marL="68580" marR="68580" marT="0" marB="0"/>
                </a:tc>
                <a:tc>
                  <a:txBody>
                    <a:bodyPr/>
                    <a:lstStyle/>
                    <a:p>
                      <a:pPr algn="l">
                        <a:spcAft>
                          <a:spcPts val="0"/>
                        </a:spcAft>
                      </a:pPr>
                      <a:r>
                        <a:rPr lang="sr-Cyrl-RS" sz="2000" dirty="0">
                          <a:solidFill>
                            <a:srgbClr val="FF0000"/>
                          </a:solidFill>
                          <a:effectLst/>
                        </a:rPr>
                        <a:t>10.000 РСД</a:t>
                      </a:r>
                      <a:endParaRPr lang="sr-Latn-RS" sz="2000" dirty="0">
                        <a:solidFill>
                          <a:srgbClr val="FF0000"/>
                        </a:solidFill>
                        <a:effectLst/>
                        <a:latin typeface="Times New Roman" pitchFamily="18" charset="0"/>
                        <a:ea typeface="Times New Roman"/>
                        <a:cs typeface="Times New Roman" pitchFamily="18" charset="0"/>
                      </a:endParaRPr>
                    </a:p>
                  </a:txBody>
                  <a:tcPr marL="68580" marR="68580" marT="0" marB="0"/>
                </a:tc>
              </a:tr>
              <a:tr h="514454">
                <a:tc>
                  <a:txBody>
                    <a:bodyPr/>
                    <a:lstStyle/>
                    <a:p>
                      <a:pPr algn="just">
                        <a:spcAft>
                          <a:spcPts val="0"/>
                        </a:spcAft>
                      </a:pPr>
                      <a:r>
                        <a:rPr lang="sr-Cyrl-RS" sz="2000" dirty="0" smtClean="0">
                          <a:effectLst/>
                        </a:rPr>
                        <a:t>литература </a:t>
                      </a:r>
                      <a:r>
                        <a:rPr lang="sr-Cyrl-RS" sz="2000" dirty="0">
                          <a:effectLst/>
                        </a:rPr>
                        <a:t>о природним наукама и наведеним темама</a:t>
                      </a:r>
                      <a:endParaRPr lang="sr-Latn-RS" sz="2000" dirty="0">
                        <a:effectLst/>
                        <a:latin typeface="Times New Roman" pitchFamily="18" charset="0"/>
                        <a:ea typeface="Times New Roman"/>
                        <a:cs typeface="Times New Roman" pitchFamily="18" charset="0"/>
                      </a:endParaRPr>
                    </a:p>
                  </a:txBody>
                  <a:tcPr marL="68580" marR="68580" marT="0" marB="0"/>
                </a:tc>
                <a:tc>
                  <a:txBody>
                    <a:bodyPr/>
                    <a:lstStyle/>
                    <a:p>
                      <a:pPr algn="l">
                        <a:spcAft>
                          <a:spcPts val="0"/>
                        </a:spcAft>
                      </a:pPr>
                      <a:r>
                        <a:rPr lang="sr-Cyrl-RS" sz="2000" dirty="0">
                          <a:solidFill>
                            <a:srgbClr val="FF0000"/>
                          </a:solidFill>
                          <a:effectLst/>
                        </a:rPr>
                        <a:t>30.000 РСД</a:t>
                      </a:r>
                      <a:endParaRPr lang="sr-Latn-RS" sz="2000" dirty="0">
                        <a:solidFill>
                          <a:srgbClr val="FF0000"/>
                        </a:solidFill>
                        <a:effectLst/>
                        <a:latin typeface="Times New Roman" pitchFamily="18" charset="0"/>
                        <a:ea typeface="Times New Roman"/>
                        <a:cs typeface="Times New Roman" pitchFamily="18" charset="0"/>
                      </a:endParaRPr>
                    </a:p>
                  </a:txBody>
                  <a:tcPr marL="68580" marR="68580" marT="0" marB="0"/>
                </a:tc>
              </a:tr>
              <a:tr h="514454">
                <a:tc>
                  <a:txBody>
                    <a:bodyPr/>
                    <a:lstStyle/>
                    <a:p>
                      <a:pPr algn="just">
                        <a:spcAft>
                          <a:spcPts val="0"/>
                        </a:spcAft>
                      </a:pPr>
                      <a:r>
                        <a:rPr lang="sr-Cyrl-RS" sz="2000">
                          <a:effectLst/>
                        </a:rPr>
                        <a:t>промотивни материјал (плакати)</a:t>
                      </a:r>
                      <a:endParaRPr lang="sr-Latn-RS" sz="2000">
                        <a:effectLst/>
                        <a:latin typeface="Times New Roman" pitchFamily="18" charset="0"/>
                        <a:ea typeface="Times New Roman"/>
                        <a:cs typeface="Times New Roman" pitchFamily="18" charset="0"/>
                      </a:endParaRPr>
                    </a:p>
                  </a:txBody>
                  <a:tcPr marL="68580" marR="68580" marT="0" marB="0"/>
                </a:tc>
                <a:tc>
                  <a:txBody>
                    <a:bodyPr/>
                    <a:lstStyle/>
                    <a:p>
                      <a:pPr algn="l">
                        <a:spcAft>
                          <a:spcPts val="0"/>
                        </a:spcAft>
                      </a:pPr>
                      <a:r>
                        <a:rPr lang="sr-Cyrl-RS" sz="2000" dirty="0">
                          <a:solidFill>
                            <a:srgbClr val="FF0000"/>
                          </a:solidFill>
                          <a:effectLst/>
                        </a:rPr>
                        <a:t>10.000 РСД</a:t>
                      </a:r>
                      <a:endParaRPr lang="sr-Latn-RS" sz="2000" dirty="0">
                        <a:solidFill>
                          <a:srgbClr val="FF0000"/>
                        </a:solidFill>
                        <a:effectLst/>
                        <a:latin typeface="Times New Roman" pitchFamily="18" charset="0"/>
                        <a:ea typeface="Times New Roman"/>
                        <a:cs typeface="Times New Roman" pitchFamily="18" charset="0"/>
                      </a:endParaRPr>
                    </a:p>
                  </a:txBody>
                  <a:tcPr marL="68580" marR="68580" marT="0" marB="0"/>
                </a:tc>
              </a:tr>
              <a:tr h="514454">
                <a:tc>
                  <a:txBody>
                    <a:bodyPr/>
                    <a:lstStyle/>
                    <a:p>
                      <a:pPr algn="just">
                        <a:spcAft>
                          <a:spcPts val="0"/>
                        </a:spcAft>
                      </a:pPr>
                      <a:r>
                        <a:rPr lang="sr-Cyrl-RS" sz="2000" dirty="0">
                          <a:effectLst/>
                        </a:rPr>
                        <a:t>трошкови комуникације</a:t>
                      </a:r>
                      <a:endParaRPr lang="sr-Latn-RS" sz="2000" dirty="0">
                        <a:effectLst/>
                        <a:latin typeface="Times New Roman" pitchFamily="18" charset="0"/>
                        <a:ea typeface="Times New Roman"/>
                        <a:cs typeface="Times New Roman" pitchFamily="18" charset="0"/>
                      </a:endParaRPr>
                    </a:p>
                  </a:txBody>
                  <a:tcPr marL="68580" marR="68580" marT="0" marB="0"/>
                </a:tc>
                <a:tc>
                  <a:txBody>
                    <a:bodyPr/>
                    <a:lstStyle/>
                    <a:p>
                      <a:pPr algn="l">
                        <a:spcAft>
                          <a:spcPts val="0"/>
                        </a:spcAft>
                      </a:pPr>
                      <a:r>
                        <a:rPr lang="sr-Cyrl-RS" sz="2000" dirty="0">
                          <a:solidFill>
                            <a:srgbClr val="FF0000"/>
                          </a:solidFill>
                          <a:effectLst/>
                        </a:rPr>
                        <a:t>10.000 РСД</a:t>
                      </a:r>
                      <a:endParaRPr lang="sr-Latn-RS" sz="2000" dirty="0">
                        <a:solidFill>
                          <a:srgbClr val="FF0000"/>
                        </a:solidFill>
                        <a:effectLst/>
                        <a:latin typeface="Times New Roman" pitchFamily="18" charset="0"/>
                        <a:ea typeface="Times New Roman"/>
                        <a:cs typeface="Times New Roman" pitchFamily="18" charset="0"/>
                      </a:endParaRPr>
                    </a:p>
                  </a:txBody>
                  <a:tcPr marL="68580" marR="68580" marT="0" marB="0"/>
                </a:tc>
              </a:tr>
              <a:tr h="514454">
                <a:tc>
                  <a:txBody>
                    <a:bodyPr/>
                    <a:lstStyle/>
                    <a:p>
                      <a:pPr algn="just">
                        <a:spcAft>
                          <a:spcPts val="0"/>
                        </a:spcAft>
                      </a:pPr>
                      <a:r>
                        <a:rPr lang="sr-Cyrl-RS" sz="2000" dirty="0">
                          <a:effectLst/>
                        </a:rPr>
                        <a:t>Освежење</a:t>
                      </a:r>
                      <a:endParaRPr lang="sr-Latn-RS" sz="2000" dirty="0">
                        <a:effectLst/>
                        <a:latin typeface="Times New Roman" pitchFamily="18" charset="0"/>
                        <a:ea typeface="Times New Roman"/>
                        <a:cs typeface="Times New Roman" pitchFamily="18" charset="0"/>
                      </a:endParaRPr>
                    </a:p>
                  </a:txBody>
                  <a:tcPr marL="68580" marR="68580" marT="0" marB="0"/>
                </a:tc>
                <a:tc>
                  <a:txBody>
                    <a:bodyPr/>
                    <a:lstStyle/>
                    <a:p>
                      <a:pPr algn="l">
                        <a:spcAft>
                          <a:spcPts val="0"/>
                        </a:spcAft>
                      </a:pPr>
                      <a:r>
                        <a:rPr lang="sr-Cyrl-RS" sz="2000" dirty="0">
                          <a:solidFill>
                            <a:srgbClr val="FF0000"/>
                          </a:solidFill>
                          <a:effectLst/>
                        </a:rPr>
                        <a:t>15.000 РСД</a:t>
                      </a:r>
                      <a:endParaRPr lang="sr-Latn-RS" sz="2000" dirty="0">
                        <a:solidFill>
                          <a:srgbClr val="FF0000"/>
                        </a:solidFill>
                        <a:effectLst/>
                        <a:latin typeface="Times New Roman" pitchFamily="18" charset="0"/>
                        <a:ea typeface="Times New Roman"/>
                        <a:cs typeface="Times New Roman" pitchFamily="18" charset="0"/>
                      </a:endParaRPr>
                    </a:p>
                  </a:txBody>
                  <a:tcPr marL="68580" marR="68580" marT="0" marB="0"/>
                </a:tc>
              </a:tr>
              <a:tr h="514454">
                <a:tc>
                  <a:txBody>
                    <a:bodyPr/>
                    <a:lstStyle/>
                    <a:p>
                      <a:pPr algn="ctr">
                        <a:spcAft>
                          <a:spcPts val="0"/>
                        </a:spcAft>
                      </a:pPr>
                      <a:r>
                        <a:rPr lang="sr-Cyrl-RS" sz="2000" dirty="0">
                          <a:solidFill>
                            <a:srgbClr val="FF0000"/>
                          </a:solidFill>
                          <a:effectLst/>
                        </a:rPr>
                        <a:t>УКУПНО</a:t>
                      </a:r>
                      <a:endParaRPr lang="sr-Latn-RS" sz="2000" dirty="0">
                        <a:solidFill>
                          <a:srgbClr val="FF0000"/>
                        </a:solidFill>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sr-Cyrl-RS" sz="2000" dirty="0">
                          <a:solidFill>
                            <a:srgbClr val="FF0000"/>
                          </a:solidFill>
                          <a:effectLst/>
                        </a:rPr>
                        <a:t>200.000 РСД</a:t>
                      </a:r>
                      <a:endParaRPr lang="sr-Latn-RS" sz="2000" dirty="0">
                        <a:solidFill>
                          <a:srgbClr val="FF0000"/>
                        </a:solidFill>
                        <a:effectLst/>
                        <a:latin typeface="Times New Roman" pitchFamily="18" charset="0"/>
                        <a:ea typeface="Times New Roman"/>
                        <a:cs typeface="Times New Roman" pitchFamily="18" charset="0"/>
                      </a:endParaRPr>
                    </a:p>
                  </a:txBody>
                  <a:tcPr marL="68580" marR="68580" marT="0" marB="0"/>
                </a:tc>
              </a:tr>
            </a:tbl>
          </a:graphicData>
        </a:graphic>
      </p:graphicFrame>
    </p:spTree>
    <p:extLst>
      <p:ext uri="{BB962C8B-B14F-4D97-AF65-F5344CB8AC3E}">
        <p14:creationId xmlns:p14="http://schemas.microsoft.com/office/powerpoint/2010/main" val="1182368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937" y="212447"/>
            <a:ext cx="8783551" cy="1200329"/>
          </a:xfrm>
          <a:prstGeom prst="rect">
            <a:avLst/>
          </a:prstGeom>
          <a:noFill/>
        </p:spPr>
        <p:txBody>
          <a:bodyPr wrap="square" rtlCol="0">
            <a:spAutoFit/>
          </a:bodyPr>
          <a:lstStyle/>
          <a:p>
            <a:pPr algn="ctr"/>
            <a:r>
              <a:rPr lang="sr-Cyrl-RS" sz="2400" b="1" dirty="0" smtClean="0">
                <a:solidFill>
                  <a:schemeClr val="accent6"/>
                </a:solidFill>
                <a:effectLst>
                  <a:outerShdw blurRad="38100" dist="38100" dir="2700000" algn="tl">
                    <a:srgbClr val="000000">
                      <a:alpha val="43137"/>
                    </a:srgbClr>
                  </a:outerShdw>
                </a:effectLst>
                <a:latin typeface="Times New Roman" pitchFamily="18" charset="0"/>
                <a:cs typeface="Times New Roman" pitchFamily="18" charset="0"/>
              </a:rPr>
              <a:t>1. АКТИВНОСТ</a:t>
            </a:r>
            <a:r>
              <a:rPr lang="sr-Latn-RS" sz="2400" dirty="0" smtClean="0">
                <a:latin typeface="Times New Roman" pitchFamily="18" charset="0"/>
                <a:cs typeface="Times New Roman" pitchFamily="18" charset="0"/>
              </a:rPr>
              <a:t>:</a:t>
            </a:r>
            <a:r>
              <a:rPr lang="sr-Cyrl-RS"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Представљање пројекта на седници за учитеље и наставнике, као и у разредима школе кроз 8 угледних часова/презентација </a:t>
            </a:r>
            <a:endParaRPr lang="sr-Latn-RS" sz="2400" dirty="0">
              <a:latin typeface="Times New Roman" pitchFamily="18" charset="0"/>
              <a:cs typeface="Times New Roman" pitchFamily="18" charset="0"/>
            </a:endParaRPr>
          </a:p>
        </p:txBody>
      </p:sp>
      <p:sp>
        <p:nvSpPr>
          <p:cNvPr id="3" name="TextBox 2"/>
          <p:cNvSpPr txBox="1"/>
          <p:nvPr/>
        </p:nvSpPr>
        <p:spPr>
          <a:xfrm>
            <a:off x="2555776" y="1527175"/>
            <a:ext cx="5328592" cy="461665"/>
          </a:xfrm>
          <a:prstGeom prst="rect">
            <a:avLst/>
          </a:prstGeom>
          <a:noFill/>
        </p:spPr>
        <p:txBody>
          <a:bodyPr wrap="square" rtlCol="0">
            <a:spAutoFit/>
          </a:bodyPr>
          <a:lstStyle/>
          <a:p>
            <a:r>
              <a:rPr lang="sr-Cyrl-RS" sz="2400" dirty="0">
                <a:solidFill>
                  <a:schemeClr val="accent6"/>
                </a:solidFill>
                <a:latin typeface="Times New Roman" pitchFamily="18" charset="0"/>
                <a:cs typeface="Times New Roman" pitchFamily="18" charset="0"/>
              </a:rPr>
              <a:t>п</a:t>
            </a:r>
            <a:r>
              <a:rPr lang="sr-Cyrl-RS" sz="2400" dirty="0" smtClean="0">
                <a:solidFill>
                  <a:schemeClr val="accent6"/>
                </a:solidFill>
                <a:latin typeface="Times New Roman" pitchFamily="18" charset="0"/>
                <a:cs typeface="Times New Roman" pitchFamily="18" charset="0"/>
              </a:rPr>
              <a:t>ериод реализације</a:t>
            </a:r>
            <a:r>
              <a:rPr lang="sr-Latn-RS" sz="2400" dirty="0" smtClean="0">
                <a:solidFill>
                  <a:schemeClr val="accent6"/>
                </a:solidFill>
                <a:latin typeface="Times New Roman" pitchFamily="18" charset="0"/>
                <a:cs typeface="Times New Roman" pitchFamily="18" charset="0"/>
              </a:rPr>
              <a:t>:</a:t>
            </a:r>
            <a:r>
              <a:rPr lang="sr-Cyrl-RS" sz="2400" dirty="0" smtClean="0">
                <a:solidFill>
                  <a:schemeClr val="accent6"/>
                </a:solidFill>
                <a:latin typeface="Times New Roman" pitchFamily="18" charset="0"/>
                <a:cs typeface="Times New Roman" pitchFamily="18" charset="0"/>
              </a:rPr>
              <a:t> почетак </a:t>
            </a:r>
            <a:r>
              <a:rPr lang="sr-Cyrl-RS" sz="2400" dirty="0">
                <a:solidFill>
                  <a:schemeClr val="accent6"/>
                </a:solidFill>
                <a:latin typeface="Times New Roman" pitchFamily="18" charset="0"/>
                <a:cs typeface="Times New Roman" pitchFamily="18" charset="0"/>
              </a:rPr>
              <a:t>децембра</a:t>
            </a:r>
            <a:endParaRPr lang="sr-Latn-RS" sz="2400" dirty="0">
              <a:solidFill>
                <a:schemeClr val="accent6"/>
              </a:solidFill>
              <a:latin typeface="Times New Roman" pitchFamily="18" charset="0"/>
              <a:cs typeface="Times New Roman" pitchFamily="18" charset="0"/>
            </a:endParaRPr>
          </a:p>
        </p:txBody>
      </p:sp>
      <p:sp>
        <p:nvSpPr>
          <p:cNvPr id="4" name="TextBox 3"/>
          <p:cNvSpPr txBox="1"/>
          <p:nvPr/>
        </p:nvSpPr>
        <p:spPr>
          <a:xfrm>
            <a:off x="3172094" y="2204864"/>
            <a:ext cx="6008418" cy="3046988"/>
          </a:xfrm>
          <a:prstGeom prst="rect">
            <a:avLst/>
          </a:prstGeom>
          <a:noFill/>
        </p:spPr>
        <p:txBody>
          <a:bodyPr wrap="square" rtlCol="0">
            <a:spAutoFit/>
          </a:bodyPr>
          <a:lstStyle/>
          <a:p>
            <a:r>
              <a:rPr lang="sr-Cyrl-RS" sz="2400" b="1" dirty="0" smtClean="0">
                <a:solidFill>
                  <a:schemeClr val="accent6"/>
                </a:solidFill>
                <a:effectLst>
                  <a:outerShdw blurRad="38100" dist="38100" dir="2700000" algn="tl">
                    <a:srgbClr val="000000">
                      <a:alpha val="43137"/>
                    </a:srgbClr>
                  </a:outerShdw>
                </a:effectLst>
                <a:latin typeface="Times New Roman" pitchFamily="18" charset="0"/>
                <a:cs typeface="Times New Roman" pitchFamily="18" charset="0"/>
              </a:rPr>
              <a:t>РЕЗУЛТАТ</a:t>
            </a:r>
            <a:r>
              <a:rPr lang="sr-Latn-RS" sz="2400" dirty="0" smtClean="0">
                <a:latin typeface="Times New Roman" pitchFamily="18" charset="0"/>
                <a:cs typeface="Times New Roman" pitchFamily="18" charset="0"/>
              </a:rPr>
              <a:t>:</a:t>
            </a:r>
            <a:r>
              <a:rPr lang="sr-Cyrl-RS"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 пројектни тим је представио пројекат и предлог је </a:t>
            </a:r>
            <a:r>
              <a:rPr lang="ru-RU" sz="2400" dirty="0" smtClean="0">
                <a:latin typeface="Times New Roman" pitchFamily="18" charset="0"/>
                <a:cs typeface="Times New Roman" pitchFamily="18" charset="0"/>
              </a:rPr>
              <a:t>усвојен</a:t>
            </a:r>
            <a:endParaRPr lang="ru-RU" sz="2400" dirty="0">
              <a:latin typeface="Times New Roman" pitchFamily="18" charset="0"/>
              <a:cs typeface="Times New Roman" pitchFamily="18" charset="0"/>
            </a:endParaRPr>
          </a:p>
          <a:p>
            <a:r>
              <a:rPr lang="ru-RU" sz="2400" dirty="0">
                <a:latin typeface="Times New Roman" pitchFamily="18" charset="0"/>
                <a:cs typeface="Times New Roman" pitchFamily="18" charset="0"/>
              </a:rPr>
              <a:t>- учитељи и наставници виде бенефите које предвиђене активности носе те их одобравају</a:t>
            </a:r>
          </a:p>
          <a:p>
            <a:r>
              <a:rPr lang="ru-RU" sz="2400" dirty="0">
                <a:latin typeface="Times New Roman" pitchFamily="18" charset="0"/>
                <a:cs typeface="Times New Roman" pitchFamily="18" charset="0"/>
              </a:rPr>
              <a:t>- ученици присуствују угледним часовима и остварују интеракцију</a:t>
            </a:r>
          </a:p>
          <a:p>
            <a:endParaRPr lang="sr-Latn-RS" sz="2400" dirty="0">
              <a:latin typeface="Times New Roman" pitchFamily="18" charset="0"/>
              <a:cs typeface="Times New Roman" pitchFamily="18" charset="0"/>
            </a:endParaRPr>
          </a:p>
        </p:txBody>
      </p:sp>
      <p:sp>
        <p:nvSpPr>
          <p:cNvPr id="5" name="TextBox 4"/>
          <p:cNvSpPr txBox="1"/>
          <p:nvPr/>
        </p:nvSpPr>
        <p:spPr>
          <a:xfrm>
            <a:off x="205136" y="5090408"/>
            <a:ext cx="8831360" cy="1938992"/>
          </a:xfrm>
          <a:prstGeom prst="rect">
            <a:avLst/>
          </a:prstGeom>
          <a:noFill/>
        </p:spPr>
        <p:txBody>
          <a:bodyPr wrap="square" rtlCol="0">
            <a:spAutoFit/>
          </a:bodyPr>
          <a:lstStyle/>
          <a:p>
            <a:r>
              <a:rPr lang="sr-Cyrl-RS" sz="2400" b="1" dirty="0" smtClean="0">
                <a:solidFill>
                  <a:schemeClr val="accent6"/>
                </a:solidFill>
                <a:effectLst>
                  <a:outerShdw blurRad="38100" dist="38100" dir="2700000" algn="tl">
                    <a:srgbClr val="000000">
                      <a:alpha val="43137"/>
                    </a:srgbClr>
                  </a:outerShdw>
                </a:effectLst>
                <a:latin typeface="Times New Roman" pitchFamily="18" charset="0"/>
                <a:cs typeface="Times New Roman" pitchFamily="18" charset="0"/>
              </a:rPr>
              <a:t>ДОКАЗ</a:t>
            </a:r>
            <a:r>
              <a:rPr lang="sr-Latn-RS" sz="2400" dirty="0" smtClean="0">
                <a:latin typeface="Times New Roman" pitchFamily="18" charset="0"/>
                <a:cs typeface="Times New Roman" pitchFamily="18" charset="0"/>
              </a:rPr>
              <a:t>:</a:t>
            </a:r>
            <a:r>
              <a:rPr lang="sr-Cyrl-RS"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чек листа са именима учитеља и наставника који су присуствовали седници</a:t>
            </a:r>
          </a:p>
          <a:p>
            <a:r>
              <a:rPr lang="ru-RU" sz="2400" dirty="0">
                <a:latin typeface="Times New Roman" pitchFamily="18" charset="0"/>
                <a:cs typeface="Times New Roman" pitchFamily="18" charset="0"/>
              </a:rPr>
              <a:t>- списак одељења са бројем ученика на нивоу разреда који су присуствовали угледним часовима/презентацијама </a:t>
            </a:r>
          </a:p>
          <a:p>
            <a:r>
              <a:rPr lang="sr-Cyrl-RS" sz="2400" dirty="0" smtClean="0">
                <a:latin typeface="Times New Roman" pitchFamily="18" charset="0"/>
                <a:cs typeface="Times New Roman" pitchFamily="18" charset="0"/>
              </a:rPr>
              <a:t> </a:t>
            </a:r>
            <a:endParaRPr lang="sr-Latn-RS" sz="2400" dirty="0">
              <a:latin typeface="Times New Roman" pitchFamily="18" charset="0"/>
              <a:cs typeface="Times New Roman" pitchFamily="18" charset="0"/>
            </a:endParaRPr>
          </a:p>
        </p:txBody>
      </p:sp>
      <p:pic>
        <p:nvPicPr>
          <p:cNvPr id="6" name="Picture 24" descr="Rezultat slika za light bul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859" y="1412776"/>
            <a:ext cx="2109842" cy="3336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16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937" y="-27384"/>
            <a:ext cx="8783551" cy="830997"/>
          </a:xfrm>
          <a:prstGeom prst="rect">
            <a:avLst/>
          </a:prstGeom>
          <a:noFill/>
        </p:spPr>
        <p:txBody>
          <a:bodyPr wrap="square" rtlCol="0">
            <a:spAutoFit/>
          </a:bodyPr>
          <a:lstStyle/>
          <a:p>
            <a:pPr algn="ctr"/>
            <a:r>
              <a:rPr lang="sr-Cyrl-RS" sz="2400" b="1" dirty="0" smtClean="0">
                <a:solidFill>
                  <a:schemeClr val="accent6"/>
                </a:solidFill>
                <a:effectLst>
                  <a:outerShdw blurRad="38100" dist="38100" dir="2700000" algn="tl">
                    <a:srgbClr val="000000">
                      <a:alpha val="43137"/>
                    </a:srgbClr>
                  </a:outerShdw>
                </a:effectLst>
                <a:latin typeface="Times New Roman" pitchFamily="18" charset="0"/>
                <a:cs typeface="Times New Roman" pitchFamily="18" charset="0"/>
              </a:rPr>
              <a:t>2. АКТИВНОСТ</a:t>
            </a:r>
            <a:r>
              <a:rPr lang="sr-Latn-RS" sz="2400" dirty="0" smtClean="0">
                <a:latin typeface="Times New Roman" pitchFamily="18" charset="0"/>
                <a:cs typeface="Times New Roman" pitchFamily="18" charset="0"/>
              </a:rPr>
              <a:t>:</a:t>
            </a:r>
            <a:r>
              <a:rPr lang="sr-Cyrl-RS"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Анкетирање заинтересованих ученика и учитеља/наставника из ОШ „Исидора Секулић“</a:t>
            </a:r>
            <a:endParaRPr lang="sr-Latn-RS" sz="2400" dirty="0">
              <a:latin typeface="Times New Roman" pitchFamily="18" charset="0"/>
              <a:cs typeface="Times New Roman" pitchFamily="18" charset="0"/>
            </a:endParaRPr>
          </a:p>
        </p:txBody>
      </p:sp>
      <p:sp>
        <p:nvSpPr>
          <p:cNvPr id="3" name="TextBox 2"/>
          <p:cNvSpPr txBox="1"/>
          <p:nvPr/>
        </p:nvSpPr>
        <p:spPr>
          <a:xfrm>
            <a:off x="1907704" y="836712"/>
            <a:ext cx="5328592" cy="461665"/>
          </a:xfrm>
          <a:prstGeom prst="rect">
            <a:avLst/>
          </a:prstGeom>
          <a:noFill/>
        </p:spPr>
        <p:txBody>
          <a:bodyPr wrap="square" rtlCol="0">
            <a:spAutoFit/>
          </a:bodyPr>
          <a:lstStyle/>
          <a:p>
            <a:r>
              <a:rPr lang="sr-Cyrl-RS" sz="2400" dirty="0">
                <a:solidFill>
                  <a:schemeClr val="accent6"/>
                </a:solidFill>
                <a:latin typeface="Times New Roman" pitchFamily="18" charset="0"/>
                <a:cs typeface="Times New Roman" pitchFamily="18" charset="0"/>
              </a:rPr>
              <a:t>п</a:t>
            </a:r>
            <a:r>
              <a:rPr lang="sr-Cyrl-RS" sz="2400" dirty="0" smtClean="0">
                <a:solidFill>
                  <a:schemeClr val="accent6"/>
                </a:solidFill>
                <a:latin typeface="Times New Roman" pitchFamily="18" charset="0"/>
                <a:cs typeface="Times New Roman" pitchFamily="18" charset="0"/>
              </a:rPr>
              <a:t>ериод реализације</a:t>
            </a:r>
            <a:r>
              <a:rPr lang="sr-Latn-RS" sz="2400" dirty="0" smtClean="0">
                <a:solidFill>
                  <a:schemeClr val="accent6"/>
                </a:solidFill>
                <a:latin typeface="Times New Roman" pitchFamily="18" charset="0"/>
                <a:cs typeface="Times New Roman" pitchFamily="18" charset="0"/>
              </a:rPr>
              <a:t>:</a:t>
            </a:r>
            <a:r>
              <a:rPr lang="sr-Cyrl-RS" sz="2400" dirty="0" smtClean="0">
                <a:solidFill>
                  <a:schemeClr val="accent6"/>
                </a:solidFill>
                <a:latin typeface="Times New Roman" pitchFamily="18" charset="0"/>
                <a:cs typeface="Times New Roman" pitchFamily="18" charset="0"/>
              </a:rPr>
              <a:t> средина децембра</a:t>
            </a:r>
            <a:endParaRPr lang="sr-Latn-RS" sz="2400" dirty="0">
              <a:solidFill>
                <a:schemeClr val="accent6"/>
              </a:solidFill>
              <a:latin typeface="Times New Roman" pitchFamily="18" charset="0"/>
              <a:cs typeface="Times New Roman" pitchFamily="18" charset="0"/>
            </a:endParaRPr>
          </a:p>
        </p:txBody>
      </p:sp>
      <p:sp>
        <p:nvSpPr>
          <p:cNvPr id="4" name="TextBox 3"/>
          <p:cNvSpPr txBox="1"/>
          <p:nvPr/>
        </p:nvSpPr>
        <p:spPr>
          <a:xfrm>
            <a:off x="179512" y="1412776"/>
            <a:ext cx="7488832" cy="3785652"/>
          </a:xfrm>
          <a:prstGeom prst="rect">
            <a:avLst/>
          </a:prstGeom>
          <a:noFill/>
        </p:spPr>
        <p:txBody>
          <a:bodyPr wrap="square" rtlCol="0">
            <a:spAutoFit/>
          </a:bodyPr>
          <a:lstStyle/>
          <a:p>
            <a:r>
              <a:rPr lang="sr-Cyrl-RS" sz="2400" b="1" dirty="0" smtClean="0">
                <a:solidFill>
                  <a:schemeClr val="accent6"/>
                </a:solidFill>
                <a:effectLst>
                  <a:outerShdw blurRad="38100" dist="38100" dir="2700000" algn="tl">
                    <a:srgbClr val="000000">
                      <a:alpha val="43137"/>
                    </a:srgbClr>
                  </a:outerShdw>
                </a:effectLst>
                <a:latin typeface="Times New Roman" pitchFamily="18" charset="0"/>
                <a:cs typeface="Times New Roman" pitchFamily="18" charset="0"/>
              </a:rPr>
              <a:t>РЕЗУЛТАТ</a:t>
            </a:r>
            <a:r>
              <a:rPr lang="sr-Latn-RS" sz="2400" dirty="0" smtClean="0">
                <a:latin typeface="Times New Roman" pitchFamily="18" charset="0"/>
                <a:cs typeface="Times New Roman" pitchFamily="18" charset="0"/>
              </a:rPr>
              <a:t>:</a:t>
            </a:r>
            <a:r>
              <a:rPr lang="sr-Cyrl-RS"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 пројектни тим је анкетирао и анализирао одговоре испитаних ученика и учитеља/наставника</a:t>
            </a:r>
          </a:p>
          <a:p>
            <a:r>
              <a:rPr lang="ru-RU" sz="2400" dirty="0">
                <a:latin typeface="Times New Roman" pitchFamily="18" charset="0"/>
                <a:cs typeface="Times New Roman" pitchFamily="18" charset="0"/>
              </a:rPr>
              <a:t>- у сваком одељењу постоји група ученика који желе да се укључе и пријављују се као заинтересовани за радионице, вршњачку едукацију и организацију и реализацију сајма</a:t>
            </a:r>
          </a:p>
          <a:p>
            <a:r>
              <a:rPr lang="ru-RU" sz="2400" dirty="0">
                <a:latin typeface="Times New Roman" pitchFamily="18" charset="0"/>
                <a:cs typeface="Times New Roman" pitchFamily="18" charset="0"/>
              </a:rPr>
              <a:t>- учитељи/наставници прихватају да усмеравају радионице, менторишу рад ученика и буду део организације и реализације сајма</a:t>
            </a:r>
          </a:p>
          <a:p>
            <a:endParaRPr lang="sr-Latn-RS" sz="2400" dirty="0">
              <a:latin typeface="Times New Roman" pitchFamily="18" charset="0"/>
              <a:cs typeface="Times New Roman" pitchFamily="18" charset="0"/>
            </a:endParaRPr>
          </a:p>
        </p:txBody>
      </p:sp>
      <p:sp>
        <p:nvSpPr>
          <p:cNvPr id="5" name="TextBox 4"/>
          <p:cNvSpPr txBox="1"/>
          <p:nvPr/>
        </p:nvSpPr>
        <p:spPr>
          <a:xfrm>
            <a:off x="205136" y="4869160"/>
            <a:ext cx="8831360" cy="2308324"/>
          </a:xfrm>
          <a:prstGeom prst="rect">
            <a:avLst/>
          </a:prstGeom>
          <a:noFill/>
        </p:spPr>
        <p:txBody>
          <a:bodyPr wrap="square" rtlCol="0">
            <a:spAutoFit/>
          </a:bodyPr>
          <a:lstStyle/>
          <a:p>
            <a:r>
              <a:rPr lang="sr-Cyrl-RS" sz="2400" b="1" dirty="0" smtClean="0">
                <a:solidFill>
                  <a:schemeClr val="accent6"/>
                </a:solidFill>
                <a:effectLst>
                  <a:outerShdw blurRad="38100" dist="38100" dir="2700000" algn="tl">
                    <a:srgbClr val="000000">
                      <a:alpha val="43137"/>
                    </a:srgbClr>
                  </a:outerShdw>
                </a:effectLst>
                <a:latin typeface="Times New Roman" pitchFamily="18" charset="0"/>
                <a:cs typeface="Times New Roman" pitchFamily="18" charset="0"/>
              </a:rPr>
              <a:t>ДОКАЗ</a:t>
            </a:r>
            <a:r>
              <a:rPr lang="sr-Latn-RS" sz="2400" dirty="0" smtClean="0">
                <a:latin typeface="Times New Roman" pitchFamily="18" charset="0"/>
                <a:cs typeface="Times New Roman" pitchFamily="18" charset="0"/>
              </a:rPr>
              <a:t>:</a:t>
            </a:r>
            <a:r>
              <a:rPr lang="sr-Cyrl-RS"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 попуњене анкете ученика које дају информације да ли је ученик заинтересован и за коју област</a:t>
            </a:r>
          </a:p>
          <a:p>
            <a:r>
              <a:rPr lang="ru-RU" sz="2400" dirty="0">
                <a:latin typeface="Times New Roman" pitchFamily="18" charset="0"/>
                <a:cs typeface="Times New Roman" pitchFamily="18" charset="0"/>
              </a:rPr>
              <a:t>- попуњене анкете учитеља/наставника које дају информације да ли је учитељ/наставник заинтересован и у којим областима жели да пружа менторске услуге</a:t>
            </a:r>
          </a:p>
          <a:p>
            <a:r>
              <a:rPr lang="sr-Cyrl-RS" sz="2400" dirty="0" smtClean="0">
                <a:latin typeface="Times New Roman" pitchFamily="18" charset="0"/>
                <a:cs typeface="Times New Roman" pitchFamily="18" charset="0"/>
              </a:rPr>
              <a:t> </a:t>
            </a:r>
            <a:endParaRPr lang="sr-Latn-RS" sz="2400" dirty="0">
              <a:latin typeface="Times New Roman" pitchFamily="18" charset="0"/>
              <a:cs typeface="Times New Roman" pitchFamily="18" charset="0"/>
            </a:endParaRPr>
          </a:p>
        </p:txBody>
      </p:sp>
      <p:pic>
        <p:nvPicPr>
          <p:cNvPr id="6" name="Picture 16" descr="Rezultat slika za light bulb"/>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690843" flipH="1">
            <a:off x="6506112" y="1964030"/>
            <a:ext cx="2948102" cy="3081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92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937" y="293747"/>
            <a:ext cx="8783551" cy="830997"/>
          </a:xfrm>
          <a:prstGeom prst="rect">
            <a:avLst/>
          </a:prstGeom>
          <a:noFill/>
        </p:spPr>
        <p:txBody>
          <a:bodyPr wrap="square" rtlCol="0">
            <a:spAutoFit/>
          </a:bodyPr>
          <a:lstStyle/>
          <a:p>
            <a:pPr algn="ctr"/>
            <a:r>
              <a:rPr lang="sr-Cyrl-RS" sz="2400" b="1" dirty="0" smtClean="0">
                <a:solidFill>
                  <a:schemeClr val="accent6"/>
                </a:solidFill>
                <a:effectLst>
                  <a:outerShdw blurRad="38100" dist="38100" dir="2700000" algn="tl">
                    <a:srgbClr val="000000">
                      <a:alpha val="43137"/>
                    </a:srgbClr>
                  </a:outerShdw>
                </a:effectLst>
                <a:latin typeface="Times New Roman" pitchFamily="18" charset="0"/>
                <a:cs typeface="Times New Roman" pitchFamily="18" charset="0"/>
              </a:rPr>
              <a:t>3. АКТИВНОСТ</a:t>
            </a:r>
            <a:r>
              <a:rPr lang="sr-Latn-RS" sz="2400" dirty="0" smtClean="0">
                <a:latin typeface="Times New Roman" pitchFamily="18" charset="0"/>
                <a:cs typeface="Times New Roman" pitchFamily="18" charset="0"/>
              </a:rPr>
              <a:t>:</a:t>
            </a:r>
            <a:r>
              <a:rPr lang="sr-Cyrl-RS"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Формирање тимова заинтересованих ученика и учитаља/наставника – ментора</a:t>
            </a:r>
            <a:endParaRPr lang="sr-Latn-RS" sz="2400" dirty="0">
              <a:latin typeface="Times New Roman" pitchFamily="18" charset="0"/>
              <a:cs typeface="Times New Roman" pitchFamily="18" charset="0"/>
            </a:endParaRPr>
          </a:p>
        </p:txBody>
      </p:sp>
      <p:sp>
        <p:nvSpPr>
          <p:cNvPr id="3" name="TextBox 2"/>
          <p:cNvSpPr txBox="1"/>
          <p:nvPr/>
        </p:nvSpPr>
        <p:spPr>
          <a:xfrm>
            <a:off x="1835696" y="1340768"/>
            <a:ext cx="5328592" cy="461665"/>
          </a:xfrm>
          <a:prstGeom prst="rect">
            <a:avLst/>
          </a:prstGeom>
          <a:noFill/>
        </p:spPr>
        <p:txBody>
          <a:bodyPr wrap="square" rtlCol="0">
            <a:spAutoFit/>
          </a:bodyPr>
          <a:lstStyle/>
          <a:p>
            <a:r>
              <a:rPr lang="sr-Cyrl-RS" sz="2400" dirty="0">
                <a:solidFill>
                  <a:schemeClr val="accent6"/>
                </a:solidFill>
                <a:latin typeface="Times New Roman" pitchFamily="18" charset="0"/>
                <a:cs typeface="Times New Roman" pitchFamily="18" charset="0"/>
              </a:rPr>
              <a:t>п</a:t>
            </a:r>
            <a:r>
              <a:rPr lang="sr-Cyrl-RS" sz="2400" dirty="0" smtClean="0">
                <a:solidFill>
                  <a:schemeClr val="accent6"/>
                </a:solidFill>
                <a:latin typeface="Times New Roman" pitchFamily="18" charset="0"/>
                <a:cs typeface="Times New Roman" pitchFamily="18" charset="0"/>
              </a:rPr>
              <a:t>ериод реализације</a:t>
            </a:r>
            <a:r>
              <a:rPr lang="sr-Latn-RS" sz="2400" dirty="0" smtClean="0">
                <a:solidFill>
                  <a:schemeClr val="accent6"/>
                </a:solidFill>
                <a:latin typeface="Times New Roman" pitchFamily="18" charset="0"/>
                <a:cs typeface="Times New Roman" pitchFamily="18" charset="0"/>
              </a:rPr>
              <a:t>:</a:t>
            </a:r>
            <a:r>
              <a:rPr lang="sr-Cyrl-RS" sz="2400" dirty="0" smtClean="0">
                <a:solidFill>
                  <a:schemeClr val="accent6"/>
                </a:solidFill>
                <a:latin typeface="Times New Roman" pitchFamily="18" charset="0"/>
                <a:cs typeface="Times New Roman" pitchFamily="18" charset="0"/>
              </a:rPr>
              <a:t> средина децембра</a:t>
            </a:r>
            <a:endParaRPr lang="sr-Latn-RS" sz="2400" dirty="0">
              <a:solidFill>
                <a:schemeClr val="accent6"/>
              </a:solidFill>
              <a:latin typeface="Times New Roman" pitchFamily="18" charset="0"/>
              <a:cs typeface="Times New Roman" pitchFamily="18" charset="0"/>
            </a:endParaRPr>
          </a:p>
        </p:txBody>
      </p:sp>
      <p:sp>
        <p:nvSpPr>
          <p:cNvPr id="4" name="TextBox 3"/>
          <p:cNvSpPr txBox="1"/>
          <p:nvPr/>
        </p:nvSpPr>
        <p:spPr>
          <a:xfrm>
            <a:off x="3779912" y="2204864"/>
            <a:ext cx="5227564" cy="3046988"/>
          </a:xfrm>
          <a:prstGeom prst="rect">
            <a:avLst/>
          </a:prstGeom>
          <a:noFill/>
        </p:spPr>
        <p:txBody>
          <a:bodyPr wrap="square" rtlCol="0">
            <a:spAutoFit/>
          </a:bodyPr>
          <a:lstStyle/>
          <a:p>
            <a:r>
              <a:rPr lang="sr-Cyrl-RS" sz="2400" b="1" dirty="0" smtClean="0">
                <a:solidFill>
                  <a:schemeClr val="accent6"/>
                </a:solidFill>
                <a:effectLst>
                  <a:outerShdw blurRad="38100" dist="38100" dir="2700000" algn="tl">
                    <a:srgbClr val="000000">
                      <a:alpha val="43137"/>
                    </a:srgbClr>
                  </a:outerShdw>
                </a:effectLst>
                <a:latin typeface="Times New Roman" pitchFamily="18" charset="0"/>
                <a:cs typeface="Times New Roman" pitchFamily="18" charset="0"/>
              </a:rPr>
              <a:t>РЕЗУЛТАТ</a:t>
            </a:r>
            <a:r>
              <a:rPr lang="sr-Latn-RS" sz="2400" dirty="0" smtClean="0">
                <a:latin typeface="Times New Roman" pitchFamily="18" charset="0"/>
                <a:cs typeface="Times New Roman" pitchFamily="18" charset="0"/>
              </a:rPr>
              <a:t>:</a:t>
            </a:r>
            <a:r>
              <a:rPr lang="sr-Cyrl-RS"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 формирано је до 24 тима ученика (један за свако одељење) који су изразили жељу да се баве одређеном темом</a:t>
            </a:r>
          </a:p>
          <a:p>
            <a:r>
              <a:rPr lang="ru-RU" sz="2400" dirty="0">
                <a:latin typeface="Times New Roman" pitchFamily="18" charset="0"/>
                <a:cs typeface="Times New Roman" pitchFamily="18" charset="0"/>
              </a:rPr>
              <a:t>- учитељи/наставници-ментори усмерени су на рад са својим тимовима</a:t>
            </a:r>
          </a:p>
          <a:p>
            <a:endParaRPr lang="sr-Latn-RS" sz="2400" dirty="0">
              <a:latin typeface="Times New Roman" pitchFamily="18" charset="0"/>
              <a:cs typeface="Times New Roman" pitchFamily="18" charset="0"/>
            </a:endParaRPr>
          </a:p>
        </p:txBody>
      </p:sp>
      <p:sp>
        <p:nvSpPr>
          <p:cNvPr id="5" name="TextBox 4"/>
          <p:cNvSpPr txBox="1"/>
          <p:nvPr/>
        </p:nvSpPr>
        <p:spPr>
          <a:xfrm>
            <a:off x="3779912" y="4919008"/>
            <a:ext cx="5256584" cy="2308324"/>
          </a:xfrm>
          <a:prstGeom prst="rect">
            <a:avLst/>
          </a:prstGeom>
          <a:noFill/>
        </p:spPr>
        <p:txBody>
          <a:bodyPr wrap="square" rtlCol="0">
            <a:spAutoFit/>
          </a:bodyPr>
          <a:lstStyle/>
          <a:p>
            <a:r>
              <a:rPr lang="sr-Cyrl-RS" sz="2400" b="1" dirty="0" smtClean="0">
                <a:solidFill>
                  <a:schemeClr val="accent6"/>
                </a:solidFill>
                <a:effectLst>
                  <a:outerShdw blurRad="38100" dist="38100" dir="2700000" algn="tl">
                    <a:srgbClr val="000000">
                      <a:alpha val="43137"/>
                    </a:srgbClr>
                  </a:outerShdw>
                </a:effectLst>
                <a:latin typeface="Times New Roman" pitchFamily="18" charset="0"/>
                <a:cs typeface="Times New Roman" pitchFamily="18" charset="0"/>
              </a:rPr>
              <a:t>ДОКАЗ</a:t>
            </a:r>
            <a:r>
              <a:rPr lang="sr-Latn-RS" sz="2400" dirty="0" smtClean="0">
                <a:latin typeface="Times New Roman" pitchFamily="18" charset="0"/>
                <a:cs typeface="Times New Roman" pitchFamily="18" charset="0"/>
              </a:rPr>
              <a:t>:</a:t>
            </a:r>
            <a:r>
              <a:rPr lang="sr-Cyrl-RS"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 спискови тема са потписима ученика који су за њих заинтересовани</a:t>
            </a:r>
          </a:p>
          <a:p>
            <a:r>
              <a:rPr lang="ru-RU" sz="2400" dirty="0">
                <a:latin typeface="Times New Roman" pitchFamily="18" charset="0"/>
                <a:cs typeface="Times New Roman" pitchFamily="18" charset="0"/>
              </a:rPr>
              <a:t>-  табела са именима ментора и областима/темама за које стоје на располагању</a:t>
            </a:r>
          </a:p>
          <a:p>
            <a:r>
              <a:rPr lang="sr-Cyrl-RS" sz="2400" dirty="0" smtClean="0">
                <a:latin typeface="Times New Roman" pitchFamily="18" charset="0"/>
                <a:cs typeface="Times New Roman" pitchFamily="18" charset="0"/>
              </a:rPr>
              <a:t> </a:t>
            </a:r>
            <a:endParaRPr lang="sr-Latn-RS" sz="2400" dirty="0">
              <a:latin typeface="Times New Roman" pitchFamily="18" charset="0"/>
              <a:cs typeface="Times New Roman" pitchFamily="18" charset="0"/>
            </a:endParaRPr>
          </a:p>
        </p:txBody>
      </p:sp>
      <p:pic>
        <p:nvPicPr>
          <p:cNvPr id="6" name="Picture 10" descr="Rezultat slika za light bul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2276872"/>
            <a:ext cx="2508418" cy="394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92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4953" y="447055"/>
            <a:ext cx="8783551" cy="461665"/>
          </a:xfrm>
          <a:prstGeom prst="rect">
            <a:avLst/>
          </a:prstGeom>
          <a:noFill/>
        </p:spPr>
        <p:txBody>
          <a:bodyPr wrap="square" rtlCol="0">
            <a:spAutoFit/>
          </a:bodyPr>
          <a:lstStyle/>
          <a:p>
            <a:pPr algn="ctr"/>
            <a:r>
              <a:rPr lang="sr-Cyrl-RS" sz="2400" b="1" dirty="0" smtClean="0">
                <a:solidFill>
                  <a:schemeClr val="accent6"/>
                </a:solidFill>
                <a:effectLst>
                  <a:outerShdw blurRad="38100" dist="38100" dir="2700000" algn="tl">
                    <a:srgbClr val="000000">
                      <a:alpha val="43137"/>
                    </a:srgbClr>
                  </a:outerShdw>
                </a:effectLst>
                <a:latin typeface="Times New Roman" pitchFamily="18" charset="0"/>
                <a:cs typeface="Times New Roman" pitchFamily="18" charset="0"/>
              </a:rPr>
              <a:t>4. АКТИВНОСТ</a:t>
            </a:r>
            <a:r>
              <a:rPr lang="sr-Latn-RS" sz="2400" dirty="0" smtClean="0">
                <a:latin typeface="Times New Roman" pitchFamily="18" charset="0"/>
                <a:cs typeface="Times New Roman" pitchFamily="18" charset="0"/>
              </a:rPr>
              <a:t>:</a:t>
            </a:r>
            <a:r>
              <a:rPr lang="sr-Cyrl-RS"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Одржавање </a:t>
            </a:r>
            <a:r>
              <a:rPr lang="ru-RU" sz="2400" dirty="0">
                <a:latin typeface="Times New Roman" pitchFamily="18" charset="0"/>
                <a:cs typeface="Times New Roman" pitchFamily="18" charset="0"/>
              </a:rPr>
              <a:t>првог састанка тимова</a:t>
            </a:r>
            <a:endParaRPr lang="sr-Latn-RS" sz="2400" dirty="0">
              <a:latin typeface="Times New Roman" pitchFamily="18" charset="0"/>
              <a:cs typeface="Times New Roman" pitchFamily="18" charset="0"/>
            </a:endParaRPr>
          </a:p>
        </p:txBody>
      </p:sp>
      <p:sp>
        <p:nvSpPr>
          <p:cNvPr id="3" name="TextBox 2"/>
          <p:cNvSpPr txBox="1"/>
          <p:nvPr/>
        </p:nvSpPr>
        <p:spPr>
          <a:xfrm>
            <a:off x="323528" y="1527175"/>
            <a:ext cx="5328592" cy="461665"/>
          </a:xfrm>
          <a:prstGeom prst="rect">
            <a:avLst/>
          </a:prstGeom>
          <a:noFill/>
        </p:spPr>
        <p:txBody>
          <a:bodyPr wrap="square" rtlCol="0">
            <a:spAutoFit/>
          </a:bodyPr>
          <a:lstStyle/>
          <a:p>
            <a:r>
              <a:rPr lang="sr-Cyrl-RS" sz="2400" dirty="0">
                <a:solidFill>
                  <a:schemeClr val="accent6"/>
                </a:solidFill>
                <a:latin typeface="Times New Roman" pitchFamily="18" charset="0"/>
                <a:cs typeface="Times New Roman" pitchFamily="18" charset="0"/>
              </a:rPr>
              <a:t>п</a:t>
            </a:r>
            <a:r>
              <a:rPr lang="sr-Cyrl-RS" sz="2400" dirty="0" smtClean="0">
                <a:solidFill>
                  <a:schemeClr val="accent6"/>
                </a:solidFill>
                <a:latin typeface="Times New Roman" pitchFamily="18" charset="0"/>
                <a:cs typeface="Times New Roman" pitchFamily="18" charset="0"/>
              </a:rPr>
              <a:t>ериод реализације</a:t>
            </a:r>
            <a:r>
              <a:rPr lang="sr-Latn-RS" sz="2400" dirty="0" smtClean="0">
                <a:solidFill>
                  <a:schemeClr val="accent6"/>
                </a:solidFill>
                <a:latin typeface="Times New Roman" pitchFamily="18" charset="0"/>
                <a:cs typeface="Times New Roman" pitchFamily="18" charset="0"/>
              </a:rPr>
              <a:t>:</a:t>
            </a:r>
            <a:r>
              <a:rPr lang="sr-Cyrl-RS" sz="2400" dirty="0" smtClean="0">
                <a:solidFill>
                  <a:schemeClr val="accent6"/>
                </a:solidFill>
                <a:latin typeface="Times New Roman" pitchFamily="18" charset="0"/>
                <a:cs typeface="Times New Roman" pitchFamily="18" charset="0"/>
              </a:rPr>
              <a:t> крај децембра</a:t>
            </a:r>
            <a:endParaRPr lang="sr-Latn-RS" sz="2400" dirty="0">
              <a:solidFill>
                <a:schemeClr val="accent6"/>
              </a:solidFill>
              <a:latin typeface="Times New Roman" pitchFamily="18" charset="0"/>
              <a:cs typeface="Times New Roman" pitchFamily="18" charset="0"/>
            </a:endParaRPr>
          </a:p>
        </p:txBody>
      </p:sp>
      <p:sp>
        <p:nvSpPr>
          <p:cNvPr id="4" name="TextBox 3"/>
          <p:cNvSpPr txBox="1"/>
          <p:nvPr/>
        </p:nvSpPr>
        <p:spPr>
          <a:xfrm>
            <a:off x="180937" y="2708920"/>
            <a:ext cx="5831223" cy="2677656"/>
          </a:xfrm>
          <a:prstGeom prst="rect">
            <a:avLst/>
          </a:prstGeom>
          <a:noFill/>
        </p:spPr>
        <p:txBody>
          <a:bodyPr wrap="square" rtlCol="0">
            <a:spAutoFit/>
          </a:bodyPr>
          <a:lstStyle/>
          <a:p>
            <a:r>
              <a:rPr lang="sr-Cyrl-RS" sz="2400" b="1" dirty="0" smtClean="0">
                <a:solidFill>
                  <a:schemeClr val="accent6"/>
                </a:solidFill>
                <a:effectLst>
                  <a:outerShdw blurRad="38100" dist="38100" dir="2700000" algn="tl">
                    <a:srgbClr val="000000">
                      <a:alpha val="43137"/>
                    </a:srgbClr>
                  </a:outerShdw>
                </a:effectLst>
                <a:latin typeface="Times New Roman" pitchFamily="18" charset="0"/>
                <a:cs typeface="Times New Roman" pitchFamily="18" charset="0"/>
              </a:rPr>
              <a:t>РЕЗУЛТАТ</a:t>
            </a:r>
            <a:r>
              <a:rPr lang="sr-Latn-RS" sz="2400" dirty="0" smtClean="0">
                <a:latin typeface="Times New Roman" pitchFamily="18" charset="0"/>
                <a:cs typeface="Times New Roman" pitchFamily="18" charset="0"/>
              </a:rPr>
              <a:t>:</a:t>
            </a:r>
            <a:r>
              <a:rPr lang="sr-Cyrl-RS"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 сви тимови су одржали уводни састанак коме су присуствовали сви чланови тима (ученици и ментор/и)</a:t>
            </a:r>
          </a:p>
          <a:p>
            <a:r>
              <a:rPr lang="ru-RU" sz="2400" dirty="0">
                <a:latin typeface="Times New Roman" pitchFamily="18" charset="0"/>
                <a:cs typeface="Times New Roman" pitchFamily="18" charset="0"/>
              </a:rPr>
              <a:t>- установљен је начин рада сваког тима, направљени су планови радионица и договорени термини реализације</a:t>
            </a:r>
          </a:p>
          <a:p>
            <a:endParaRPr lang="sr-Latn-RS" sz="2400" dirty="0">
              <a:latin typeface="Times New Roman" pitchFamily="18" charset="0"/>
              <a:cs typeface="Times New Roman" pitchFamily="18" charset="0"/>
            </a:endParaRPr>
          </a:p>
        </p:txBody>
      </p:sp>
      <p:sp>
        <p:nvSpPr>
          <p:cNvPr id="5" name="TextBox 4"/>
          <p:cNvSpPr txBox="1"/>
          <p:nvPr/>
        </p:nvSpPr>
        <p:spPr>
          <a:xfrm>
            <a:off x="164882" y="5703639"/>
            <a:ext cx="8831360" cy="461665"/>
          </a:xfrm>
          <a:prstGeom prst="rect">
            <a:avLst/>
          </a:prstGeom>
          <a:noFill/>
        </p:spPr>
        <p:txBody>
          <a:bodyPr wrap="square" rtlCol="0">
            <a:spAutoFit/>
          </a:bodyPr>
          <a:lstStyle/>
          <a:p>
            <a:r>
              <a:rPr lang="sr-Cyrl-RS" sz="2400" b="1" dirty="0" smtClean="0">
                <a:solidFill>
                  <a:schemeClr val="accent6"/>
                </a:solidFill>
                <a:effectLst>
                  <a:outerShdw blurRad="38100" dist="38100" dir="2700000" algn="tl">
                    <a:srgbClr val="000000">
                      <a:alpha val="43137"/>
                    </a:srgbClr>
                  </a:outerShdw>
                </a:effectLst>
                <a:latin typeface="Times New Roman" pitchFamily="18" charset="0"/>
                <a:cs typeface="Times New Roman" pitchFamily="18" charset="0"/>
              </a:rPr>
              <a:t>ДОКАЗ</a:t>
            </a:r>
            <a:r>
              <a:rPr lang="sr-Latn-RS" sz="2400" dirty="0" smtClean="0">
                <a:latin typeface="Times New Roman" pitchFamily="18" charset="0"/>
                <a:cs typeface="Times New Roman" pitchFamily="18" charset="0"/>
              </a:rPr>
              <a:t>:</a:t>
            </a:r>
            <a:r>
              <a:rPr lang="sr-Cyrl-RS" sz="2400" dirty="0" smtClean="0">
                <a:latin typeface="Times New Roman" pitchFamily="18" charset="0"/>
                <a:cs typeface="Times New Roman" pitchFamily="18" charset="0"/>
              </a:rPr>
              <a:t> - </a:t>
            </a:r>
            <a:r>
              <a:rPr lang="ru-RU" sz="2400" dirty="0" smtClean="0">
                <a:latin typeface="Times New Roman" pitchFamily="18" charset="0"/>
                <a:cs typeface="Times New Roman" pitchFamily="18" charset="0"/>
              </a:rPr>
              <a:t>записници </a:t>
            </a:r>
            <a:r>
              <a:rPr lang="ru-RU" sz="2400" dirty="0">
                <a:latin typeface="Times New Roman" pitchFamily="18" charset="0"/>
                <a:cs typeface="Times New Roman" pitchFamily="18" charset="0"/>
              </a:rPr>
              <a:t>са састанака тимова</a:t>
            </a:r>
            <a:endParaRPr lang="sr-Latn-RS" sz="2400" dirty="0">
              <a:latin typeface="Times New Roman" pitchFamily="18" charset="0"/>
              <a:cs typeface="Times New Roman" pitchFamily="18" charset="0"/>
            </a:endParaRPr>
          </a:p>
        </p:txBody>
      </p:sp>
      <p:pic>
        <p:nvPicPr>
          <p:cNvPr id="12" name="Picture 14" descr="Rezultat slika za light bul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1945" y="1964417"/>
            <a:ext cx="3248567" cy="3840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926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937" y="77723"/>
            <a:ext cx="8783551" cy="830997"/>
          </a:xfrm>
          <a:prstGeom prst="rect">
            <a:avLst/>
          </a:prstGeom>
          <a:noFill/>
        </p:spPr>
        <p:txBody>
          <a:bodyPr wrap="square" rtlCol="0">
            <a:spAutoFit/>
          </a:bodyPr>
          <a:lstStyle/>
          <a:p>
            <a:pPr algn="ctr"/>
            <a:r>
              <a:rPr lang="sr-Cyrl-RS" sz="2400" b="1" dirty="0" smtClean="0">
                <a:solidFill>
                  <a:schemeClr val="accent6"/>
                </a:solidFill>
                <a:effectLst>
                  <a:outerShdw blurRad="38100" dist="38100" dir="2700000" algn="tl">
                    <a:srgbClr val="000000">
                      <a:alpha val="43137"/>
                    </a:srgbClr>
                  </a:outerShdw>
                </a:effectLst>
                <a:latin typeface="Times New Roman" pitchFamily="18" charset="0"/>
                <a:cs typeface="Times New Roman" pitchFamily="18" charset="0"/>
              </a:rPr>
              <a:t>5. АКТИВНОСТ</a:t>
            </a:r>
            <a:r>
              <a:rPr lang="sr-Latn-RS" sz="2400" dirty="0" smtClean="0">
                <a:latin typeface="Times New Roman" pitchFamily="18" charset="0"/>
                <a:cs typeface="Times New Roman" pitchFamily="18" charset="0"/>
              </a:rPr>
              <a:t>:</a:t>
            </a:r>
            <a:r>
              <a:rPr lang="sr-Cyrl-RS"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Одржавање радионица, самостални и групни истраживачки рад ученика и ментора на одабрану тему</a:t>
            </a:r>
            <a:endParaRPr lang="sr-Latn-RS" sz="2400" dirty="0">
              <a:latin typeface="Times New Roman" pitchFamily="18" charset="0"/>
              <a:cs typeface="Times New Roman" pitchFamily="18" charset="0"/>
            </a:endParaRPr>
          </a:p>
        </p:txBody>
      </p:sp>
      <p:sp>
        <p:nvSpPr>
          <p:cNvPr id="3" name="TextBox 2"/>
          <p:cNvSpPr txBox="1"/>
          <p:nvPr/>
        </p:nvSpPr>
        <p:spPr>
          <a:xfrm>
            <a:off x="1691680" y="1023119"/>
            <a:ext cx="6120680" cy="461665"/>
          </a:xfrm>
          <a:prstGeom prst="rect">
            <a:avLst/>
          </a:prstGeom>
          <a:noFill/>
        </p:spPr>
        <p:txBody>
          <a:bodyPr wrap="square" rtlCol="0">
            <a:spAutoFit/>
          </a:bodyPr>
          <a:lstStyle/>
          <a:p>
            <a:r>
              <a:rPr lang="sr-Cyrl-RS" sz="2400" dirty="0">
                <a:solidFill>
                  <a:schemeClr val="accent6"/>
                </a:solidFill>
                <a:latin typeface="Times New Roman" pitchFamily="18" charset="0"/>
                <a:cs typeface="Times New Roman" pitchFamily="18" charset="0"/>
              </a:rPr>
              <a:t>п</a:t>
            </a:r>
            <a:r>
              <a:rPr lang="sr-Cyrl-RS" sz="2400" dirty="0" smtClean="0">
                <a:solidFill>
                  <a:schemeClr val="accent6"/>
                </a:solidFill>
                <a:latin typeface="Times New Roman" pitchFamily="18" charset="0"/>
                <a:cs typeface="Times New Roman" pitchFamily="18" charset="0"/>
              </a:rPr>
              <a:t>ериод реализације</a:t>
            </a:r>
            <a:r>
              <a:rPr lang="sr-Latn-RS" sz="2400" dirty="0" smtClean="0">
                <a:solidFill>
                  <a:schemeClr val="accent6"/>
                </a:solidFill>
                <a:latin typeface="Times New Roman" pitchFamily="18" charset="0"/>
                <a:cs typeface="Times New Roman" pitchFamily="18" charset="0"/>
              </a:rPr>
              <a:t>:</a:t>
            </a:r>
            <a:r>
              <a:rPr lang="sr-Cyrl-RS" sz="2400" dirty="0" smtClean="0">
                <a:solidFill>
                  <a:schemeClr val="accent6"/>
                </a:solidFill>
                <a:latin typeface="Times New Roman" pitchFamily="18" charset="0"/>
                <a:cs typeface="Times New Roman" pitchFamily="18" charset="0"/>
              </a:rPr>
              <a:t> од јануара до априла</a:t>
            </a:r>
            <a:endParaRPr lang="sr-Latn-RS" sz="2400" dirty="0">
              <a:solidFill>
                <a:schemeClr val="accent6"/>
              </a:solidFill>
              <a:latin typeface="Times New Roman" pitchFamily="18" charset="0"/>
              <a:cs typeface="Times New Roman" pitchFamily="18" charset="0"/>
            </a:endParaRPr>
          </a:p>
        </p:txBody>
      </p:sp>
      <p:sp>
        <p:nvSpPr>
          <p:cNvPr id="4" name="TextBox 3"/>
          <p:cNvSpPr txBox="1"/>
          <p:nvPr/>
        </p:nvSpPr>
        <p:spPr>
          <a:xfrm>
            <a:off x="107504" y="1628800"/>
            <a:ext cx="9145016" cy="3785652"/>
          </a:xfrm>
          <a:prstGeom prst="rect">
            <a:avLst/>
          </a:prstGeom>
          <a:noFill/>
        </p:spPr>
        <p:txBody>
          <a:bodyPr wrap="square" rtlCol="0">
            <a:spAutoFit/>
          </a:bodyPr>
          <a:lstStyle/>
          <a:p>
            <a:r>
              <a:rPr lang="sr-Cyrl-RS" sz="2400" b="1" dirty="0" smtClean="0">
                <a:solidFill>
                  <a:schemeClr val="accent6"/>
                </a:solidFill>
                <a:effectLst>
                  <a:outerShdw blurRad="38100" dist="38100" dir="2700000" algn="tl">
                    <a:srgbClr val="000000">
                      <a:alpha val="43137"/>
                    </a:srgbClr>
                  </a:outerShdw>
                </a:effectLst>
                <a:latin typeface="Times New Roman" pitchFamily="18" charset="0"/>
                <a:cs typeface="Times New Roman" pitchFamily="18" charset="0"/>
              </a:rPr>
              <a:t>РЕЗУЛТАТ</a:t>
            </a:r>
            <a:r>
              <a:rPr lang="sr-Latn-RS" sz="2400" dirty="0" smtClean="0">
                <a:latin typeface="Times New Roman" pitchFamily="18" charset="0"/>
                <a:cs typeface="Times New Roman" pitchFamily="18" charset="0"/>
              </a:rPr>
              <a:t>:</a:t>
            </a:r>
            <a:r>
              <a:rPr lang="sr-Cyrl-RS"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 ученици су усмерени од стране ментора и истражују одабрану тему</a:t>
            </a:r>
          </a:p>
          <a:p>
            <a:r>
              <a:rPr lang="ru-RU" sz="2400" dirty="0">
                <a:latin typeface="Times New Roman" pitchFamily="18" charset="0"/>
                <a:cs typeface="Times New Roman" pitchFamily="18" charset="0"/>
              </a:rPr>
              <a:t>- на радионицама представљају до каквих сазнања и идеја су дошли, ово се систематизује и уобличава у науку доступну и пријемчиву основношколцима</a:t>
            </a:r>
          </a:p>
          <a:p>
            <a:r>
              <a:rPr lang="ru-RU" sz="2400" dirty="0">
                <a:latin typeface="Times New Roman" pitchFamily="18" charset="0"/>
                <a:cs typeface="Times New Roman" pitchFamily="18" charset="0"/>
              </a:rPr>
              <a:t>- на радионицама се решавају евентуални проблеми и научне чињенице и појаве илуструју се одговарајућим огледима које ученици уз менторство (методички) прилагођавају, изводе и савладавају</a:t>
            </a:r>
          </a:p>
          <a:p>
            <a:endParaRPr lang="sr-Latn-RS" sz="2400" dirty="0">
              <a:latin typeface="Times New Roman" pitchFamily="18" charset="0"/>
              <a:cs typeface="Times New Roman" pitchFamily="18" charset="0"/>
            </a:endParaRPr>
          </a:p>
        </p:txBody>
      </p:sp>
      <p:sp>
        <p:nvSpPr>
          <p:cNvPr id="5" name="TextBox 4"/>
          <p:cNvSpPr txBox="1"/>
          <p:nvPr/>
        </p:nvSpPr>
        <p:spPr>
          <a:xfrm>
            <a:off x="107504" y="5234424"/>
            <a:ext cx="8831360" cy="1938992"/>
          </a:xfrm>
          <a:prstGeom prst="rect">
            <a:avLst/>
          </a:prstGeom>
          <a:noFill/>
        </p:spPr>
        <p:txBody>
          <a:bodyPr wrap="square" rtlCol="0">
            <a:spAutoFit/>
          </a:bodyPr>
          <a:lstStyle/>
          <a:p>
            <a:r>
              <a:rPr lang="sr-Cyrl-RS" sz="2400" b="1" dirty="0" smtClean="0">
                <a:solidFill>
                  <a:schemeClr val="accent6"/>
                </a:solidFill>
                <a:effectLst>
                  <a:outerShdw blurRad="38100" dist="38100" dir="2700000" algn="tl">
                    <a:srgbClr val="000000">
                      <a:alpha val="43137"/>
                    </a:srgbClr>
                  </a:outerShdw>
                </a:effectLst>
                <a:latin typeface="Times New Roman" pitchFamily="18" charset="0"/>
                <a:cs typeface="Times New Roman" pitchFamily="18" charset="0"/>
              </a:rPr>
              <a:t>ДОКАЗ</a:t>
            </a:r>
            <a:r>
              <a:rPr lang="sr-Latn-RS" sz="2400" dirty="0" smtClean="0">
                <a:latin typeface="Times New Roman" pitchFamily="18" charset="0"/>
                <a:cs typeface="Times New Roman" pitchFamily="18" charset="0"/>
              </a:rPr>
              <a:t>:</a:t>
            </a:r>
            <a:r>
              <a:rPr lang="sr-Cyrl-RS"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 фотографије са активности</a:t>
            </a:r>
          </a:p>
          <a:p>
            <a:r>
              <a:rPr lang="ru-RU" sz="2400" dirty="0">
                <a:latin typeface="Times New Roman" pitchFamily="18" charset="0"/>
                <a:cs typeface="Times New Roman" pitchFamily="18" charset="0"/>
              </a:rPr>
              <a:t>- вести на сајту и Фејсбуку школе</a:t>
            </a:r>
          </a:p>
          <a:p>
            <a:r>
              <a:rPr lang="ru-RU" sz="2400" dirty="0">
                <a:latin typeface="Times New Roman" pitchFamily="18" charset="0"/>
                <a:cs typeface="Times New Roman" pitchFamily="18" charset="0"/>
              </a:rPr>
              <a:t>- двонедељни извештаји сваког ученичког тима</a:t>
            </a:r>
          </a:p>
          <a:p>
            <a:r>
              <a:rPr lang="ru-RU" sz="2400" dirty="0">
                <a:latin typeface="Times New Roman" pitchFamily="18" charset="0"/>
                <a:cs typeface="Times New Roman" pitchFamily="18" charset="0"/>
              </a:rPr>
              <a:t>- месечни извештаји ментора</a:t>
            </a:r>
          </a:p>
          <a:p>
            <a:r>
              <a:rPr lang="sr-Cyrl-RS" sz="2400" dirty="0" smtClean="0">
                <a:latin typeface="Times New Roman" pitchFamily="18" charset="0"/>
                <a:cs typeface="Times New Roman" pitchFamily="18" charset="0"/>
              </a:rPr>
              <a:t> </a:t>
            </a:r>
            <a:endParaRPr lang="sr-Latn-RS" sz="2400" dirty="0">
              <a:latin typeface="Times New Roman" pitchFamily="18" charset="0"/>
              <a:cs typeface="Times New Roman" pitchFamily="18" charset="0"/>
            </a:endParaRPr>
          </a:p>
        </p:txBody>
      </p:sp>
      <p:pic>
        <p:nvPicPr>
          <p:cNvPr id="10" name="Picture 2" descr="Rezultat slika za light bul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647774">
            <a:off x="7309135" y="4618413"/>
            <a:ext cx="1395866" cy="2193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92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937" y="212447"/>
            <a:ext cx="8783551" cy="830997"/>
          </a:xfrm>
          <a:prstGeom prst="rect">
            <a:avLst/>
          </a:prstGeom>
          <a:noFill/>
        </p:spPr>
        <p:txBody>
          <a:bodyPr wrap="square" rtlCol="0">
            <a:spAutoFit/>
          </a:bodyPr>
          <a:lstStyle/>
          <a:p>
            <a:pPr algn="ctr"/>
            <a:r>
              <a:rPr lang="sr-Cyrl-RS" sz="2400" b="1" dirty="0" smtClean="0">
                <a:solidFill>
                  <a:schemeClr val="accent6"/>
                </a:solidFill>
                <a:effectLst>
                  <a:outerShdw blurRad="38100" dist="38100" dir="2700000" algn="tl">
                    <a:srgbClr val="000000">
                      <a:alpha val="43137"/>
                    </a:srgbClr>
                  </a:outerShdw>
                </a:effectLst>
                <a:latin typeface="Times New Roman" pitchFamily="18" charset="0"/>
                <a:cs typeface="Times New Roman" pitchFamily="18" charset="0"/>
              </a:rPr>
              <a:t>6. АКТИВНОСТ</a:t>
            </a:r>
            <a:r>
              <a:rPr lang="sr-Latn-RS" sz="2400" dirty="0" smtClean="0">
                <a:latin typeface="Times New Roman" pitchFamily="18" charset="0"/>
                <a:cs typeface="Times New Roman" pitchFamily="18" charset="0"/>
              </a:rPr>
              <a:t>:</a:t>
            </a:r>
            <a:r>
              <a:rPr lang="sr-Cyrl-RS"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Реализација вршњачке едукације на нивоу школе</a:t>
            </a:r>
            <a:endParaRPr lang="sr-Latn-RS" sz="2400" dirty="0">
              <a:latin typeface="Times New Roman" pitchFamily="18" charset="0"/>
              <a:cs typeface="Times New Roman" pitchFamily="18" charset="0"/>
            </a:endParaRPr>
          </a:p>
        </p:txBody>
      </p:sp>
      <p:sp>
        <p:nvSpPr>
          <p:cNvPr id="3" name="TextBox 2"/>
          <p:cNvSpPr txBox="1"/>
          <p:nvPr/>
        </p:nvSpPr>
        <p:spPr>
          <a:xfrm>
            <a:off x="2771800" y="1239143"/>
            <a:ext cx="5328592" cy="461665"/>
          </a:xfrm>
          <a:prstGeom prst="rect">
            <a:avLst/>
          </a:prstGeom>
          <a:noFill/>
        </p:spPr>
        <p:txBody>
          <a:bodyPr wrap="square" rtlCol="0">
            <a:spAutoFit/>
          </a:bodyPr>
          <a:lstStyle/>
          <a:p>
            <a:r>
              <a:rPr lang="sr-Cyrl-RS" sz="2400" dirty="0">
                <a:solidFill>
                  <a:schemeClr val="accent6"/>
                </a:solidFill>
                <a:latin typeface="Times New Roman" pitchFamily="18" charset="0"/>
                <a:cs typeface="Times New Roman" pitchFamily="18" charset="0"/>
              </a:rPr>
              <a:t>п</a:t>
            </a:r>
            <a:r>
              <a:rPr lang="sr-Cyrl-RS" sz="2400" dirty="0" smtClean="0">
                <a:solidFill>
                  <a:schemeClr val="accent6"/>
                </a:solidFill>
                <a:latin typeface="Times New Roman" pitchFamily="18" charset="0"/>
                <a:cs typeface="Times New Roman" pitchFamily="18" charset="0"/>
              </a:rPr>
              <a:t>ериод реализације</a:t>
            </a:r>
            <a:r>
              <a:rPr lang="sr-Latn-RS" sz="2400" dirty="0" smtClean="0">
                <a:solidFill>
                  <a:schemeClr val="accent6"/>
                </a:solidFill>
                <a:latin typeface="Times New Roman" pitchFamily="18" charset="0"/>
                <a:cs typeface="Times New Roman" pitchFamily="18" charset="0"/>
              </a:rPr>
              <a:t>:</a:t>
            </a:r>
            <a:r>
              <a:rPr lang="sr-Cyrl-RS" sz="2400" dirty="0" smtClean="0">
                <a:solidFill>
                  <a:schemeClr val="accent6"/>
                </a:solidFill>
                <a:latin typeface="Times New Roman" pitchFamily="18" charset="0"/>
                <a:cs typeface="Times New Roman" pitchFamily="18" charset="0"/>
              </a:rPr>
              <a:t> од априла до јуна</a:t>
            </a:r>
            <a:endParaRPr lang="sr-Latn-RS" sz="2400" dirty="0">
              <a:solidFill>
                <a:schemeClr val="accent6"/>
              </a:solidFill>
              <a:latin typeface="Times New Roman" pitchFamily="18" charset="0"/>
              <a:cs typeface="Times New Roman" pitchFamily="18" charset="0"/>
            </a:endParaRPr>
          </a:p>
        </p:txBody>
      </p:sp>
      <p:sp>
        <p:nvSpPr>
          <p:cNvPr id="4" name="TextBox 3"/>
          <p:cNvSpPr txBox="1"/>
          <p:nvPr/>
        </p:nvSpPr>
        <p:spPr>
          <a:xfrm>
            <a:off x="4355976" y="2219380"/>
            <a:ext cx="4608512" cy="1569660"/>
          </a:xfrm>
          <a:prstGeom prst="rect">
            <a:avLst/>
          </a:prstGeom>
          <a:noFill/>
        </p:spPr>
        <p:txBody>
          <a:bodyPr wrap="square" rtlCol="0">
            <a:spAutoFit/>
          </a:bodyPr>
          <a:lstStyle/>
          <a:p>
            <a:r>
              <a:rPr lang="sr-Cyrl-RS" sz="2400" b="1" dirty="0" smtClean="0">
                <a:solidFill>
                  <a:schemeClr val="accent6"/>
                </a:solidFill>
                <a:effectLst>
                  <a:outerShdw blurRad="38100" dist="38100" dir="2700000" algn="tl">
                    <a:srgbClr val="000000">
                      <a:alpha val="43137"/>
                    </a:srgbClr>
                  </a:outerShdw>
                </a:effectLst>
                <a:latin typeface="Times New Roman" pitchFamily="18" charset="0"/>
                <a:cs typeface="Times New Roman" pitchFamily="18" charset="0"/>
              </a:rPr>
              <a:t>РЕЗУЛТАТ</a:t>
            </a:r>
            <a:r>
              <a:rPr lang="sr-Latn-RS" sz="2400" dirty="0" smtClean="0">
                <a:latin typeface="Times New Roman" pitchFamily="18" charset="0"/>
                <a:cs typeface="Times New Roman" pitchFamily="18" charset="0"/>
              </a:rPr>
              <a:t>:</a:t>
            </a:r>
            <a:r>
              <a:rPr lang="sr-Cyrl-RS"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 тимови ученика су посетили сва одељења школе и одржали угледне часове на тему којом се баве</a:t>
            </a:r>
            <a:endParaRPr lang="sr-Latn-RS" sz="2400" dirty="0">
              <a:latin typeface="Times New Roman" pitchFamily="18" charset="0"/>
              <a:cs typeface="Times New Roman" pitchFamily="18" charset="0"/>
            </a:endParaRPr>
          </a:p>
        </p:txBody>
      </p:sp>
      <p:sp>
        <p:nvSpPr>
          <p:cNvPr id="5" name="TextBox 4"/>
          <p:cNvSpPr txBox="1"/>
          <p:nvPr/>
        </p:nvSpPr>
        <p:spPr>
          <a:xfrm>
            <a:off x="421160" y="4351744"/>
            <a:ext cx="4870920" cy="2677656"/>
          </a:xfrm>
          <a:prstGeom prst="rect">
            <a:avLst/>
          </a:prstGeom>
          <a:noFill/>
        </p:spPr>
        <p:txBody>
          <a:bodyPr wrap="square" rtlCol="0">
            <a:spAutoFit/>
          </a:bodyPr>
          <a:lstStyle/>
          <a:p>
            <a:r>
              <a:rPr lang="sr-Cyrl-RS" sz="2400" b="1" dirty="0" smtClean="0">
                <a:solidFill>
                  <a:schemeClr val="accent6"/>
                </a:solidFill>
                <a:effectLst>
                  <a:outerShdw blurRad="38100" dist="38100" dir="2700000" algn="tl">
                    <a:srgbClr val="000000">
                      <a:alpha val="43137"/>
                    </a:srgbClr>
                  </a:outerShdw>
                </a:effectLst>
                <a:latin typeface="Times New Roman" pitchFamily="18" charset="0"/>
                <a:cs typeface="Times New Roman" pitchFamily="18" charset="0"/>
              </a:rPr>
              <a:t>ДОКАЗ</a:t>
            </a:r>
            <a:r>
              <a:rPr lang="sr-Latn-RS" sz="2400" dirty="0" smtClean="0">
                <a:latin typeface="Times New Roman" pitchFamily="18" charset="0"/>
                <a:cs typeface="Times New Roman" pitchFamily="18" charset="0"/>
              </a:rPr>
              <a:t>:</a:t>
            </a:r>
            <a:r>
              <a:rPr lang="sr-Cyrl-RS"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  фотографије са активности</a:t>
            </a:r>
          </a:p>
          <a:p>
            <a:r>
              <a:rPr lang="ru-RU" sz="2400" dirty="0">
                <a:latin typeface="Times New Roman" pitchFamily="18" charset="0"/>
                <a:cs typeface="Times New Roman" pitchFamily="18" charset="0"/>
              </a:rPr>
              <a:t>- вести на сајту и Фејсбуку школе</a:t>
            </a:r>
          </a:p>
          <a:p>
            <a:r>
              <a:rPr lang="ru-RU" sz="2400" dirty="0">
                <a:latin typeface="Times New Roman" pitchFamily="18" charset="0"/>
                <a:cs typeface="Times New Roman" pitchFamily="18" charset="0"/>
              </a:rPr>
              <a:t>- евалуациони листићи попуњени од стране ученика који су присуствовали презентацији тима </a:t>
            </a:r>
          </a:p>
          <a:p>
            <a:r>
              <a:rPr lang="sr-Cyrl-RS" sz="2400" dirty="0" smtClean="0">
                <a:latin typeface="Times New Roman" pitchFamily="18" charset="0"/>
                <a:cs typeface="Times New Roman" pitchFamily="18" charset="0"/>
              </a:rPr>
              <a:t> </a:t>
            </a:r>
            <a:endParaRPr lang="sr-Latn-RS" sz="2400" dirty="0">
              <a:latin typeface="Times New Roman" pitchFamily="18" charset="0"/>
              <a:cs typeface="Times New Roman" pitchFamily="18" charset="0"/>
            </a:endParaRPr>
          </a:p>
        </p:txBody>
      </p:sp>
      <p:pic>
        <p:nvPicPr>
          <p:cNvPr id="6" name="Picture 22" descr="Srodna slik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475" y="1424495"/>
            <a:ext cx="1476253" cy="250856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2" descr="Srodna slik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660232" y="3933056"/>
            <a:ext cx="1484076" cy="2508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92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880792734"/>
              </p:ext>
            </p:extLst>
          </p:nvPr>
        </p:nvGraphicFramePr>
        <p:xfrm>
          <a:off x="107504" y="908720"/>
          <a:ext cx="8892480" cy="5830388"/>
        </p:xfrm>
        <a:graphic>
          <a:graphicData uri="http://schemas.openxmlformats.org/drawingml/2006/table">
            <a:tbl>
              <a:tblPr firstRow="1" bandRow="1">
                <a:tableStyleId>{5940675A-B579-460E-94D1-54222C63F5DA}</a:tableStyleId>
              </a:tblPr>
              <a:tblGrid>
                <a:gridCol w="2275393"/>
                <a:gridCol w="2450956"/>
                <a:gridCol w="1680655"/>
                <a:gridCol w="2485476"/>
              </a:tblGrid>
              <a:tr h="489857">
                <a:tc>
                  <a:txBody>
                    <a:bodyPr/>
                    <a:lstStyle/>
                    <a:p>
                      <a:r>
                        <a:rPr lang="sr-Cyrl-RS" sz="1600" b="1" dirty="0" smtClean="0">
                          <a:latin typeface="Times New Roman" pitchFamily="18" charset="0"/>
                          <a:cs typeface="Times New Roman" pitchFamily="18" charset="0"/>
                        </a:rPr>
                        <a:t>НАЗИВ ПРОЈЕКТА:</a:t>
                      </a:r>
                      <a:endParaRPr lang="en-US" sz="1600" b="1" dirty="0">
                        <a:latin typeface="Times New Roman" pitchFamily="18" charset="0"/>
                        <a:cs typeface="Times New Roman" pitchFamily="18" charset="0"/>
                      </a:endParaRPr>
                    </a:p>
                  </a:txBody>
                  <a:tcPr anchor="ctr">
                    <a:solidFill>
                      <a:srgbClr val="FFFF66"/>
                    </a:solidFill>
                  </a:tcPr>
                </a:tc>
                <a:tc gridSpan="3">
                  <a:txBody>
                    <a:bodyPr/>
                    <a:lstStyle/>
                    <a:p>
                      <a:r>
                        <a:rPr lang="sr-Cyrl-RS" sz="1600" dirty="0" smtClean="0">
                          <a:latin typeface="Times New Roman" pitchFamily="18" charset="0"/>
                          <a:cs typeface="Times New Roman" pitchFamily="18" charset="0"/>
                        </a:rPr>
                        <a:t>Упали лампицу!</a:t>
                      </a:r>
                      <a:endParaRPr lang="en-US" sz="1600" dirty="0">
                        <a:latin typeface="Times New Roman" pitchFamily="18" charset="0"/>
                        <a:cs typeface="Times New Roman" pitchFamily="18" charset="0"/>
                      </a:endParaRPr>
                    </a:p>
                  </a:txBody>
                  <a:tcPr anchor="ctr"/>
                </a:tc>
                <a:tc hMerge="1">
                  <a:txBody>
                    <a:bodyPr/>
                    <a:lstStyle/>
                    <a:p>
                      <a:endParaRPr lang="en-US"/>
                    </a:p>
                  </a:txBody>
                  <a:tcPr/>
                </a:tc>
                <a:tc hMerge="1">
                  <a:txBody>
                    <a:bodyPr/>
                    <a:lstStyle/>
                    <a:p>
                      <a:endParaRPr lang="en-US"/>
                    </a:p>
                  </a:txBody>
                  <a:tcPr/>
                </a:tc>
              </a:tr>
              <a:tr h="489857">
                <a:tc>
                  <a:txBody>
                    <a:bodyPr/>
                    <a:lstStyle/>
                    <a:p>
                      <a:r>
                        <a:rPr lang="sr-Cyrl-RS" sz="1600" b="1" dirty="0" smtClean="0">
                          <a:latin typeface="Times New Roman" pitchFamily="18" charset="0"/>
                          <a:cs typeface="Times New Roman" pitchFamily="18" charset="0"/>
                        </a:rPr>
                        <a:t>УКУПНА ВРЕДНОСТ ПРОЈЕКТА :</a:t>
                      </a:r>
                      <a:endParaRPr lang="en-US" sz="1600" b="1" dirty="0">
                        <a:latin typeface="Times New Roman" pitchFamily="18" charset="0"/>
                        <a:cs typeface="Times New Roman" pitchFamily="18" charset="0"/>
                      </a:endParaRPr>
                    </a:p>
                  </a:txBody>
                  <a:tcPr anchor="ctr">
                    <a:solidFill>
                      <a:srgbClr val="FFFF66"/>
                    </a:solidFill>
                  </a:tcPr>
                </a:tc>
                <a:tc>
                  <a:txBody>
                    <a:bodyPr/>
                    <a:lstStyle/>
                    <a:p>
                      <a:r>
                        <a:rPr lang="sr-Cyrl-RS" sz="1600" dirty="0" smtClean="0">
                          <a:latin typeface="Times New Roman" pitchFamily="18" charset="0"/>
                          <a:cs typeface="Times New Roman" pitchFamily="18" charset="0"/>
                        </a:rPr>
                        <a:t>200.000, 00 РСД</a:t>
                      </a:r>
                      <a:endParaRPr lang="en-US" sz="1600" dirty="0">
                        <a:latin typeface="Times New Roman" pitchFamily="18" charset="0"/>
                        <a:cs typeface="Times New Roman" pitchFamily="18" charset="0"/>
                      </a:endParaRPr>
                    </a:p>
                  </a:txBody>
                  <a:tcPr anchor="ctr"/>
                </a:tc>
                <a:tc>
                  <a:txBody>
                    <a:bodyPr/>
                    <a:lstStyle/>
                    <a:p>
                      <a:r>
                        <a:rPr lang="sr-Cyrl-RS" sz="1600" b="1" dirty="0" smtClean="0">
                          <a:latin typeface="Times New Roman" pitchFamily="18" charset="0"/>
                          <a:cs typeface="Times New Roman" pitchFamily="18" charset="0"/>
                        </a:rPr>
                        <a:t>ИЗНОС КОЈИ СЕ ТРАЖИ:</a:t>
                      </a:r>
                      <a:endParaRPr lang="en-US" sz="1600" b="1" dirty="0">
                        <a:latin typeface="Times New Roman" pitchFamily="18" charset="0"/>
                        <a:cs typeface="Times New Roman" pitchFamily="18" charset="0"/>
                      </a:endParaRPr>
                    </a:p>
                  </a:txBody>
                  <a:tcPr anchor="ctr">
                    <a:solidFill>
                      <a:srgbClr val="FFFF66"/>
                    </a:solidFill>
                  </a:tcPr>
                </a:tc>
                <a:tc>
                  <a:txBody>
                    <a:bodyPr/>
                    <a:lstStyle/>
                    <a:p>
                      <a:r>
                        <a:rPr lang="sr-Cyrl-RS" sz="1600" dirty="0" smtClean="0">
                          <a:latin typeface="Times New Roman" pitchFamily="18" charset="0"/>
                          <a:cs typeface="Times New Roman" pitchFamily="18" charset="0"/>
                        </a:rPr>
                        <a:t>200.000, 00 РСД</a:t>
                      </a:r>
                      <a:endParaRPr lang="en-US" sz="1600" dirty="0">
                        <a:latin typeface="Times New Roman" pitchFamily="18" charset="0"/>
                        <a:cs typeface="Times New Roman" pitchFamily="18" charset="0"/>
                      </a:endParaRPr>
                    </a:p>
                  </a:txBody>
                  <a:tcPr anchor="ctr"/>
                </a:tc>
              </a:tr>
              <a:tr h="489857">
                <a:tc>
                  <a:txBody>
                    <a:bodyPr/>
                    <a:lstStyle/>
                    <a:p>
                      <a:r>
                        <a:rPr lang="sr-Cyrl-RS" sz="1600" b="1" dirty="0" smtClean="0">
                          <a:latin typeface="Times New Roman" pitchFamily="18" charset="0"/>
                          <a:cs typeface="Times New Roman" pitchFamily="18" charset="0"/>
                        </a:rPr>
                        <a:t>НАЗИВ ПОДНОСИОЦА ПРОЈЕКТА:</a:t>
                      </a:r>
                      <a:endParaRPr lang="en-US" sz="1600" b="1" dirty="0">
                        <a:latin typeface="Times New Roman" pitchFamily="18" charset="0"/>
                        <a:cs typeface="Times New Roman" pitchFamily="18" charset="0"/>
                      </a:endParaRPr>
                    </a:p>
                  </a:txBody>
                  <a:tcPr anchor="ctr">
                    <a:solidFill>
                      <a:srgbClr val="FFFF66"/>
                    </a:solidFill>
                  </a:tcPr>
                </a:tc>
                <a:tc gridSpan="3">
                  <a:txBody>
                    <a:bodyPr/>
                    <a:lstStyle/>
                    <a:p>
                      <a:r>
                        <a:rPr lang="sr-Cyrl-RS" sz="1600" dirty="0" smtClean="0">
                          <a:latin typeface="Times New Roman" pitchFamily="18" charset="0"/>
                          <a:cs typeface="Times New Roman" pitchFamily="18" charset="0"/>
                        </a:rPr>
                        <a:t>ОШ „Исидора Секулић“, </a:t>
                      </a:r>
                      <a:r>
                        <a:rPr lang="sr-Cyrl-RS" sz="1600" dirty="0" smtClean="0">
                          <a:latin typeface="Times New Roman" pitchFamily="18" charset="0"/>
                          <a:cs typeface="Times New Roman" pitchFamily="18" charset="0"/>
                        </a:rPr>
                        <a:t>Робмос</a:t>
                      </a:r>
                      <a:r>
                        <a:rPr lang="sr-Latn-RS" sz="1600" dirty="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a:txBody>
                  <a:tcPr anchor="ctr"/>
                </a:tc>
                <a:tc hMerge="1">
                  <a:txBody>
                    <a:bodyPr/>
                    <a:lstStyle/>
                    <a:p>
                      <a:endParaRPr lang="en-US"/>
                    </a:p>
                  </a:txBody>
                  <a:tcPr/>
                </a:tc>
                <a:tc hMerge="1">
                  <a:txBody>
                    <a:bodyPr/>
                    <a:lstStyle/>
                    <a:p>
                      <a:endParaRPr lang="en-US"/>
                    </a:p>
                  </a:txBody>
                  <a:tcPr/>
                </a:tc>
              </a:tr>
              <a:tr h="489857">
                <a:tc>
                  <a:txBody>
                    <a:bodyPr/>
                    <a:lstStyle/>
                    <a:p>
                      <a:r>
                        <a:rPr lang="sr-Cyrl-RS" sz="1600" b="1" dirty="0" smtClean="0">
                          <a:latin typeface="Times New Roman" pitchFamily="18" charset="0"/>
                          <a:cs typeface="Times New Roman" pitchFamily="18" charset="0"/>
                        </a:rPr>
                        <a:t>АДРЕСА:</a:t>
                      </a:r>
                      <a:endParaRPr lang="en-US" sz="1600" b="1" dirty="0">
                        <a:latin typeface="Times New Roman" pitchFamily="18" charset="0"/>
                        <a:cs typeface="Times New Roman" pitchFamily="18" charset="0"/>
                      </a:endParaRPr>
                    </a:p>
                  </a:txBody>
                  <a:tcPr anchor="ctr">
                    <a:solidFill>
                      <a:srgbClr val="FFFF66"/>
                    </a:solidFill>
                  </a:tcPr>
                </a:tc>
                <a:tc gridSpan="3">
                  <a:txBody>
                    <a:bodyPr/>
                    <a:lstStyle/>
                    <a:p>
                      <a:r>
                        <a:rPr lang="ru-RU" sz="1600" dirty="0" smtClean="0">
                          <a:latin typeface="Times New Roman" pitchFamily="18" charset="0"/>
                          <a:cs typeface="Times New Roman" pitchFamily="18" charset="0"/>
                        </a:rPr>
                        <a:t>Улица липа, бр. 14, 00052 Робмос</a:t>
                      </a:r>
                      <a:endParaRPr lang="en-US" sz="1600" dirty="0">
                        <a:latin typeface="Times New Roman" pitchFamily="18" charset="0"/>
                        <a:cs typeface="Times New Roman" pitchFamily="18" charset="0"/>
                      </a:endParaRPr>
                    </a:p>
                  </a:txBody>
                  <a:tcPr anchor="ctr"/>
                </a:tc>
                <a:tc hMerge="1">
                  <a:txBody>
                    <a:bodyPr/>
                    <a:lstStyle/>
                    <a:p>
                      <a:endParaRPr lang="en-US"/>
                    </a:p>
                  </a:txBody>
                  <a:tcPr/>
                </a:tc>
                <a:tc hMerge="1">
                  <a:txBody>
                    <a:bodyPr/>
                    <a:lstStyle/>
                    <a:p>
                      <a:endParaRPr lang="en-US"/>
                    </a:p>
                  </a:txBody>
                  <a:tcPr/>
                </a:tc>
              </a:tr>
              <a:tr h="489857">
                <a:tc>
                  <a:txBody>
                    <a:bodyPr/>
                    <a:lstStyle/>
                    <a:p>
                      <a:r>
                        <a:rPr lang="sr-Cyrl-RS" sz="1600" b="1" dirty="0" smtClean="0">
                          <a:latin typeface="Times New Roman" pitchFamily="18" charset="0"/>
                          <a:cs typeface="Times New Roman" pitchFamily="18" charset="0"/>
                        </a:rPr>
                        <a:t>СЛУЖБЕНИ МЕЈЛ:</a:t>
                      </a:r>
                      <a:endParaRPr lang="en-US" sz="1600" b="1" dirty="0">
                        <a:latin typeface="Times New Roman" pitchFamily="18" charset="0"/>
                        <a:cs typeface="Times New Roman" pitchFamily="18" charset="0"/>
                      </a:endParaRPr>
                    </a:p>
                  </a:txBody>
                  <a:tcPr anchor="ctr">
                    <a:solidFill>
                      <a:srgbClr val="FFFF66"/>
                    </a:solidFill>
                  </a:tcPr>
                </a:tc>
                <a:tc>
                  <a:txBody>
                    <a:bodyPr/>
                    <a:lstStyle/>
                    <a:p>
                      <a:r>
                        <a:rPr lang="en-US" sz="1600" dirty="0" smtClean="0">
                          <a:latin typeface="Times New Roman" pitchFamily="18" charset="0"/>
                          <a:cs typeface="Times New Roman" pitchFamily="18" charset="0"/>
                        </a:rPr>
                        <a:t>upali.lampicu@gmail.com</a:t>
                      </a:r>
                      <a:endParaRPr lang="en-US" sz="1600" dirty="0">
                        <a:latin typeface="Times New Roman" pitchFamily="18" charset="0"/>
                        <a:cs typeface="Times New Roman" pitchFamily="18"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r-Cyrl-RS" sz="1600" b="1" dirty="0" smtClean="0">
                          <a:latin typeface="Times New Roman" pitchFamily="18" charset="0"/>
                          <a:cs typeface="Times New Roman" pitchFamily="18" charset="0"/>
                        </a:rPr>
                        <a:t>ФБ  ГРУПА:</a:t>
                      </a:r>
                      <a:endParaRPr lang="en-US" sz="1600" b="1" dirty="0" smtClean="0">
                        <a:latin typeface="Times New Roman" pitchFamily="18" charset="0"/>
                        <a:cs typeface="Times New Roman" pitchFamily="18" charset="0"/>
                      </a:endParaRPr>
                    </a:p>
                    <a:p>
                      <a:endParaRPr lang="en-US" sz="1600" dirty="0">
                        <a:latin typeface="Times New Roman" pitchFamily="18" charset="0"/>
                        <a:cs typeface="Times New Roman" pitchFamily="18" charset="0"/>
                      </a:endParaRPr>
                    </a:p>
                  </a:txBody>
                  <a:tcPr anchor="ctr">
                    <a:solidFill>
                      <a:srgbClr val="FFFF6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smtClean="0">
                          <a:latin typeface="Times New Roman" pitchFamily="18" charset="0"/>
                          <a:cs typeface="Times New Roman" pitchFamily="18" charset="0"/>
                        </a:rPr>
                        <a:t>Moćni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naučnici</a:t>
                      </a:r>
                      <a:endParaRPr lang="en-US" sz="1600" dirty="0" smtClean="0">
                        <a:latin typeface="Times New Roman" pitchFamily="18" charset="0"/>
                        <a:cs typeface="Times New Roman" pitchFamily="18" charset="0"/>
                      </a:endParaRPr>
                    </a:p>
                    <a:p>
                      <a:endParaRPr lang="en-US" sz="1600" dirty="0">
                        <a:latin typeface="Times New Roman" pitchFamily="18" charset="0"/>
                        <a:cs typeface="Times New Roman" pitchFamily="18" charset="0"/>
                      </a:endParaRPr>
                    </a:p>
                  </a:txBody>
                  <a:tcPr anchor="ctr"/>
                </a:tc>
              </a:tr>
              <a:tr h="489857">
                <a:tc>
                  <a:txBody>
                    <a:bodyPr/>
                    <a:lstStyle/>
                    <a:p>
                      <a:r>
                        <a:rPr lang="sr-Cyrl-RS" sz="1600" b="1" dirty="0" smtClean="0">
                          <a:latin typeface="Times New Roman" pitchFamily="18" charset="0"/>
                          <a:cs typeface="Times New Roman" pitchFamily="18" charset="0"/>
                        </a:rPr>
                        <a:t>ЗВАНИЧАН САЈТ:</a:t>
                      </a:r>
                      <a:endParaRPr lang="en-US" sz="1600" b="1" dirty="0">
                        <a:latin typeface="Times New Roman" pitchFamily="18" charset="0"/>
                        <a:cs typeface="Times New Roman" pitchFamily="18" charset="0"/>
                      </a:endParaRPr>
                    </a:p>
                  </a:txBody>
                  <a:tcPr anchor="ctr">
                    <a:solidFill>
                      <a:srgbClr val="FFFF66"/>
                    </a:solidFill>
                  </a:tcPr>
                </a:tc>
                <a:tc gridSpan="3">
                  <a:txBody>
                    <a:bodyPr/>
                    <a:lstStyle/>
                    <a:p>
                      <a:r>
                        <a:rPr lang="en-US" sz="1600" dirty="0" smtClean="0">
                          <a:latin typeface="Times New Roman" pitchFamily="18" charset="0"/>
                          <a:cs typeface="Times New Roman" pitchFamily="18" charset="0"/>
                        </a:rPr>
                        <a:t>www.upali.lampicu.edu.rs</a:t>
                      </a:r>
                      <a:endParaRPr lang="en-US" sz="1600" dirty="0">
                        <a:latin typeface="Times New Roman" pitchFamily="18" charset="0"/>
                        <a:cs typeface="Times New Roman" pitchFamily="18" charset="0"/>
                      </a:endParaRPr>
                    </a:p>
                  </a:txBody>
                  <a:tcPr anchor="ctr"/>
                </a:tc>
                <a:tc hMerge="1">
                  <a:txBody>
                    <a:bodyPr/>
                    <a:lstStyle/>
                    <a:p>
                      <a:endParaRPr lang="en-US"/>
                    </a:p>
                  </a:txBody>
                  <a:tcPr/>
                </a:tc>
                <a:tc hMerge="1">
                  <a:txBody>
                    <a:bodyPr/>
                    <a:lstStyle/>
                    <a:p>
                      <a:endParaRPr lang="en-US"/>
                    </a:p>
                  </a:txBody>
                  <a:tcPr/>
                </a:tc>
              </a:tr>
              <a:tr h="489857">
                <a:tc>
                  <a:txBody>
                    <a:bodyPr/>
                    <a:lstStyle/>
                    <a:p>
                      <a:r>
                        <a:rPr lang="sr-Cyrl-RS" sz="1600" b="1" dirty="0" smtClean="0">
                          <a:latin typeface="Times New Roman" pitchFamily="18" charset="0"/>
                          <a:cs typeface="Times New Roman" pitchFamily="18" charset="0"/>
                        </a:rPr>
                        <a:t>ПОРЕСКИ ИДЕНТИФИКАЦИОНИ БРОЈ (ПИБ):</a:t>
                      </a:r>
                      <a:endParaRPr lang="en-US" sz="1600" b="1" dirty="0">
                        <a:latin typeface="Times New Roman" pitchFamily="18" charset="0"/>
                        <a:cs typeface="Times New Roman" pitchFamily="18" charset="0"/>
                      </a:endParaRPr>
                    </a:p>
                  </a:txBody>
                  <a:tcPr anchor="ctr">
                    <a:solidFill>
                      <a:srgbClr val="FFFF66"/>
                    </a:solidFill>
                  </a:tcPr>
                </a:tc>
                <a:tc>
                  <a:txBody>
                    <a:bodyPr/>
                    <a:lstStyle/>
                    <a:p>
                      <a:r>
                        <a:rPr lang="en-US" sz="1600" dirty="0" smtClean="0">
                          <a:latin typeface="Times New Roman" pitchFamily="18" charset="0"/>
                          <a:cs typeface="Times New Roman" pitchFamily="18" charset="0"/>
                        </a:rPr>
                        <a:t>123456789</a:t>
                      </a:r>
                      <a:endParaRPr lang="en-US" sz="1600" dirty="0">
                        <a:latin typeface="Times New Roman" pitchFamily="18" charset="0"/>
                        <a:cs typeface="Times New Roman" pitchFamily="18" charset="0"/>
                      </a:endParaRPr>
                    </a:p>
                  </a:txBody>
                  <a:tcPr anchor="ctr"/>
                </a:tc>
                <a:tc rowSpan="2">
                  <a:txBody>
                    <a:bodyPr/>
                    <a:lstStyle/>
                    <a:p>
                      <a:r>
                        <a:rPr lang="sr-Cyrl-RS" sz="1600" b="1" dirty="0" smtClean="0">
                          <a:latin typeface="Times New Roman" pitchFamily="18" charset="0"/>
                          <a:cs typeface="Times New Roman" pitchFamily="18" charset="0"/>
                        </a:rPr>
                        <a:t>ЖИРО-РАЧУН:</a:t>
                      </a:r>
                      <a:endParaRPr lang="en-US" sz="1600" b="1" dirty="0">
                        <a:latin typeface="Times New Roman" pitchFamily="18" charset="0"/>
                        <a:cs typeface="Times New Roman" pitchFamily="18" charset="0"/>
                      </a:endParaRPr>
                    </a:p>
                  </a:txBody>
                  <a:tcPr anchor="ctr">
                    <a:solidFill>
                      <a:srgbClr val="FFFF66"/>
                    </a:solidFill>
                  </a:tcPr>
                </a:tc>
                <a:tc rowSpan="2">
                  <a:txBody>
                    <a:bodyPr/>
                    <a:lstStyle/>
                    <a:p>
                      <a:r>
                        <a:rPr lang="en-US" sz="1600" dirty="0" smtClean="0">
                          <a:latin typeface="Times New Roman" pitchFamily="18" charset="0"/>
                          <a:cs typeface="Times New Roman" pitchFamily="18" charset="0"/>
                        </a:rPr>
                        <a:t>100-1010101010101-00</a:t>
                      </a:r>
                    </a:p>
                    <a:p>
                      <a:r>
                        <a:rPr lang="en-US" sz="1600" dirty="0" err="1" smtClean="0">
                          <a:latin typeface="Times New Roman" pitchFamily="18" charset="0"/>
                          <a:cs typeface="Times New Roman" pitchFamily="18" charset="0"/>
                        </a:rPr>
                        <a:t>Uni</a:t>
                      </a:r>
                      <a:r>
                        <a:rPr lang="en-US" sz="1600" dirty="0" smtClean="0">
                          <a:latin typeface="Times New Roman" pitchFamily="18" charset="0"/>
                          <a:cs typeface="Times New Roman" pitchFamily="18" charset="0"/>
                        </a:rPr>
                        <a:t> Credit Bank</a:t>
                      </a:r>
                    </a:p>
                    <a:p>
                      <a:endParaRPr lang="en-US" sz="1600" dirty="0">
                        <a:latin typeface="Times New Roman" pitchFamily="18" charset="0"/>
                        <a:cs typeface="Times New Roman" pitchFamily="18" charset="0"/>
                      </a:endParaRPr>
                    </a:p>
                  </a:txBody>
                  <a:tcPr anchor="ctr"/>
                </a:tc>
              </a:tr>
              <a:tr h="489857">
                <a:tc>
                  <a:txBody>
                    <a:bodyPr/>
                    <a:lstStyle/>
                    <a:p>
                      <a:r>
                        <a:rPr lang="sr-Cyrl-RS" sz="1600" b="1" dirty="0" smtClean="0">
                          <a:latin typeface="Times New Roman" pitchFamily="18" charset="0"/>
                          <a:cs typeface="Times New Roman" pitchFamily="18" charset="0"/>
                        </a:rPr>
                        <a:t>МАТИЧНИ БРОЈ:</a:t>
                      </a:r>
                      <a:endParaRPr lang="en-US" sz="1600" b="1" dirty="0">
                        <a:latin typeface="Times New Roman" pitchFamily="18" charset="0"/>
                        <a:cs typeface="Times New Roman" pitchFamily="18" charset="0"/>
                      </a:endParaRPr>
                    </a:p>
                  </a:txBody>
                  <a:tcPr anchor="ctr">
                    <a:solidFill>
                      <a:srgbClr val="FFFF66"/>
                    </a:solidFill>
                  </a:tcPr>
                </a:tc>
                <a:tc>
                  <a:txBody>
                    <a:bodyPr/>
                    <a:lstStyle/>
                    <a:p>
                      <a:r>
                        <a:rPr lang="en-US" sz="1600" dirty="0" smtClean="0">
                          <a:latin typeface="Times New Roman" pitchFamily="18" charset="0"/>
                          <a:cs typeface="Times New Roman" pitchFamily="18" charset="0"/>
                        </a:rPr>
                        <a:t>12345678</a:t>
                      </a:r>
                      <a:endParaRPr lang="en-US" sz="1600" dirty="0">
                        <a:latin typeface="Times New Roman" pitchFamily="18" charset="0"/>
                        <a:cs typeface="Times New Roman" pitchFamily="18" charset="0"/>
                      </a:endParaRPr>
                    </a:p>
                  </a:txBody>
                  <a:tcPr anchor="ctr"/>
                </a:tc>
                <a:tc vMerge="1">
                  <a:txBody>
                    <a:bodyPr/>
                    <a:lstStyle/>
                    <a:p>
                      <a:endParaRPr lang="en-US"/>
                    </a:p>
                  </a:txBody>
                  <a:tcPr/>
                </a:tc>
                <a:tc vMerge="1">
                  <a:txBody>
                    <a:bodyPr/>
                    <a:lstStyle/>
                    <a:p>
                      <a:endParaRPr lang="en-US"/>
                    </a:p>
                  </a:txBody>
                  <a:tcPr/>
                </a:tc>
              </a:tr>
              <a:tr h="489857">
                <a:tc>
                  <a:txBody>
                    <a:bodyPr/>
                    <a:lstStyle/>
                    <a:p>
                      <a:r>
                        <a:rPr lang="ru-RU" sz="1600" b="1" dirty="0" smtClean="0">
                          <a:latin typeface="Times New Roman" pitchFamily="18" charset="0"/>
                          <a:cs typeface="Times New Roman" pitchFamily="18" charset="0"/>
                        </a:rPr>
                        <a:t>КОНТАКТ ОСОБА ЗА ПОДНЕТИ ПРОЈЕКАТ :</a:t>
                      </a:r>
                      <a:endParaRPr lang="en-US" sz="1600" b="1" dirty="0">
                        <a:latin typeface="Times New Roman" pitchFamily="18" charset="0"/>
                        <a:cs typeface="Times New Roman" pitchFamily="18" charset="0"/>
                      </a:endParaRPr>
                    </a:p>
                  </a:txBody>
                  <a:tcPr anchor="ctr">
                    <a:solidFill>
                      <a:srgbClr val="FFFF66"/>
                    </a:solidFill>
                  </a:tcPr>
                </a:tc>
                <a:tc gridSpan="3">
                  <a:txBody>
                    <a:bodyPr/>
                    <a:lstStyle/>
                    <a:p>
                      <a:r>
                        <a:rPr lang="ru-RU" sz="1600" dirty="0" smtClean="0">
                          <a:latin typeface="Times New Roman" pitchFamily="18" charset="0"/>
                          <a:cs typeface="Times New Roman" pitchFamily="18" charset="0"/>
                        </a:rPr>
                        <a:t>Гордана Брбаклић                                                  Ивана Драгин</a:t>
                      </a:r>
                    </a:p>
                    <a:p>
                      <a:r>
                        <a:rPr lang="ru-RU" sz="1600" dirty="0" smtClean="0">
                          <a:latin typeface="Times New Roman" pitchFamily="18" charset="0"/>
                          <a:cs typeface="Times New Roman" pitchFamily="18" charset="0"/>
                        </a:rPr>
                        <a:t>goca.robmoskinja@yahoo.com                              inava.negokаko@gmail.com</a:t>
                      </a:r>
                    </a:p>
                    <a:p>
                      <a:r>
                        <a:rPr lang="ru-RU" sz="1600" dirty="0" smtClean="0">
                          <a:latin typeface="Times New Roman" pitchFamily="18" charset="0"/>
                          <a:cs typeface="Times New Roman" pitchFamily="18" charset="0"/>
                        </a:rPr>
                        <a:t>060/147-89-65                                                         065/432-11-00</a:t>
                      </a:r>
                    </a:p>
                    <a:p>
                      <a:endParaRPr lang="en-US" sz="1600" dirty="0">
                        <a:latin typeface="Times New Roman" pitchFamily="18" charset="0"/>
                        <a:cs typeface="Times New Roman" pitchFamily="18" charset="0"/>
                      </a:endParaRPr>
                    </a:p>
                  </a:txBody>
                  <a:tcPr anchor="ctr"/>
                </a:tc>
                <a:tc hMerge="1">
                  <a:txBody>
                    <a:bodyPr/>
                    <a:lstStyle/>
                    <a:p>
                      <a:endParaRPr lang="en-US"/>
                    </a:p>
                  </a:txBody>
                  <a:tcPr/>
                </a:tc>
                <a:tc hMerge="1">
                  <a:txBody>
                    <a:bodyPr/>
                    <a:lstStyle/>
                    <a:p>
                      <a:endParaRPr lang="en-US"/>
                    </a:p>
                  </a:txBody>
                  <a:tcPr/>
                </a:tc>
              </a:tr>
            </a:tbl>
          </a:graphicData>
        </a:graphic>
      </p:graphicFrame>
      <p:sp>
        <p:nvSpPr>
          <p:cNvPr id="6" name="TextBox 5"/>
          <p:cNvSpPr txBox="1"/>
          <p:nvPr/>
        </p:nvSpPr>
        <p:spPr>
          <a:xfrm>
            <a:off x="1691680" y="188640"/>
            <a:ext cx="6048672" cy="461665"/>
          </a:xfrm>
          <a:prstGeom prst="rect">
            <a:avLst/>
          </a:prstGeom>
          <a:noFill/>
        </p:spPr>
        <p:txBody>
          <a:bodyPr wrap="square" rtlCol="0">
            <a:spAutoFit/>
          </a:bodyPr>
          <a:lstStyle/>
          <a:p>
            <a:pPr algn="ctr"/>
            <a:r>
              <a:rPr lang="sr-Latn-CS" sz="2400" b="1" dirty="0">
                <a:solidFill>
                  <a:prstClr val="black"/>
                </a:solidFill>
                <a:latin typeface="Times New Roman" pitchFamily="18" charset="0"/>
                <a:cs typeface="Times New Roman" pitchFamily="18" charset="0"/>
              </a:rPr>
              <a:t>Образац за писање предлога пројекта</a:t>
            </a:r>
            <a:endParaRPr lang="en-US" sz="2400"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2802286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937" y="87015"/>
            <a:ext cx="8783551" cy="461665"/>
          </a:xfrm>
          <a:prstGeom prst="rect">
            <a:avLst/>
          </a:prstGeom>
          <a:noFill/>
        </p:spPr>
        <p:txBody>
          <a:bodyPr wrap="square" rtlCol="0">
            <a:spAutoFit/>
          </a:bodyPr>
          <a:lstStyle/>
          <a:p>
            <a:pPr algn="ctr"/>
            <a:r>
              <a:rPr lang="sr-Cyrl-RS" sz="2400" b="1" dirty="0" smtClean="0">
                <a:solidFill>
                  <a:schemeClr val="accent6"/>
                </a:solidFill>
                <a:effectLst>
                  <a:outerShdw blurRad="38100" dist="38100" dir="2700000" algn="tl">
                    <a:srgbClr val="000000">
                      <a:alpha val="43137"/>
                    </a:srgbClr>
                  </a:outerShdw>
                </a:effectLst>
                <a:latin typeface="Times New Roman" pitchFamily="18" charset="0"/>
                <a:cs typeface="Times New Roman" pitchFamily="18" charset="0"/>
              </a:rPr>
              <a:t>7. АКТИВНОСТ</a:t>
            </a:r>
            <a:r>
              <a:rPr lang="sr-Latn-RS" sz="2400" dirty="0" smtClean="0">
                <a:latin typeface="Times New Roman" pitchFamily="18" charset="0"/>
                <a:cs typeface="Times New Roman" pitchFamily="18" charset="0"/>
              </a:rPr>
              <a:t>:</a:t>
            </a:r>
            <a:r>
              <a:rPr lang="sr-Cyrl-RS"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Припрема и планирање сајамских активности</a:t>
            </a:r>
            <a:endParaRPr lang="sr-Latn-RS" sz="2400" dirty="0">
              <a:latin typeface="Times New Roman" pitchFamily="18" charset="0"/>
              <a:cs typeface="Times New Roman" pitchFamily="18" charset="0"/>
            </a:endParaRPr>
          </a:p>
        </p:txBody>
      </p:sp>
      <p:sp>
        <p:nvSpPr>
          <p:cNvPr id="3" name="TextBox 2"/>
          <p:cNvSpPr txBox="1"/>
          <p:nvPr/>
        </p:nvSpPr>
        <p:spPr>
          <a:xfrm>
            <a:off x="2627784" y="764704"/>
            <a:ext cx="5328592" cy="461665"/>
          </a:xfrm>
          <a:prstGeom prst="rect">
            <a:avLst/>
          </a:prstGeom>
          <a:noFill/>
        </p:spPr>
        <p:txBody>
          <a:bodyPr wrap="square" rtlCol="0">
            <a:spAutoFit/>
          </a:bodyPr>
          <a:lstStyle/>
          <a:p>
            <a:r>
              <a:rPr lang="sr-Cyrl-RS" sz="2400" dirty="0">
                <a:solidFill>
                  <a:schemeClr val="accent6"/>
                </a:solidFill>
                <a:latin typeface="Times New Roman" pitchFamily="18" charset="0"/>
                <a:cs typeface="Times New Roman" pitchFamily="18" charset="0"/>
              </a:rPr>
              <a:t>п</a:t>
            </a:r>
            <a:r>
              <a:rPr lang="sr-Cyrl-RS" sz="2400" dirty="0" smtClean="0">
                <a:solidFill>
                  <a:schemeClr val="accent6"/>
                </a:solidFill>
                <a:latin typeface="Times New Roman" pitchFamily="18" charset="0"/>
                <a:cs typeface="Times New Roman" pitchFamily="18" charset="0"/>
              </a:rPr>
              <a:t>ериод реализације</a:t>
            </a:r>
            <a:r>
              <a:rPr lang="sr-Latn-RS" sz="2400" dirty="0" smtClean="0">
                <a:solidFill>
                  <a:schemeClr val="accent6"/>
                </a:solidFill>
                <a:latin typeface="Times New Roman" pitchFamily="18" charset="0"/>
                <a:cs typeface="Times New Roman" pitchFamily="18" charset="0"/>
              </a:rPr>
              <a:t>:</a:t>
            </a:r>
            <a:r>
              <a:rPr lang="sr-Cyrl-RS" sz="2400" dirty="0" smtClean="0">
                <a:solidFill>
                  <a:schemeClr val="accent6"/>
                </a:solidFill>
                <a:latin typeface="Times New Roman" pitchFamily="18" charset="0"/>
                <a:cs typeface="Times New Roman" pitchFamily="18" charset="0"/>
              </a:rPr>
              <a:t> мај</a:t>
            </a:r>
            <a:endParaRPr lang="sr-Latn-RS" sz="2400" dirty="0">
              <a:solidFill>
                <a:schemeClr val="accent6"/>
              </a:solidFill>
              <a:latin typeface="Times New Roman" pitchFamily="18" charset="0"/>
              <a:cs typeface="Times New Roman" pitchFamily="18" charset="0"/>
            </a:endParaRPr>
          </a:p>
        </p:txBody>
      </p:sp>
      <p:sp>
        <p:nvSpPr>
          <p:cNvPr id="4" name="TextBox 3"/>
          <p:cNvSpPr txBox="1"/>
          <p:nvPr/>
        </p:nvSpPr>
        <p:spPr>
          <a:xfrm>
            <a:off x="219766" y="1340768"/>
            <a:ext cx="8024642" cy="4401205"/>
          </a:xfrm>
          <a:prstGeom prst="rect">
            <a:avLst/>
          </a:prstGeom>
          <a:noFill/>
        </p:spPr>
        <p:txBody>
          <a:bodyPr wrap="square" rtlCol="0">
            <a:spAutoFit/>
          </a:bodyPr>
          <a:lstStyle/>
          <a:p>
            <a:r>
              <a:rPr lang="sr-Cyrl-RS" sz="2000" b="1" dirty="0" smtClean="0">
                <a:solidFill>
                  <a:schemeClr val="accent6"/>
                </a:solidFill>
                <a:effectLst>
                  <a:outerShdw blurRad="38100" dist="38100" dir="2700000" algn="tl">
                    <a:srgbClr val="000000">
                      <a:alpha val="43137"/>
                    </a:srgbClr>
                  </a:outerShdw>
                </a:effectLst>
                <a:latin typeface="Times New Roman" pitchFamily="18" charset="0"/>
                <a:cs typeface="Times New Roman" pitchFamily="18" charset="0"/>
              </a:rPr>
              <a:t>РЕЗУЛТАТ</a:t>
            </a:r>
            <a:r>
              <a:rPr lang="sr-Latn-RS" sz="2000" dirty="0" smtClean="0">
                <a:latin typeface="Times New Roman" pitchFamily="18" charset="0"/>
                <a:cs typeface="Times New Roman" pitchFamily="18" charset="0"/>
              </a:rPr>
              <a:t>:</a:t>
            </a:r>
            <a:r>
              <a:rPr lang="sr-Cyrl-RS"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 испланиране су и искоординисане све активности сајма, тј. радионице/поставке тимова</a:t>
            </a:r>
          </a:p>
          <a:p>
            <a:r>
              <a:rPr lang="ru-RU" sz="2000" dirty="0">
                <a:latin typeface="Times New Roman" pitchFamily="18" charset="0"/>
                <a:cs typeface="Times New Roman" pitchFamily="18" charset="0"/>
              </a:rPr>
              <a:t>- ступљено је у контакт са локалном Канцеларијом за младе као ресурсом волонтера који ће бити ангажовани за испомоћ на завршном сајму</a:t>
            </a:r>
          </a:p>
          <a:p>
            <a:r>
              <a:rPr lang="ru-RU" sz="2000" dirty="0">
                <a:latin typeface="Times New Roman" pitchFamily="18" charset="0"/>
                <a:cs typeface="Times New Roman" pitchFamily="18" charset="0"/>
              </a:rPr>
              <a:t>- пројектни тим, у контакту са менторима формирао је програм и сатницу сајма</a:t>
            </a:r>
          </a:p>
          <a:p>
            <a:r>
              <a:rPr lang="ru-RU" sz="2000" dirty="0">
                <a:latin typeface="Times New Roman" pitchFamily="18" charset="0"/>
                <a:cs typeface="Times New Roman" pitchFamily="18" charset="0"/>
              </a:rPr>
              <a:t>- припремљен је промотивни материјал</a:t>
            </a:r>
          </a:p>
          <a:p>
            <a:r>
              <a:rPr lang="ru-RU" sz="2000" dirty="0">
                <a:latin typeface="Times New Roman" pitchFamily="18" charset="0"/>
                <a:cs typeface="Times New Roman" pitchFamily="18" charset="0"/>
              </a:rPr>
              <a:t>- набављен је материјал потребан за научне поставке/радионице сајма</a:t>
            </a:r>
          </a:p>
          <a:p>
            <a:r>
              <a:rPr lang="ru-RU" sz="2000" dirty="0">
                <a:latin typeface="Times New Roman" pitchFamily="18" charset="0"/>
                <a:cs typeface="Times New Roman" pitchFamily="18" charset="0"/>
              </a:rPr>
              <a:t>- формиран је жири који ће одабрати најбоље на основу установљених критеријума</a:t>
            </a:r>
          </a:p>
          <a:p>
            <a:r>
              <a:rPr lang="ru-RU" sz="2000" dirty="0">
                <a:latin typeface="Times New Roman" pitchFamily="18" charset="0"/>
                <a:cs typeface="Times New Roman" pitchFamily="18" charset="0"/>
              </a:rPr>
              <a:t>- одлучено је о наградама за најбоље поставке/радионице сајма и оне су обезбеђене</a:t>
            </a:r>
          </a:p>
          <a:p>
            <a:endParaRPr lang="sr-Latn-RS" sz="2000" dirty="0">
              <a:latin typeface="Times New Roman" pitchFamily="18" charset="0"/>
              <a:cs typeface="Times New Roman" pitchFamily="18" charset="0"/>
            </a:endParaRPr>
          </a:p>
        </p:txBody>
      </p:sp>
      <p:sp>
        <p:nvSpPr>
          <p:cNvPr id="5" name="TextBox 4"/>
          <p:cNvSpPr txBox="1"/>
          <p:nvPr/>
        </p:nvSpPr>
        <p:spPr>
          <a:xfrm>
            <a:off x="179512" y="5417929"/>
            <a:ext cx="8831360" cy="1323439"/>
          </a:xfrm>
          <a:prstGeom prst="rect">
            <a:avLst/>
          </a:prstGeom>
          <a:noFill/>
        </p:spPr>
        <p:txBody>
          <a:bodyPr wrap="square" rtlCol="0">
            <a:spAutoFit/>
          </a:bodyPr>
          <a:lstStyle/>
          <a:p>
            <a:r>
              <a:rPr lang="sr-Cyrl-RS" sz="2000" b="1" dirty="0" smtClean="0">
                <a:solidFill>
                  <a:schemeClr val="accent6"/>
                </a:solidFill>
                <a:effectLst>
                  <a:outerShdw blurRad="38100" dist="38100" dir="2700000" algn="tl">
                    <a:srgbClr val="000000">
                      <a:alpha val="43137"/>
                    </a:srgbClr>
                  </a:outerShdw>
                </a:effectLst>
                <a:latin typeface="Times New Roman" pitchFamily="18" charset="0"/>
                <a:cs typeface="Times New Roman" pitchFamily="18" charset="0"/>
              </a:rPr>
              <a:t>ДОКАЗ</a:t>
            </a:r>
            <a:r>
              <a:rPr lang="sr-Latn-RS" sz="2000" dirty="0" smtClean="0">
                <a:latin typeface="Times New Roman" pitchFamily="18" charset="0"/>
                <a:cs typeface="Times New Roman" pitchFamily="18" charset="0"/>
              </a:rPr>
              <a:t>:</a:t>
            </a:r>
            <a:r>
              <a:rPr lang="sr-Cyrl-RS"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 записници са одржаних састанака</a:t>
            </a:r>
          </a:p>
          <a:p>
            <a:r>
              <a:rPr lang="ru-RU" sz="2000" dirty="0">
                <a:latin typeface="Times New Roman" pitchFamily="18" charset="0"/>
                <a:cs typeface="Times New Roman" pitchFamily="18" charset="0"/>
              </a:rPr>
              <a:t>- предрачуни и рачуни за набављену робу</a:t>
            </a:r>
          </a:p>
          <a:p>
            <a:r>
              <a:rPr lang="ru-RU" sz="2000" dirty="0">
                <a:latin typeface="Times New Roman" pitchFamily="18" charset="0"/>
                <a:cs typeface="Times New Roman" pitchFamily="18" charset="0"/>
              </a:rPr>
              <a:t>- списак имена 10-15 волонтера КЗМ који ће бити део сајма (у виду испомоћи око организације и реализације</a:t>
            </a:r>
            <a:r>
              <a:rPr lang="ru-RU" sz="2000" dirty="0" smtClean="0">
                <a:latin typeface="Times New Roman" pitchFamily="18" charset="0"/>
                <a:cs typeface="Times New Roman" pitchFamily="18" charset="0"/>
              </a:rPr>
              <a:t>)</a:t>
            </a:r>
            <a:r>
              <a:rPr lang="sr-Cyrl-RS" sz="2000" dirty="0" smtClean="0">
                <a:latin typeface="Times New Roman" pitchFamily="18" charset="0"/>
                <a:cs typeface="Times New Roman" pitchFamily="18" charset="0"/>
              </a:rPr>
              <a:t> </a:t>
            </a:r>
            <a:endParaRPr lang="sr-Latn-RS" sz="2000" dirty="0">
              <a:latin typeface="Times New Roman" pitchFamily="18" charset="0"/>
              <a:cs typeface="Times New Roman" pitchFamily="18" charset="0"/>
            </a:endParaRPr>
          </a:p>
        </p:txBody>
      </p:sp>
      <p:pic>
        <p:nvPicPr>
          <p:cNvPr id="10" name="Picture 26" descr="Srodna slik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766465" y="1718809"/>
            <a:ext cx="1944216" cy="3348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926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4993" y="87015"/>
            <a:ext cx="8783551" cy="461665"/>
          </a:xfrm>
          <a:prstGeom prst="rect">
            <a:avLst/>
          </a:prstGeom>
          <a:noFill/>
        </p:spPr>
        <p:txBody>
          <a:bodyPr wrap="square" rtlCol="0">
            <a:spAutoFit/>
          </a:bodyPr>
          <a:lstStyle/>
          <a:p>
            <a:r>
              <a:rPr lang="sr-Cyrl-RS" sz="2400" b="1" dirty="0" smtClean="0">
                <a:solidFill>
                  <a:schemeClr val="accent6"/>
                </a:solidFill>
                <a:effectLst>
                  <a:outerShdw blurRad="38100" dist="38100" dir="2700000" algn="tl">
                    <a:srgbClr val="000000">
                      <a:alpha val="43137"/>
                    </a:srgbClr>
                  </a:outerShdw>
                </a:effectLst>
                <a:latin typeface="Times New Roman" pitchFamily="18" charset="0"/>
                <a:cs typeface="Times New Roman" pitchFamily="18" charset="0"/>
              </a:rPr>
              <a:t>10. АКТИВНОСТ</a:t>
            </a:r>
            <a:r>
              <a:rPr lang="sr-Latn-RS" sz="2400" dirty="0" smtClean="0">
                <a:latin typeface="Times New Roman" pitchFamily="18" charset="0"/>
                <a:cs typeface="Times New Roman" pitchFamily="18" charset="0"/>
              </a:rPr>
              <a:t>:</a:t>
            </a:r>
            <a:r>
              <a:rPr lang="sr-Cyrl-RS"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Промоција сајма „Упали лампицу!“</a:t>
            </a:r>
            <a:endParaRPr lang="sr-Latn-RS" sz="2400" dirty="0">
              <a:latin typeface="Times New Roman" pitchFamily="18" charset="0"/>
              <a:cs typeface="Times New Roman" pitchFamily="18" charset="0"/>
            </a:endParaRPr>
          </a:p>
        </p:txBody>
      </p:sp>
      <p:sp>
        <p:nvSpPr>
          <p:cNvPr id="3" name="TextBox 2"/>
          <p:cNvSpPr txBox="1"/>
          <p:nvPr/>
        </p:nvSpPr>
        <p:spPr>
          <a:xfrm>
            <a:off x="2627784" y="620688"/>
            <a:ext cx="5328592" cy="461665"/>
          </a:xfrm>
          <a:prstGeom prst="rect">
            <a:avLst/>
          </a:prstGeom>
          <a:noFill/>
        </p:spPr>
        <p:txBody>
          <a:bodyPr wrap="square" rtlCol="0">
            <a:spAutoFit/>
          </a:bodyPr>
          <a:lstStyle/>
          <a:p>
            <a:r>
              <a:rPr lang="sr-Cyrl-RS" sz="2400" dirty="0">
                <a:solidFill>
                  <a:schemeClr val="accent6"/>
                </a:solidFill>
                <a:latin typeface="Times New Roman" pitchFamily="18" charset="0"/>
                <a:cs typeface="Times New Roman" pitchFamily="18" charset="0"/>
              </a:rPr>
              <a:t>п</a:t>
            </a:r>
            <a:r>
              <a:rPr lang="sr-Cyrl-RS" sz="2400" dirty="0" smtClean="0">
                <a:solidFill>
                  <a:schemeClr val="accent6"/>
                </a:solidFill>
                <a:latin typeface="Times New Roman" pitchFamily="18" charset="0"/>
                <a:cs typeface="Times New Roman" pitchFamily="18" charset="0"/>
              </a:rPr>
              <a:t>ериод реализације</a:t>
            </a:r>
            <a:r>
              <a:rPr lang="sr-Latn-RS" sz="2400" dirty="0" smtClean="0">
                <a:solidFill>
                  <a:schemeClr val="accent6"/>
                </a:solidFill>
                <a:latin typeface="Times New Roman" pitchFamily="18" charset="0"/>
                <a:cs typeface="Times New Roman" pitchFamily="18" charset="0"/>
              </a:rPr>
              <a:t>:</a:t>
            </a:r>
            <a:r>
              <a:rPr lang="sr-Cyrl-RS" sz="2400" dirty="0" smtClean="0">
                <a:solidFill>
                  <a:schemeClr val="accent6"/>
                </a:solidFill>
                <a:latin typeface="Times New Roman" pitchFamily="18" charset="0"/>
                <a:cs typeface="Times New Roman" pitchFamily="18" charset="0"/>
              </a:rPr>
              <a:t> мај</a:t>
            </a:r>
            <a:endParaRPr lang="sr-Latn-RS" sz="2400" dirty="0">
              <a:solidFill>
                <a:schemeClr val="accent6"/>
              </a:solidFill>
              <a:latin typeface="Times New Roman" pitchFamily="18" charset="0"/>
              <a:cs typeface="Times New Roman" pitchFamily="18" charset="0"/>
            </a:endParaRPr>
          </a:p>
        </p:txBody>
      </p:sp>
      <p:sp>
        <p:nvSpPr>
          <p:cNvPr id="4" name="TextBox 3"/>
          <p:cNvSpPr txBox="1"/>
          <p:nvPr/>
        </p:nvSpPr>
        <p:spPr>
          <a:xfrm>
            <a:off x="2627784" y="1153775"/>
            <a:ext cx="6656490" cy="3139321"/>
          </a:xfrm>
          <a:prstGeom prst="rect">
            <a:avLst/>
          </a:prstGeom>
          <a:noFill/>
        </p:spPr>
        <p:txBody>
          <a:bodyPr wrap="square" rtlCol="0">
            <a:spAutoFit/>
          </a:bodyPr>
          <a:lstStyle/>
          <a:p>
            <a:r>
              <a:rPr lang="sr-Cyrl-RS" sz="2200" b="1" dirty="0" smtClean="0">
                <a:solidFill>
                  <a:schemeClr val="accent6"/>
                </a:solidFill>
                <a:effectLst>
                  <a:outerShdw blurRad="38100" dist="38100" dir="2700000" algn="tl">
                    <a:srgbClr val="000000">
                      <a:alpha val="43137"/>
                    </a:srgbClr>
                  </a:outerShdw>
                </a:effectLst>
                <a:latin typeface="Times New Roman" pitchFamily="18" charset="0"/>
                <a:cs typeface="Times New Roman" pitchFamily="18" charset="0"/>
              </a:rPr>
              <a:t>РЕЗУЛТАТ</a:t>
            </a:r>
            <a:r>
              <a:rPr lang="sr-Latn-RS" sz="2200" dirty="0" smtClean="0">
                <a:latin typeface="Times New Roman" pitchFamily="18" charset="0"/>
                <a:cs typeface="Times New Roman" pitchFamily="18" charset="0"/>
              </a:rPr>
              <a:t>:</a:t>
            </a:r>
            <a:r>
              <a:rPr lang="sr-Cyrl-RS" sz="2200" dirty="0" smtClean="0">
                <a:latin typeface="Times New Roman" pitchFamily="18" charset="0"/>
                <a:cs typeface="Times New Roman" pitchFamily="18" charset="0"/>
              </a:rPr>
              <a:t> </a:t>
            </a:r>
            <a:r>
              <a:rPr lang="ru-RU" sz="2200" dirty="0">
                <a:latin typeface="Times New Roman" pitchFamily="18" charset="0"/>
                <a:cs typeface="Times New Roman" pitchFamily="18" charset="0"/>
              </a:rPr>
              <a:t>- ученици и запослени у ОШ „Исидора Секулић“ су информисани о одржавању сајма</a:t>
            </a:r>
          </a:p>
          <a:p>
            <a:r>
              <a:rPr lang="ru-RU" sz="2200" dirty="0">
                <a:latin typeface="Times New Roman" pitchFamily="18" charset="0"/>
                <a:cs typeface="Times New Roman" pitchFamily="18" charset="0"/>
              </a:rPr>
              <a:t>- послата су обавештења и позиви локалним школама</a:t>
            </a:r>
          </a:p>
          <a:p>
            <a:r>
              <a:rPr lang="ru-RU" sz="2200" dirty="0">
                <a:latin typeface="Times New Roman" pitchFamily="18" charset="0"/>
                <a:cs typeface="Times New Roman" pitchFamily="18" charset="0"/>
              </a:rPr>
              <a:t>- одржан је „јавни час“ у центру града Робмоса где су тимови-добровољци приказали део своје поставке припремане за сајам</a:t>
            </a:r>
          </a:p>
          <a:p>
            <a:r>
              <a:rPr lang="ru-RU" sz="2200" dirty="0">
                <a:latin typeface="Times New Roman" pitchFamily="18" charset="0"/>
                <a:cs typeface="Times New Roman" pitchFamily="18" charset="0"/>
              </a:rPr>
              <a:t>- јавност је упућена о реализацији пројекта и сајму као завршном догађају</a:t>
            </a:r>
          </a:p>
          <a:p>
            <a:endParaRPr lang="sr-Latn-RS" sz="2200" dirty="0">
              <a:latin typeface="Times New Roman" pitchFamily="18" charset="0"/>
              <a:cs typeface="Times New Roman" pitchFamily="18" charset="0"/>
            </a:endParaRPr>
          </a:p>
        </p:txBody>
      </p:sp>
      <p:sp>
        <p:nvSpPr>
          <p:cNvPr id="5" name="TextBox 4"/>
          <p:cNvSpPr txBox="1"/>
          <p:nvPr/>
        </p:nvSpPr>
        <p:spPr>
          <a:xfrm>
            <a:off x="35496" y="4005064"/>
            <a:ext cx="9191400" cy="3139321"/>
          </a:xfrm>
          <a:prstGeom prst="rect">
            <a:avLst/>
          </a:prstGeom>
          <a:noFill/>
        </p:spPr>
        <p:txBody>
          <a:bodyPr wrap="square" rtlCol="0">
            <a:spAutoFit/>
          </a:bodyPr>
          <a:lstStyle/>
          <a:p>
            <a:r>
              <a:rPr lang="sr-Cyrl-RS" sz="2200" b="1" dirty="0" smtClean="0">
                <a:solidFill>
                  <a:schemeClr val="accent6"/>
                </a:solidFill>
                <a:effectLst>
                  <a:outerShdw blurRad="38100" dist="38100" dir="2700000" algn="tl">
                    <a:srgbClr val="000000">
                      <a:alpha val="43137"/>
                    </a:srgbClr>
                  </a:outerShdw>
                </a:effectLst>
                <a:latin typeface="Times New Roman" pitchFamily="18" charset="0"/>
                <a:cs typeface="Times New Roman" pitchFamily="18" charset="0"/>
              </a:rPr>
              <a:t>ДОКАЗ</a:t>
            </a:r>
            <a:r>
              <a:rPr lang="sr-Latn-RS" sz="2200" dirty="0" smtClean="0">
                <a:latin typeface="Times New Roman" pitchFamily="18" charset="0"/>
                <a:cs typeface="Times New Roman" pitchFamily="18" charset="0"/>
              </a:rPr>
              <a:t>:</a:t>
            </a:r>
            <a:r>
              <a:rPr lang="sr-Cyrl-RS" sz="2200" dirty="0" smtClean="0">
                <a:latin typeface="Times New Roman" pitchFamily="18" charset="0"/>
                <a:cs typeface="Times New Roman" pitchFamily="18" charset="0"/>
              </a:rPr>
              <a:t> </a:t>
            </a:r>
            <a:r>
              <a:rPr lang="ru-RU" sz="2200" dirty="0">
                <a:latin typeface="Times New Roman" pitchFamily="18" charset="0"/>
                <a:cs typeface="Times New Roman" pitchFamily="18" charset="0"/>
              </a:rPr>
              <a:t>- вести на огласној табли школе, сајту школе и Фејсбук страници школе</a:t>
            </a:r>
          </a:p>
          <a:p>
            <a:r>
              <a:rPr lang="ru-RU" sz="2200" dirty="0">
                <a:latin typeface="Times New Roman" pitchFamily="18" charset="0"/>
                <a:cs typeface="Times New Roman" pitchFamily="18" charset="0"/>
              </a:rPr>
              <a:t>- број размењених мејлова, телефонских разговора и састанака са представницима локалних школа</a:t>
            </a:r>
          </a:p>
          <a:p>
            <a:r>
              <a:rPr lang="ru-RU" sz="2200" dirty="0">
                <a:latin typeface="Times New Roman" pitchFamily="18" charset="0"/>
                <a:cs typeface="Times New Roman" pitchFamily="18" charset="0"/>
              </a:rPr>
              <a:t>- број објављених прилога о пројектим активностима у медијима (канали комуникације: телевизија, новине, интернет портали и друштвене мреже), као и  промоција сајма „Упали лампицу!“  у директном контакту са децом и другим члановима локалне заједнице</a:t>
            </a:r>
          </a:p>
          <a:p>
            <a:r>
              <a:rPr lang="sr-Cyrl-RS" sz="2200" dirty="0" smtClean="0">
                <a:latin typeface="Times New Roman" pitchFamily="18" charset="0"/>
                <a:cs typeface="Times New Roman" pitchFamily="18" charset="0"/>
              </a:rPr>
              <a:t> </a:t>
            </a:r>
            <a:endParaRPr lang="sr-Latn-RS" sz="2200" dirty="0">
              <a:latin typeface="Times New Roman" pitchFamily="18" charset="0"/>
              <a:cs typeface="Times New Roman" pitchFamily="18" charset="0"/>
            </a:endParaRPr>
          </a:p>
        </p:txBody>
      </p:sp>
      <p:pic>
        <p:nvPicPr>
          <p:cNvPr id="9" name="Picture 20" descr="Rezultat slika za light bul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082353"/>
            <a:ext cx="1538288" cy="2562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26210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12" y="212447"/>
            <a:ext cx="9432032" cy="830997"/>
          </a:xfrm>
          <a:prstGeom prst="rect">
            <a:avLst/>
          </a:prstGeom>
          <a:noFill/>
        </p:spPr>
        <p:txBody>
          <a:bodyPr wrap="square" rtlCol="0">
            <a:spAutoFit/>
          </a:bodyPr>
          <a:lstStyle/>
          <a:p>
            <a:pPr algn="ctr"/>
            <a:r>
              <a:rPr lang="sr-Cyrl-RS" sz="2400" b="1" dirty="0" smtClean="0">
                <a:solidFill>
                  <a:schemeClr val="accent6"/>
                </a:solidFill>
                <a:effectLst>
                  <a:outerShdw blurRad="38100" dist="38100" dir="2700000" algn="tl">
                    <a:srgbClr val="000000">
                      <a:alpha val="43137"/>
                    </a:srgbClr>
                  </a:outerShdw>
                </a:effectLst>
                <a:latin typeface="Times New Roman" pitchFamily="18" charset="0"/>
                <a:cs typeface="Times New Roman" pitchFamily="18" charset="0"/>
              </a:rPr>
              <a:t>11. АКТИВНОСТ</a:t>
            </a:r>
            <a:r>
              <a:rPr lang="sr-Latn-RS" sz="2400" dirty="0" smtClean="0">
                <a:latin typeface="Times New Roman" pitchFamily="18" charset="0"/>
                <a:cs typeface="Times New Roman" pitchFamily="18" charset="0"/>
              </a:rPr>
              <a:t>:</a:t>
            </a:r>
            <a:r>
              <a:rPr lang="sr-Cyrl-RS"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Организација и реализација </a:t>
            </a:r>
            <a:r>
              <a:rPr lang="ru-RU" sz="2400" dirty="0" smtClean="0">
                <a:latin typeface="Times New Roman" pitchFamily="18" charset="0"/>
                <a:cs typeface="Times New Roman" pitchFamily="18" charset="0"/>
              </a:rPr>
              <a:t>сајма</a:t>
            </a:r>
          </a:p>
          <a:p>
            <a:pPr algn="ctr"/>
            <a:r>
              <a:rPr lang="ru-RU" sz="2400" dirty="0" smtClean="0">
                <a:latin typeface="Times New Roman" pitchFamily="18" charset="0"/>
                <a:cs typeface="Times New Roman" pitchFamily="18" charset="0"/>
              </a:rPr>
              <a:t>„Упали </a:t>
            </a:r>
            <a:r>
              <a:rPr lang="ru-RU" sz="2400" dirty="0">
                <a:latin typeface="Times New Roman" pitchFamily="18" charset="0"/>
                <a:cs typeface="Times New Roman" pitchFamily="18" charset="0"/>
              </a:rPr>
              <a:t>лампицу!“ </a:t>
            </a:r>
            <a:endParaRPr lang="sr-Latn-RS" sz="2400" dirty="0">
              <a:latin typeface="Times New Roman" pitchFamily="18" charset="0"/>
              <a:cs typeface="Times New Roman" pitchFamily="18" charset="0"/>
            </a:endParaRPr>
          </a:p>
        </p:txBody>
      </p:sp>
      <p:sp>
        <p:nvSpPr>
          <p:cNvPr id="3" name="TextBox 2"/>
          <p:cNvSpPr txBox="1"/>
          <p:nvPr/>
        </p:nvSpPr>
        <p:spPr>
          <a:xfrm>
            <a:off x="1259632" y="1167135"/>
            <a:ext cx="7200800" cy="461665"/>
          </a:xfrm>
          <a:prstGeom prst="rect">
            <a:avLst/>
          </a:prstGeom>
          <a:noFill/>
        </p:spPr>
        <p:txBody>
          <a:bodyPr wrap="square" rtlCol="0">
            <a:spAutoFit/>
          </a:bodyPr>
          <a:lstStyle/>
          <a:p>
            <a:r>
              <a:rPr lang="sr-Cyrl-RS" sz="2400" dirty="0">
                <a:solidFill>
                  <a:schemeClr val="accent6"/>
                </a:solidFill>
                <a:latin typeface="Times New Roman" pitchFamily="18" charset="0"/>
                <a:cs typeface="Times New Roman" pitchFamily="18" charset="0"/>
              </a:rPr>
              <a:t>п</a:t>
            </a:r>
            <a:r>
              <a:rPr lang="sr-Cyrl-RS" sz="2400" dirty="0" smtClean="0">
                <a:solidFill>
                  <a:schemeClr val="accent6"/>
                </a:solidFill>
                <a:latin typeface="Times New Roman" pitchFamily="18" charset="0"/>
                <a:cs typeface="Times New Roman" pitchFamily="18" charset="0"/>
              </a:rPr>
              <a:t>ериод реализације</a:t>
            </a:r>
            <a:r>
              <a:rPr lang="sr-Latn-RS" sz="2400" dirty="0" smtClean="0">
                <a:solidFill>
                  <a:schemeClr val="accent6"/>
                </a:solidFill>
                <a:latin typeface="Times New Roman" pitchFamily="18" charset="0"/>
                <a:cs typeface="Times New Roman" pitchFamily="18" charset="0"/>
              </a:rPr>
              <a:t>:</a:t>
            </a:r>
            <a:r>
              <a:rPr lang="sr-Cyrl-RS" sz="2400" dirty="0" smtClean="0">
                <a:solidFill>
                  <a:schemeClr val="accent6"/>
                </a:solidFill>
                <a:latin typeface="Times New Roman" pitchFamily="18" charset="0"/>
                <a:cs typeface="Times New Roman" pitchFamily="18" charset="0"/>
              </a:rPr>
              <a:t> 1. јун – Међународни дан детета</a:t>
            </a:r>
            <a:endParaRPr lang="sr-Latn-RS" sz="2400" dirty="0">
              <a:solidFill>
                <a:schemeClr val="accent6"/>
              </a:solidFill>
              <a:latin typeface="Times New Roman" pitchFamily="18" charset="0"/>
              <a:cs typeface="Times New Roman" pitchFamily="18" charset="0"/>
            </a:endParaRPr>
          </a:p>
        </p:txBody>
      </p:sp>
      <p:sp>
        <p:nvSpPr>
          <p:cNvPr id="4" name="TextBox 3"/>
          <p:cNvSpPr txBox="1"/>
          <p:nvPr/>
        </p:nvSpPr>
        <p:spPr>
          <a:xfrm>
            <a:off x="179512" y="1895341"/>
            <a:ext cx="8816730" cy="3477875"/>
          </a:xfrm>
          <a:prstGeom prst="rect">
            <a:avLst/>
          </a:prstGeom>
          <a:noFill/>
        </p:spPr>
        <p:txBody>
          <a:bodyPr wrap="square" rtlCol="0">
            <a:spAutoFit/>
          </a:bodyPr>
          <a:lstStyle/>
          <a:p>
            <a:r>
              <a:rPr lang="sr-Cyrl-RS" sz="2000" b="1" dirty="0" smtClean="0">
                <a:solidFill>
                  <a:schemeClr val="accent6"/>
                </a:solidFill>
                <a:effectLst>
                  <a:outerShdw blurRad="38100" dist="38100" dir="2700000" algn="tl">
                    <a:srgbClr val="000000">
                      <a:alpha val="43137"/>
                    </a:srgbClr>
                  </a:outerShdw>
                </a:effectLst>
                <a:latin typeface="Times New Roman" pitchFamily="18" charset="0"/>
                <a:cs typeface="Times New Roman" pitchFamily="18" charset="0"/>
              </a:rPr>
              <a:t>РЕЗУЛТАТ</a:t>
            </a:r>
            <a:r>
              <a:rPr lang="sr-Latn-RS" sz="2000" dirty="0" smtClean="0">
                <a:latin typeface="Times New Roman" pitchFamily="18" charset="0"/>
                <a:cs typeface="Times New Roman" pitchFamily="18" charset="0"/>
              </a:rPr>
              <a:t>:</a:t>
            </a:r>
            <a:r>
              <a:rPr lang="sr-Cyrl-RS"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 свечано је отворен сајам „Упали лампицу!“ у објекту и дворишту ОШ „Исидора Секулић“отварање </a:t>
            </a:r>
          </a:p>
          <a:p>
            <a:r>
              <a:rPr lang="ru-RU" sz="2000" dirty="0">
                <a:latin typeface="Times New Roman" pitchFamily="18" charset="0"/>
                <a:cs typeface="Times New Roman" pitchFamily="18" charset="0"/>
              </a:rPr>
              <a:t>- тимови ученика уз подршку ментора презентовали су научно-експерименталне активности из домена природних наука на теме којим су се бавили</a:t>
            </a:r>
          </a:p>
          <a:p>
            <a:r>
              <a:rPr lang="ru-RU" sz="2000" dirty="0">
                <a:latin typeface="Times New Roman" pitchFamily="18" charset="0"/>
                <a:cs typeface="Times New Roman" pitchFamily="18" charset="0"/>
              </a:rPr>
              <a:t>- волонтери КЗМ дочекивали су и усмеравали посетиоце, водили рачуна да радна места буду снабдевена потребним материјалом, освежењем, као и да су приступачна и уредна</a:t>
            </a:r>
          </a:p>
          <a:p>
            <a:r>
              <a:rPr lang="ru-RU" sz="2000" dirty="0">
                <a:latin typeface="Times New Roman" pitchFamily="18" charset="0"/>
                <a:cs typeface="Times New Roman" pitchFamily="18" charset="0"/>
              </a:rPr>
              <a:t>- награђене су најбоље научне поставке које су представљене на сајму „Упали лампицу!“</a:t>
            </a:r>
          </a:p>
          <a:p>
            <a:endParaRPr lang="sr-Latn-RS" sz="2000" dirty="0">
              <a:latin typeface="Times New Roman" pitchFamily="18" charset="0"/>
              <a:cs typeface="Times New Roman" pitchFamily="18" charset="0"/>
            </a:endParaRPr>
          </a:p>
        </p:txBody>
      </p:sp>
      <p:sp>
        <p:nvSpPr>
          <p:cNvPr id="5" name="TextBox 4"/>
          <p:cNvSpPr txBox="1"/>
          <p:nvPr/>
        </p:nvSpPr>
        <p:spPr>
          <a:xfrm>
            <a:off x="107504" y="5326176"/>
            <a:ext cx="5446984" cy="1631216"/>
          </a:xfrm>
          <a:prstGeom prst="rect">
            <a:avLst/>
          </a:prstGeom>
          <a:noFill/>
        </p:spPr>
        <p:txBody>
          <a:bodyPr wrap="square" rtlCol="0">
            <a:spAutoFit/>
          </a:bodyPr>
          <a:lstStyle/>
          <a:p>
            <a:r>
              <a:rPr lang="sr-Cyrl-RS" sz="2000" b="1" dirty="0" smtClean="0">
                <a:solidFill>
                  <a:schemeClr val="accent6"/>
                </a:solidFill>
                <a:effectLst>
                  <a:outerShdw blurRad="38100" dist="38100" dir="2700000" algn="tl">
                    <a:srgbClr val="000000">
                      <a:alpha val="43137"/>
                    </a:srgbClr>
                  </a:outerShdw>
                </a:effectLst>
                <a:latin typeface="Times New Roman" pitchFamily="18" charset="0"/>
                <a:cs typeface="Times New Roman" pitchFamily="18" charset="0"/>
              </a:rPr>
              <a:t>ДОКАЗ</a:t>
            </a:r>
            <a:r>
              <a:rPr lang="sr-Latn-RS" sz="2000" dirty="0" smtClean="0">
                <a:latin typeface="Times New Roman" pitchFamily="18" charset="0"/>
                <a:cs typeface="Times New Roman" pitchFamily="18" charset="0"/>
              </a:rPr>
              <a:t>:</a:t>
            </a:r>
            <a:r>
              <a:rPr lang="sr-Cyrl-RS"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 фотографије са догађаја</a:t>
            </a:r>
          </a:p>
          <a:p>
            <a:r>
              <a:rPr lang="ru-RU" sz="2000" dirty="0">
                <a:latin typeface="Times New Roman" pitchFamily="18" charset="0"/>
                <a:cs typeface="Times New Roman" pitchFamily="18" charset="0"/>
              </a:rPr>
              <a:t>- списак посетилаца са назнаком из које школе долазе и оквирним бројем посетилаца</a:t>
            </a:r>
          </a:p>
          <a:p>
            <a:r>
              <a:rPr lang="ru-RU" sz="2000" dirty="0">
                <a:latin typeface="Times New Roman" pitchFamily="18" charset="0"/>
                <a:cs typeface="Times New Roman" pitchFamily="18" charset="0"/>
              </a:rPr>
              <a:t>- објаве на сајту школе и Фејсбук страници</a:t>
            </a:r>
          </a:p>
          <a:p>
            <a:r>
              <a:rPr lang="sr-Cyrl-RS" sz="2000" dirty="0" smtClean="0">
                <a:latin typeface="Times New Roman" pitchFamily="18" charset="0"/>
                <a:cs typeface="Times New Roman" pitchFamily="18" charset="0"/>
              </a:rPr>
              <a:t> </a:t>
            </a:r>
            <a:endParaRPr lang="sr-Latn-RS" sz="2000" dirty="0">
              <a:latin typeface="Times New Roman" pitchFamily="18" charset="0"/>
              <a:cs typeface="Times New Roman" pitchFamily="18" charset="0"/>
            </a:endParaRPr>
          </a:p>
        </p:txBody>
      </p:sp>
      <p:pic>
        <p:nvPicPr>
          <p:cNvPr id="10" name="Picture 8" descr="Srodna slika"/>
          <p:cNvPicPr>
            <a:picLocks noChangeAspect="1" noChangeArrowheads="1"/>
          </p:cNvPicPr>
          <p:nvPr/>
        </p:nvPicPr>
        <p:blipFill rotWithShape="1">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b="11681"/>
          <a:stretch/>
        </p:blipFill>
        <p:spPr bwMode="auto">
          <a:xfrm rot="20421814">
            <a:off x="6764467" y="4882486"/>
            <a:ext cx="1081149" cy="1875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2621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937" y="212447"/>
            <a:ext cx="8783551" cy="461665"/>
          </a:xfrm>
          <a:prstGeom prst="rect">
            <a:avLst/>
          </a:prstGeom>
          <a:noFill/>
        </p:spPr>
        <p:txBody>
          <a:bodyPr wrap="square" rtlCol="0">
            <a:spAutoFit/>
          </a:bodyPr>
          <a:lstStyle/>
          <a:p>
            <a:pPr algn="ctr"/>
            <a:r>
              <a:rPr lang="sr-Cyrl-RS" sz="2400" b="1" dirty="0" smtClean="0">
                <a:solidFill>
                  <a:schemeClr val="accent6"/>
                </a:solidFill>
                <a:effectLst>
                  <a:outerShdw blurRad="38100" dist="38100" dir="2700000" algn="tl">
                    <a:srgbClr val="000000">
                      <a:alpha val="43137"/>
                    </a:srgbClr>
                  </a:outerShdw>
                </a:effectLst>
                <a:latin typeface="Times New Roman" pitchFamily="18" charset="0"/>
                <a:cs typeface="Times New Roman" pitchFamily="18" charset="0"/>
              </a:rPr>
              <a:t>12. АКТИВНОСТ</a:t>
            </a:r>
            <a:r>
              <a:rPr lang="sr-Latn-RS" sz="2400" dirty="0" smtClean="0">
                <a:latin typeface="Times New Roman" pitchFamily="18" charset="0"/>
                <a:cs typeface="Times New Roman" pitchFamily="18" charset="0"/>
              </a:rPr>
              <a:t>:</a:t>
            </a:r>
            <a:r>
              <a:rPr lang="sr-Cyrl-RS"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Евалуација пројектних активности</a:t>
            </a:r>
            <a:endParaRPr lang="sr-Latn-RS" sz="2400" dirty="0">
              <a:latin typeface="Times New Roman" pitchFamily="18" charset="0"/>
              <a:cs typeface="Times New Roman" pitchFamily="18" charset="0"/>
            </a:endParaRPr>
          </a:p>
        </p:txBody>
      </p:sp>
      <p:sp>
        <p:nvSpPr>
          <p:cNvPr id="3" name="TextBox 2"/>
          <p:cNvSpPr txBox="1"/>
          <p:nvPr/>
        </p:nvSpPr>
        <p:spPr>
          <a:xfrm>
            <a:off x="2411760" y="980728"/>
            <a:ext cx="5328592" cy="461665"/>
          </a:xfrm>
          <a:prstGeom prst="rect">
            <a:avLst/>
          </a:prstGeom>
          <a:noFill/>
        </p:spPr>
        <p:txBody>
          <a:bodyPr wrap="square" rtlCol="0">
            <a:spAutoFit/>
          </a:bodyPr>
          <a:lstStyle/>
          <a:p>
            <a:r>
              <a:rPr lang="sr-Cyrl-RS" sz="2400" dirty="0">
                <a:solidFill>
                  <a:schemeClr val="accent6"/>
                </a:solidFill>
                <a:latin typeface="Times New Roman" pitchFamily="18" charset="0"/>
                <a:cs typeface="Times New Roman" pitchFamily="18" charset="0"/>
              </a:rPr>
              <a:t>п</a:t>
            </a:r>
            <a:r>
              <a:rPr lang="sr-Cyrl-RS" sz="2400" dirty="0" smtClean="0">
                <a:solidFill>
                  <a:schemeClr val="accent6"/>
                </a:solidFill>
                <a:latin typeface="Times New Roman" pitchFamily="18" charset="0"/>
                <a:cs typeface="Times New Roman" pitchFamily="18" charset="0"/>
              </a:rPr>
              <a:t>ериод реализације</a:t>
            </a:r>
            <a:r>
              <a:rPr lang="sr-Latn-RS" sz="2400" dirty="0" smtClean="0">
                <a:solidFill>
                  <a:schemeClr val="accent6"/>
                </a:solidFill>
                <a:latin typeface="Times New Roman" pitchFamily="18" charset="0"/>
                <a:cs typeface="Times New Roman" pitchFamily="18" charset="0"/>
              </a:rPr>
              <a:t>:</a:t>
            </a:r>
            <a:r>
              <a:rPr lang="sr-Cyrl-RS" sz="2400" dirty="0" smtClean="0">
                <a:solidFill>
                  <a:schemeClr val="accent6"/>
                </a:solidFill>
                <a:latin typeface="Times New Roman" pitchFamily="18" charset="0"/>
                <a:cs typeface="Times New Roman" pitchFamily="18" charset="0"/>
              </a:rPr>
              <a:t> средина јуна</a:t>
            </a:r>
            <a:endParaRPr lang="sr-Latn-RS" sz="2400" dirty="0">
              <a:solidFill>
                <a:schemeClr val="accent6"/>
              </a:solidFill>
              <a:latin typeface="Times New Roman" pitchFamily="18" charset="0"/>
              <a:cs typeface="Times New Roman" pitchFamily="18" charset="0"/>
            </a:endParaRPr>
          </a:p>
        </p:txBody>
      </p:sp>
      <p:sp>
        <p:nvSpPr>
          <p:cNvPr id="4" name="TextBox 3"/>
          <p:cNvSpPr txBox="1"/>
          <p:nvPr/>
        </p:nvSpPr>
        <p:spPr>
          <a:xfrm>
            <a:off x="323528" y="1768748"/>
            <a:ext cx="5072314" cy="2308324"/>
          </a:xfrm>
          <a:prstGeom prst="rect">
            <a:avLst/>
          </a:prstGeom>
          <a:noFill/>
        </p:spPr>
        <p:txBody>
          <a:bodyPr wrap="square" rtlCol="0">
            <a:spAutoFit/>
          </a:bodyPr>
          <a:lstStyle/>
          <a:p>
            <a:r>
              <a:rPr lang="sr-Cyrl-RS" sz="2400" b="1" dirty="0" smtClean="0">
                <a:solidFill>
                  <a:schemeClr val="accent6"/>
                </a:solidFill>
                <a:effectLst>
                  <a:outerShdw blurRad="38100" dist="38100" dir="2700000" algn="tl">
                    <a:srgbClr val="000000">
                      <a:alpha val="43137"/>
                    </a:srgbClr>
                  </a:outerShdw>
                </a:effectLst>
                <a:latin typeface="Times New Roman" pitchFamily="18" charset="0"/>
                <a:cs typeface="Times New Roman" pitchFamily="18" charset="0"/>
              </a:rPr>
              <a:t>РЕЗУЛТАТ</a:t>
            </a:r>
            <a:r>
              <a:rPr lang="sr-Latn-RS" sz="2400" dirty="0" smtClean="0">
                <a:latin typeface="Times New Roman" pitchFamily="18" charset="0"/>
                <a:cs typeface="Times New Roman" pitchFamily="18" charset="0"/>
              </a:rPr>
              <a:t>:</a:t>
            </a:r>
            <a:r>
              <a:rPr lang="sr-Cyrl-RS"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 написани су завршни извештаји након завршетка пројекта</a:t>
            </a:r>
          </a:p>
          <a:p>
            <a:r>
              <a:rPr lang="ru-RU" sz="2400" dirty="0">
                <a:latin typeface="Times New Roman" pitchFamily="18" charset="0"/>
                <a:cs typeface="Times New Roman" pitchFamily="18" charset="0"/>
              </a:rPr>
              <a:t>- проверени су утисци учесника сајма и активности које су му претходиле</a:t>
            </a:r>
          </a:p>
          <a:p>
            <a:endParaRPr lang="sr-Latn-RS" sz="2400" dirty="0">
              <a:latin typeface="Times New Roman" pitchFamily="18" charset="0"/>
              <a:cs typeface="Times New Roman" pitchFamily="18" charset="0"/>
            </a:endParaRPr>
          </a:p>
        </p:txBody>
      </p:sp>
      <p:sp>
        <p:nvSpPr>
          <p:cNvPr id="5" name="TextBox 4"/>
          <p:cNvSpPr txBox="1"/>
          <p:nvPr/>
        </p:nvSpPr>
        <p:spPr>
          <a:xfrm>
            <a:off x="372344" y="4221088"/>
            <a:ext cx="4415680" cy="2308324"/>
          </a:xfrm>
          <a:prstGeom prst="rect">
            <a:avLst/>
          </a:prstGeom>
          <a:noFill/>
        </p:spPr>
        <p:txBody>
          <a:bodyPr wrap="square" rtlCol="0">
            <a:spAutoFit/>
          </a:bodyPr>
          <a:lstStyle/>
          <a:p>
            <a:r>
              <a:rPr lang="sr-Cyrl-RS" sz="2400" b="1" dirty="0" smtClean="0">
                <a:solidFill>
                  <a:schemeClr val="accent6"/>
                </a:solidFill>
                <a:effectLst>
                  <a:outerShdw blurRad="38100" dist="38100" dir="2700000" algn="tl">
                    <a:srgbClr val="000000">
                      <a:alpha val="43137"/>
                    </a:srgbClr>
                  </a:outerShdw>
                </a:effectLst>
                <a:latin typeface="Times New Roman" pitchFamily="18" charset="0"/>
                <a:cs typeface="Times New Roman" pitchFamily="18" charset="0"/>
              </a:rPr>
              <a:t>ДОКАЗ</a:t>
            </a:r>
            <a:r>
              <a:rPr lang="sr-Latn-RS" sz="2400" dirty="0" smtClean="0">
                <a:latin typeface="Times New Roman" pitchFamily="18" charset="0"/>
                <a:cs typeface="Times New Roman" pitchFamily="18" charset="0"/>
              </a:rPr>
              <a:t>:</a:t>
            </a:r>
            <a:r>
              <a:rPr lang="sr-Cyrl-RS"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 израђен писани извештај</a:t>
            </a:r>
          </a:p>
          <a:p>
            <a:r>
              <a:rPr lang="ru-RU" sz="2400" dirty="0">
                <a:latin typeface="Times New Roman" pitchFamily="18" charset="0"/>
                <a:cs typeface="Times New Roman" pitchFamily="18" charset="0"/>
              </a:rPr>
              <a:t>- исечци из локалних новина</a:t>
            </a:r>
          </a:p>
          <a:p>
            <a:r>
              <a:rPr lang="ru-RU" sz="2400" dirty="0">
                <a:latin typeface="Times New Roman" pitchFamily="18" charset="0"/>
                <a:cs typeface="Times New Roman" pitchFamily="18" charset="0"/>
              </a:rPr>
              <a:t>- евалуациони листови попуњени од стране ученика из тимова и њихових ментора</a:t>
            </a:r>
          </a:p>
        </p:txBody>
      </p:sp>
      <p:pic>
        <p:nvPicPr>
          <p:cNvPr id="6" name="Picture 18" descr="Rezultat slika za light bul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3570" y="2428098"/>
            <a:ext cx="2076822" cy="3585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26210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937" y="-27383"/>
            <a:ext cx="8783551" cy="830997"/>
          </a:xfrm>
          <a:prstGeom prst="rect">
            <a:avLst/>
          </a:prstGeom>
          <a:noFill/>
        </p:spPr>
        <p:txBody>
          <a:bodyPr wrap="square" rtlCol="0">
            <a:spAutoFit/>
          </a:bodyPr>
          <a:lstStyle/>
          <a:p>
            <a:pPr algn="ctr"/>
            <a:r>
              <a:rPr lang="sr-Cyrl-RS" sz="2400" b="1" dirty="0" smtClean="0">
                <a:solidFill>
                  <a:srgbClr val="F79646"/>
                </a:solidFill>
                <a:effectLst>
                  <a:outerShdw blurRad="38100" dist="38100" dir="2700000" algn="tl">
                    <a:srgbClr val="000000">
                      <a:alpha val="43137"/>
                    </a:srgbClr>
                  </a:outerShdw>
                </a:effectLst>
                <a:latin typeface="Times New Roman" pitchFamily="18" charset="0"/>
                <a:cs typeface="Times New Roman" pitchFamily="18" charset="0"/>
              </a:rPr>
              <a:t>ДУГОРОЧНИ ЕФЕКТИ ПРОЈЕКТА</a:t>
            </a:r>
            <a:endParaRPr lang="en-US" sz="2400" dirty="0" smtClean="0">
              <a:solidFill>
                <a:prstClr val="black"/>
              </a:solidFill>
            </a:endParaRPr>
          </a:p>
          <a:p>
            <a:pPr algn="ctr"/>
            <a:endParaRPr lang="sr-Latn-RS" sz="2400" dirty="0">
              <a:solidFill>
                <a:prstClr val="black"/>
              </a:solidFill>
              <a:latin typeface="Times New Roman" pitchFamily="18" charset="0"/>
              <a:cs typeface="Times New Roman" pitchFamily="18" charset="0"/>
            </a:endParaRPr>
          </a:p>
        </p:txBody>
      </p:sp>
      <p:sp>
        <p:nvSpPr>
          <p:cNvPr id="4" name="TextBox 3"/>
          <p:cNvSpPr txBox="1"/>
          <p:nvPr/>
        </p:nvSpPr>
        <p:spPr>
          <a:xfrm>
            <a:off x="228600" y="381000"/>
            <a:ext cx="8305800" cy="4893647"/>
          </a:xfrm>
          <a:prstGeom prst="rect">
            <a:avLst/>
          </a:prstGeom>
          <a:noFill/>
        </p:spPr>
        <p:txBody>
          <a:bodyPr wrap="square" rtlCol="0">
            <a:spAutoFit/>
          </a:bodyPr>
          <a:lstStyle/>
          <a:p>
            <a:r>
              <a:rPr lang="sr-Cyrl-RS" sz="2400" b="1" dirty="0" smtClean="0">
                <a:solidFill>
                  <a:srgbClr val="F79646"/>
                </a:solidFill>
                <a:effectLst>
                  <a:outerShdw blurRad="38100" dist="38100" dir="2700000" algn="tl">
                    <a:srgbClr val="000000">
                      <a:alpha val="43137"/>
                    </a:srgbClr>
                  </a:outerShdw>
                </a:effectLst>
                <a:latin typeface="Times New Roman" pitchFamily="18" charset="0"/>
                <a:cs typeface="Times New Roman" pitchFamily="18" charset="0"/>
              </a:rPr>
              <a:t>ВРШЊАЧКА ЕДУКАЦИЈА </a:t>
            </a:r>
            <a:r>
              <a:rPr lang="sr-Latn-RS" sz="2400" dirty="0" smtClean="0">
                <a:solidFill>
                  <a:prstClr val="black"/>
                </a:solidFill>
                <a:latin typeface="Times New Roman" pitchFamily="18" charset="0"/>
                <a:cs typeface="Times New Roman" pitchFamily="18" charset="0"/>
              </a:rPr>
              <a:t>:</a:t>
            </a:r>
            <a:r>
              <a:rPr lang="sr-Cyrl-R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препозната</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као</a:t>
            </a:r>
            <a:r>
              <a:rPr lang="sr-Cyrl-R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функционално</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средство</a:t>
            </a:r>
            <a:r>
              <a:rPr lang="en-US" sz="2400" dirty="0" smtClean="0">
                <a:solidFill>
                  <a:prstClr val="black"/>
                </a:solidFill>
                <a:latin typeface="Times New Roman" pitchFamily="18" charset="0"/>
                <a:cs typeface="Times New Roman" pitchFamily="18" charset="0"/>
              </a:rPr>
              <a:t> </a:t>
            </a:r>
            <a:r>
              <a:rPr lang="sr-Cyrl-R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за</a:t>
            </a:r>
            <a:r>
              <a:rPr lang="sr-Cyrl-RS" sz="2400" dirty="0" smtClean="0">
                <a:solidFill>
                  <a:prstClr val="black"/>
                </a:solidFill>
                <a:latin typeface="Times New Roman" pitchFamily="18" charset="0"/>
                <a:cs typeface="Times New Roman" pitchFamily="18" charset="0"/>
              </a:rPr>
              <a:t> </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развој</a:t>
            </a:r>
            <a:r>
              <a:rPr lang="en-US" sz="2400" dirty="0" smtClean="0">
                <a:solidFill>
                  <a:prstClr val="black"/>
                </a:solidFill>
                <a:latin typeface="Times New Roman" pitchFamily="18" charset="0"/>
                <a:cs typeface="Times New Roman" pitchFamily="18" charset="0"/>
              </a:rPr>
              <a:t> </a:t>
            </a:r>
            <a:r>
              <a:rPr lang="sr-Cyrl-R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различитих</a:t>
            </a:r>
            <a:r>
              <a:rPr lang="en-US" sz="2400" dirty="0" smtClean="0">
                <a:solidFill>
                  <a:prstClr val="black"/>
                </a:solidFill>
                <a:latin typeface="Times New Roman" pitchFamily="18" charset="0"/>
                <a:cs typeface="Times New Roman" pitchFamily="18" charset="0"/>
              </a:rPr>
              <a:t> </a:t>
            </a:r>
            <a:r>
              <a:rPr lang="sr-Cyrl-R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компетенција</a:t>
            </a:r>
            <a:r>
              <a:rPr lang="sr-Cyrl-RS" sz="2400" dirty="0" smtClean="0">
                <a:solidFill>
                  <a:prstClr val="black"/>
                </a:solidFill>
                <a:latin typeface="Times New Roman" pitchFamily="18" charset="0"/>
                <a:cs typeface="Times New Roman" pitchFamily="18" charset="0"/>
              </a:rPr>
              <a:t>: </a:t>
            </a:r>
            <a:endParaRPr lang="en-US" sz="2400" dirty="0" smtClean="0">
              <a:solidFill>
                <a:prstClr val="black"/>
              </a:solidFill>
              <a:latin typeface="Times New Roman" pitchFamily="18" charset="0"/>
              <a:cs typeface="Times New Roman" pitchFamily="18" charset="0"/>
            </a:endParaRPr>
          </a:p>
          <a:p>
            <a:pPr>
              <a:buFont typeface="Arial" pitchFamily="34" charset="0"/>
              <a:buChar char="•"/>
            </a:pPr>
            <a:r>
              <a:rPr lang="en-US" sz="2400" dirty="0" err="1" smtClean="0">
                <a:solidFill>
                  <a:prstClr val="black"/>
                </a:solidFill>
                <a:latin typeface="Times New Roman" pitchFamily="18" charset="0"/>
                <a:cs typeface="Times New Roman" pitchFamily="18" charset="0"/>
              </a:rPr>
              <a:t>ученика-вршњачких</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едукатора</a:t>
            </a:r>
            <a:endParaRPr lang="en-US" sz="2400" dirty="0" smtClean="0">
              <a:solidFill>
                <a:prstClr val="black"/>
              </a:solidFill>
              <a:latin typeface="Times New Roman" pitchFamily="18" charset="0"/>
              <a:cs typeface="Times New Roman" pitchFamily="18" charset="0"/>
            </a:endParaRPr>
          </a:p>
          <a:p>
            <a:pPr>
              <a:buFont typeface="Arial" pitchFamily="34" charset="0"/>
              <a:buChar char="•"/>
            </a:pPr>
            <a:r>
              <a:rPr lang="en-US" sz="2400" dirty="0" err="1" smtClean="0">
                <a:solidFill>
                  <a:prstClr val="black"/>
                </a:solidFill>
                <a:latin typeface="Times New Roman" pitchFamily="18" charset="0"/>
                <a:cs typeface="Times New Roman" pitchFamily="18" charset="0"/>
              </a:rPr>
              <a:t>ученика</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који</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ће</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бити</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корисници</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услуге</a:t>
            </a:r>
            <a:r>
              <a:rPr lang="en-US" sz="2400" dirty="0" smtClean="0">
                <a:solidFill>
                  <a:prstClr val="black"/>
                </a:solidFill>
                <a:latin typeface="Times New Roman" pitchFamily="18" charset="0"/>
                <a:cs typeface="Times New Roman" pitchFamily="18" charset="0"/>
              </a:rPr>
              <a:t> и </a:t>
            </a:r>
            <a:r>
              <a:rPr lang="en-US" sz="2400" dirty="0" err="1" smtClean="0">
                <a:solidFill>
                  <a:prstClr val="black"/>
                </a:solidFill>
                <a:latin typeface="Times New Roman" pitchFamily="18" charset="0"/>
                <a:cs typeface="Times New Roman" pitchFamily="18" charset="0"/>
              </a:rPr>
              <a:t>потенцијални</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будући</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сарадници</a:t>
            </a:r>
            <a:r>
              <a:rPr lang="en-US" sz="2400" dirty="0" smtClean="0">
                <a:solidFill>
                  <a:prstClr val="black"/>
                </a:solidFill>
                <a:latin typeface="Times New Roman" pitchFamily="18" charset="0"/>
                <a:cs typeface="Times New Roman" pitchFamily="18" charset="0"/>
              </a:rPr>
              <a:t>.</a:t>
            </a:r>
            <a:endParaRPr lang="sr-Cyrl-RS" sz="2400" dirty="0" smtClean="0">
              <a:solidFill>
                <a:prstClr val="black"/>
              </a:solidFill>
              <a:latin typeface="Times New Roman" pitchFamily="18" charset="0"/>
              <a:cs typeface="Times New Roman" pitchFamily="18" charset="0"/>
            </a:endParaRPr>
          </a:p>
          <a:p>
            <a:pPr>
              <a:buFont typeface="Arial" pitchFamily="34" charset="0"/>
              <a:buChar char="•"/>
            </a:pPr>
            <a:r>
              <a:rPr lang="sr-Cyrl-RS" sz="2400" dirty="0" smtClean="0">
                <a:solidFill>
                  <a:prstClr val="black"/>
                </a:solidFill>
                <a:latin typeface="Times New Roman" pitchFamily="18" charset="0"/>
                <a:cs typeface="Times New Roman" pitchFamily="18" charset="0"/>
              </a:rPr>
              <a:t>у</a:t>
            </a:r>
            <a:r>
              <a:rPr lang="en-US" sz="2400" dirty="0" err="1" smtClean="0">
                <a:solidFill>
                  <a:prstClr val="black"/>
                </a:solidFill>
                <a:latin typeface="Times New Roman" pitchFamily="18" charset="0"/>
                <a:cs typeface="Times New Roman" pitchFamily="18" charset="0"/>
              </a:rPr>
              <a:t>тица</a:t>
            </a:r>
            <a:r>
              <a:rPr lang="sr-Cyrl-RS" sz="2400" dirty="0" smtClean="0">
                <a:solidFill>
                  <a:prstClr val="black"/>
                </a:solidFill>
                <a:latin typeface="Times New Roman" pitchFamily="18" charset="0"/>
                <a:cs typeface="Times New Roman" pitchFamily="18" charset="0"/>
              </a:rPr>
              <a:t>ј пројекта:</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да</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се</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вршњачка</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едукација</a:t>
            </a:r>
            <a:r>
              <a:rPr lang="en-US" sz="2400" dirty="0" smtClean="0">
                <a:solidFill>
                  <a:prstClr val="black"/>
                </a:solidFill>
                <a:latin typeface="Times New Roman" pitchFamily="18" charset="0"/>
                <a:cs typeface="Times New Roman" pitchFamily="18" charset="0"/>
              </a:rPr>
              <a:t> </a:t>
            </a:r>
            <a:endParaRPr lang="sr-Cyrl-RS" sz="2400" dirty="0" smtClean="0">
              <a:solidFill>
                <a:prstClr val="black"/>
              </a:solidFill>
              <a:latin typeface="Times New Roman" pitchFamily="18" charset="0"/>
              <a:cs typeface="Times New Roman" pitchFamily="18" charset="0"/>
            </a:endParaRPr>
          </a:p>
          <a:p>
            <a:r>
              <a:rPr lang="en-US" sz="2400" dirty="0" err="1" smtClean="0">
                <a:solidFill>
                  <a:prstClr val="black"/>
                </a:solidFill>
                <a:latin typeface="Times New Roman" pitchFamily="18" charset="0"/>
                <a:cs typeface="Times New Roman" pitchFamily="18" charset="0"/>
              </a:rPr>
              <a:t>настави</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заживи</a:t>
            </a:r>
            <a:r>
              <a:rPr lang="en-US" sz="2400" dirty="0" smtClean="0">
                <a:solidFill>
                  <a:prstClr val="black"/>
                </a:solidFill>
                <a:latin typeface="Times New Roman" pitchFamily="18" charset="0"/>
                <a:cs typeface="Times New Roman" pitchFamily="18" charset="0"/>
              </a:rPr>
              <a:t> и </a:t>
            </a:r>
            <a:r>
              <a:rPr lang="en-US" sz="2400" dirty="0" err="1" smtClean="0">
                <a:solidFill>
                  <a:prstClr val="black"/>
                </a:solidFill>
                <a:latin typeface="Times New Roman" pitchFamily="18" charset="0"/>
                <a:cs typeface="Times New Roman" pitchFamily="18" charset="0"/>
              </a:rPr>
              <a:t>прошири</a:t>
            </a:r>
            <a:r>
              <a:rPr lang="en-US" sz="2400" dirty="0" smtClean="0">
                <a:solidFill>
                  <a:prstClr val="black"/>
                </a:solidFill>
                <a:latin typeface="Times New Roman" pitchFamily="18" charset="0"/>
                <a:cs typeface="Times New Roman" pitchFamily="18" charset="0"/>
              </a:rPr>
              <a:t> </a:t>
            </a:r>
            <a:endParaRPr lang="sr-Cyrl-RS" sz="2400" dirty="0" smtClean="0">
              <a:solidFill>
                <a:prstClr val="black"/>
              </a:solidFill>
              <a:latin typeface="Times New Roman" pitchFamily="18" charset="0"/>
              <a:cs typeface="Times New Roman" pitchFamily="18" charset="0"/>
            </a:endParaRPr>
          </a:p>
          <a:p>
            <a:r>
              <a:rPr lang="en-US" sz="2400" dirty="0" err="1" smtClean="0">
                <a:solidFill>
                  <a:prstClr val="black"/>
                </a:solidFill>
                <a:latin typeface="Times New Roman" pitchFamily="18" charset="0"/>
                <a:cs typeface="Times New Roman" pitchFamily="18" charset="0"/>
              </a:rPr>
              <a:t>као</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продуктиван</a:t>
            </a:r>
            <a:r>
              <a:rPr lang="en-US" sz="2400" dirty="0" smtClean="0">
                <a:solidFill>
                  <a:prstClr val="black"/>
                </a:solidFill>
                <a:latin typeface="Times New Roman" pitchFamily="18" charset="0"/>
                <a:cs typeface="Times New Roman" pitchFamily="18" charset="0"/>
              </a:rPr>
              <a:t> и </a:t>
            </a:r>
            <a:r>
              <a:rPr lang="en-US" sz="2400" dirty="0" err="1" smtClean="0">
                <a:solidFill>
                  <a:prstClr val="black"/>
                </a:solidFill>
                <a:latin typeface="Times New Roman" pitchFamily="18" charset="0"/>
                <a:cs typeface="Times New Roman" pitchFamily="18" charset="0"/>
              </a:rPr>
              <a:t>користан</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начин</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учења</a:t>
            </a:r>
            <a:r>
              <a:rPr lang="en-US" sz="2400" dirty="0" smtClean="0">
                <a:solidFill>
                  <a:prstClr val="black"/>
                </a:solidFill>
                <a:latin typeface="Times New Roman" pitchFamily="18" charset="0"/>
                <a:cs typeface="Times New Roman" pitchFamily="18" charset="0"/>
              </a:rPr>
              <a:t>  и у </a:t>
            </a:r>
            <a:r>
              <a:rPr lang="en-US" sz="2400" dirty="0" err="1" smtClean="0">
                <a:solidFill>
                  <a:prstClr val="black"/>
                </a:solidFill>
                <a:latin typeface="Times New Roman" pitchFamily="18" charset="0"/>
                <a:cs typeface="Times New Roman" pitchFamily="18" charset="0"/>
              </a:rPr>
              <a:t>осталим</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локалним</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основним</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школама</a:t>
            </a:r>
            <a:r>
              <a:rPr lang="en-US" sz="2400" dirty="0" smtClean="0">
                <a:solidFill>
                  <a:prstClr val="black"/>
                </a:solidFill>
                <a:latin typeface="Times New Roman" pitchFamily="18" charset="0"/>
                <a:cs typeface="Times New Roman" pitchFamily="18" charset="0"/>
              </a:rPr>
              <a:t>. </a:t>
            </a:r>
            <a:endParaRPr lang="sr-Cyrl-RS" sz="2400" dirty="0" smtClean="0">
              <a:solidFill>
                <a:prstClr val="black"/>
              </a:solidFill>
              <a:latin typeface="Times New Roman" pitchFamily="18" charset="0"/>
              <a:cs typeface="Times New Roman" pitchFamily="18" charset="0"/>
            </a:endParaRPr>
          </a:p>
          <a:p>
            <a:endParaRPr lang="sr-Cyrl-RS" sz="2400" dirty="0" smtClean="0">
              <a:solidFill>
                <a:prstClr val="black"/>
              </a:solidFill>
              <a:latin typeface="Times New Roman" pitchFamily="18" charset="0"/>
              <a:cs typeface="Times New Roman" pitchFamily="18" charset="0"/>
            </a:endParaRPr>
          </a:p>
          <a:p>
            <a:endParaRPr lang="en-US" sz="2400" dirty="0" smtClean="0">
              <a:solidFill>
                <a:prstClr val="black"/>
              </a:solidFill>
              <a:latin typeface="Times New Roman" pitchFamily="18" charset="0"/>
              <a:cs typeface="Times New Roman" pitchFamily="18" charset="0"/>
            </a:endParaRPr>
          </a:p>
          <a:p>
            <a:endParaRPr lang="en-US" sz="2400" dirty="0" smtClean="0">
              <a:solidFill>
                <a:prstClr val="black"/>
              </a:solidFill>
              <a:latin typeface="Times New Roman" pitchFamily="18" charset="0"/>
              <a:cs typeface="Times New Roman" pitchFamily="18" charset="0"/>
            </a:endParaRPr>
          </a:p>
          <a:p>
            <a:endParaRPr lang="sr-Latn-RS" sz="2400" dirty="0">
              <a:solidFill>
                <a:prstClr val="black"/>
              </a:solidFill>
              <a:latin typeface="Times New Roman" pitchFamily="18" charset="0"/>
              <a:cs typeface="Times New Roman" pitchFamily="18" charset="0"/>
            </a:endParaRPr>
          </a:p>
        </p:txBody>
      </p:sp>
      <p:sp>
        <p:nvSpPr>
          <p:cNvPr id="5" name="TextBox 4"/>
          <p:cNvSpPr txBox="1"/>
          <p:nvPr/>
        </p:nvSpPr>
        <p:spPr>
          <a:xfrm>
            <a:off x="205136" y="3733800"/>
            <a:ext cx="8831360" cy="3785652"/>
          </a:xfrm>
          <a:prstGeom prst="rect">
            <a:avLst/>
          </a:prstGeom>
          <a:noFill/>
        </p:spPr>
        <p:txBody>
          <a:bodyPr wrap="square" rtlCol="0">
            <a:spAutoFit/>
          </a:bodyPr>
          <a:lstStyle/>
          <a:p>
            <a:r>
              <a:rPr lang="sr-Cyrl-RS" sz="2400" b="1" dirty="0" smtClean="0">
                <a:solidFill>
                  <a:srgbClr val="F79646"/>
                </a:solidFill>
                <a:effectLst>
                  <a:outerShdw blurRad="38100" dist="38100" dir="2700000" algn="tl">
                    <a:srgbClr val="000000">
                      <a:alpha val="43137"/>
                    </a:srgbClr>
                  </a:outerShdw>
                </a:effectLst>
                <a:latin typeface="Times New Roman" pitchFamily="18" charset="0"/>
                <a:cs typeface="Times New Roman" pitchFamily="18" charset="0"/>
              </a:rPr>
              <a:t>ПОЗИТИВНИ ЕФЕКТИ НА УЧИТЕЉЕ/НАСТАВНИКЕ </a:t>
            </a:r>
            <a:r>
              <a:rPr lang="sr-Latn-RS" sz="2400" dirty="0" smtClean="0">
                <a:solidFill>
                  <a:prstClr val="black"/>
                </a:solidFill>
                <a:latin typeface="Times New Roman" pitchFamily="18" charset="0"/>
                <a:cs typeface="Times New Roman" pitchFamily="18" charset="0"/>
              </a:rPr>
              <a:t>:</a:t>
            </a:r>
            <a:r>
              <a:rPr lang="sr-Cyrl-R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усаврш</a:t>
            </a:r>
            <a:r>
              <a:rPr lang="sr-Cyrl-RS" sz="2400" dirty="0" smtClean="0">
                <a:solidFill>
                  <a:prstClr val="black"/>
                </a:solidFill>
                <a:latin typeface="Times New Roman" pitchFamily="18" charset="0"/>
                <a:cs typeface="Times New Roman" pitchFamily="18" charset="0"/>
              </a:rPr>
              <a:t>авање</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улог</a:t>
            </a:r>
            <a:r>
              <a:rPr lang="sr-Cyrl-RS" sz="2400" dirty="0" smtClean="0">
                <a:solidFill>
                  <a:prstClr val="black"/>
                </a:solidFill>
                <a:latin typeface="Times New Roman" pitchFamily="18" charset="0"/>
                <a:cs typeface="Times New Roman" pitchFamily="18" charset="0"/>
              </a:rPr>
              <a:t>е</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савременог</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просветног</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радника</a:t>
            </a:r>
            <a:r>
              <a:rPr lang="en-US" sz="2400" dirty="0" smtClean="0">
                <a:solidFill>
                  <a:prstClr val="black"/>
                </a:solidFill>
                <a:latin typeface="Times New Roman" pitchFamily="18" charset="0"/>
                <a:cs typeface="Times New Roman" pitchFamily="18" charset="0"/>
              </a:rPr>
              <a:t> – </a:t>
            </a:r>
            <a:endParaRPr lang="sr-Cyrl-RS" sz="2400" dirty="0" smtClean="0">
              <a:solidFill>
                <a:prstClr val="black"/>
              </a:solidFill>
              <a:latin typeface="Times New Roman" pitchFamily="18" charset="0"/>
              <a:cs typeface="Times New Roman" pitchFamily="18" charset="0"/>
            </a:endParaRPr>
          </a:p>
          <a:p>
            <a:r>
              <a:rPr lang="en-US" sz="2400" dirty="0" err="1" smtClean="0">
                <a:solidFill>
                  <a:prstClr val="black"/>
                </a:solidFill>
                <a:latin typeface="Times New Roman" pitchFamily="18" charset="0"/>
                <a:cs typeface="Times New Roman" pitchFamily="18" charset="0"/>
              </a:rPr>
              <a:t>ментора</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координатора</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саветника</a:t>
            </a:r>
            <a:r>
              <a:rPr lang="sr-Cyrl-RS" sz="2400" dirty="0" smtClean="0">
                <a:solidFill>
                  <a:prstClr val="black"/>
                </a:solidFill>
                <a:latin typeface="Times New Roman" pitchFamily="18" charset="0"/>
                <a:cs typeface="Times New Roman" pitchFamily="18" charset="0"/>
              </a:rPr>
              <a:t>.</a:t>
            </a:r>
            <a:r>
              <a:rPr lang="sr-Cyrl-RS" sz="2400" dirty="0" smtClean="0">
                <a:solidFill>
                  <a:prstClr val="black"/>
                </a:solidFill>
              </a:rPr>
              <a:t> </a:t>
            </a:r>
          </a:p>
          <a:p>
            <a:endParaRPr lang="sr-Cyrl-RS" sz="2400" dirty="0" smtClean="0">
              <a:solidFill>
                <a:prstClr val="black"/>
              </a:solidFill>
            </a:endParaRPr>
          </a:p>
          <a:p>
            <a:r>
              <a:rPr lang="sr-Cyrl-RS" sz="2400" b="1" dirty="0" smtClean="0">
                <a:solidFill>
                  <a:srgbClr val="F79646"/>
                </a:solidFill>
                <a:effectLst>
                  <a:outerShdw blurRad="38100" dist="38100" dir="2700000" algn="tl">
                    <a:srgbClr val="000000">
                      <a:alpha val="43137"/>
                    </a:srgbClr>
                  </a:outerShdw>
                </a:effectLst>
                <a:latin typeface="Times New Roman" pitchFamily="18" charset="0"/>
                <a:cs typeface="Times New Roman" pitchFamily="18" charset="0"/>
              </a:rPr>
              <a:t>ПРИБЛИЖАВАЊЕ</a:t>
            </a:r>
            <a:r>
              <a:rPr lang="en-US" sz="2400" b="1" dirty="0" smtClean="0">
                <a:solidFill>
                  <a:srgbClr val="F79646"/>
                </a:solidFill>
                <a:effectLst>
                  <a:outerShdw blurRad="38100" dist="38100" dir="2700000" algn="tl">
                    <a:srgbClr val="000000">
                      <a:alpha val="43137"/>
                    </a:srgbClr>
                  </a:outerShdw>
                </a:effectLst>
                <a:latin typeface="Times New Roman" pitchFamily="18" charset="0"/>
                <a:cs typeface="Times New Roman" pitchFamily="18" charset="0"/>
              </a:rPr>
              <a:t> </a:t>
            </a:r>
            <a:r>
              <a:rPr lang="sr-Cyrl-RS" sz="2400" b="1" dirty="0" smtClean="0">
                <a:solidFill>
                  <a:srgbClr val="F79646"/>
                </a:solidFill>
                <a:effectLst>
                  <a:outerShdw blurRad="38100" dist="38100" dir="2700000" algn="tl">
                    <a:srgbClr val="000000">
                      <a:alpha val="43137"/>
                    </a:srgbClr>
                  </a:outerShdw>
                </a:effectLst>
                <a:latin typeface="Times New Roman" pitchFamily="18" charset="0"/>
                <a:cs typeface="Times New Roman" pitchFamily="18" charset="0"/>
              </a:rPr>
              <a:t>НАУКЕ ДЕЦИ </a:t>
            </a:r>
            <a:r>
              <a:rPr lang="en-US" sz="2400" b="1" dirty="0" smtClean="0">
                <a:solidFill>
                  <a:srgbClr val="F79646"/>
                </a:solidFill>
                <a:effectLst>
                  <a:outerShdw blurRad="38100" dist="38100" dir="2700000" algn="tl">
                    <a:srgbClr val="000000">
                      <a:alpha val="43137"/>
                    </a:srgbClr>
                  </a:outerShdw>
                </a:effectLst>
                <a:latin typeface="Times New Roman" pitchFamily="18" charset="0"/>
                <a:cs typeface="Times New Roman" pitchFamily="18" charset="0"/>
              </a:rPr>
              <a:t> </a:t>
            </a:r>
            <a:r>
              <a:rPr lang="sr-Cyrl-RS" sz="2400" b="1" dirty="0" smtClean="0">
                <a:solidFill>
                  <a:srgbClr val="F79646"/>
                </a:solidFill>
                <a:effectLst>
                  <a:outerShdw blurRad="38100" dist="38100" dir="2700000" algn="tl">
                    <a:srgbClr val="000000">
                      <a:alpha val="43137"/>
                    </a:srgbClr>
                  </a:outerShdw>
                </a:effectLst>
                <a:latin typeface="Times New Roman" pitchFamily="18" charset="0"/>
                <a:cs typeface="Times New Roman" pitchFamily="18" charset="0"/>
              </a:rPr>
              <a:t>УЗ </a:t>
            </a:r>
            <a:r>
              <a:rPr lang="en-US" sz="2400" b="1" dirty="0" smtClean="0">
                <a:solidFill>
                  <a:srgbClr val="F79646"/>
                </a:solidFill>
                <a:effectLst>
                  <a:outerShdw blurRad="38100" dist="38100" dir="2700000" algn="tl">
                    <a:srgbClr val="000000">
                      <a:alpha val="43137"/>
                    </a:srgbClr>
                  </a:outerShdw>
                </a:effectLst>
                <a:latin typeface="Times New Roman" pitchFamily="18" charset="0"/>
                <a:cs typeface="Times New Roman" pitchFamily="18" charset="0"/>
              </a:rPr>
              <a:t> </a:t>
            </a:r>
            <a:r>
              <a:rPr lang="sr-Cyrl-RS" sz="2400" b="1" dirty="0" smtClean="0">
                <a:solidFill>
                  <a:srgbClr val="F79646"/>
                </a:solidFill>
                <a:effectLst>
                  <a:outerShdw blurRad="38100" dist="38100" dir="2700000" algn="tl">
                    <a:srgbClr val="000000">
                      <a:alpha val="43137"/>
                    </a:srgbClr>
                  </a:outerShdw>
                </a:effectLst>
                <a:latin typeface="Times New Roman" pitchFamily="18" charset="0"/>
                <a:cs typeface="Times New Roman" pitchFamily="18" charset="0"/>
              </a:rPr>
              <a:t>ПРАКТИЧНО</a:t>
            </a:r>
            <a:r>
              <a:rPr lang="en-US" sz="2400" b="1" dirty="0" smtClean="0">
                <a:solidFill>
                  <a:srgbClr val="F79646"/>
                </a:solidFill>
                <a:effectLst>
                  <a:outerShdw blurRad="38100" dist="38100" dir="2700000" algn="tl">
                    <a:srgbClr val="000000">
                      <a:alpha val="43137"/>
                    </a:srgbClr>
                  </a:outerShdw>
                </a:effectLst>
                <a:latin typeface="Times New Roman" pitchFamily="18" charset="0"/>
                <a:cs typeface="Times New Roman" pitchFamily="18" charset="0"/>
              </a:rPr>
              <a:t> </a:t>
            </a:r>
            <a:r>
              <a:rPr lang="sr-Cyrl-RS" sz="2400" b="1" dirty="0" smtClean="0">
                <a:solidFill>
                  <a:srgbClr val="F79646"/>
                </a:solidFill>
                <a:effectLst>
                  <a:outerShdw blurRad="38100" dist="38100" dir="2700000" algn="tl">
                    <a:srgbClr val="000000">
                      <a:alpha val="43137"/>
                    </a:srgbClr>
                  </a:outerShdw>
                </a:effectLst>
                <a:latin typeface="Times New Roman" pitchFamily="18" charset="0"/>
                <a:cs typeface="Times New Roman" pitchFamily="18" charset="0"/>
              </a:rPr>
              <a:t>ИСКУСТВО </a:t>
            </a:r>
            <a:r>
              <a:rPr lang="sr-Cyrl-RS" sz="2400" dirty="0" smtClean="0">
                <a:solidFill>
                  <a:prstClr val="black"/>
                </a:solidFill>
                <a:latin typeface="Times New Roman" pitchFamily="18" charset="0"/>
                <a:cs typeface="Times New Roman" pitchFamily="18" charset="0"/>
              </a:rPr>
              <a:t>:</a:t>
            </a:r>
            <a:r>
              <a:rPr lang="en-US" sz="2400" b="1" dirty="0" smtClean="0">
                <a:solidFill>
                  <a:srgbClr val="F79646"/>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јачање</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интересовања</a:t>
            </a:r>
            <a:r>
              <a:rPr lang="en-US" sz="2400" dirty="0" smtClean="0">
                <a:solidFill>
                  <a:prstClr val="black"/>
                </a:solidFill>
                <a:latin typeface="Times New Roman" pitchFamily="18" charset="0"/>
                <a:cs typeface="Times New Roman" pitchFamily="18" charset="0"/>
              </a:rPr>
              <a:t> </a:t>
            </a:r>
            <a:r>
              <a:rPr lang="sr-Cyrl-RS" sz="2400" dirty="0" smtClean="0">
                <a:solidFill>
                  <a:prstClr val="black"/>
                </a:solidFill>
                <a:latin typeface="Times New Roman" pitchFamily="18" charset="0"/>
                <a:cs typeface="Times New Roman" pitchFamily="18" charset="0"/>
              </a:rPr>
              <a:t> деце </a:t>
            </a:r>
            <a:r>
              <a:rPr lang="en-US" sz="2400" dirty="0" err="1" smtClean="0">
                <a:solidFill>
                  <a:prstClr val="black"/>
                </a:solidFill>
                <a:latin typeface="Times New Roman" pitchFamily="18" charset="0"/>
                <a:cs typeface="Times New Roman" pitchFamily="18" charset="0"/>
              </a:rPr>
              <a:t>за</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природне</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науке</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бављење</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њима</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истраживање</a:t>
            </a:r>
            <a:r>
              <a:rPr lang="en-US" sz="2400" dirty="0" smtClean="0">
                <a:solidFill>
                  <a:prstClr val="black"/>
                </a:solidFill>
                <a:latin typeface="Times New Roman" pitchFamily="18" charset="0"/>
                <a:cs typeface="Times New Roman" pitchFamily="18" charset="0"/>
              </a:rPr>
              <a:t> и </a:t>
            </a:r>
            <a:r>
              <a:rPr lang="en-US" sz="2400" dirty="0" err="1" smtClean="0">
                <a:solidFill>
                  <a:prstClr val="black"/>
                </a:solidFill>
                <a:latin typeface="Times New Roman" pitchFamily="18" charset="0"/>
                <a:cs typeface="Times New Roman" pitchFamily="18" charset="0"/>
              </a:rPr>
              <a:t>стварање</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истински</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применљивих</a:t>
            </a:r>
            <a:r>
              <a:rPr lang="en-US" sz="2400" dirty="0" smtClean="0">
                <a:solidFill>
                  <a:prstClr val="black"/>
                </a:solidFill>
                <a:latin typeface="Times New Roman" pitchFamily="18" charset="0"/>
                <a:cs typeface="Times New Roman" pitchFamily="18" charset="0"/>
              </a:rPr>
              <a:t>, а </a:t>
            </a:r>
            <a:r>
              <a:rPr lang="en-US" sz="2400" dirty="0" err="1" smtClean="0">
                <a:solidFill>
                  <a:prstClr val="black"/>
                </a:solidFill>
                <a:latin typeface="Times New Roman" pitchFamily="18" charset="0"/>
                <a:cs typeface="Times New Roman" pitchFamily="18" charset="0"/>
              </a:rPr>
              <a:t>не</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само</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усвојених</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знања</a:t>
            </a:r>
            <a:r>
              <a:rPr lang="en-US" sz="2400" dirty="0" smtClean="0">
                <a:solidFill>
                  <a:prstClr val="black"/>
                </a:solidFill>
                <a:latin typeface="Times New Roman" pitchFamily="18" charset="0"/>
                <a:cs typeface="Times New Roman" pitchFamily="18" charset="0"/>
              </a:rPr>
              <a:t>. </a:t>
            </a:r>
          </a:p>
          <a:p>
            <a:endParaRPr lang="en-US" sz="2400" dirty="0" smtClean="0">
              <a:solidFill>
                <a:prstClr val="black"/>
              </a:solidFill>
              <a:latin typeface="Times New Roman" pitchFamily="18" charset="0"/>
              <a:cs typeface="Times New Roman" pitchFamily="18" charset="0"/>
            </a:endParaRPr>
          </a:p>
          <a:p>
            <a:r>
              <a:rPr lang="sr-Cyrl-RS" sz="2400" dirty="0" smtClean="0">
                <a:solidFill>
                  <a:prstClr val="black"/>
                </a:solidFill>
                <a:latin typeface="Times New Roman" pitchFamily="18" charset="0"/>
                <a:cs typeface="Times New Roman" pitchFamily="18" charset="0"/>
              </a:rPr>
              <a:t> </a:t>
            </a:r>
            <a:endParaRPr lang="sr-Latn-RS" sz="2400" dirty="0">
              <a:solidFill>
                <a:prstClr val="black"/>
              </a:solidFill>
              <a:latin typeface="Times New Roman" pitchFamily="18" charset="0"/>
              <a:cs typeface="Times New Roman" pitchFamily="18" charset="0"/>
            </a:endParaRPr>
          </a:p>
        </p:txBody>
      </p:sp>
      <p:pic>
        <p:nvPicPr>
          <p:cNvPr id="6" name="Picture 16" descr="Rezultat slika za light bulb"/>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816263" flipH="1">
            <a:off x="6778746" y="728684"/>
            <a:ext cx="2792675" cy="2898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87037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937" y="77723"/>
            <a:ext cx="8783551" cy="1938992"/>
          </a:xfrm>
          <a:prstGeom prst="rect">
            <a:avLst/>
          </a:prstGeom>
          <a:noFill/>
        </p:spPr>
        <p:txBody>
          <a:bodyPr wrap="square" rtlCol="0">
            <a:spAutoFit/>
          </a:bodyPr>
          <a:lstStyle/>
          <a:p>
            <a:r>
              <a:rPr lang="sr-Cyrl-RS" sz="2400" b="1" dirty="0" smtClean="0">
                <a:solidFill>
                  <a:srgbClr val="F79646"/>
                </a:solidFill>
                <a:effectLst>
                  <a:outerShdw blurRad="38100" dist="38100" dir="2700000" algn="tl">
                    <a:srgbClr val="000000">
                      <a:alpha val="43137"/>
                    </a:srgbClr>
                  </a:outerShdw>
                </a:effectLst>
                <a:latin typeface="Times New Roman" pitchFamily="18" charset="0"/>
                <a:cs typeface="Times New Roman" pitchFamily="18" charset="0"/>
              </a:rPr>
              <a:t>ТЕНДЕНЦИЈА  </a:t>
            </a:r>
          </a:p>
          <a:p>
            <a:pPr>
              <a:buFont typeface="Arial" pitchFamily="34" charset="0"/>
              <a:buChar char="•"/>
            </a:pPr>
            <a:r>
              <a:rPr lang="sr-Cyrl-RS" sz="2400" dirty="0" smtClean="0">
                <a:solidFill>
                  <a:prstClr val="black"/>
                </a:solidFill>
                <a:latin typeface="Times New Roman" pitchFamily="18" charset="0"/>
                <a:cs typeface="Times New Roman" pitchFamily="18" charset="0"/>
              </a:rPr>
              <a:t>да </a:t>
            </a:r>
            <a:r>
              <a:rPr lang="en-US" sz="2400" dirty="0" err="1" smtClean="0">
                <a:solidFill>
                  <a:prstClr val="black"/>
                </a:solidFill>
                <a:latin typeface="Times New Roman" pitchFamily="18" charset="0"/>
                <a:cs typeface="Times New Roman" pitchFamily="18" charset="0"/>
              </a:rPr>
              <a:t>организовање</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научног</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сајма</a:t>
            </a:r>
            <a:r>
              <a:rPr lang="en-US" sz="2400" dirty="0" smtClean="0">
                <a:solidFill>
                  <a:prstClr val="black"/>
                </a:solidFill>
                <a:latin typeface="Times New Roman" pitchFamily="18" charset="0"/>
                <a:cs typeface="Times New Roman" pitchFamily="18" charset="0"/>
              </a:rPr>
              <a:t> </a:t>
            </a:r>
            <a:r>
              <a:rPr lang="sr-Cyrl-RS" sz="2400" dirty="0" smtClean="0">
                <a:solidFill>
                  <a:prstClr val="black"/>
                </a:solidFill>
                <a:latin typeface="Times New Roman" pitchFamily="18" charset="0"/>
                <a:cs typeface="Times New Roman" pitchFamily="18" charset="0"/>
              </a:rPr>
              <a:t>постане</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тр</a:t>
            </a:r>
            <a:r>
              <a:rPr lang="sr-Cyrl-RS" sz="2400" dirty="0" smtClean="0">
                <a:solidFill>
                  <a:prstClr val="black"/>
                </a:solidFill>
                <a:latin typeface="Times New Roman" pitchFamily="18" charset="0"/>
                <a:cs typeface="Times New Roman" pitchFamily="18" charset="0"/>
              </a:rPr>
              <a:t>а</a:t>
            </a:r>
            <a:r>
              <a:rPr lang="en-US" sz="2400" dirty="0" err="1" smtClean="0">
                <a:solidFill>
                  <a:prstClr val="black"/>
                </a:solidFill>
                <a:latin typeface="Times New Roman" pitchFamily="18" charset="0"/>
                <a:cs typeface="Times New Roman" pitchFamily="18" charset="0"/>
              </a:rPr>
              <a:t>дициј</a:t>
            </a:r>
            <a:r>
              <a:rPr lang="sr-Cyrl-RS" sz="2400" dirty="0" smtClean="0">
                <a:solidFill>
                  <a:prstClr val="black"/>
                </a:solidFill>
                <a:latin typeface="Times New Roman" pitchFamily="18" charset="0"/>
                <a:cs typeface="Times New Roman" pitchFamily="18" charset="0"/>
              </a:rPr>
              <a:t>а.  </a:t>
            </a:r>
            <a:endParaRPr lang="en-US" sz="2400" dirty="0" smtClean="0">
              <a:solidFill>
                <a:prstClr val="black"/>
              </a:solidFill>
              <a:latin typeface="Times New Roman" pitchFamily="18" charset="0"/>
              <a:cs typeface="Times New Roman" pitchFamily="18" charset="0"/>
            </a:endParaRPr>
          </a:p>
          <a:p>
            <a:pPr>
              <a:buFont typeface="Arial" pitchFamily="34" charset="0"/>
              <a:buChar char="•"/>
            </a:pPr>
            <a:r>
              <a:rPr lang="sr-Cyrl-RS" sz="2400" dirty="0" smtClean="0">
                <a:solidFill>
                  <a:prstClr val="black"/>
                </a:solidFill>
                <a:latin typeface="Times New Roman" pitchFamily="18" charset="0"/>
                <a:cs typeface="Times New Roman" pitchFamily="18" charset="0"/>
              </a:rPr>
              <a:t>п</a:t>
            </a:r>
            <a:r>
              <a:rPr lang="en-US" sz="2400" dirty="0" err="1" smtClean="0">
                <a:solidFill>
                  <a:prstClr val="black"/>
                </a:solidFill>
                <a:latin typeface="Times New Roman" pitchFamily="18" charset="0"/>
                <a:cs typeface="Times New Roman" pitchFamily="18" charset="0"/>
              </a:rPr>
              <a:t>рераст</a:t>
            </a:r>
            <a:r>
              <a:rPr lang="sr-Cyrl-RS" sz="2400" dirty="0" smtClean="0">
                <a:solidFill>
                  <a:prstClr val="black"/>
                </a:solidFill>
                <a:latin typeface="Times New Roman" pitchFamily="18" charset="0"/>
                <a:cs typeface="Times New Roman" pitchFamily="18" charset="0"/>
              </a:rPr>
              <a:t>ања</a:t>
            </a:r>
            <a:r>
              <a:rPr lang="en-US" sz="2400" dirty="0" smtClean="0">
                <a:solidFill>
                  <a:prstClr val="black"/>
                </a:solidFill>
                <a:latin typeface="Times New Roman" pitchFamily="18" charset="0"/>
                <a:cs typeface="Times New Roman" pitchFamily="18" charset="0"/>
              </a:rPr>
              <a:t> у </a:t>
            </a:r>
            <a:r>
              <a:rPr lang="en-US" sz="2400" dirty="0" err="1" smtClean="0">
                <a:solidFill>
                  <a:prstClr val="black"/>
                </a:solidFill>
                <a:latin typeface="Times New Roman" pitchFamily="18" charset="0"/>
                <a:cs typeface="Times New Roman" pitchFamily="18" charset="0"/>
              </a:rPr>
              <a:t>градски</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догађај</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уз</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сарадњу</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укључивање</a:t>
            </a:r>
            <a:r>
              <a:rPr lang="en-US" sz="2400" dirty="0" smtClean="0">
                <a:solidFill>
                  <a:prstClr val="black"/>
                </a:solidFill>
                <a:latin typeface="Times New Roman" pitchFamily="18" charset="0"/>
                <a:cs typeface="Times New Roman" pitchFamily="18" charset="0"/>
              </a:rPr>
              <a:t> и </a:t>
            </a:r>
            <a:r>
              <a:rPr lang="en-US" sz="2400" dirty="0" err="1" smtClean="0">
                <a:solidFill>
                  <a:prstClr val="black"/>
                </a:solidFill>
                <a:latin typeface="Times New Roman" pitchFamily="18" charset="0"/>
                <a:cs typeface="Times New Roman" pitchFamily="18" charset="0"/>
              </a:rPr>
              <a:t>подршку</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других</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локалних</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школа</a:t>
            </a:r>
            <a:r>
              <a:rPr lang="en-US" sz="2400" dirty="0" smtClean="0">
                <a:solidFill>
                  <a:prstClr val="black"/>
                </a:solidFill>
                <a:latin typeface="Times New Roman" pitchFamily="18" charset="0"/>
                <a:cs typeface="Times New Roman" pitchFamily="18" charset="0"/>
              </a:rPr>
              <a:t> и </a:t>
            </a:r>
            <a:r>
              <a:rPr lang="sr-Cyrl-RS" sz="2400" dirty="0" smtClean="0">
                <a:solidFill>
                  <a:prstClr val="black"/>
                </a:solidFill>
                <a:latin typeface="Times New Roman" pitchFamily="18" charset="0"/>
                <a:cs typeface="Times New Roman" pitchFamily="18" charset="0"/>
              </a:rPr>
              <a:t>друштвених чинилаца</a:t>
            </a:r>
            <a:r>
              <a:rPr lang="en-US" sz="2400" dirty="0" smtClean="0">
                <a:solidFill>
                  <a:prstClr val="black"/>
                </a:solidFill>
                <a:latin typeface="Times New Roman" pitchFamily="18" charset="0"/>
                <a:cs typeface="Times New Roman" pitchFamily="18" charset="0"/>
              </a:rPr>
              <a:t>. </a:t>
            </a:r>
          </a:p>
          <a:p>
            <a:pPr algn="ctr"/>
            <a:endParaRPr lang="sr-Latn-RS" sz="2400" dirty="0">
              <a:solidFill>
                <a:prstClr val="black"/>
              </a:solidFill>
              <a:latin typeface="Times New Roman" pitchFamily="18" charset="0"/>
              <a:cs typeface="Times New Roman" pitchFamily="18" charset="0"/>
            </a:endParaRPr>
          </a:p>
        </p:txBody>
      </p:sp>
      <p:sp>
        <p:nvSpPr>
          <p:cNvPr id="4" name="TextBox 3"/>
          <p:cNvSpPr txBox="1"/>
          <p:nvPr/>
        </p:nvSpPr>
        <p:spPr>
          <a:xfrm>
            <a:off x="107504" y="1628800"/>
            <a:ext cx="9145016" cy="3046988"/>
          </a:xfrm>
          <a:prstGeom prst="rect">
            <a:avLst/>
          </a:prstGeom>
          <a:noFill/>
        </p:spPr>
        <p:txBody>
          <a:bodyPr wrap="square" rtlCol="0">
            <a:spAutoFit/>
          </a:bodyPr>
          <a:lstStyle/>
          <a:p>
            <a:r>
              <a:rPr lang="sr-Cyrl-RS" sz="2400" b="1" dirty="0" smtClean="0">
                <a:solidFill>
                  <a:srgbClr val="F79646"/>
                </a:solidFill>
                <a:effectLst>
                  <a:outerShdw blurRad="38100" dist="38100" dir="2700000" algn="tl">
                    <a:srgbClr val="000000">
                      <a:alpha val="43137"/>
                    </a:srgbClr>
                  </a:outerShdw>
                </a:effectLst>
                <a:latin typeface="Times New Roman" pitchFamily="18" charset="0"/>
                <a:cs typeface="Times New Roman" pitchFamily="18" charset="0"/>
              </a:rPr>
              <a:t>ЦИЉ</a:t>
            </a:r>
            <a:r>
              <a:rPr lang="sr-Latn-RS" sz="2400" dirty="0" smtClean="0">
                <a:solidFill>
                  <a:prstClr val="black"/>
                </a:solidFill>
                <a:latin typeface="Times New Roman" pitchFamily="18" charset="0"/>
                <a:cs typeface="Times New Roman" pitchFamily="18" charset="0"/>
              </a:rPr>
              <a:t>:</a:t>
            </a:r>
            <a:r>
              <a:rPr lang="sr-Cyrl-RS" sz="2400" dirty="0" smtClean="0">
                <a:solidFill>
                  <a:prstClr val="black"/>
                </a:solidFill>
                <a:latin typeface="Times New Roman" pitchFamily="18" charset="0"/>
                <a:cs typeface="Times New Roman" pitchFamily="18" charset="0"/>
              </a:rPr>
              <a:t>  </a:t>
            </a:r>
          </a:p>
          <a:p>
            <a:pPr>
              <a:buFont typeface="Arial" pitchFamily="34" charset="0"/>
              <a:buChar char="•"/>
            </a:pPr>
            <a:r>
              <a:rPr lang="sr-Cyrl-RS" sz="2400" dirty="0" smtClean="0">
                <a:solidFill>
                  <a:prstClr val="black"/>
                </a:solidFill>
                <a:latin typeface="Times New Roman" pitchFamily="18" charset="0"/>
                <a:cs typeface="Times New Roman" pitchFamily="18" charset="0"/>
              </a:rPr>
              <a:t>да  пројекат</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Упали</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лампицу</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поста</a:t>
            </a:r>
            <a:r>
              <a:rPr lang="sr-Cyrl-RS" sz="2400" dirty="0" smtClean="0">
                <a:solidFill>
                  <a:prstClr val="black"/>
                </a:solidFill>
                <a:latin typeface="Times New Roman" pitchFamily="18" charset="0"/>
                <a:cs typeface="Times New Roman" pitchFamily="18" charset="0"/>
              </a:rPr>
              <a:t>не</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место</a:t>
            </a:r>
            <a:r>
              <a:rPr lang="sr-Cyrl-RS" sz="2400" dirty="0" smtClean="0">
                <a:solidFill>
                  <a:prstClr val="black"/>
                </a:solidFill>
                <a:latin typeface="Times New Roman" pitchFamily="18" charset="0"/>
                <a:cs typeface="Times New Roman" pitchFamily="18" charset="0"/>
              </a:rPr>
              <a:t>:</a:t>
            </a:r>
            <a:endParaRPr lang="en-US" sz="2400" dirty="0" smtClean="0">
              <a:solidFill>
                <a:prstClr val="black"/>
              </a:solidFill>
              <a:latin typeface="Times New Roman" pitchFamily="18" charset="0"/>
              <a:cs typeface="Times New Roman" pitchFamily="18" charset="0"/>
            </a:endParaRPr>
          </a:p>
          <a:p>
            <a:pPr>
              <a:buFont typeface="Arial" pitchFamily="34" charset="0"/>
              <a:buChar char="•"/>
            </a:pPr>
            <a:r>
              <a:rPr lang="en-US" sz="2400" dirty="0" err="1" smtClean="0">
                <a:solidFill>
                  <a:prstClr val="black"/>
                </a:solidFill>
                <a:latin typeface="Times New Roman" pitchFamily="18" charset="0"/>
                <a:cs typeface="Times New Roman" pitchFamily="18" charset="0"/>
              </a:rPr>
              <a:t>где</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се</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посебно</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истичу</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деца</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нарочито</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она</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надарена</a:t>
            </a:r>
            <a:r>
              <a:rPr lang="en-US" sz="2400" dirty="0" smtClean="0">
                <a:solidFill>
                  <a:prstClr val="black"/>
                </a:solidFill>
                <a:latin typeface="Times New Roman" pitchFamily="18" charset="0"/>
                <a:cs typeface="Times New Roman" pitchFamily="18" charset="0"/>
              </a:rPr>
              <a:t> и </a:t>
            </a:r>
            <a:r>
              <a:rPr lang="en-US" sz="2400" dirty="0" err="1" smtClean="0">
                <a:solidFill>
                  <a:prstClr val="black"/>
                </a:solidFill>
                <a:latin typeface="Times New Roman" pitchFamily="18" charset="0"/>
                <a:cs typeface="Times New Roman" pitchFamily="18" charset="0"/>
              </a:rPr>
              <a:t>талентована</a:t>
            </a:r>
            <a:endParaRPr lang="en-US" sz="2400" dirty="0" smtClean="0">
              <a:solidFill>
                <a:prstClr val="black"/>
              </a:solidFill>
              <a:latin typeface="Times New Roman" pitchFamily="18" charset="0"/>
              <a:cs typeface="Times New Roman" pitchFamily="18" charset="0"/>
            </a:endParaRPr>
          </a:p>
          <a:p>
            <a:pPr>
              <a:buFont typeface="Arial" pitchFamily="34" charset="0"/>
              <a:buChar char="•"/>
            </a:pPr>
            <a:r>
              <a:rPr lang="en-US" sz="2400" dirty="0" err="1" smtClean="0">
                <a:solidFill>
                  <a:prstClr val="black"/>
                </a:solidFill>
                <a:latin typeface="Times New Roman" pitchFamily="18" charset="0"/>
                <a:cs typeface="Times New Roman" pitchFamily="18" charset="0"/>
              </a:rPr>
              <a:t>где</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им</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се</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даје</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простор</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да</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испоље</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своје</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склоности</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ка</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бављењу</a:t>
            </a:r>
            <a:r>
              <a:rPr lang="en-US" sz="2400" dirty="0" smtClean="0">
                <a:solidFill>
                  <a:prstClr val="black"/>
                </a:solidFill>
                <a:latin typeface="Times New Roman" pitchFamily="18" charset="0"/>
                <a:cs typeface="Times New Roman" pitchFamily="18" charset="0"/>
              </a:rPr>
              <a:t> </a:t>
            </a:r>
            <a:r>
              <a:rPr lang="sr-Cyrl-RS" sz="2400" dirty="0" smtClean="0">
                <a:solidFill>
                  <a:prstClr val="black"/>
                </a:solidFill>
                <a:latin typeface="Times New Roman" pitchFamily="18" charset="0"/>
                <a:cs typeface="Times New Roman" pitchFamily="18" charset="0"/>
              </a:rPr>
              <a:t> </a:t>
            </a:r>
          </a:p>
          <a:p>
            <a:r>
              <a:rPr lang="sr-Cyrl-R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науком</a:t>
            </a:r>
            <a:r>
              <a:rPr lang="en-US" sz="2400" dirty="0" smtClean="0">
                <a:solidFill>
                  <a:prstClr val="black"/>
                </a:solidFill>
                <a:latin typeface="Times New Roman" pitchFamily="18" charset="0"/>
                <a:cs typeface="Times New Roman" pitchFamily="18" charset="0"/>
              </a:rPr>
              <a:t>,</a:t>
            </a:r>
          </a:p>
          <a:p>
            <a:pPr>
              <a:buFont typeface="Arial" pitchFamily="34" charset="0"/>
              <a:buChar char="•"/>
            </a:pPr>
            <a:r>
              <a:rPr lang="en-US" sz="2400" dirty="0" smtClean="0">
                <a:solidFill>
                  <a:prstClr val="black"/>
                </a:solidFill>
                <a:latin typeface="Times New Roman" pitchFamily="18" charset="0"/>
                <a:cs typeface="Times New Roman" pitchFamily="18" charset="0"/>
              </a:rPr>
              <a:t> </a:t>
            </a:r>
            <a:r>
              <a:rPr lang="sr-Cyrl-RS" sz="2400" dirty="0" smtClean="0">
                <a:solidFill>
                  <a:prstClr val="black"/>
                </a:solidFill>
                <a:latin typeface="Times New Roman" pitchFamily="18" charset="0"/>
                <a:cs typeface="Times New Roman" pitchFamily="18" charset="0"/>
              </a:rPr>
              <a:t>где ученици </a:t>
            </a:r>
            <a:r>
              <a:rPr lang="en-US" sz="2400" dirty="0" err="1" smtClean="0">
                <a:solidFill>
                  <a:prstClr val="black"/>
                </a:solidFill>
                <a:latin typeface="Times New Roman" pitchFamily="18" charset="0"/>
                <a:cs typeface="Times New Roman" pitchFamily="18" charset="0"/>
              </a:rPr>
              <a:t>на</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најбољи</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начин</a:t>
            </a:r>
            <a:r>
              <a:rPr lang="sr-Cyrl-RS" sz="2400" dirty="0" smtClean="0">
                <a:solidFill>
                  <a:prstClr val="black"/>
                </a:solidFill>
                <a:latin typeface="Times New Roman" pitchFamily="18" charset="0"/>
                <a:cs typeface="Times New Roman" pitchFamily="18" charset="0"/>
              </a:rPr>
              <a:t>,</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презент</a:t>
            </a:r>
            <a:r>
              <a:rPr lang="sr-Cyrl-RS" sz="2400" dirty="0" smtClean="0">
                <a:solidFill>
                  <a:prstClr val="black"/>
                </a:solidFill>
                <a:latin typeface="Times New Roman" pitchFamily="18" charset="0"/>
                <a:cs typeface="Times New Roman" pitchFamily="18" charset="0"/>
              </a:rPr>
              <a:t>овањем,</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својим</a:t>
            </a:r>
            <a:r>
              <a:rPr lang="en-US" sz="2400" dirty="0" smtClean="0">
                <a:solidFill>
                  <a:prstClr val="black"/>
                </a:solidFill>
                <a:latin typeface="Times New Roman" pitchFamily="18" charset="0"/>
                <a:cs typeface="Times New Roman" pitchFamily="18" charset="0"/>
              </a:rPr>
              <a:t> </a:t>
            </a:r>
            <a:endParaRPr lang="sr-Cyrl-RS" sz="2400" dirty="0" smtClean="0">
              <a:solidFill>
                <a:prstClr val="black"/>
              </a:solidFill>
              <a:latin typeface="Times New Roman" pitchFamily="18" charset="0"/>
              <a:cs typeface="Times New Roman" pitchFamily="18" charset="0"/>
            </a:endParaRPr>
          </a:p>
          <a:p>
            <a:r>
              <a:rPr lang="sr-Cyrl-R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вршњацима</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развијају</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љубав</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према</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науци</a:t>
            </a:r>
            <a:r>
              <a:rPr lang="en-US" sz="2400" dirty="0" smtClean="0">
                <a:solidFill>
                  <a:prstClr val="black"/>
                </a:solidFill>
                <a:latin typeface="Times New Roman" pitchFamily="18" charset="0"/>
                <a:cs typeface="Times New Roman" pitchFamily="18" charset="0"/>
              </a:rPr>
              <a:t>.</a:t>
            </a:r>
          </a:p>
          <a:p>
            <a:endParaRPr lang="sr-Latn-RS" sz="2400" dirty="0">
              <a:solidFill>
                <a:prstClr val="black"/>
              </a:solidFill>
              <a:latin typeface="Times New Roman" pitchFamily="18" charset="0"/>
              <a:cs typeface="Times New Roman" pitchFamily="18" charset="0"/>
            </a:endParaRPr>
          </a:p>
        </p:txBody>
      </p:sp>
      <p:sp>
        <p:nvSpPr>
          <p:cNvPr id="5" name="TextBox 4"/>
          <p:cNvSpPr txBox="1"/>
          <p:nvPr/>
        </p:nvSpPr>
        <p:spPr>
          <a:xfrm>
            <a:off x="107504" y="4215348"/>
            <a:ext cx="9036496" cy="3785652"/>
          </a:xfrm>
          <a:prstGeom prst="rect">
            <a:avLst/>
          </a:prstGeom>
          <a:noFill/>
        </p:spPr>
        <p:txBody>
          <a:bodyPr wrap="square" rtlCol="0">
            <a:spAutoFit/>
          </a:bodyPr>
          <a:lstStyle/>
          <a:p>
            <a:r>
              <a:rPr lang="sr-Cyrl-RS" sz="2400" b="1" dirty="0" smtClean="0">
                <a:solidFill>
                  <a:srgbClr val="F79646"/>
                </a:solidFill>
                <a:effectLst>
                  <a:outerShdw blurRad="38100" dist="38100" dir="2700000" algn="tl">
                    <a:srgbClr val="000000">
                      <a:alpha val="43137"/>
                    </a:srgbClr>
                  </a:outerShdw>
                </a:effectLst>
                <a:latin typeface="Times New Roman" pitchFamily="18" charset="0"/>
                <a:cs typeface="Times New Roman" pitchFamily="18" charset="0"/>
              </a:rPr>
              <a:t>ДУГОРОЧНИ ЕФЕКАТ </a:t>
            </a:r>
            <a:r>
              <a:rPr lang="sr-Latn-RS" sz="2400" dirty="0" smtClean="0">
                <a:solidFill>
                  <a:prstClr val="black"/>
                </a:solidFill>
                <a:latin typeface="Times New Roman" pitchFamily="18" charset="0"/>
                <a:cs typeface="Times New Roman" pitchFamily="18" charset="0"/>
              </a:rPr>
              <a:t>:</a:t>
            </a:r>
            <a:r>
              <a:rPr lang="sr-Cyrl-RS" sz="2400" dirty="0" smtClean="0">
                <a:solidFill>
                  <a:prstClr val="black"/>
                </a:solidFill>
                <a:latin typeface="Times New Roman" pitchFamily="18" charset="0"/>
                <a:cs typeface="Times New Roman" pitchFamily="18" charset="0"/>
              </a:rPr>
              <a:t> </a:t>
            </a:r>
          </a:p>
          <a:p>
            <a:pPr>
              <a:buFont typeface="Arial" pitchFamily="34" charset="0"/>
              <a:buChar char="•"/>
            </a:pPr>
            <a:r>
              <a:rPr lang="en-US" sz="2400" dirty="0" err="1" smtClean="0">
                <a:solidFill>
                  <a:prstClr val="black"/>
                </a:solidFill>
                <a:latin typeface="Times New Roman" pitchFamily="18" charset="0"/>
                <a:cs typeface="Times New Roman" pitchFamily="18" charset="0"/>
              </a:rPr>
              <a:t>поред</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промоције</a:t>
            </a:r>
            <a:r>
              <a:rPr lang="en-US" sz="2400" dirty="0" smtClean="0">
                <a:solidFill>
                  <a:prstClr val="black"/>
                </a:solidFill>
                <a:latin typeface="Times New Roman" pitchFamily="18" charset="0"/>
                <a:cs typeface="Times New Roman" pitchFamily="18" charset="0"/>
              </a:rPr>
              <a:t> и </a:t>
            </a:r>
            <a:r>
              <a:rPr lang="en-US" sz="2400" dirty="0" err="1" smtClean="0">
                <a:solidFill>
                  <a:prstClr val="black"/>
                </a:solidFill>
                <a:latin typeface="Times New Roman" pitchFamily="18" charset="0"/>
                <a:cs typeface="Times New Roman" pitchFamily="18" charset="0"/>
              </a:rPr>
              <a:t>популаризације</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науке</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јесте</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развој</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квалитетних</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одрживих</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програма</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намењених</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деци</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којима</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би</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испу</a:t>
            </a:r>
            <a:r>
              <a:rPr lang="sr-Cyrl-RS" sz="2400" dirty="0" smtClean="0">
                <a:solidFill>
                  <a:prstClr val="black"/>
                </a:solidFill>
                <a:latin typeface="Times New Roman" pitchFamily="18" charset="0"/>
                <a:cs typeface="Times New Roman" pitchFamily="18" charset="0"/>
              </a:rPr>
              <a:t>њавали</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слободно</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време</a:t>
            </a:r>
            <a:r>
              <a:rPr lang="en-US" sz="2400" dirty="0" smtClean="0">
                <a:solidFill>
                  <a:prstClr val="black"/>
                </a:solidFill>
                <a:latin typeface="Times New Roman" pitchFamily="18" charset="0"/>
                <a:cs typeface="Times New Roman" pitchFamily="18" charset="0"/>
              </a:rPr>
              <a:t> и </a:t>
            </a:r>
            <a:r>
              <a:rPr lang="en-US" sz="2400" dirty="0" err="1" smtClean="0">
                <a:solidFill>
                  <a:prstClr val="black"/>
                </a:solidFill>
                <a:latin typeface="Times New Roman" pitchFamily="18" charset="0"/>
                <a:cs typeface="Times New Roman" pitchFamily="18" charset="0"/>
              </a:rPr>
              <a:t>на</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тај</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начин</a:t>
            </a:r>
            <a:r>
              <a:rPr lang="en-US" sz="2400" dirty="0" smtClean="0">
                <a:solidFill>
                  <a:prstClr val="black"/>
                </a:solidFill>
                <a:latin typeface="Times New Roman" pitchFamily="18" charset="0"/>
                <a:cs typeface="Times New Roman" pitchFamily="18" charset="0"/>
              </a:rPr>
              <a:t> </a:t>
            </a:r>
            <a:r>
              <a:rPr lang="sr-Cyrl-RS" sz="2400" dirty="0" smtClean="0">
                <a:solidFill>
                  <a:prstClr val="black"/>
                </a:solidFill>
                <a:latin typeface="Times New Roman" pitchFamily="18" charset="0"/>
                <a:cs typeface="Times New Roman" pitchFamily="18" charset="0"/>
              </a:rPr>
              <a:t>би </a:t>
            </a:r>
            <a:r>
              <a:rPr lang="en-US" sz="2400" dirty="0" err="1" smtClean="0">
                <a:solidFill>
                  <a:prstClr val="black"/>
                </a:solidFill>
                <a:latin typeface="Times New Roman" pitchFamily="18" charset="0"/>
                <a:cs typeface="Times New Roman" pitchFamily="18" charset="0"/>
              </a:rPr>
              <a:t>се</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смањи</a:t>
            </a:r>
            <a:r>
              <a:rPr lang="sr-Cyrl-RS" sz="2400" dirty="0" smtClean="0">
                <a:solidFill>
                  <a:prstClr val="black"/>
                </a:solidFill>
                <a:latin typeface="Times New Roman" pitchFamily="18" charset="0"/>
                <a:cs typeface="Times New Roman" pitchFamily="18" charset="0"/>
              </a:rPr>
              <a:t>ла</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могућност</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развоја</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ризичних</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понашања</a:t>
            </a:r>
            <a:endParaRPr lang="sr-Cyrl-RS" sz="2400" dirty="0" smtClean="0">
              <a:solidFill>
                <a:prstClr val="black"/>
              </a:solidFill>
              <a:latin typeface="Times New Roman" pitchFamily="18" charset="0"/>
              <a:cs typeface="Times New Roman" pitchFamily="18" charset="0"/>
            </a:endParaRPr>
          </a:p>
          <a:p>
            <a:pPr>
              <a:buFont typeface="Arial" pitchFamily="34" charset="0"/>
              <a:buChar char="•"/>
            </a:pPr>
            <a:r>
              <a:rPr lang="en-US" sz="2400" dirty="0" err="1" smtClean="0">
                <a:solidFill>
                  <a:prstClr val="black"/>
                </a:solidFill>
                <a:latin typeface="Times New Roman" pitchFamily="18" charset="0"/>
                <a:cs typeface="Times New Roman" pitchFamily="18" charset="0"/>
              </a:rPr>
              <a:t>подсти</a:t>
            </a:r>
            <a:r>
              <a:rPr lang="sr-Cyrl-RS" sz="2400" dirty="0" smtClean="0">
                <a:solidFill>
                  <a:prstClr val="black"/>
                </a:solidFill>
                <a:latin typeface="Times New Roman" pitchFamily="18" charset="0"/>
                <a:cs typeface="Times New Roman" pitchFamily="18" charset="0"/>
              </a:rPr>
              <a:t>цање</a:t>
            </a:r>
            <a:r>
              <a:rPr lang="en-US" sz="2400" dirty="0" smtClean="0">
                <a:solidFill>
                  <a:prstClr val="black"/>
                </a:solidFill>
                <a:latin typeface="Times New Roman" pitchFamily="18" charset="0"/>
                <a:cs typeface="Times New Roman" pitchFamily="18" charset="0"/>
              </a:rPr>
              <a:t> и </a:t>
            </a:r>
            <a:r>
              <a:rPr lang="en-US" sz="2400" dirty="0" err="1" smtClean="0">
                <a:solidFill>
                  <a:prstClr val="black"/>
                </a:solidFill>
                <a:latin typeface="Times New Roman" pitchFamily="18" charset="0"/>
                <a:cs typeface="Times New Roman" pitchFamily="18" charset="0"/>
              </a:rPr>
              <a:t>усмерава</a:t>
            </a:r>
            <a:r>
              <a:rPr lang="sr-Cyrl-RS" sz="2400" dirty="0" smtClean="0">
                <a:solidFill>
                  <a:prstClr val="black"/>
                </a:solidFill>
                <a:latin typeface="Times New Roman" pitchFamily="18" charset="0"/>
                <a:cs typeface="Times New Roman" pitchFamily="18" charset="0"/>
              </a:rPr>
              <a:t>ње младих </a:t>
            </a:r>
            <a:r>
              <a:rPr lang="en-US" sz="2400" dirty="0" err="1" smtClean="0">
                <a:solidFill>
                  <a:prstClr val="black"/>
                </a:solidFill>
                <a:latin typeface="Times New Roman" pitchFamily="18" charset="0"/>
                <a:cs typeface="Times New Roman" pitchFamily="18" charset="0"/>
              </a:rPr>
              <a:t>да</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остану</a:t>
            </a:r>
            <a:r>
              <a:rPr lang="en-US" sz="2400" dirty="0" smtClean="0">
                <a:solidFill>
                  <a:prstClr val="black"/>
                </a:solidFill>
                <a:latin typeface="Times New Roman" pitchFamily="18" charset="0"/>
                <a:cs typeface="Times New Roman" pitchFamily="18" charset="0"/>
              </a:rPr>
              <a:t> у </a:t>
            </a:r>
            <a:r>
              <a:rPr lang="en-US" sz="2400" dirty="0" err="1" smtClean="0">
                <a:solidFill>
                  <a:prstClr val="black"/>
                </a:solidFill>
                <a:latin typeface="Times New Roman" pitchFamily="18" charset="0"/>
                <a:cs typeface="Times New Roman" pitchFamily="18" charset="0"/>
              </a:rPr>
              <a:t>образовном</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систему</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да</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се</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усавршавају</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буду</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активни</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чланови</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своје</a:t>
            </a:r>
            <a:r>
              <a:rPr lang="en-US" sz="2400" dirty="0" smtClean="0">
                <a:solidFill>
                  <a:prstClr val="black"/>
                </a:solidFill>
                <a:latin typeface="Times New Roman" pitchFamily="18" charset="0"/>
                <a:cs typeface="Times New Roman" pitchFamily="18" charset="0"/>
              </a:rPr>
              <a:t> </a:t>
            </a:r>
            <a:r>
              <a:rPr lang="sr-Cyrl-RS" sz="2400" dirty="0" smtClean="0">
                <a:solidFill>
                  <a:prstClr val="black"/>
                </a:solidFill>
                <a:latin typeface="Times New Roman" pitchFamily="18" charset="0"/>
                <a:cs typeface="Times New Roman" pitchFamily="18" charset="0"/>
              </a:rPr>
              <a:t>уже/шире </a:t>
            </a:r>
            <a:r>
              <a:rPr lang="en-US" sz="2400" dirty="0" err="1" smtClean="0">
                <a:solidFill>
                  <a:prstClr val="black"/>
                </a:solidFill>
                <a:latin typeface="Times New Roman" pitchFamily="18" charset="0"/>
                <a:cs typeface="Times New Roman" pitchFamily="18" charset="0"/>
              </a:rPr>
              <a:t>зајднице</a:t>
            </a:r>
            <a:r>
              <a:rPr lang="sr-Cyrl-RS" sz="2400" dirty="0" smtClean="0">
                <a:solidFill>
                  <a:prstClr val="black"/>
                </a:solidFill>
                <a:latin typeface="Times New Roman" pitchFamily="18" charset="0"/>
                <a:cs typeface="Times New Roman" pitchFamily="18" charset="0"/>
              </a:rPr>
              <a:t>.</a:t>
            </a:r>
            <a:endParaRPr lang="en-US" sz="2400" dirty="0" smtClean="0">
              <a:solidFill>
                <a:prstClr val="black"/>
              </a:solidFill>
              <a:latin typeface="Times New Roman" pitchFamily="18" charset="0"/>
              <a:cs typeface="Times New Roman" pitchFamily="18" charset="0"/>
            </a:endParaRPr>
          </a:p>
          <a:p>
            <a:endParaRPr lang="sr-Cyrl-RS" sz="2400" dirty="0" smtClean="0">
              <a:solidFill>
                <a:prstClr val="black"/>
              </a:solidFill>
              <a:latin typeface="Times New Roman" pitchFamily="18" charset="0"/>
              <a:cs typeface="Times New Roman" pitchFamily="18" charset="0"/>
            </a:endParaRPr>
          </a:p>
          <a:p>
            <a:endParaRPr lang="en-US" sz="2400" dirty="0" smtClean="0">
              <a:solidFill>
                <a:prstClr val="black"/>
              </a:solidFill>
              <a:latin typeface="Times New Roman" pitchFamily="18" charset="0"/>
              <a:cs typeface="Times New Roman" pitchFamily="18" charset="0"/>
            </a:endParaRPr>
          </a:p>
          <a:p>
            <a:r>
              <a:rPr lang="sr-Cyrl-RS" sz="2400" dirty="0" smtClean="0">
                <a:solidFill>
                  <a:prstClr val="black"/>
                </a:solidFill>
                <a:latin typeface="Times New Roman" pitchFamily="18" charset="0"/>
                <a:cs typeface="Times New Roman" pitchFamily="18" charset="0"/>
              </a:rPr>
              <a:t> </a:t>
            </a:r>
            <a:endParaRPr lang="sr-Latn-RS" sz="2400" dirty="0">
              <a:solidFill>
                <a:prstClr val="black"/>
              </a:solidFill>
              <a:latin typeface="Times New Roman" pitchFamily="18" charset="0"/>
              <a:cs typeface="Times New Roman" pitchFamily="18" charset="0"/>
            </a:endParaRPr>
          </a:p>
        </p:txBody>
      </p:sp>
      <p:pic>
        <p:nvPicPr>
          <p:cNvPr id="10" name="Picture 2" descr="Rezultat slika za light bul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647774">
            <a:off x="7723842" y="127271"/>
            <a:ext cx="1247584" cy="1960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1884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937" y="212447"/>
            <a:ext cx="8783551" cy="461665"/>
          </a:xfrm>
          <a:prstGeom prst="rect">
            <a:avLst/>
          </a:prstGeom>
          <a:noFill/>
        </p:spPr>
        <p:txBody>
          <a:bodyPr wrap="square" rtlCol="0">
            <a:spAutoFit/>
          </a:bodyPr>
          <a:lstStyle/>
          <a:p>
            <a:pPr algn="ctr"/>
            <a:r>
              <a:rPr lang="sr-Cyrl-RS" sz="2400" b="1" dirty="0" smtClean="0">
                <a:solidFill>
                  <a:srgbClr val="F79646"/>
                </a:solidFill>
                <a:effectLst>
                  <a:outerShdw blurRad="38100" dist="38100" dir="2700000" algn="tl">
                    <a:srgbClr val="000000">
                      <a:alpha val="43137"/>
                    </a:srgbClr>
                  </a:outerShdw>
                </a:effectLst>
                <a:latin typeface="Times New Roman" pitchFamily="18" charset="0"/>
                <a:cs typeface="Times New Roman" pitchFamily="18" charset="0"/>
              </a:rPr>
              <a:t>ОСОБЕ АНГАЖОВАНЕ У ПРОЈЕКТУ И ЊИХОВА УЛОГА</a:t>
            </a:r>
            <a:endParaRPr lang="sr-Latn-RS" sz="2400" dirty="0">
              <a:solidFill>
                <a:prstClr val="black"/>
              </a:solidFill>
              <a:latin typeface="Times New Roman" pitchFamily="18" charset="0"/>
              <a:cs typeface="Times New Roman" pitchFamily="18" charset="0"/>
            </a:endParaRPr>
          </a:p>
        </p:txBody>
      </p:sp>
      <p:pic>
        <p:nvPicPr>
          <p:cNvPr id="6" name="Picture 18" descr="Rezultat slika za light bul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032153">
            <a:off x="2243138" y="4723335"/>
            <a:ext cx="531927" cy="91846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57200" y="990600"/>
            <a:ext cx="4985872" cy="923330"/>
          </a:xfrm>
          <a:prstGeom prst="rect">
            <a:avLst/>
          </a:prstGeom>
        </p:spPr>
        <p:txBody>
          <a:bodyPr wrap="square">
            <a:spAutoFit/>
          </a:bodyPr>
          <a:lstStyle/>
          <a:p>
            <a:endParaRPr lang="sr-Cyrl-RS" dirty="0" smtClean="0">
              <a:solidFill>
                <a:prstClr val="black"/>
              </a:solidFill>
            </a:endParaRPr>
          </a:p>
          <a:p>
            <a:endParaRPr lang="sr-Cyrl-RS" dirty="0" smtClean="0">
              <a:solidFill>
                <a:prstClr val="black"/>
              </a:solidFill>
            </a:endParaRPr>
          </a:p>
          <a:p>
            <a:endParaRPr lang="en-US" dirty="0">
              <a:solidFill>
                <a:prstClr val="black"/>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4232104879"/>
              </p:ext>
            </p:extLst>
          </p:nvPr>
        </p:nvGraphicFramePr>
        <p:xfrm>
          <a:off x="343612" y="990600"/>
          <a:ext cx="8458200" cy="5548159"/>
        </p:xfrm>
        <a:graphic>
          <a:graphicData uri="http://schemas.openxmlformats.org/drawingml/2006/table">
            <a:tbl>
              <a:tblPr firstRow="1" bandRow="1">
                <a:tableStyleId>{E8B1032C-EA38-4F05-BA0D-38AFFFC7BED3}</a:tableStyleId>
              </a:tblPr>
              <a:tblGrid>
                <a:gridCol w="2819400"/>
                <a:gridCol w="2819400"/>
                <a:gridCol w="2819400"/>
              </a:tblGrid>
              <a:tr h="830178">
                <a:tc>
                  <a:txBody>
                    <a:bodyPr/>
                    <a:lstStyle/>
                    <a:p>
                      <a:pPr marL="0" marR="0" algn="ctr">
                        <a:spcBef>
                          <a:spcPts val="0"/>
                        </a:spcBef>
                        <a:spcAft>
                          <a:spcPts val="0"/>
                        </a:spcAft>
                      </a:pPr>
                      <a:r>
                        <a:rPr lang="sr-Latn-CS" sz="1600" dirty="0">
                          <a:latin typeface="Times New Roman"/>
                          <a:ea typeface="Times New Roman"/>
                          <a:cs typeface="Times New Roman"/>
                        </a:rPr>
                        <a:t>Име и презиме особе</a:t>
                      </a:r>
                      <a:endParaRPr lang="en-US" sz="1600" dirty="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sr-Latn-CS" sz="1600" dirty="0">
                          <a:latin typeface="Times New Roman"/>
                          <a:ea typeface="Times New Roman"/>
                          <a:cs typeface="Times New Roman"/>
                        </a:rPr>
                        <a:t>Функција у пројектном тиму</a:t>
                      </a:r>
                      <a:endParaRPr lang="en-US" sz="1600" dirty="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sr-Latn-CS" sz="1600" dirty="0">
                          <a:latin typeface="Times New Roman"/>
                          <a:ea typeface="Times New Roman"/>
                          <a:cs typeface="Times New Roman"/>
                        </a:rPr>
                        <a:t>Навести конкретне активности за које је ова особа </a:t>
                      </a:r>
                      <a:r>
                        <a:rPr lang="sr-Latn-CS" sz="1600" dirty="0" smtClean="0">
                          <a:latin typeface="Times New Roman"/>
                          <a:ea typeface="Times New Roman"/>
                          <a:cs typeface="Times New Roman"/>
                        </a:rPr>
                        <a:t>одговорна:</a:t>
                      </a:r>
                      <a:endParaRPr lang="en-US" sz="1600" dirty="0">
                        <a:latin typeface="Times New Roman"/>
                        <a:ea typeface="Times New Roman"/>
                        <a:cs typeface="Times New Roman"/>
                      </a:endParaRPr>
                    </a:p>
                  </a:txBody>
                  <a:tcPr marL="68580" marR="68580" marT="0" marB="0"/>
                </a:tc>
              </a:tr>
              <a:tr h="830178">
                <a:tc>
                  <a:txBody>
                    <a:bodyPr/>
                    <a:lstStyle/>
                    <a:p>
                      <a:pPr marL="0" marR="0">
                        <a:spcBef>
                          <a:spcPts val="0"/>
                        </a:spcBef>
                        <a:spcAft>
                          <a:spcPts val="0"/>
                        </a:spcAft>
                      </a:pPr>
                      <a:r>
                        <a:rPr lang="en-US" sz="1600" dirty="0" err="1">
                          <a:latin typeface="Times New Roman"/>
                          <a:ea typeface="Times New Roman"/>
                          <a:cs typeface="Times New Roman"/>
                        </a:rPr>
                        <a:t>Изабела</a:t>
                      </a:r>
                      <a:r>
                        <a:rPr lang="en-US" sz="1600" dirty="0">
                          <a:latin typeface="Times New Roman"/>
                          <a:ea typeface="Times New Roman"/>
                          <a:cs typeface="Times New Roman"/>
                        </a:rPr>
                        <a:t> </a:t>
                      </a:r>
                      <a:r>
                        <a:rPr lang="en-US" sz="1600" dirty="0" err="1">
                          <a:latin typeface="Times New Roman"/>
                          <a:ea typeface="Times New Roman"/>
                          <a:cs typeface="Times New Roman"/>
                        </a:rPr>
                        <a:t>Шерић</a:t>
                      </a:r>
                      <a:endParaRPr lang="en-US" sz="1600" dirty="0">
                        <a:latin typeface="Times New Roman"/>
                        <a:ea typeface="Times New Roman"/>
                        <a:cs typeface="Times New Roman"/>
                      </a:endParaRPr>
                    </a:p>
                  </a:txBody>
                  <a:tcPr marL="68580" marR="68580" marT="0" marB="0" anchor="ctr"/>
                </a:tc>
                <a:tc>
                  <a:txBody>
                    <a:bodyPr/>
                    <a:lstStyle/>
                    <a:p>
                      <a:pPr marL="0" marR="0">
                        <a:spcBef>
                          <a:spcPts val="0"/>
                        </a:spcBef>
                        <a:spcAft>
                          <a:spcPts val="0"/>
                        </a:spcAft>
                      </a:pPr>
                      <a:r>
                        <a:rPr lang="sr-Latn-CS" sz="1600" dirty="0">
                          <a:latin typeface="Times New Roman"/>
                          <a:ea typeface="Times New Roman"/>
                          <a:cs typeface="Times New Roman"/>
                        </a:rPr>
                        <a:t>финансијски координатор</a:t>
                      </a:r>
                      <a:endParaRPr lang="en-US" sz="1600" dirty="0">
                        <a:latin typeface="Times New Roman"/>
                        <a:ea typeface="Times New Roman"/>
                        <a:cs typeface="Times New Roman"/>
                      </a:endParaRPr>
                    </a:p>
                  </a:txBody>
                  <a:tcPr marL="68580" marR="68580" marT="0" marB="0" anchor="ctr"/>
                </a:tc>
                <a:tc>
                  <a:txBody>
                    <a:bodyPr/>
                    <a:lstStyle/>
                    <a:p>
                      <a:pPr marL="0" marR="0">
                        <a:spcBef>
                          <a:spcPts val="0"/>
                        </a:spcBef>
                        <a:spcAft>
                          <a:spcPts val="0"/>
                        </a:spcAft>
                      </a:pPr>
                      <a:r>
                        <a:rPr lang="sr-Latn-CS" sz="1600" dirty="0">
                          <a:latin typeface="Times New Roman"/>
                          <a:ea typeface="Times New Roman"/>
                          <a:cs typeface="Times New Roman"/>
                        </a:rPr>
                        <a:t>управљање финансијама, одговорн</a:t>
                      </a:r>
                      <a:r>
                        <a:rPr lang="en-US" sz="1600" dirty="0">
                          <a:latin typeface="Times New Roman"/>
                          <a:ea typeface="Times New Roman"/>
                          <a:cs typeface="Times New Roman"/>
                        </a:rPr>
                        <a:t>а</a:t>
                      </a:r>
                      <a:r>
                        <a:rPr lang="sr-Latn-CS" sz="1600" dirty="0">
                          <a:latin typeface="Times New Roman"/>
                          <a:ea typeface="Times New Roman"/>
                          <a:cs typeface="Times New Roman"/>
                        </a:rPr>
                        <a:t> </a:t>
                      </a:r>
                      <a:r>
                        <a:rPr lang="sr-Latn-CS" sz="1600" dirty="0" smtClean="0">
                          <a:latin typeface="Times New Roman"/>
                          <a:ea typeface="Times New Roman"/>
                          <a:cs typeface="Times New Roman"/>
                        </a:rPr>
                        <a:t>за </a:t>
                      </a:r>
                      <a:r>
                        <a:rPr lang="sr-Latn-CS" sz="1600" dirty="0">
                          <a:latin typeface="Times New Roman"/>
                          <a:ea typeface="Times New Roman"/>
                          <a:cs typeface="Times New Roman"/>
                        </a:rPr>
                        <a:t>администрацију и прибављање рачуна</a:t>
                      </a:r>
                      <a:endParaRPr lang="en-US" sz="1600" dirty="0">
                        <a:latin typeface="Times New Roman"/>
                        <a:ea typeface="Times New Roman"/>
                        <a:cs typeface="Times New Roman"/>
                      </a:endParaRPr>
                    </a:p>
                  </a:txBody>
                  <a:tcPr marL="68580" marR="68580" marT="0" marB="0" anchor="ctr"/>
                </a:tc>
              </a:tr>
              <a:tr h="1106905">
                <a:tc>
                  <a:txBody>
                    <a:bodyPr/>
                    <a:lstStyle/>
                    <a:p>
                      <a:pPr marL="0" marR="0">
                        <a:spcBef>
                          <a:spcPts val="0"/>
                        </a:spcBef>
                        <a:spcAft>
                          <a:spcPts val="0"/>
                        </a:spcAft>
                      </a:pPr>
                      <a:r>
                        <a:rPr lang="en-US" sz="1600">
                          <a:latin typeface="Times New Roman"/>
                          <a:ea typeface="Times New Roman"/>
                          <a:cs typeface="Times New Roman"/>
                        </a:rPr>
                        <a:t>Гордана Брбаклић</a:t>
                      </a:r>
                    </a:p>
                  </a:txBody>
                  <a:tcPr marL="68580" marR="68580" marT="0" marB="0" anchor="ctr"/>
                </a:tc>
                <a:tc>
                  <a:txBody>
                    <a:bodyPr/>
                    <a:lstStyle/>
                    <a:p>
                      <a:pPr marL="0" marR="0">
                        <a:spcBef>
                          <a:spcPts val="0"/>
                        </a:spcBef>
                        <a:spcAft>
                          <a:spcPts val="0"/>
                        </a:spcAft>
                      </a:pPr>
                      <a:r>
                        <a:rPr lang="sr-Latn-CS" sz="1600" dirty="0">
                          <a:latin typeface="Times New Roman"/>
                          <a:ea typeface="Times New Roman"/>
                          <a:cs typeface="Times New Roman"/>
                        </a:rPr>
                        <a:t>координатор пројекта</a:t>
                      </a:r>
                      <a:endParaRPr lang="en-US" sz="1600" dirty="0">
                        <a:latin typeface="Times New Roman"/>
                        <a:ea typeface="Times New Roman"/>
                        <a:cs typeface="Times New Roman"/>
                      </a:endParaRPr>
                    </a:p>
                  </a:txBody>
                  <a:tcPr marL="68580" marR="68580" marT="0" marB="0" anchor="ctr"/>
                </a:tc>
                <a:tc>
                  <a:txBody>
                    <a:bodyPr/>
                    <a:lstStyle/>
                    <a:p>
                      <a:pPr marL="0" marR="0">
                        <a:spcBef>
                          <a:spcPts val="0"/>
                        </a:spcBef>
                        <a:spcAft>
                          <a:spcPts val="0"/>
                        </a:spcAft>
                      </a:pPr>
                      <a:r>
                        <a:rPr lang="sr-Latn-CS" sz="1600" dirty="0">
                          <a:latin typeface="Times New Roman"/>
                          <a:ea typeface="Times New Roman"/>
                          <a:cs typeface="Times New Roman"/>
                        </a:rPr>
                        <a:t>одговорна за промоцију пројекта, извештавање након његовог завршетка, логистика материјалних ресурса</a:t>
                      </a:r>
                      <a:endParaRPr lang="en-US" sz="1600" dirty="0">
                        <a:latin typeface="Times New Roman"/>
                        <a:ea typeface="Times New Roman"/>
                        <a:cs typeface="Times New Roman"/>
                      </a:endParaRPr>
                    </a:p>
                  </a:txBody>
                  <a:tcPr marL="68580" marR="68580" marT="0" marB="0" anchor="ctr"/>
                </a:tc>
              </a:tr>
              <a:tr h="830178">
                <a:tc>
                  <a:txBody>
                    <a:bodyPr/>
                    <a:lstStyle/>
                    <a:p>
                      <a:pPr marL="0" marR="0">
                        <a:spcBef>
                          <a:spcPts val="0"/>
                        </a:spcBef>
                        <a:spcAft>
                          <a:spcPts val="0"/>
                        </a:spcAft>
                      </a:pPr>
                      <a:r>
                        <a:rPr lang="en-US" sz="1600">
                          <a:latin typeface="Times New Roman"/>
                          <a:ea typeface="Times New Roman"/>
                          <a:cs typeface="Times New Roman"/>
                        </a:rPr>
                        <a:t>Јосипа Клецин</a:t>
                      </a:r>
                    </a:p>
                  </a:txBody>
                  <a:tcPr marL="68580" marR="68580" marT="0" marB="0" anchor="ctr"/>
                </a:tc>
                <a:tc>
                  <a:txBody>
                    <a:bodyPr/>
                    <a:lstStyle/>
                    <a:p>
                      <a:pPr marL="0" marR="0">
                        <a:spcBef>
                          <a:spcPts val="0"/>
                        </a:spcBef>
                        <a:spcAft>
                          <a:spcPts val="0"/>
                        </a:spcAft>
                      </a:pPr>
                      <a:r>
                        <a:rPr lang="sr-Latn-CS" sz="1600" dirty="0">
                          <a:latin typeface="Times New Roman"/>
                          <a:ea typeface="Times New Roman"/>
                          <a:cs typeface="Times New Roman"/>
                        </a:rPr>
                        <a:t>координатор људских ресурса</a:t>
                      </a:r>
                      <a:endParaRPr lang="en-US" sz="1600" dirty="0">
                        <a:latin typeface="Times New Roman"/>
                        <a:ea typeface="Times New Roman"/>
                        <a:cs typeface="Times New Roman"/>
                      </a:endParaRPr>
                    </a:p>
                  </a:txBody>
                  <a:tcPr marL="68580" marR="68580" marT="0" marB="0" anchor="ctr"/>
                </a:tc>
                <a:tc>
                  <a:txBody>
                    <a:bodyPr/>
                    <a:lstStyle/>
                    <a:p>
                      <a:pPr marL="0" marR="0">
                        <a:spcBef>
                          <a:spcPts val="0"/>
                        </a:spcBef>
                        <a:spcAft>
                          <a:spcPts val="0"/>
                        </a:spcAft>
                      </a:pPr>
                      <a:r>
                        <a:rPr lang="sr-Latn-CS" sz="1600" dirty="0">
                          <a:latin typeface="Times New Roman"/>
                          <a:ea typeface="Times New Roman"/>
                          <a:cs typeface="Times New Roman"/>
                        </a:rPr>
                        <a:t>комуникација са </a:t>
                      </a:r>
                      <a:r>
                        <a:rPr lang="en-US" sz="1600" dirty="0" err="1" smtClean="0">
                          <a:latin typeface="Times New Roman"/>
                          <a:ea typeface="Times New Roman"/>
                          <a:cs typeface="Times New Roman"/>
                        </a:rPr>
                        <a:t>учитељима</a:t>
                      </a:r>
                      <a:r>
                        <a:rPr lang="en-US" sz="1600" dirty="0" smtClean="0">
                          <a:latin typeface="Times New Roman"/>
                          <a:ea typeface="Times New Roman"/>
                          <a:cs typeface="Times New Roman"/>
                        </a:rPr>
                        <a:t>/</a:t>
                      </a:r>
                      <a:r>
                        <a:rPr lang="en-US" sz="1600" dirty="0" err="1" smtClean="0">
                          <a:latin typeface="Times New Roman"/>
                          <a:ea typeface="Times New Roman"/>
                          <a:cs typeface="Times New Roman"/>
                        </a:rPr>
                        <a:t>наставницима-менторима</a:t>
                      </a:r>
                      <a:r>
                        <a:rPr lang="sr-Latn-RS" sz="1600" dirty="0" smtClean="0">
                          <a:latin typeface="Times New Roman"/>
                          <a:ea typeface="Times New Roman"/>
                          <a:cs typeface="Times New Roman"/>
                        </a:rPr>
                        <a:t> </a:t>
                      </a:r>
                      <a:r>
                        <a:rPr lang="sr-Cyrl-RS" sz="1600" dirty="0" smtClean="0">
                          <a:latin typeface="Times New Roman"/>
                          <a:ea typeface="Times New Roman"/>
                          <a:cs typeface="Times New Roman"/>
                        </a:rPr>
                        <a:t>и њихова организација</a:t>
                      </a:r>
                      <a:endParaRPr lang="en-US" sz="1600" dirty="0">
                        <a:latin typeface="Times New Roman"/>
                        <a:ea typeface="Times New Roman"/>
                        <a:cs typeface="Times New Roman"/>
                      </a:endParaRPr>
                    </a:p>
                  </a:txBody>
                  <a:tcPr marL="68580" marR="68580" marT="0" marB="0" anchor="ctr"/>
                </a:tc>
              </a:tr>
              <a:tr h="830178">
                <a:tc>
                  <a:txBody>
                    <a:bodyPr/>
                    <a:lstStyle/>
                    <a:p>
                      <a:pPr marL="0" marR="0">
                        <a:spcBef>
                          <a:spcPts val="0"/>
                        </a:spcBef>
                        <a:spcAft>
                          <a:spcPts val="0"/>
                        </a:spcAft>
                      </a:pPr>
                      <a:r>
                        <a:rPr lang="en-US" sz="1600" dirty="0" err="1">
                          <a:latin typeface="Times New Roman"/>
                          <a:ea typeface="Times New Roman"/>
                          <a:cs typeface="Times New Roman"/>
                        </a:rPr>
                        <a:t>Радинка</a:t>
                      </a:r>
                      <a:r>
                        <a:rPr lang="en-US" sz="1600" dirty="0">
                          <a:latin typeface="Times New Roman"/>
                          <a:ea typeface="Times New Roman"/>
                          <a:cs typeface="Times New Roman"/>
                        </a:rPr>
                        <a:t> </a:t>
                      </a:r>
                      <a:r>
                        <a:rPr lang="en-US" sz="1600" dirty="0" err="1">
                          <a:latin typeface="Times New Roman"/>
                          <a:ea typeface="Times New Roman"/>
                          <a:cs typeface="Times New Roman"/>
                        </a:rPr>
                        <a:t>Јанчић</a:t>
                      </a:r>
                      <a:endParaRPr lang="en-US" sz="1600" dirty="0">
                        <a:latin typeface="Times New Roman"/>
                        <a:ea typeface="Times New Roman"/>
                        <a:cs typeface="Times New Roman"/>
                      </a:endParaRPr>
                    </a:p>
                  </a:txBody>
                  <a:tcPr marL="68580" marR="68580" marT="0" marB="0" anchor="ctr"/>
                </a:tc>
                <a:tc>
                  <a:txBody>
                    <a:bodyPr/>
                    <a:lstStyle/>
                    <a:p>
                      <a:pPr marL="0" marR="0">
                        <a:spcBef>
                          <a:spcPts val="0"/>
                        </a:spcBef>
                        <a:spcAft>
                          <a:spcPts val="0"/>
                        </a:spcAft>
                      </a:pPr>
                      <a:r>
                        <a:rPr lang="sr-Latn-CS" sz="1600" dirty="0">
                          <a:latin typeface="Times New Roman"/>
                          <a:ea typeface="Times New Roman"/>
                          <a:cs typeface="Times New Roman"/>
                        </a:rPr>
                        <a:t>координатор људских ресурса</a:t>
                      </a:r>
                      <a:endParaRPr lang="en-US" sz="1600" dirty="0">
                        <a:latin typeface="Times New Roman"/>
                        <a:ea typeface="Times New Roman"/>
                        <a:cs typeface="Times New Roman"/>
                      </a:endParaRPr>
                    </a:p>
                  </a:txBody>
                  <a:tcPr marL="68580" marR="68580" marT="0" marB="0" anchor="ctr"/>
                </a:tc>
                <a:tc>
                  <a:txBody>
                    <a:bodyPr/>
                    <a:lstStyle/>
                    <a:p>
                      <a:pPr marL="0" marR="0">
                        <a:spcBef>
                          <a:spcPts val="0"/>
                        </a:spcBef>
                        <a:spcAft>
                          <a:spcPts val="0"/>
                        </a:spcAft>
                      </a:pPr>
                      <a:r>
                        <a:rPr lang="sr-Latn-CS" sz="1600" dirty="0">
                          <a:latin typeface="Times New Roman"/>
                          <a:ea typeface="Times New Roman"/>
                          <a:cs typeface="Times New Roman"/>
                        </a:rPr>
                        <a:t>комуникација са </a:t>
                      </a:r>
                      <a:r>
                        <a:rPr lang="en-US" sz="1600" dirty="0" err="1">
                          <a:latin typeface="Times New Roman"/>
                          <a:ea typeface="Times New Roman"/>
                          <a:cs typeface="Times New Roman"/>
                        </a:rPr>
                        <a:t>ученицима-вршњачким</a:t>
                      </a:r>
                      <a:r>
                        <a:rPr lang="en-US" sz="1600" dirty="0">
                          <a:latin typeface="Times New Roman"/>
                          <a:ea typeface="Times New Roman"/>
                          <a:cs typeface="Times New Roman"/>
                        </a:rPr>
                        <a:t> </a:t>
                      </a:r>
                      <a:r>
                        <a:rPr lang="en-US" sz="1600" dirty="0" err="1">
                          <a:latin typeface="Times New Roman"/>
                          <a:ea typeface="Times New Roman"/>
                          <a:cs typeface="Times New Roman"/>
                        </a:rPr>
                        <a:t>едукаторима</a:t>
                      </a:r>
                      <a:r>
                        <a:rPr lang="en-US" sz="1600" dirty="0">
                          <a:latin typeface="Times New Roman"/>
                          <a:ea typeface="Times New Roman"/>
                          <a:cs typeface="Times New Roman"/>
                        </a:rPr>
                        <a:t>, </a:t>
                      </a:r>
                      <a:r>
                        <a:rPr lang="en-US" sz="1600" dirty="0" err="1">
                          <a:latin typeface="Times New Roman"/>
                          <a:ea typeface="Times New Roman"/>
                          <a:cs typeface="Times New Roman"/>
                        </a:rPr>
                        <a:t>тј</a:t>
                      </a:r>
                      <a:r>
                        <a:rPr lang="en-US" sz="1600" dirty="0">
                          <a:latin typeface="Times New Roman"/>
                          <a:ea typeface="Times New Roman"/>
                          <a:cs typeface="Times New Roman"/>
                        </a:rPr>
                        <a:t>. </a:t>
                      </a:r>
                      <a:r>
                        <a:rPr lang="en-US" sz="1600" dirty="0" err="1">
                          <a:latin typeface="Times New Roman"/>
                          <a:ea typeface="Times New Roman"/>
                          <a:cs typeface="Times New Roman"/>
                        </a:rPr>
                        <a:t>ученичким</a:t>
                      </a:r>
                      <a:r>
                        <a:rPr lang="en-US" sz="1600" dirty="0">
                          <a:latin typeface="Times New Roman"/>
                          <a:ea typeface="Times New Roman"/>
                          <a:cs typeface="Times New Roman"/>
                        </a:rPr>
                        <a:t> </a:t>
                      </a:r>
                      <a:r>
                        <a:rPr lang="en-US" sz="1600" dirty="0" err="1" smtClean="0">
                          <a:latin typeface="Times New Roman"/>
                          <a:ea typeface="Times New Roman"/>
                          <a:cs typeface="Times New Roman"/>
                        </a:rPr>
                        <a:t>тимовима</a:t>
                      </a:r>
                      <a:r>
                        <a:rPr lang="sr-Latn-RS" sz="1600" dirty="0" smtClean="0">
                          <a:latin typeface="Times New Roman"/>
                          <a:ea typeface="Times New Roman"/>
                          <a:cs typeface="Times New Roman"/>
                        </a:rPr>
                        <a:t> </a:t>
                      </a:r>
                      <a:r>
                        <a:rPr lang="sr-Cyrl-RS" sz="1600" dirty="0" smtClean="0">
                          <a:latin typeface="Times New Roman"/>
                          <a:ea typeface="Times New Roman"/>
                          <a:cs typeface="Times New Roman"/>
                        </a:rPr>
                        <a:t>и њихова организација</a:t>
                      </a:r>
                      <a:endParaRPr lang="en-US" sz="1600" dirty="0">
                        <a:latin typeface="Times New Roman"/>
                        <a:ea typeface="Times New Roman"/>
                        <a:cs typeface="Times New Roman"/>
                      </a:endParaRPr>
                    </a:p>
                  </a:txBody>
                  <a:tcPr marL="68580" marR="68580" marT="0" marB="0" anchor="ctr"/>
                </a:tc>
              </a:tr>
              <a:tr h="830178">
                <a:tc>
                  <a:txBody>
                    <a:bodyPr/>
                    <a:lstStyle/>
                    <a:p>
                      <a:pPr marL="0" marR="0">
                        <a:spcBef>
                          <a:spcPts val="0"/>
                        </a:spcBef>
                        <a:spcAft>
                          <a:spcPts val="0"/>
                        </a:spcAft>
                      </a:pPr>
                      <a:r>
                        <a:rPr lang="en-US" sz="1600" dirty="0" err="1">
                          <a:latin typeface="Times New Roman"/>
                          <a:ea typeface="Times New Roman"/>
                          <a:cs typeface="Times New Roman"/>
                        </a:rPr>
                        <a:t>Ивана</a:t>
                      </a:r>
                      <a:r>
                        <a:rPr lang="en-US" sz="1600" dirty="0">
                          <a:latin typeface="Times New Roman"/>
                          <a:ea typeface="Times New Roman"/>
                          <a:cs typeface="Times New Roman"/>
                        </a:rPr>
                        <a:t> </a:t>
                      </a:r>
                      <a:r>
                        <a:rPr lang="en-US" sz="1600" dirty="0" err="1">
                          <a:latin typeface="Times New Roman"/>
                          <a:ea typeface="Times New Roman"/>
                          <a:cs typeface="Times New Roman"/>
                        </a:rPr>
                        <a:t>Драгин</a:t>
                      </a:r>
                      <a:endParaRPr lang="en-US" sz="1600" dirty="0">
                        <a:latin typeface="Times New Roman"/>
                        <a:ea typeface="Times New Roman"/>
                        <a:cs typeface="Times New Roman"/>
                      </a:endParaRPr>
                    </a:p>
                  </a:txBody>
                  <a:tcPr marL="68580" marR="68580" marT="0" marB="0" anchor="ctr"/>
                </a:tc>
                <a:tc>
                  <a:txBody>
                    <a:bodyPr/>
                    <a:lstStyle/>
                    <a:p>
                      <a:pPr marL="0" marR="0">
                        <a:spcBef>
                          <a:spcPts val="0"/>
                        </a:spcBef>
                        <a:spcAft>
                          <a:spcPts val="0"/>
                        </a:spcAft>
                      </a:pPr>
                      <a:r>
                        <a:rPr lang="sr-Latn-CS" sz="1600" dirty="0">
                          <a:latin typeface="Times New Roman"/>
                          <a:ea typeface="Times New Roman"/>
                          <a:cs typeface="Times New Roman"/>
                        </a:rPr>
                        <a:t>координатор људских ресурса</a:t>
                      </a:r>
                      <a:endParaRPr lang="en-US" sz="1600" dirty="0">
                        <a:latin typeface="Times New Roman"/>
                        <a:ea typeface="Times New Roman"/>
                        <a:cs typeface="Times New Roman"/>
                      </a:endParaRPr>
                    </a:p>
                  </a:txBody>
                  <a:tcPr marL="68580" marR="68580" marT="0" marB="0" anchor="ctr"/>
                </a:tc>
                <a:tc>
                  <a:txBody>
                    <a:bodyPr/>
                    <a:lstStyle/>
                    <a:p>
                      <a:pPr marL="0" marR="0">
                        <a:spcBef>
                          <a:spcPts val="0"/>
                        </a:spcBef>
                        <a:spcAft>
                          <a:spcPts val="0"/>
                        </a:spcAft>
                      </a:pPr>
                      <a:r>
                        <a:rPr lang="sr-Latn-CS" sz="1600" dirty="0">
                          <a:latin typeface="Times New Roman"/>
                          <a:ea typeface="Times New Roman"/>
                          <a:cs typeface="Times New Roman"/>
                        </a:rPr>
                        <a:t>комуникација са волонерима</a:t>
                      </a:r>
                      <a:r>
                        <a:rPr lang="en-US" sz="1600" dirty="0">
                          <a:latin typeface="Times New Roman"/>
                          <a:ea typeface="Times New Roman"/>
                          <a:cs typeface="Times New Roman"/>
                        </a:rPr>
                        <a:t> и </a:t>
                      </a:r>
                      <a:r>
                        <a:rPr lang="en-US" sz="1600" dirty="0" err="1">
                          <a:latin typeface="Times New Roman"/>
                          <a:ea typeface="Times New Roman"/>
                          <a:cs typeface="Times New Roman"/>
                        </a:rPr>
                        <a:t>посетиоцима</a:t>
                      </a:r>
                      <a:r>
                        <a:rPr lang="en-US" sz="1600" dirty="0">
                          <a:latin typeface="Times New Roman"/>
                          <a:ea typeface="Times New Roman"/>
                          <a:cs typeface="Times New Roman"/>
                        </a:rPr>
                        <a:t> </a:t>
                      </a:r>
                      <a:r>
                        <a:rPr lang="en-US" sz="1600" dirty="0" err="1">
                          <a:latin typeface="Times New Roman"/>
                          <a:ea typeface="Times New Roman"/>
                          <a:cs typeface="Times New Roman"/>
                        </a:rPr>
                        <a:t>завршног</a:t>
                      </a:r>
                      <a:r>
                        <a:rPr lang="en-US" sz="1600" dirty="0">
                          <a:latin typeface="Times New Roman"/>
                          <a:ea typeface="Times New Roman"/>
                          <a:cs typeface="Times New Roman"/>
                        </a:rPr>
                        <a:t> </a:t>
                      </a:r>
                      <a:r>
                        <a:rPr lang="en-US" sz="1600" dirty="0" err="1">
                          <a:latin typeface="Times New Roman"/>
                          <a:ea typeface="Times New Roman"/>
                          <a:cs typeface="Times New Roman"/>
                        </a:rPr>
                        <a:t>сајма</a:t>
                      </a:r>
                      <a:endParaRPr lang="en-US" sz="1600" dirty="0">
                        <a:latin typeface="Times New Roman"/>
                        <a:ea typeface="Times New Roman"/>
                        <a:cs typeface="Times New Roman"/>
                      </a:endParaRPr>
                    </a:p>
                  </a:txBody>
                  <a:tcPr marL="68580" marR="68580" marT="0" marB="0" anchor="ctr"/>
                </a:tc>
              </a:tr>
            </a:tbl>
          </a:graphicData>
        </a:graphic>
      </p:graphicFrame>
      <p:pic>
        <p:nvPicPr>
          <p:cNvPr id="14" name="Picture 18" descr="Rezultat slika za light bul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033774">
            <a:off x="2055862" y="3500440"/>
            <a:ext cx="531927" cy="91846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8" descr="Rezultat slika za light bul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774510">
            <a:off x="2129208" y="1591142"/>
            <a:ext cx="531927" cy="91846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8" descr="Rezultat slika za light bul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00830">
            <a:off x="2542009" y="2705915"/>
            <a:ext cx="531927" cy="91846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8" descr="Rezultat slika za light bul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4571">
            <a:off x="1842139" y="5587412"/>
            <a:ext cx="531927" cy="918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51811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937" y="-27383"/>
            <a:ext cx="8783551" cy="830997"/>
          </a:xfrm>
          <a:prstGeom prst="rect">
            <a:avLst/>
          </a:prstGeom>
          <a:noFill/>
        </p:spPr>
        <p:txBody>
          <a:bodyPr wrap="square" rtlCol="0">
            <a:spAutoFit/>
          </a:bodyPr>
          <a:lstStyle/>
          <a:p>
            <a:pPr algn="ctr"/>
            <a:endParaRPr lang="en-US" sz="2400" dirty="0" smtClean="0">
              <a:solidFill>
                <a:prstClr val="black"/>
              </a:solidFill>
            </a:endParaRPr>
          </a:p>
          <a:p>
            <a:pPr algn="ctr"/>
            <a:endParaRPr lang="sr-Latn-RS" sz="2400" dirty="0">
              <a:solidFill>
                <a:prstClr val="black"/>
              </a:solidFill>
              <a:latin typeface="Times New Roman" pitchFamily="18" charset="0"/>
              <a:cs typeface="Times New Roman" pitchFamily="18" charset="0"/>
            </a:endParaRPr>
          </a:p>
        </p:txBody>
      </p:sp>
      <p:sp>
        <p:nvSpPr>
          <p:cNvPr id="4" name="TextBox 3"/>
          <p:cNvSpPr txBox="1"/>
          <p:nvPr/>
        </p:nvSpPr>
        <p:spPr>
          <a:xfrm>
            <a:off x="228600" y="381000"/>
            <a:ext cx="8305800" cy="1938992"/>
          </a:xfrm>
          <a:prstGeom prst="rect">
            <a:avLst/>
          </a:prstGeom>
          <a:noFill/>
        </p:spPr>
        <p:txBody>
          <a:bodyPr wrap="square" rtlCol="0">
            <a:spAutoFit/>
          </a:bodyPr>
          <a:lstStyle/>
          <a:p>
            <a:r>
              <a:rPr lang="sr-Cyrl-RS" sz="2400" dirty="0" smtClean="0">
                <a:solidFill>
                  <a:prstClr val="black"/>
                </a:solidFill>
                <a:latin typeface="Times New Roman" pitchFamily="18" charset="0"/>
                <a:cs typeface="Times New Roman" pitchFamily="18" charset="0"/>
              </a:rPr>
              <a:t>   </a:t>
            </a:r>
          </a:p>
          <a:p>
            <a:endParaRPr lang="sr-Cyrl-RS" sz="2400" dirty="0" smtClean="0">
              <a:solidFill>
                <a:prstClr val="black"/>
              </a:solidFill>
              <a:latin typeface="Times New Roman" pitchFamily="18" charset="0"/>
              <a:cs typeface="Times New Roman" pitchFamily="18" charset="0"/>
            </a:endParaRPr>
          </a:p>
          <a:p>
            <a:endParaRPr lang="en-US" sz="2400" dirty="0" smtClean="0">
              <a:solidFill>
                <a:prstClr val="black"/>
              </a:solidFill>
              <a:latin typeface="Times New Roman" pitchFamily="18" charset="0"/>
              <a:cs typeface="Times New Roman" pitchFamily="18" charset="0"/>
            </a:endParaRPr>
          </a:p>
          <a:p>
            <a:endParaRPr lang="en-US" sz="2400" dirty="0" smtClean="0">
              <a:solidFill>
                <a:prstClr val="black"/>
              </a:solidFill>
              <a:latin typeface="Times New Roman" pitchFamily="18" charset="0"/>
              <a:cs typeface="Times New Roman" pitchFamily="18" charset="0"/>
            </a:endParaRPr>
          </a:p>
          <a:p>
            <a:endParaRPr lang="sr-Latn-RS" sz="2400" dirty="0">
              <a:solidFill>
                <a:prstClr val="black"/>
              </a:solidFill>
              <a:latin typeface="Times New Roman" pitchFamily="18" charset="0"/>
              <a:cs typeface="Times New Roman" pitchFamily="18" charset="0"/>
            </a:endParaRPr>
          </a:p>
        </p:txBody>
      </p:sp>
      <p:sp>
        <p:nvSpPr>
          <p:cNvPr id="5" name="TextBox 4"/>
          <p:cNvSpPr txBox="1"/>
          <p:nvPr/>
        </p:nvSpPr>
        <p:spPr>
          <a:xfrm>
            <a:off x="205136" y="3733800"/>
            <a:ext cx="8831360" cy="830997"/>
          </a:xfrm>
          <a:prstGeom prst="rect">
            <a:avLst/>
          </a:prstGeom>
          <a:noFill/>
        </p:spPr>
        <p:txBody>
          <a:bodyPr wrap="square" rtlCol="0">
            <a:spAutoFit/>
          </a:bodyPr>
          <a:lstStyle/>
          <a:p>
            <a:endParaRPr lang="en-US" sz="2400" dirty="0" smtClean="0">
              <a:solidFill>
                <a:prstClr val="black"/>
              </a:solidFill>
              <a:latin typeface="Times New Roman" pitchFamily="18" charset="0"/>
              <a:cs typeface="Times New Roman" pitchFamily="18" charset="0"/>
            </a:endParaRPr>
          </a:p>
          <a:p>
            <a:r>
              <a:rPr lang="sr-Cyrl-RS" sz="2400" dirty="0" smtClean="0">
                <a:solidFill>
                  <a:prstClr val="black"/>
                </a:solidFill>
                <a:latin typeface="Times New Roman" pitchFamily="18" charset="0"/>
                <a:cs typeface="Times New Roman" pitchFamily="18" charset="0"/>
              </a:rPr>
              <a:t>  </a:t>
            </a:r>
            <a:endParaRPr lang="sr-Latn-RS" sz="2400" dirty="0">
              <a:solidFill>
                <a:prstClr val="black"/>
              </a:solidFill>
              <a:latin typeface="Times New Roman" pitchFamily="18" charset="0"/>
              <a:cs typeface="Times New Roman" pitchFamily="18" charset="0"/>
            </a:endParaRPr>
          </a:p>
        </p:txBody>
      </p:sp>
      <p:pic>
        <p:nvPicPr>
          <p:cNvPr id="6" name="Picture 16" descr="Rezultat slika za light bulb"/>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381453" flipH="1">
            <a:off x="6705352" y="728684"/>
            <a:ext cx="2792675" cy="2898802"/>
          </a:xfrm>
          <a:prstGeom prst="rect">
            <a:avLst/>
          </a:prstGeom>
          <a:noFill/>
          <a:extLst>
            <a:ext uri="{909E8E84-426E-40DD-AFC4-6F175D3DCCD1}">
              <a14:hiddenFill xmlns:a14="http://schemas.microsoft.com/office/drawing/2010/main">
                <a:solidFill>
                  <a:srgbClr val="FFFFFF"/>
                </a:solidFill>
              </a14:hiddenFill>
            </a:ext>
          </a:extLst>
        </p:spPr>
      </p:pic>
      <p:sp>
        <p:nvSpPr>
          <p:cNvPr id="25602" name="Rectangle 2"/>
          <p:cNvSpPr>
            <a:spLocks noChangeArrowheads="1"/>
          </p:cNvSpPr>
          <p:nvPr/>
        </p:nvSpPr>
        <p:spPr bwMode="auto">
          <a:xfrm>
            <a:off x="381000" y="533400"/>
            <a:ext cx="83820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sr-Cyrl-CS" sz="2400" b="1" dirty="0" smtClean="0">
                <a:solidFill>
                  <a:srgbClr val="F79646"/>
                </a:solidFill>
                <a:latin typeface="Times New Roman" pitchFamily="18" charset="0"/>
                <a:ea typeface="Calibri" pitchFamily="34" charset="0"/>
                <a:cs typeface="Times New Roman" pitchFamily="18" charset="0"/>
              </a:rPr>
              <a:t>Партнерске организације које ће помоћи у реализацији пројекта, и њихова конкретна улога у пројекту</a:t>
            </a:r>
            <a:r>
              <a:rPr lang="en-US" sz="2400" b="1" dirty="0" smtClean="0">
                <a:solidFill>
                  <a:srgbClr val="F79646"/>
                </a:solidFill>
                <a:latin typeface="Times New Roman" pitchFamily="18" charset="0"/>
                <a:ea typeface="Calibri" pitchFamily="34" charset="0"/>
                <a:cs typeface="Times New Roman" pitchFamily="18" charset="0"/>
              </a:rPr>
              <a:t>:</a:t>
            </a:r>
            <a:endParaRPr lang="en-US" sz="2400" b="1" dirty="0" smtClean="0">
              <a:solidFill>
                <a:srgbClr val="F79646"/>
              </a:solidFill>
              <a:latin typeface="Times New Roman" pitchFamily="18" charset="0"/>
              <a:cs typeface="Times New Roman" pitchFamily="18" charset="0"/>
            </a:endParaRPr>
          </a:p>
          <a:p>
            <a:pPr eaLnBrk="0" fontAlgn="base" hangingPunct="0">
              <a:spcBef>
                <a:spcPct val="0"/>
              </a:spcBef>
              <a:spcAft>
                <a:spcPct val="0"/>
              </a:spcAft>
            </a:pPr>
            <a:endParaRPr lang="sr-Cyrl-RS" sz="2400" i="1" dirty="0" smtClean="0">
              <a:solidFill>
                <a:prstClr val="black"/>
              </a:solidFill>
              <a:latin typeface="Times New Roman" pitchFamily="18" charset="0"/>
              <a:ea typeface="Calibri" pitchFamily="34" charset="0"/>
              <a:cs typeface="Times New Roman" pitchFamily="18" charset="0"/>
            </a:endParaRPr>
          </a:p>
          <a:p>
            <a:pPr eaLnBrk="0" fontAlgn="base" hangingPunct="0">
              <a:spcBef>
                <a:spcPct val="0"/>
              </a:spcBef>
              <a:spcAft>
                <a:spcPct val="0"/>
              </a:spcAft>
            </a:pPr>
            <a:r>
              <a:rPr lang="en-US" sz="2400" i="1" dirty="0" err="1" smtClean="0">
                <a:solidFill>
                  <a:prstClr val="black"/>
                </a:solidFill>
                <a:latin typeface="Times New Roman" pitchFamily="18" charset="0"/>
                <a:ea typeface="Calibri" pitchFamily="34" charset="0"/>
                <a:cs typeface="Times New Roman" pitchFamily="18" charset="0"/>
              </a:rPr>
              <a:t>Канцеларија</a:t>
            </a:r>
            <a:r>
              <a:rPr lang="en-US" sz="2400" i="1" dirty="0" smtClean="0">
                <a:solidFill>
                  <a:prstClr val="black"/>
                </a:solidFill>
                <a:latin typeface="Times New Roman" pitchFamily="18" charset="0"/>
                <a:ea typeface="Calibri" pitchFamily="34" charset="0"/>
                <a:cs typeface="Times New Roman" pitchFamily="18" charset="0"/>
              </a:rPr>
              <a:t> </a:t>
            </a:r>
            <a:r>
              <a:rPr lang="en-US" sz="2400" i="1" dirty="0" err="1" smtClean="0">
                <a:solidFill>
                  <a:prstClr val="black"/>
                </a:solidFill>
                <a:latin typeface="Times New Roman" pitchFamily="18" charset="0"/>
                <a:ea typeface="Calibri" pitchFamily="34" charset="0"/>
                <a:cs typeface="Times New Roman" pitchFamily="18" charset="0"/>
              </a:rPr>
              <a:t>за</a:t>
            </a:r>
            <a:r>
              <a:rPr lang="en-US" sz="2400" i="1" dirty="0" smtClean="0">
                <a:solidFill>
                  <a:prstClr val="black"/>
                </a:solidFill>
                <a:latin typeface="Times New Roman" pitchFamily="18" charset="0"/>
                <a:ea typeface="Calibri" pitchFamily="34" charset="0"/>
                <a:cs typeface="Times New Roman" pitchFamily="18" charset="0"/>
              </a:rPr>
              <a:t> </a:t>
            </a:r>
            <a:r>
              <a:rPr lang="en-US" sz="2400" i="1" dirty="0" err="1" smtClean="0">
                <a:solidFill>
                  <a:prstClr val="black"/>
                </a:solidFill>
                <a:latin typeface="Times New Roman" pitchFamily="18" charset="0"/>
                <a:ea typeface="Calibri" pitchFamily="34" charset="0"/>
                <a:cs typeface="Times New Roman" pitchFamily="18" charset="0"/>
              </a:rPr>
              <a:t>младе</a:t>
            </a:r>
            <a:r>
              <a:rPr lang="en-US" sz="2400" i="1" dirty="0" smtClean="0">
                <a:solidFill>
                  <a:prstClr val="black"/>
                </a:solidFill>
                <a:latin typeface="Times New Roman" pitchFamily="18" charset="0"/>
                <a:ea typeface="Calibri" pitchFamily="34" charset="0"/>
                <a:cs typeface="Times New Roman" pitchFamily="18" charset="0"/>
              </a:rPr>
              <a:t> (КЗМ) </a:t>
            </a:r>
            <a:r>
              <a:rPr lang="en-US" sz="2400" dirty="0" smtClean="0">
                <a:solidFill>
                  <a:prstClr val="black"/>
                </a:solidFill>
                <a:latin typeface="Times New Roman" pitchFamily="18" charset="0"/>
                <a:ea typeface="Calibri" pitchFamily="34" charset="0"/>
                <a:cs typeface="Times New Roman" pitchFamily="18" charset="0"/>
              </a:rPr>
              <a:t>  </a:t>
            </a:r>
            <a:endParaRPr lang="sr-Cyrl-RS" sz="2400" dirty="0" smtClean="0">
              <a:solidFill>
                <a:prstClr val="black"/>
              </a:solidFill>
              <a:latin typeface="Times New Roman" pitchFamily="18" charset="0"/>
              <a:ea typeface="Calibri" pitchFamily="34" charset="0"/>
              <a:cs typeface="Times New Roman" pitchFamily="18" charset="0"/>
            </a:endParaRPr>
          </a:p>
          <a:p>
            <a:pPr eaLnBrk="0" fontAlgn="base" hangingPunct="0">
              <a:spcBef>
                <a:spcPct val="0"/>
              </a:spcBef>
              <a:spcAft>
                <a:spcPct val="0"/>
              </a:spcAft>
              <a:buFont typeface="Arial" pitchFamily="34" charset="0"/>
              <a:buChar char="•"/>
            </a:pPr>
            <a:r>
              <a:rPr lang="en-US" sz="2400" dirty="0" smtClean="0">
                <a:solidFill>
                  <a:prstClr val="black"/>
                </a:solidFill>
                <a:latin typeface="Times New Roman" pitchFamily="18" charset="0"/>
                <a:ea typeface="Calibri" pitchFamily="34" charset="0"/>
                <a:cs typeface="Times New Roman" pitchFamily="18" charset="0"/>
              </a:rPr>
              <a:t>10 </a:t>
            </a:r>
            <a:r>
              <a:rPr lang="en-US" sz="2400" dirty="0" err="1" smtClean="0">
                <a:solidFill>
                  <a:prstClr val="black"/>
                </a:solidFill>
                <a:latin typeface="Times New Roman" pitchFamily="18" charset="0"/>
                <a:ea typeface="Calibri" pitchFamily="34" charset="0"/>
                <a:cs typeface="Times New Roman" pitchFamily="18" charset="0"/>
              </a:rPr>
              <a:t>до</a:t>
            </a:r>
            <a:r>
              <a:rPr lang="en-US" sz="2400" dirty="0" smtClean="0">
                <a:solidFill>
                  <a:prstClr val="black"/>
                </a:solidFill>
                <a:latin typeface="Times New Roman" pitchFamily="18" charset="0"/>
                <a:ea typeface="Calibri" pitchFamily="34" charset="0"/>
                <a:cs typeface="Times New Roman" pitchFamily="18" charset="0"/>
              </a:rPr>
              <a:t> 15 </a:t>
            </a:r>
            <a:r>
              <a:rPr lang="en-US" sz="2400" dirty="0" err="1" smtClean="0">
                <a:solidFill>
                  <a:prstClr val="black"/>
                </a:solidFill>
                <a:latin typeface="Times New Roman" pitchFamily="18" charset="0"/>
                <a:ea typeface="Calibri" pitchFamily="34" charset="0"/>
                <a:cs typeface="Times New Roman" pitchFamily="18" charset="0"/>
              </a:rPr>
              <a:t>волонтера</a:t>
            </a:r>
            <a:r>
              <a:rPr lang="en-US" sz="2400" dirty="0" smtClean="0">
                <a:solidFill>
                  <a:prstClr val="black"/>
                </a:solidFill>
                <a:latin typeface="Times New Roman" pitchFamily="18" charset="0"/>
                <a:ea typeface="Calibri" pitchFamily="34" charset="0"/>
                <a:cs typeface="Times New Roman" pitchFamily="18" charset="0"/>
              </a:rPr>
              <a:t> КЗМ </a:t>
            </a:r>
            <a:r>
              <a:rPr lang="en-US" sz="2400" dirty="0" err="1" smtClean="0">
                <a:solidFill>
                  <a:prstClr val="black"/>
                </a:solidFill>
                <a:latin typeface="Times New Roman" pitchFamily="18" charset="0"/>
                <a:ea typeface="Calibri" pitchFamily="34" charset="0"/>
                <a:cs typeface="Times New Roman" pitchFamily="18" charset="0"/>
              </a:rPr>
              <a:t>који</a:t>
            </a:r>
            <a:r>
              <a:rPr lang="en-US" sz="2400" dirty="0" smtClean="0">
                <a:solidFill>
                  <a:prstClr val="black"/>
                </a:solidFill>
                <a:latin typeface="Times New Roman" pitchFamily="18" charset="0"/>
                <a:ea typeface="Calibri" pitchFamily="34" charset="0"/>
                <a:cs typeface="Times New Roman" pitchFamily="18" charset="0"/>
              </a:rPr>
              <a:t> </a:t>
            </a:r>
            <a:r>
              <a:rPr lang="en-US" sz="2400" dirty="0" err="1" smtClean="0">
                <a:solidFill>
                  <a:prstClr val="black"/>
                </a:solidFill>
                <a:latin typeface="Times New Roman" pitchFamily="18" charset="0"/>
                <a:ea typeface="Calibri" pitchFamily="34" charset="0"/>
                <a:cs typeface="Times New Roman" pitchFamily="18" charset="0"/>
              </a:rPr>
              <a:t>би</a:t>
            </a:r>
            <a:r>
              <a:rPr lang="en-US" sz="2400" dirty="0" smtClean="0">
                <a:solidFill>
                  <a:prstClr val="black"/>
                </a:solidFill>
                <a:latin typeface="Times New Roman" pitchFamily="18" charset="0"/>
                <a:ea typeface="Calibri" pitchFamily="34" charset="0"/>
                <a:cs typeface="Times New Roman" pitchFamily="18" charset="0"/>
              </a:rPr>
              <a:t> </a:t>
            </a:r>
            <a:r>
              <a:rPr lang="en-US" sz="2400" dirty="0" err="1" smtClean="0">
                <a:solidFill>
                  <a:prstClr val="black"/>
                </a:solidFill>
                <a:latin typeface="Times New Roman" pitchFamily="18" charset="0"/>
                <a:ea typeface="Calibri" pitchFamily="34" charset="0"/>
                <a:cs typeface="Times New Roman" pitchFamily="18" charset="0"/>
              </a:rPr>
              <a:t>помагали</a:t>
            </a:r>
            <a:r>
              <a:rPr lang="en-US" sz="2400" dirty="0" smtClean="0">
                <a:solidFill>
                  <a:prstClr val="black"/>
                </a:solidFill>
                <a:latin typeface="Times New Roman" pitchFamily="18" charset="0"/>
                <a:ea typeface="Calibri" pitchFamily="34" charset="0"/>
                <a:cs typeface="Times New Roman" pitchFamily="18" charset="0"/>
              </a:rPr>
              <a:t> </a:t>
            </a:r>
            <a:r>
              <a:rPr lang="en-US" sz="2400" dirty="0" err="1" smtClean="0">
                <a:solidFill>
                  <a:prstClr val="black"/>
                </a:solidFill>
                <a:latin typeface="Times New Roman" pitchFamily="18" charset="0"/>
                <a:ea typeface="Calibri" pitchFamily="34" charset="0"/>
                <a:cs typeface="Times New Roman" pitchFamily="18" charset="0"/>
              </a:rPr>
              <a:t>при</a:t>
            </a:r>
            <a:r>
              <a:rPr lang="en-US" sz="2400" dirty="0" smtClean="0">
                <a:solidFill>
                  <a:prstClr val="black"/>
                </a:solidFill>
                <a:latin typeface="Times New Roman" pitchFamily="18" charset="0"/>
                <a:ea typeface="Calibri" pitchFamily="34" charset="0"/>
                <a:cs typeface="Times New Roman" pitchFamily="18" charset="0"/>
              </a:rPr>
              <a:t> </a:t>
            </a:r>
            <a:endParaRPr lang="sr-Cyrl-RS" sz="2400" dirty="0" smtClean="0">
              <a:solidFill>
                <a:prstClr val="black"/>
              </a:solidFill>
              <a:latin typeface="Times New Roman" pitchFamily="18" charset="0"/>
              <a:ea typeface="Calibri" pitchFamily="34" charset="0"/>
              <a:cs typeface="Times New Roman" pitchFamily="18" charset="0"/>
            </a:endParaRPr>
          </a:p>
          <a:p>
            <a:pPr eaLnBrk="0" fontAlgn="base" hangingPunct="0">
              <a:spcBef>
                <a:spcPct val="0"/>
              </a:spcBef>
              <a:spcAft>
                <a:spcPct val="0"/>
              </a:spcAft>
            </a:pPr>
            <a:r>
              <a:rPr lang="en-US" sz="2400" dirty="0" err="1" smtClean="0">
                <a:solidFill>
                  <a:prstClr val="black"/>
                </a:solidFill>
                <a:latin typeface="Times New Roman" pitchFamily="18" charset="0"/>
                <a:ea typeface="Calibri" pitchFamily="34" charset="0"/>
                <a:cs typeface="Times New Roman" pitchFamily="18" charset="0"/>
              </a:rPr>
              <a:t>организацији</a:t>
            </a:r>
            <a:r>
              <a:rPr lang="en-US" sz="2400" dirty="0" smtClean="0">
                <a:solidFill>
                  <a:prstClr val="black"/>
                </a:solidFill>
                <a:latin typeface="Times New Roman" pitchFamily="18" charset="0"/>
                <a:ea typeface="Calibri" pitchFamily="34" charset="0"/>
                <a:cs typeface="Times New Roman" pitchFamily="18" charset="0"/>
              </a:rPr>
              <a:t> и </a:t>
            </a:r>
            <a:r>
              <a:rPr lang="en-US" sz="2400" dirty="0" err="1" smtClean="0">
                <a:solidFill>
                  <a:prstClr val="black"/>
                </a:solidFill>
                <a:latin typeface="Times New Roman" pitchFamily="18" charset="0"/>
                <a:ea typeface="Calibri" pitchFamily="34" charset="0"/>
                <a:cs typeface="Times New Roman" pitchFamily="18" charset="0"/>
              </a:rPr>
              <a:t>реализацији</a:t>
            </a:r>
            <a:r>
              <a:rPr lang="en-US" sz="2400" dirty="0" smtClean="0">
                <a:solidFill>
                  <a:prstClr val="black"/>
                </a:solidFill>
                <a:latin typeface="Times New Roman" pitchFamily="18" charset="0"/>
                <a:ea typeface="Calibri" pitchFamily="34" charset="0"/>
                <a:cs typeface="Times New Roman" pitchFamily="18" charset="0"/>
              </a:rPr>
              <a:t> </a:t>
            </a:r>
            <a:r>
              <a:rPr lang="en-US" sz="2400" dirty="0" err="1" smtClean="0">
                <a:solidFill>
                  <a:prstClr val="black"/>
                </a:solidFill>
                <a:latin typeface="Times New Roman" pitchFamily="18" charset="0"/>
                <a:ea typeface="Calibri" pitchFamily="34" charset="0"/>
                <a:cs typeface="Times New Roman" pitchFamily="18" charset="0"/>
              </a:rPr>
              <a:t>завршног</a:t>
            </a:r>
            <a:r>
              <a:rPr lang="en-US" sz="2400" dirty="0" smtClean="0">
                <a:solidFill>
                  <a:prstClr val="black"/>
                </a:solidFill>
                <a:latin typeface="Times New Roman" pitchFamily="18" charset="0"/>
                <a:ea typeface="Calibri" pitchFamily="34" charset="0"/>
                <a:cs typeface="Times New Roman" pitchFamily="18" charset="0"/>
              </a:rPr>
              <a:t> </a:t>
            </a:r>
            <a:r>
              <a:rPr lang="en-US" sz="2400" dirty="0" err="1" smtClean="0">
                <a:solidFill>
                  <a:prstClr val="black"/>
                </a:solidFill>
                <a:latin typeface="Times New Roman" pitchFamily="18" charset="0"/>
                <a:ea typeface="Calibri" pitchFamily="34" charset="0"/>
                <a:cs typeface="Times New Roman" pitchFamily="18" charset="0"/>
              </a:rPr>
              <a:t>сајма</a:t>
            </a:r>
            <a:endParaRPr lang="en-US" sz="2400" dirty="0" smtClean="0">
              <a:solidFill>
                <a:prstClr val="black"/>
              </a:solidFill>
              <a:latin typeface="Times New Roman" pitchFamily="18" charset="0"/>
              <a:cs typeface="Times New Roman" pitchFamily="18" charset="0"/>
            </a:endParaRPr>
          </a:p>
          <a:p>
            <a:pPr eaLnBrk="0" fontAlgn="base" hangingPunct="0">
              <a:spcBef>
                <a:spcPct val="0"/>
              </a:spcBef>
              <a:spcAft>
                <a:spcPct val="0"/>
              </a:spcAft>
            </a:pPr>
            <a:endParaRPr lang="sr-Cyrl-RS" sz="2400" dirty="0" smtClean="0">
              <a:solidFill>
                <a:prstClr val="black"/>
              </a:solidFill>
              <a:latin typeface="Times New Roman" pitchFamily="18" charset="0"/>
              <a:ea typeface="Calibri" pitchFamily="34" charset="0"/>
              <a:cs typeface="Times New Roman" pitchFamily="18" charset="0"/>
            </a:endParaRPr>
          </a:p>
          <a:p>
            <a:pPr eaLnBrk="0" fontAlgn="base" hangingPunct="0">
              <a:spcBef>
                <a:spcPct val="0"/>
              </a:spcBef>
              <a:spcAft>
                <a:spcPct val="0"/>
              </a:spcAft>
            </a:pPr>
            <a:r>
              <a:rPr lang="en-US" sz="2400" dirty="0" err="1" smtClean="0">
                <a:solidFill>
                  <a:prstClr val="black"/>
                </a:solidFill>
                <a:latin typeface="Times New Roman" pitchFamily="18" charset="0"/>
                <a:ea typeface="Calibri" pitchFamily="34" charset="0"/>
                <a:cs typeface="Times New Roman" pitchFamily="18" charset="0"/>
              </a:rPr>
              <a:t>То</a:t>
            </a:r>
            <a:r>
              <a:rPr lang="en-US" sz="2400" dirty="0" smtClean="0">
                <a:solidFill>
                  <a:prstClr val="black"/>
                </a:solidFill>
                <a:latin typeface="Times New Roman" pitchFamily="18" charset="0"/>
                <a:ea typeface="Calibri" pitchFamily="34" charset="0"/>
                <a:cs typeface="Times New Roman" pitchFamily="18" charset="0"/>
              </a:rPr>
              <a:t> </a:t>
            </a:r>
            <a:r>
              <a:rPr lang="en-US" sz="2400" dirty="0" err="1" smtClean="0">
                <a:solidFill>
                  <a:prstClr val="black"/>
                </a:solidFill>
                <a:latin typeface="Times New Roman" pitchFamily="18" charset="0"/>
                <a:ea typeface="Calibri" pitchFamily="34" charset="0"/>
                <a:cs typeface="Times New Roman" pitchFamily="18" charset="0"/>
              </a:rPr>
              <a:t>би</a:t>
            </a:r>
            <a:r>
              <a:rPr lang="en-US" sz="2400" dirty="0" smtClean="0">
                <a:solidFill>
                  <a:prstClr val="black"/>
                </a:solidFill>
                <a:latin typeface="Times New Roman" pitchFamily="18" charset="0"/>
                <a:ea typeface="Calibri" pitchFamily="34" charset="0"/>
                <a:cs typeface="Times New Roman" pitchFamily="18" charset="0"/>
              </a:rPr>
              <a:t> </a:t>
            </a:r>
            <a:r>
              <a:rPr lang="en-US" sz="2400" dirty="0" err="1" smtClean="0">
                <a:solidFill>
                  <a:prstClr val="black"/>
                </a:solidFill>
                <a:latin typeface="Times New Roman" pitchFamily="18" charset="0"/>
                <a:ea typeface="Calibri" pitchFamily="34" charset="0"/>
                <a:cs typeface="Times New Roman" pitchFamily="18" charset="0"/>
              </a:rPr>
              <a:t>подразумевало</a:t>
            </a:r>
            <a:r>
              <a:rPr lang="en-US" sz="2400" dirty="0" smtClean="0">
                <a:solidFill>
                  <a:prstClr val="black"/>
                </a:solidFill>
                <a:latin typeface="Times New Roman" pitchFamily="18" charset="0"/>
                <a:ea typeface="Calibri" pitchFamily="34" charset="0"/>
                <a:cs typeface="Times New Roman" pitchFamily="18" charset="0"/>
              </a:rPr>
              <a:t>: </a:t>
            </a:r>
            <a:endParaRPr lang="en-US" sz="2400" dirty="0" smtClean="0">
              <a:solidFill>
                <a:prstClr val="black"/>
              </a:solidFill>
              <a:latin typeface="Times New Roman" pitchFamily="18" charset="0"/>
              <a:cs typeface="Times New Roman" pitchFamily="18" charset="0"/>
            </a:endParaRPr>
          </a:p>
          <a:p>
            <a:pPr eaLnBrk="0" fontAlgn="base" hangingPunct="0">
              <a:spcBef>
                <a:spcPct val="0"/>
              </a:spcBef>
              <a:spcAft>
                <a:spcPct val="0"/>
              </a:spcAft>
            </a:pPr>
            <a:r>
              <a:rPr lang="en-US" sz="2400" dirty="0" smtClean="0">
                <a:solidFill>
                  <a:srgbClr val="000000"/>
                </a:solidFill>
                <a:latin typeface="Times New Roman" pitchFamily="18" charset="0"/>
                <a:ea typeface="Calibri" pitchFamily="34" charset="0"/>
                <a:cs typeface="Times New Roman" pitchFamily="18" charset="0"/>
              </a:rPr>
              <a:t>- </a:t>
            </a:r>
            <a:r>
              <a:rPr lang="sr-Latn-CS" sz="2400" dirty="0" smtClean="0">
                <a:solidFill>
                  <a:srgbClr val="000000"/>
                </a:solidFill>
                <a:latin typeface="Times New Roman" pitchFamily="18" charset="0"/>
                <a:ea typeface="Calibri" pitchFamily="34" charset="0"/>
                <a:cs typeface="Times New Roman" pitchFamily="18" charset="0"/>
              </a:rPr>
              <a:t>дочекив</a:t>
            </a:r>
            <a:r>
              <a:rPr lang="sr-Cyrl-RS" sz="2400" dirty="0" smtClean="0">
                <a:solidFill>
                  <a:srgbClr val="000000"/>
                </a:solidFill>
                <a:latin typeface="Times New Roman" pitchFamily="18" charset="0"/>
                <a:ea typeface="Calibri" pitchFamily="34" charset="0"/>
                <a:cs typeface="Times New Roman" pitchFamily="18" charset="0"/>
              </a:rPr>
              <a:t>а</a:t>
            </a:r>
            <a:r>
              <a:rPr lang="en-US" sz="2400" dirty="0" err="1" smtClean="0">
                <a:solidFill>
                  <a:srgbClr val="000000"/>
                </a:solidFill>
                <a:latin typeface="Times New Roman" pitchFamily="18" charset="0"/>
                <a:ea typeface="Calibri" pitchFamily="34" charset="0"/>
                <a:cs typeface="Times New Roman" pitchFamily="18" charset="0"/>
              </a:rPr>
              <a:t>ње</a:t>
            </a:r>
            <a:r>
              <a:rPr lang="en-US" sz="2400" dirty="0" smtClean="0">
                <a:solidFill>
                  <a:srgbClr val="000000"/>
                </a:solidFill>
                <a:latin typeface="Times New Roman" pitchFamily="18" charset="0"/>
                <a:ea typeface="Calibri" pitchFamily="34" charset="0"/>
                <a:cs typeface="Times New Roman" pitchFamily="18" charset="0"/>
              </a:rPr>
              <a:t> и </a:t>
            </a:r>
            <a:r>
              <a:rPr lang="en-US" sz="2400" dirty="0" err="1" smtClean="0">
                <a:solidFill>
                  <a:srgbClr val="000000"/>
                </a:solidFill>
                <a:latin typeface="Times New Roman" pitchFamily="18" charset="0"/>
                <a:ea typeface="Calibri" pitchFamily="34" charset="0"/>
                <a:cs typeface="Times New Roman" pitchFamily="18" charset="0"/>
              </a:rPr>
              <a:t>усмеравање</a:t>
            </a:r>
            <a:r>
              <a:rPr lang="en-US" sz="2400" dirty="0" smtClean="0">
                <a:solidFill>
                  <a:srgbClr val="000000"/>
                </a:solidFill>
                <a:latin typeface="Times New Roman" pitchFamily="18" charset="0"/>
                <a:ea typeface="Calibri" pitchFamily="34" charset="0"/>
                <a:cs typeface="Times New Roman" pitchFamily="18" charset="0"/>
              </a:rPr>
              <a:t> </a:t>
            </a:r>
            <a:r>
              <a:rPr lang="en-US" sz="2400" dirty="0" err="1" smtClean="0">
                <a:solidFill>
                  <a:srgbClr val="000000"/>
                </a:solidFill>
                <a:latin typeface="Times New Roman" pitchFamily="18" charset="0"/>
                <a:ea typeface="Calibri" pitchFamily="34" charset="0"/>
                <a:cs typeface="Times New Roman" pitchFamily="18" charset="0"/>
              </a:rPr>
              <a:t>посетилаца</a:t>
            </a:r>
            <a:r>
              <a:rPr lang="en-US" sz="2400" dirty="0" smtClean="0">
                <a:solidFill>
                  <a:srgbClr val="000000"/>
                </a:solidFill>
                <a:latin typeface="Times New Roman" pitchFamily="18" charset="0"/>
                <a:ea typeface="Calibri" pitchFamily="34" charset="0"/>
                <a:cs typeface="Times New Roman" pitchFamily="18" charset="0"/>
              </a:rPr>
              <a:t> </a:t>
            </a:r>
            <a:r>
              <a:rPr lang="en-US" sz="2400" dirty="0" err="1" smtClean="0">
                <a:solidFill>
                  <a:srgbClr val="000000"/>
                </a:solidFill>
                <a:latin typeface="Times New Roman" pitchFamily="18" charset="0"/>
                <a:ea typeface="Calibri" pitchFamily="34" charset="0"/>
                <a:cs typeface="Times New Roman" pitchFamily="18" charset="0"/>
              </a:rPr>
              <a:t>ка</a:t>
            </a:r>
            <a:r>
              <a:rPr lang="en-US" sz="2400" dirty="0" smtClean="0">
                <a:solidFill>
                  <a:srgbClr val="000000"/>
                </a:solidFill>
                <a:latin typeface="Times New Roman" pitchFamily="18" charset="0"/>
                <a:ea typeface="Calibri" pitchFamily="34" charset="0"/>
                <a:cs typeface="Times New Roman" pitchFamily="18" charset="0"/>
              </a:rPr>
              <a:t> </a:t>
            </a:r>
            <a:r>
              <a:rPr lang="en-US" sz="2400" dirty="0" err="1" smtClean="0">
                <a:solidFill>
                  <a:srgbClr val="000000"/>
                </a:solidFill>
                <a:latin typeface="Times New Roman" pitchFamily="18" charset="0"/>
                <a:ea typeface="Calibri" pitchFamily="34" charset="0"/>
                <a:cs typeface="Times New Roman" pitchFamily="18" charset="0"/>
              </a:rPr>
              <a:t>местима</a:t>
            </a:r>
            <a:r>
              <a:rPr lang="en-US" sz="2400" dirty="0" smtClean="0">
                <a:solidFill>
                  <a:srgbClr val="000000"/>
                </a:solidFill>
                <a:latin typeface="Times New Roman" pitchFamily="18" charset="0"/>
                <a:ea typeface="Calibri" pitchFamily="34" charset="0"/>
                <a:cs typeface="Times New Roman" pitchFamily="18" charset="0"/>
              </a:rPr>
              <a:t> у </a:t>
            </a:r>
            <a:r>
              <a:rPr lang="en-US" sz="2400" dirty="0" err="1" smtClean="0">
                <a:solidFill>
                  <a:srgbClr val="000000"/>
                </a:solidFill>
                <a:latin typeface="Times New Roman" pitchFamily="18" charset="0"/>
                <a:ea typeface="Calibri" pitchFamily="34" charset="0"/>
                <a:cs typeface="Times New Roman" pitchFamily="18" charset="0"/>
              </a:rPr>
              <a:t>школи</a:t>
            </a:r>
            <a:r>
              <a:rPr lang="en-US" sz="2400" dirty="0" smtClean="0">
                <a:solidFill>
                  <a:srgbClr val="000000"/>
                </a:solidFill>
                <a:latin typeface="Times New Roman" pitchFamily="18" charset="0"/>
                <a:ea typeface="Calibri" pitchFamily="34" charset="0"/>
                <a:cs typeface="Times New Roman" pitchFamily="18" charset="0"/>
              </a:rPr>
              <a:t> </a:t>
            </a:r>
            <a:r>
              <a:rPr lang="en-US" sz="2400" dirty="0" err="1" smtClean="0">
                <a:solidFill>
                  <a:srgbClr val="000000"/>
                </a:solidFill>
                <a:latin typeface="Times New Roman" pitchFamily="18" charset="0"/>
                <a:ea typeface="Calibri" pitchFamily="34" charset="0"/>
                <a:cs typeface="Times New Roman" pitchFamily="18" charset="0"/>
              </a:rPr>
              <a:t>на</a:t>
            </a:r>
            <a:r>
              <a:rPr lang="en-US" sz="2400" dirty="0" smtClean="0">
                <a:solidFill>
                  <a:srgbClr val="000000"/>
                </a:solidFill>
                <a:latin typeface="Times New Roman" pitchFamily="18" charset="0"/>
                <a:ea typeface="Calibri" pitchFamily="34" charset="0"/>
                <a:cs typeface="Times New Roman" pitchFamily="18" charset="0"/>
              </a:rPr>
              <a:t> </a:t>
            </a:r>
            <a:r>
              <a:rPr lang="en-US" sz="2400" dirty="0" err="1" smtClean="0">
                <a:solidFill>
                  <a:srgbClr val="000000"/>
                </a:solidFill>
                <a:latin typeface="Times New Roman" pitchFamily="18" charset="0"/>
                <a:ea typeface="Calibri" pitchFamily="34" charset="0"/>
                <a:cs typeface="Times New Roman" pitchFamily="18" charset="0"/>
              </a:rPr>
              <a:t>којима</a:t>
            </a:r>
            <a:r>
              <a:rPr lang="en-US" sz="2400" dirty="0" smtClean="0">
                <a:solidFill>
                  <a:srgbClr val="000000"/>
                </a:solidFill>
                <a:latin typeface="Times New Roman" pitchFamily="18" charset="0"/>
                <a:ea typeface="Calibri" pitchFamily="34" charset="0"/>
                <a:cs typeface="Times New Roman" pitchFamily="18" charset="0"/>
              </a:rPr>
              <a:t> </a:t>
            </a:r>
            <a:r>
              <a:rPr lang="en-US" sz="2400" dirty="0" err="1" smtClean="0">
                <a:solidFill>
                  <a:srgbClr val="000000"/>
                </a:solidFill>
                <a:latin typeface="Times New Roman" pitchFamily="18" charset="0"/>
                <a:ea typeface="Calibri" pitchFamily="34" charset="0"/>
                <a:cs typeface="Times New Roman" pitchFamily="18" charset="0"/>
              </a:rPr>
              <a:t>се</a:t>
            </a:r>
            <a:r>
              <a:rPr lang="en-US" sz="2400" dirty="0" smtClean="0">
                <a:solidFill>
                  <a:srgbClr val="000000"/>
                </a:solidFill>
                <a:latin typeface="Times New Roman" pitchFamily="18" charset="0"/>
                <a:ea typeface="Calibri" pitchFamily="34" charset="0"/>
                <a:cs typeface="Times New Roman" pitchFamily="18" charset="0"/>
              </a:rPr>
              <a:t> </a:t>
            </a:r>
            <a:r>
              <a:rPr lang="en-US" sz="2400" dirty="0" err="1" smtClean="0">
                <a:solidFill>
                  <a:srgbClr val="000000"/>
                </a:solidFill>
                <a:latin typeface="Times New Roman" pitchFamily="18" charset="0"/>
                <a:ea typeface="Calibri" pitchFamily="34" charset="0"/>
                <a:cs typeface="Times New Roman" pitchFamily="18" charset="0"/>
              </a:rPr>
              <a:t>презентују</a:t>
            </a:r>
            <a:r>
              <a:rPr lang="en-US" sz="2400" dirty="0" smtClean="0">
                <a:solidFill>
                  <a:srgbClr val="000000"/>
                </a:solidFill>
                <a:latin typeface="Times New Roman" pitchFamily="18" charset="0"/>
                <a:ea typeface="Calibri" pitchFamily="34" charset="0"/>
                <a:cs typeface="Times New Roman" pitchFamily="18" charset="0"/>
              </a:rPr>
              <a:t> </a:t>
            </a:r>
            <a:r>
              <a:rPr lang="en-US" sz="2400" dirty="0" err="1" smtClean="0">
                <a:solidFill>
                  <a:srgbClr val="000000"/>
                </a:solidFill>
                <a:latin typeface="Times New Roman" pitchFamily="18" charset="0"/>
                <a:ea typeface="Calibri" pitchFamily="34" charset="0"/>
                <a:cs typeface="Times New Roman" pitchFamily="18" charset="0"/>
              </a:rPr>
              <a:t>поставке</a:t>
            </a:r>
            <a:r>
              <a:rPr lang="en-US" sz="2400" dirty="0" smtClean="0">
                <a:solidFill>
                  <a:srgbClr val="000000"/>
                </a:solidFill>
                <a:latin typeface="Times New Roman" pitchFamily="18" charset="0"/>
                <a:ea typeface="Calibri" pitchFamily="34" charset="0"/>
                <a:cs typeface="Times New Roman" pitchFamily="18" charset="0"/>
              </a:rPr>
              <a:t>/</a:t>
            </a:r>
            <a:r>
              <a:rPr lang="en-US" sz="2400" dirty="0" err="1" smtClean="0">
                <a:solidFill>
                  <a:srgbClr val="000000"/>
                </a:solidFill>
                <a:latin typeface="Times New Roman" pitchFamily="18" charset="0"/>
                <a:ea typeface="Calibri" pitchFamily="34" charset="0"/>
                <a:cs typeface="Times New Roman" pitchFamily="18" charset="0"/>
              </a:rPr>
              <a:t>радионице</a:t>
            </a:r>
            <a:r>
              <a:rPr lang="en-US" sz="2400" dirty="0" smtClean="0">
                <a:solidFill>
                  <a:srgbClr val="000000"/>
                </a:solidFill>
                <a:latin typeface="Times New Roman" pitchFamily="18" charset="0"/>
                <a:ea typeface="Calibri" pitchFamily="34" charset="0"/>
                <a:cs typeface="Times New Roman" pitchFamily="18" charset="0"/>
              </a:rPr>
              <a:t> </a:t>
            </a:r>
            <a:r>
              <a:rPr lang="en-US" sz="2400" dirty="0" err="1" smtClean="0">
                <a:solidFill>
                  <a:srgbClr val="000000"/>
                </a:solidFill>
                <a:latin typeface="Times New Roman" pitchFamily="18" charset="0"/>
                <a:ea typeface="Calibri" pitchFamily="34" charset="0"/>
                <a:cs typeface="Times New Roman" pitchFamily="18" charset="0"/>
              </a:rPr>
              <a:t>тимова</a:t>
            </a:r>
            <a:endParaRPr lang="en-US" sz="2400" dirty="0" smtClean="0">
              <a:solidFill>
                <a:prstClr val="black"/>
              </a:solidFill>
              <a:latin typeface="Times New Roman" pitchFamily="18" charset="0"/>
              <a:cs typeface="Times New Roman" pitchFamily="18" charset="0"/>
            </a:endParaRPr>
          </a:p>
          <a:p>
            <a:pPr eaLnBrk="0" fontAlgn="base" hangingPunct="0">
              <a:spcBef>
                <a:spcPct val="0"/>
              </a:spcBef>
              <a:spcAft>
                <a:spcPct val="0"/>
              </a:spcAft>
            </a:pPr>
            <a:r>
              <a:rPr lang="en-US" sz="2400" dirty="0" smtClean="0">
                <a:solidFill>
                  <a:srgbClr val="000000"/>
                </a:solidFill>
                <a:latin typeface="Times New Roman" pitchFamily="18" charset="0"/>
                <a:ea typeface="Calibri" pitchFamily="34" charset="0"/>
                <a:cs typeface="Times New Roman" pitchFamily="18" charset="0"/>
              </a:rPr>
              <a:t>- </a:t>
            </a:r>
            <a:r>
              <a:rPr lang="en-US" sz="2400" dirty="0" err="1" smtClean="0">
                <a:solidFill>
                  <a:srgbClr val="000000"/>
                </a:solidFill>
                <a:latin typeface="Times New Roman" pitchFamily="18" charset="0"/>
                <a:ea typeface="Calibri" pitchFamily="34" charset="0"/>
                <a:cs typeface="Times New Roman" pitchFamily="18" charset="0"/>
              </a:rPr>
              <a:t>снабдевање</a:t>
            </a:r>
            <a:r>
              <a:rPr lang="en-US" sz="2400" dirty="0" smtClean="0">
                <a:solidFill>
                  <a:srgbClr val="000000"/>
                </a:solidFill>
                <a:latin typeface="Times New Roman" pitchFamily="18" charset="0"/>
                <a:ea typeface="Calibri" pitchFamily="34" charset="0"/>
                <a:cs typeface="Times New Roman" pitchFamily="18" charset="0"/>
              </a:rPr>
              <a:t> </a:t>
            </a:r>
            <a:r>
              <a:rPr lang="en-US" sz="2400" dirty="0" err="1" smtClean="0">
                <a:solidFill>
                  <a:srgbClr val="000000"/>
                </a:solidFill>
                <a:latin typeface="Times New Roman" pitchFamily="18" charset="0"/>
                <a:ea typeface="Calibri" pitchFamily="34" charset="0"/>
                <a:cs typeface="Times New Roman" pitchFamily="18" charset="0"/>
              </a:rPr>
              <a:t>радних</a:t>
            </a:r>
            <a:r>
              <a:rPr lang="en-US" sz="2400" dirty="0" smtClean="0">
                <a:solidFill>
                  <a:srgbClr val="000000"/>
                </a:solidFill>
                <a:latin typeface="Times New Roman" pitchFamily="18" charset="0"/>
                <a:ea typeface="Calibri" pitchFamily="34" charset="0"/>
                <a:cs typeface="Times New Roman" pitchFamily="18" charset="0"/>
              </a:rPr>
              <a:t> </a:t>
            </a:r>
            <a:r>
              <a:rPr lang="en-US" sz="2400" dirty="0" err="1" smtClean="0">
                <a:solidFill>
                  <a:srgbClr val="000000"/>
                </a:solidFill>
                <a:latin typeface="Times New Roman" pitchFamily="18" charset="0"/>
                <a:ea typeface="Calibri" pitchFamily="34" charset="0"/>
                <a:cs typeface="Times New Roman" pitchFamily="18" charset="0"/>
              </a:rPr>
              <a:t>места</a:t>
            </a:r>
            <a:r>
              <a:rPr lang="en-US" sz="2400" dirty="0" smtClean="0">
                <a:solidFill>
                  <a:srgbClr val="000000"/>
                </a:solidFill>
                <a:latin typeface="Times New Roman" pitchFamily="18" charset="0"/>
                <a:ea typeface="Calibri" pitchFamily="34" charset="0"/>
                <a:cs typeface="Times New Roman" pitchFamily="18" charset="0"/>
              </a:rPr>
              <a:t> </a:t>
            </a:r>
            <a:r>
              <a:rPr lang="en-US" sz="2400" dirty="0" err="1" smtClean="0">
                <a:solidFill>
                  <a:srgbClr val="000000"/>
                </a:solidFill>
                <a:latin typeface="Times New Roman" pitchFamily="18" charset="0"/>
                <a:ea typeface="Calibri" pitchFamily="34" charset="0"/>
                <a:cs typeface="Times New Roman" pitchFamily="18" charset="0"/>
              </a:rPr>
              <a:t>потребним</a:t>
            </a:r>
            <a:r>
              <a:rPr lang="en-US" sz="2400" dirty="0" smtClean="0">
                <a:solidFill>
                  <a:srgbClr val="000000"/>
                </a:solidFill>
                <a:latin typeface="Times New Roman" pitchFamily="18" charset="0"/>
                <a:ea typeface="Calibri" pitchFamily="34" charset="0"/>
                <a:cs typeface="Times New Roman" pitchFamily="18" charset="0"/>
              </a:rPr>
              <a:t> </a:t>
            </a:r>
            <a:r>
              <a:rPr lang="en-US" sz="2400" dirty="0" err="1" smtClean="0">
                <a:solidFill>
                  <a:srgbClr val="000000"/>
                </a:solidFill>
                <a:latin typeface="Times New Roman" pitchFamily="18" charset="0"/>
                <a:ea typeface="Calibri" pitchFamily="34" charset="0"/>
                <a:cs typeface="Times New Roman" pitchFamily="18" charset="0"/>
              </a:rPr>
              <a:t>материјалом</a:t>
            </a:r>
            <a:r>
              <a:rPr lang="en-US" sz="2400" dirty="0" smtClean="0">
                <a:solidFill>
                  <a:srgbClr val="000000"/>
                </a:solidFill>
                <a:latin typeface="Times New Roman" pitchFamily="18" charset="0"/>
                <a:ea typeface="Calibri" pitchFamily="34" charset="0"/>
                <a:cs typeface="Times New Roman" pitchFamily="18" charset="0"/>
              </a:rPr>
              <a:t> </a:t>
            </a:r>
            <a:r>
              <a:rPr lang="en-US" sz="2400" dirty="0" err="1" smtClean="0">
                <a:solidFill>
                  <a:srgbClr val="000000"/>
                </a:solidFill>
                <a:latin typeface="Times New Roman" pitchFamily="18" charset="0"/>
                <a:ea typeface="Calibri" pitchFamily="34" charset="0"/>
                <a:cs typeface="Times New Roman" pitchFamily="18" charset="0"/>
              </a:rPr>
              <a:t>за</a:t>
            </a:r>
            <a:r>
              <a:rPr lang="en-US" sz="2400" dirty="0" smtClean="0">
                <a:solidFill>
                  <a:srgbClr val="000000"/>
                </a:solidFill>
                <a:latin typeface="Times New Roman" pitchFamily="18" charset="0"/>
                <a:ea typeface="Calibri" pitchFamily="34" charset="0"/>
                <a:cs typeface="Times New Roman" pitchFamily="18" charset="0"/>
              </a:rPr>
              <a:t> </a:t>
            </a:r>
            <a:r>
              <a:rPr lang="en-US" sz="2400" dirty="0" err="1" smtClean="0">
                <a:solidFill>
                  <a:srgbClr val="000000"/>
                </a:solidFill>
                <a:latin typeface="Times New Roman" pitchFamily="18" charset="0"/>
                <a:ea typeface="Calibri" pitchFamily="34" charset="0"/>
                <a:cs typeface="Times New Roman" pitchFamily="18" charset="0"/>
              </a:rPr>
              <a:t>рад</a:t>
            </a:r>
            <a:endParaRPr lang="en-US" sz="2400" dirty="0" smtClean="0">
              <a:solidFill>
                <a:prstClr val="black"/>
              </a:solidFill>
              <a:latin typeface="Times New Roman" pitchFamily="18" charset="0"/>
              <a:cs typeface="Times New Roman" pitchFamily="18" charset="0"/>
            </a:endParaRPr>
          </a:p>
          <a:p>
            <a:pPr eaLnBrk="0" fontAlgn="base" hangingPunct="0">
              <a:spcBef>
                <a:spcPct val="0"/>
              </a:spcBef>
              <a:spcAft>
                <a:spcPct val="0"/>
              </a:spcAft>
            </a:pPr>
            <a:r>
              <a:rPr lang="en-US" sz="2400" dirty="0" smtClean="0">
                <a:solidFill>
                  <a:srgbClr val="000000"/>
                </a:solidFill>
                <a:latin typeface="Times New Roman" pitchFamily="18" charset="0"/>
                <a:ea typeface="Calibri" pitchFamily="34" charset="0"/>
                <a:cs typeface="Times New Roman" pitchFamily="18" charset="0"/>
              </a:rPr>
              <a:t>- </a:t>
            </a:r>
            <a:r>
              <a:rPr lang="en-US" sz="2400" dirty="0" err="1" smtClean="0">
                <a:solidFill>
                  <a:srgbClr val="000000"/>
                </a:solidFill>
                <a:latin typeface="Times New Roman" pitchFamily="18" charset="0"/>
                <a:ea typeface="Calibri" pitchFamily="34" charset="0"/>
                <a:cs typeface="Times New Roman" pitchFamily="18" charset="0"/>
              </a:rPr>
              <a:t>снабдевање</a:t>
            </a:r>
            <a:r>
              <a:rPr lang="en-US" sz="2400" dirty="0" smtClean="0">
                <a:solidFill>
                  <a:srgbClr val="000000"/>
                </a:solidFill>
                <a:latin typeface="Times New Roman" pitchFamily="18" charset="0"/>
                <a:ea typeface="Calibri" pitchFamily="34" charset="0"/>
                <a:cs typeface="Times New Roman" pitchFamily="18" charset="0"/>
              </a:rPr>
              <a:t> </a:t>
            </a:r>
            <a:r>
              <a:rPr lang="en-US" sz="2400" dirty="0" err="1" smtClean="0">
                <a:solidFill>
                  <a:srgbClr val="000000"/>
                </a:solidFill>
                <a:latin typeface="Times New Roman" pitchFamily="18" charset="0"/>
                <a:ea typeface="Calibri" pitchFamily="34" charset="0"/>
                <a:cs typeface="Times New Roman" pitchFamily="18" charset="0"/>
              </a:rPr>
              <a:t>тимова</a:t>
            </a:r>
            <a:r>
              <a:rPr lang="en-US" sz="2400" dirty="0" smtClean="0">
                <a:solidFill>
                  <a:srgbClr val="000000"/>
                </a:solidFill>
                <a:latin typeface="Times New Roman" pitchFamily="18" charset="0"/>
                <a:ea typeface="Calibri" pitchFamily="34" charset="0"/>
                <a:cs typeface="Times New Roman" pitchFamily="18" charset="0"/>
              </a:rPr>
              <a:t> </a:t>
            </a:r>
            <a:r>
              <a:rPr lang="en-US" sz="2400" dirty="0" err="1" smtClean="0">
                <a:solidFill>
                  <a:srgbClr val="000000"/>
                </a:solidFill>
                <a:latin typeface="Times New Roman" pitchFamily="18" charset="0"/>
                <a:ea typeface="Calibri" pitchFamily="34" charset="0"/>
                <a:cs typeface="Times New Roman" pitchFamily="18" charset="0"/>
              </a:rPr>
              <a:t>освежењем</a:t>
            </a:r>
            <a:endParaRPr lang="en-US" sz="2400" dirty="0" smtClean="0">
              <a:solidFill>
                <a:prstClr val="black"/>
              </a:solidFill>
              <a:latin typeface="Times New Roman" pitchFamily="18" charset="0"/>
              <a:cs typeface="Times New Roman" pitchFamily="18" charset="0"/>
            </a:endParaRPr>
          </a:p>
          <a:p>
            <a:pPr eaLnBrk="0" fontAlgn="base" hangingPunct="0">
              <a:spcBef>
                <a:spcPct val="0"/>
              </a:spcBef>
              <a:spcAft>
                <a:spcPct val="0"/>
              </a:spcAft>
            </a:pPr>
            <a:r>
              <a:rPr lang="en-US" sz="2400" dirty="0" smtClean="0">
                <a:solidFill>
                  <a:srgbClr val="000000"/>
                </a:solidFill>
                <a:latin typeface="Times New Roman" pitchFamily="18" charset="0"/>
                <a:ea typeface="Calibri" pitchFamily="34" charset="0"/>
                <a:cs typeface="Times New Roman" pitchFamily="18" charset="0"/>
              </a:rPr>
              <a:t>- </a:t>
            </a:r>
            <a:r>
              <a:rPr lang="en-US" sz="2400" dirty="0" err="1" smtClean="0">
                <a:solidFill>
                  <a:srgbClr val="000000"/>
                </a:solidFill>
                <a:latin typeface="Times New Roman" pitchFamily="18" charset="0"/>
                <a:ea typeface="Calibri" pitchFamily="34" charset="0"/>
                <a:cs typeface="Times New Roman" pitchFamily="18" charset="0"/>
              </a:rPr>
              <a:t>брига</a:t>
            </a:r>
            <a:r>
              <a:rPr lang="en-US" sz="2400" dirty="0" smtClean="0">
                <a:solidFill>
                  <a:srgbClr val="000000"/>
                </a:solidFill>
                <a:latin typeface="Times New Roman" pitchFamily="18" charset="0"/>
                <a:ea typeface="Calibri" pitchFamily="34" charset="0"/>
                <a:cs typeface="Times New Roman" pitchFamily="18" charset="0"/>
              </a:rPr>
              <a:t> </a:t>
            </a:r>
            <a:r>
              <a:rPr lang="en-US" sz="2400" dirty="0" err="1" smtClean="0">
                <a:solidFill>
                  <a:srgbClr val="000000"/>
                </a:solidFill>
                <a:latin typeface="Times New Roman" pitchFamily="18" charset="0"/>
                <a:ea typeface="Calibri" pitchFamily="34" charset="0"/>
                <a:cs typeface="Times New Roman" pitchFamily="18" charset="0"/>
              </a:rPr>
              <a:t>да</a:t>
            </a:r>
            <a:r>
              <a:rPr lang="en-US" sz="2400" dirty="0" smtClean="0">
                <a:solidFill>
                  <a:srgbClr val="000000"/>
                </a:solidFill>
                <a:latin typeface="Times New Roman" pitchFamily="18" charset="0"/>
                <a:ea typeface="Calibri" pitchFamily="34" charset="0"/>
                <a:cs typeface="Times New Roman" pitchFamily="18" charset="0"/>
              </a:rPr>
              <a:t> </a:t>
            </a:r>
            <a:r>
              <a:rPr lang="en-US" sz="2400" dirty="0" err="1" smtClean="0">
                <a:solidFill>
                  <a:srgbClr val="000000"/>
                </a:solidFill>
                <a:latin typeface="Times New Roman" pitchFamily="18" charset="0"/>
                <a:ea typeface="Calibri" pitchFamily="34" charset="0"/>
                <a:cs typeface="Times New Roman" pitchFamily="18" charset="0"/>
              </a:rPr>
              <a:t>ли</a:t>
            </a:r>
            <a:r>
              <a:rPr lang="en-US" sz="2400" dirty="0" smtClean="0">
                <a:solidFill>
                  <a:srgbClr val="000000"/>
                </a:solidFill>
                <a:latin typeface="Times New Roman" pitchFamily="18" charset="0"/>
                <a:ea typeface="Calibri" pitchFamily="34" charset="0"/>
                <a:cs typeface="Times New Roman" pitchFamily="18" charset="0"/>
              </a:rPr>
              <a:t> </a:t>
            </a:r>
            <a:r>
              <a:rPr lang="en-US" sz="2400" dirty="0" err="1" smtClean="0">
                <a:solidFill>
                  <a:srgbClr val="000000"/>
                </a:solidFill>
                <a:latin typeface="Times New Roman" pitchFamily="18" charset="0"/>
                <a:ea typeface="Calibri" pitchFamily="34" charset="0"/>
                <a:cs typeface="Times New Roman" pitchFamily="18" charset="0"/>
              </a:rPr>
              <a:t>су</a:t>
            </a:r>
            <a:r>
              <a:rPr lang="en-US" sz="2400" dirty="0" smtClean="0">
                <a:solidFill>
                  <a:srgbClr val="000000"/>
                </a:solidFill>
                <a:latin typeface="Times New Roman" pitchFamily="18" charset="0"/>
                <a:ea typeface="Calibri" pitchFamily="34" charset="0"/>
                <a:cs typeface="Times New Roman" pitchFamily="18" charset="0"/>
              </a:rPr>
              <a:t> </a:t>
            </a:r>
            <a:r>
              <a:rPr lang="en-US" sz="2400" dirty="0" err="1" smtClean="0">
                <a:solidFill>
                  <a:srgbClr val="000000"/>
                </a:solidFill>
                <a:latin typeface="Times New Roman" pitchFamily="18" charset="0"/>
                <a:ea typeface="Calibri" pitchFamily="34" charset="0"/>
                <a:cs typeface="Times New Roman" pitchFamily="18" charset="0"/>
              </a:rPr>
              <a:t>места</a:t>
            </a:r>
            <a:r>
              <a:rPr lang="en-US" sz="2400" dirty="0" smtClean="0">
                <a:solidFill>
                  <a:srgbClr val="000000"/>
                </a:solidFill>
                <a:latin typeface="Times New Roman" pitchFamily="18" charset="0"/>
                <a:ea typeface="Calibri" pitchFamily="34" charset="0"/>
                <a:cs typeface="Times New Roman" pitchFamily="18" charset="0"/>
              </a:rPr>
              <a:t> </a:t>
            </a:r>
            <a:r>
              <a:rPr lang="en-US" sz="2400" dirty="0" err="1" smtClean="0">
                <a:solidFill>
                  <a:srgbClr val="000000"/>
                </a:solidFill>
                <a:latin typeface="Times New Roman" pitchFamily="18" charset="0"/>
                <a:ea typeface="Calibri" pitchFamily="34" charset="0"/>
                <a:cs typeface="Times New Roman" pitchFamily="18" charset="0"/>
              </a:rPr>
              <a:t>довољно</a:t>
            </a:r>
            <a:r>
              <a:rPr lang="en-US" sz="2400" dirty="0" smtClean="0">
                <a:solidFill>
                  <a:srgbClr val="000000"/>
                </a:solidFill>
                <a:latin typeface="Times New Roman" pitchFamily="18" charset="0"/>
                <a:ea typeface="Calibri" pitchFamily="34" charset="0"/>
                <a:cs typeface="Times New Roman" pitchFamily="18" charset="0"/>
              </a:rPr>
              <a:t> </a:t>
            </a:r>
            <a:r>
              <a:rPr lang="en-US" sz="2400" dirty="0" err="1" smtClean="0">
                <a:solidFill>
                  <a:srgbClr val="000000"/>
                </a:solidFill>
                <a:latin typeface="Times New Roman" pitchFamily="18" charset="0"/>
                <a:ea typeface="Calibri" pitchFamily="34" charset="0"/>
                <a:cs typeface="Times New Roman" pitchFamily="18" charset="0"/>
              </a:rPr>
              <a:t>приступачна</a:t>
            </a:r>
            <a:r>
              <a:rPr lang="en-US" sz="2400" dirty="0" smtClean="0">
                <a:solidFill>
                  <a:srgbClr val="000000"/>
                </a:solidFill>
                <a:latin typeface="Times New Roman" pitchFamily="18" charset="0"/>
                <a:ea typeface="Calibri" pitchFamily="34" charset="0"/>
                <a:cs typeface="Times New Roman" pitchFamily="18" charset="0"/>
              </a:rPr>
              <a:t> и </a:t>
            </a:r>
            <a:r>
              <a:rPr lang="en-US" sz="2400" dirty="0" err="1" smtClean="0">
                <a:solidFill>
                  <a:srgbClr val="000000"/>
                </a:solidFill>
                <a:latin typeface="Times New Roman" pitchFamily="18" charset="0"/>
                <a:ea typeface="Calibri" pitchFamily="34" charset="0"/>
                <a:cs typeface="Times New Roman" pitchFamily="18" charset="0"/>
              </a:rPr>
              <a:t>уредна</a:t>
            </a:r>
            <a:r>
              <a:rPr lang="en-US" sz="2400" dirty="0" smtClean="0">
                <a:solidFill>
                  <a:srgbClr val="000000"/>
                </a:solidFill>
                <a:latin typeface="Times New Roman" pitchFamily="18" charset="0"/>
                <a:ea typeface="Calibri" pitchFamily="34" charset="0"/>
                <a:cs typeface="Times New Roman" pitchFamily="18" charset="0"/>
              </a:rPr>
              <a:t> </a:t>
            </a:r>
            <a:r>
              <a:rPr lang="en-US" sz="2400" dirty="0" err="1" smtClean="0">
                <a:solidFill>
                  <a:srgbClr val="000000"/>
                </a:solidFill>
                <a:latin typeface="Times New Roman" pitchFamily="18" charset="0"/>
                <a:ea typeface="Calibri" pitchFamily="34" charset="0"/>
                <a:cs typeface="Times New Roman" pitchFamily="18" charset="0"/>
              </a:rPr>
              <a:t>за</a:t>
            </a:r>
            <a:r>
              <a:rPr lang="en-US" sz="2400" dirty="0" smtClean="0">
                <a:solidFill>
                  <a:srgbClr val="000000"/>
                </a:solidFill>
                <a:latin typeface="Times New Roman" pitchFamily="18" charset="0"/>
                <a:ea typeface="Calibri" pitchFamily="34" charset="0"/>
                <a:cs typeface="Times New Roman" pitchFamily="18" charset="0"/>
              </a:rPr>
              <a:t> </a:t>
            </a:r>
            <a:r>
              <a:rPr lang="en-US" sz="2400" dirty="0" err="1" smtClean="0">
                <a:solidFill>
                  <a:srgbClr val="000000"/>
                </a:solidFill>
                <a:latin typeface="Times New Roman" pitchFamily="18" charset="0"/>
                <a:ea typeface="Calibri" pitchFamily="34" charset="0"/>
                <a:cs typeface="Times New Roman" pitchFamily="18" charset="0"/>
              </a:rPr>
              <a:t>рад</a:t>
            </a:r>
            <a:r>
              <a:rPr lang="en-US" sz="2400" dirty="0" smtClean="0">
                <a:solidFill>
                  <a:srgbClr val="000000"/>
                </a:solidFill>
                <a:latin typeface="Times New Roman" pitchFamily="18" charset="0"/>
                <a:ea typeface="Calibri" pitchFamily="34" charset="0"/>
                <a:cs typeface="Times New Roman" pitchFamily="18" charset="0"/>
              </a:rPr>
              <a:t> </a:t>
            </a:r>
            <a:r>
              <a:rPr lang="en-US" sz="2400" dirty="0" err="1" smtClean="0">
                <a:solidFill>
                  <a:srgbClr val="000000"/>
                </a:solidFill>
                <a:latin typeface="Times New Roman" pitchFamily="18" charset="0"/>
                <a:ea typeface="Calibri" pitchFamily="34" charset="0"/>
                <a:cs typeface="Times New Roman" pitchFamily="18" charset="0"/>
              </a:rPr>
              <a:t>учесника</a:t>
            </a:r>
            <a:r>
              <a:rPr lang="en-US" sz="2400" dirty="0" smtClean="0">
                <a:solidFill>
                  <a:srgbClr val="000000"/>
                </a:solidFill>
                <a:latin typeface="Times New Roman" pitchFamily="18" charset="0"/>
                <a:ea typeface="Calibri" pitchFamily="34" charset="0"/>
                <a:cs typeface="Times New Roman" pitchFamily="18" charset="0"/>
              </a:rPr>
              <a:t> и </a:t>
            </a:r>
            <a:r>
              <a:rPr lang="en-US" sz="2400" dirty="0" err="1" smtClean="0">
                <a:solidFill>
                  <a:srgbClr val="000000"/>
                </a:solidFill>
                <a:latin typeface="Times New Roman" pitchFamily="18" charset="0"/>
                <a:ea typeface="Calibri" pitchFamily="34" charset="0"/>
                <a:cs typeface="Times New Roman" pitchFamily="18" charset="0"/>
              </a:rPr>
              <a:t>присуство</a:t>
            </a:r>
            <a:r>
              <a:rPr lang="en-US" sz="2400" dirty="0" smtClean="0">
                <a:solidFill>
                  <a:srgbClr val="000000"/>
                </a:solidFill>
                <a:latin typeface="Times New Roman" pitchFamily="18" charset="0"/>
                <a:ea typeface="Calibri" pitchFamily="34" charset="0"/>
                <a:cs typeface="Times New Roman" pitchFamily="18" charset="0"/>
              </a:rPr>
              <a:t> </a:t>
            </a:r>
            <a:r>
              <a:rPr lang="en-US" sz="2400" dirty="0" err="1" smtClean="0">
                <a:solidFill>
                  <a:srgbClr val="000000"/>
                </a:solidFill>
                <a:latin typeface="Times New Roman" pitchFamily="18" charset="0"/>
                <a:ea typeface="Calibri" pitchFamily="34" charset="0"/>
                <a:cs typeface="Times New Roman" pitchFamily="18" charset="0"/>
              </a:rPr>
              <a:t>посетилаца</a:t>
            </a:r>
            <a:r>
              <a:rPr lang="en-US" sz="2400" dirty="0" smtClean="0">
                <a:solidFill>
                  <a:srgbClr val="000000"/>
                </a:solidFill>
                <a:latin typeface="Times New Roman" pitchFamily="18" charset="0"/>
                <a:ea typeface="Calibri" pitchFamily="34" charset="0"/>
                <a:cs typeface="Times New Roman" pitchFamily="18" charset="0"/>
              </a:rPr>
              <a:t>.</a:t>
            </a:r>
            <a:endParaRPr lang="en-US" sz="2400" dirty="0" smtClean="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8161820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727323">
            <a:off x="1454146" y="1146673"/>
            <a:ext cx="7272808" cy="193899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sr-Cyrl-RS" sz="6000" b="1" dirty="0" smtClean="0">
                <a:effectLst>
                  <a:glow rad="228600">
                    <a:schemeClr val="accent6">
                      <a:satMod val="175000"/>
                      <a:alpha val="40000"/>
                    </a:schemeClr>
                  </a:glow>
                </a:effectLst>
                <a:latin typeface="Times New Roman" pitchFamily="18" charset="0"/>
                <a:cs typeface="Times New Roman" pitchFamily="18" charset="0"/>
              </a:rPr>
              <a:t>ХВАЛА НА ПАЖЊИ!</a:t>
            </a:r>
            <a:endParaRPr lang="sr-Latn-RS" sz="6000" b="1" dirty="0">
              <a:effectLst>
                <a:glow rad="228600">
                  <a:schemeClr val="accent6">
                    <a:satMod val="175000"/>
                    <a:alpha val="40000"/>
                  </a:schemeClr>
                </a:glow>
              </a:effectLst>
              <a:latin typeface="Times New Roman" pitchFamily="18" charset="0"/>
              <a:cs typeface="Times New Roman" pitchFamily="18" charset="0"/>
            </a:endParaRPr>
          </a:p>
        </p:txBody>
      </p:sp>
      <p:pic>
        <p:nvPicPr>
          <p:cNvPr id="3" name="Picture 14" descr="Rezultat slika za light bul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993458"/>
            <a:ext cx="3248567" cy="384084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84462" y="4221088"/>
            <a:ext cx="2952328" cy="1938992"/>
          </a:xfrm>
          <a:prstGeom prst="rect">
            <a:avLst/>
          </a:prstGeom>
          <a:noFill/>
        </p:spPr>
        <p:txBody>
          <a:bodyPr wrap="square" rtlCol="0">
            <a:spAutoFit/>
          </a:bodyPr>
          <a:lstStyle/>
          <a:p>
            <a:r>
              <a:rPr lang="sr-Cyrl-RS" sz="2400" i="1" dirty="0" smtClean="0">
                <a:latin typeface="Times New Roman" pitchFamily="18" charset="0"/>
                <a:cs typeface="Times New Roman" pitchFamily="18" charset="0"/>
              </a:rPr>
              <a:t>Гордана Брбаклић</a:t>
            </a:r>
          </a:p>
          <a:p>
            <a:r>
              <a:rPr lang="sr-Cyrl-RS" sz="2400" i="1" dirty="0" smtClean="0">
                <a:latin typeface="Times New Roman" pitchFamily="18" charset="0"/>
                <a:cs typeface="Times New Roman" pitchFamily="18" charset="0"/>
              </a:rPr>
              <a:t>Јосипа Клецин</a:t>
            </a:r>
          </a:p>
          <a:p>
            <a:r>
              <a:rPr lang="sr-Cyrl-RS" sz="2400" i="1" dirty="0" smtClean="0">
                <a:latin typeface="Times New Roman" pitchFamily="18" charset="0"/>
                <a:cs typeface="Times New Roman" pitchFamily="18" charset="0"/>
              </a:rPr>
              <a:t>Радинка Јанчић</a:t>
            </a:r>
          </a:p>
          <a:p>
            <a:r>
              <a:rPr lang="sr-Cyrl-RS" sz="2400" i="1" dirty="0" smtClean="0">
                <a:latin typeface="Times New Roman" pitchFamily="18" charset="0"/>
                <a:cs typeface="Times New Roman" pitchFamily="18" charset="0"/>
              </a:rPr>
              <a:t>Изабела Шерић</a:t>
            </a:r>
          </a:p>
          <a:p>
            <a:r>
              <a:rPr lang="sr-Cyrl-RS" sz="2400" i="1" dirty="0" smtClean="0">
                <a:latin typeface="Times New Roman" pitchFamily="18" charset="0"/>
                <a:cs typeface="Times New Roman" pitchFamily="18" charset="0"/>
              </a:rPr>
              <a:t>Ивана Драгин</a:t>
            </a:r>
            <a:endParaRPr lang="sr-Latn-RS" sz="2400" i="1" dirty="0">
              <a:latin typeface="Times New Roman" pitchFamily="18" charset="0"/>
              <a:cs typeface="Times New Roman" pitchFamily="18" charset="0"/>
            </a:endParaRPr>
          </a:p>
        </p:txBody>
      </p:sp>
    </p:spTree>
    <p:extLst>
      <p:ext uri="{BB962C8B-B14F-4D97-AF65-F5344CB8AC3E}">
        <p14:creationId xmlns:p14="http://schemas.microsoft.com/office/powerpoint/2010/main" val="851087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696775266"/>
              </p:ext>
            </p:extLst>
          </p:nvPr>
        </p:nvGraphicFramePr>
        <p:xfrm>
          <a:off x="143040" y="188640"/>
          <a:ext cx="8821448" cy="6480720"/>
        </p:xfrm>
        <a:graphic>
          <a:graphicData uri="http://schemas.openxmlformats.org/drawingml/2006/table">
            <a:tbl>
              <a:tblPr firstRow="1" bandRow="1">
                <a:tableStyleId>{5940675A-B579-460E-94D1-54222C63F5DA}</a:tableStyleId>
              </a:tblPr>
              <a:tblGrid>
                <a:gridCol w="1404624"/>
                <a:gridCol w="7416824"/>
              </a:tblGrid>
              <a:tr h="6480720">
                <a:tc>
                  <a:txBody>
                    <a:bodyPr/>
                    <a:lstStyle/>
                    <a:p>
                      <a:pPr algn="l">
                        <a:lnSpc>
                          <a:spcPct val="150000"/>
                        </a:lnSpc>
                      </a:pPr>
                      <a:r>
                        <a:rPr lang="sr-Cyrl-RS" sz="1600" b="1" dirty="0" smtClean="0">
                          <a:latin typeface="Times New Roman" pitchFamily="18" charset="0"/>
                          <a:cs typeface="Times New Roman" pitchFamily="18" charset="0"/>
                        </a:rPr>
                        <a:t>Кратак опис пројекта:</a:t>
                      </a:r>
                      <a:endParaRPr lang="en-US" sz="1600" b="1" dirty="0">
                        <a:latin typeface="Times New Roman" pitchFamily="18" charset="0"/>
                        <a:cs typeface="Times New Roman" pitchFamily="18" charset="0"/>
                      </a:endParaRPr>
                    </a:p>
                  </a:txBody>
                  <a:tcPr>
                    <a:solidFill>
                      <a:srgbClr val="FFFF66"/>
                    </a:solidFill>
                  </a:tcPr>
                </a:tc>
                <a:tc>
                  <a:txBody>
                    <a:bodyPr/>
                    <a:lstStyle/>
                    <a:p>
                      <a:pPr algn="just">
                        <a:lnSpc>
                          <a:spcPct val="150000"/>
                        </a:lnSpc>
                      </a:pPr>
                      <a:r>
                        <a:rPr lang="ru-RU" sz="1600" dirty="0" smtClean="0">
                          <a:latin typeface="Times New Roman" pitchFamily="18" charset="0"/>
                          <a:cs typeface="Times New Roman" pitchFamily="18" charset="0"/>
                        </a:rPr>
                        <a:t>Пројекат </a:t>
                      </a:r>
                      <a:r>
                        <a:rPr lang="ru-RU" sz="1600" dirty="0" smtClean="0">
                          <a:solidFill>
                            <a:srgbClr val="FFC000"/>
                          </a:solidFill>
                          <a:latin typeface="Times New Roman" pitchFamily="18" charset="0"/>
                          <a:cs typeface="Times New Roman" pitchFamily="18" charset="0"/>
                        </a:rPr>
                        <a:t>„Упали лампицу!“ </a:t>
                      </a:r>
                      <a:r>
                        <a:rPr lang="ru-RU" sz="1600" dirty="0" smtClean="0">
                          <a:latin typeface="Times New Roman" pitchFamily="18" charset="0"/>
                          <a:cs typeface="Times New Roman" pitchFamily="18" charset="0"/>
                        </a:rPr>
                        <a:t>подразумева промоцију и популаризацију науке међу децом, њихово </a:t>
                      </a:r>
                      <a:r>
                        <a:rPr lang="ru-RU" sz="1600" dirty="0" smtClean="0">
                          <a:latin typeface="Times New Roman" pitchFamily="18" charset="0"/>
                          <a:cs typeface="Times New Roman" pitchFamily="18" charset="0"/>
                        </a:rPr>
                        <a:t>информисање </a:t>
                      </a:r>
                      <a:r>
                        <a:rPr lang="ru-RU" sz="1600" dirty="0" smtClean="0">
                          <a:latin typeface="Times New Roman" pitchFamily="18" charset="0"/>
                          <a:cs typeface="Times New Roman" pitchFamily="18" charset="0"/>
                        </a:rPr>
                        <a:t>о важности научних истраживања у савременом друштву и примени научних сазнања у свакодневном животу. </a:t>
                      </a:r>
                      <a:endParaRPr lang="en-US" sz="1600" dirty="0" smtClean="0">
                        <a:latin typeface="Times New Roman" pitchFamily="18" charset="0"/>
                        <a:cs typeface="Times New Roman" pitchFamily="18" charset="0"/>
                      </a:endParaRPr>
                    </a:p>
                    <a:p>
                      <a:pPr algn="just">
                        <a:lnSpc>
                          <a:spcPct val="150000"/>
                        </a:lnSpc>
                      </a:pPr>
                      <a:r>
                        <a:rPr lang="ru-RU" sz="1600" dirty="0" smtClean="0">
                          <a:latin typeface="Times New Roman" pitchFamily="18" charset="0"/>
                          <a:cs typeface="Times New Roman" pitchFamily="18" charset="0"/>
                        </a:rPr>
                        <a:t>Кроз низ радионица на нивоу школе ученици ће се уз подршку учитеља, наставника и сарадника упутити у основе научног мишљења, истраживања и експерименталног рада на пољу природних наука. Формирани тимови на нивоу одељења од 1. до 4. разреда бавиће се у току полугодишта одабраним наставним темама, уз могућност међусобне сарадње и осмислити презентације својих истраживања, запажања и огледа које ће демонстрирати на крају школске године у виду сајма отвореног за остале локалне школе. </a:t>
                      </a:r>
                      <a:endParaRPr lang="en-US" sz="1600" dirty="0" smtClean="0">
                        <a:latin typeface="Times New Roman" pitchFamily="18" charset="0"/>
                        <a:cs typeface="Times New Roman" pitchFamily="18" charset="0"/>
                      </a:endParaRPr>
                    </a:p>
                    <a:p>
                      <a:pPr algn="just">
                        <a:lnSpc>
                          <a:spcPct val="150000"/>
                        </a:lnSpc>
                      </a:pPr>
                      <a:r>
                        <a:rPr lang="ru-RU" sz="1600" dirty="0" smtClean="0">
                          <a:latin typeface="Times New Roman" pitchFamily="18" charset="0"/>
                          <a:cs typeface="Times New Roman" pitchFamily="18" charset="0"/>
                        </a:rPr>
                        <a:t>На овај начин се истичу у наведеном подручју даровити ученици и даје им се простор да испоље своје склоности ка бављењу науком, презентују науку на најбољи начин својим вршњацима и код њих развијају љубав према науци. Такође се мотивишу ученици који нису љубитељи садржаја природних наука да се са њима упознају на неконвенционалан начин, кроз вршњачку едукацију, што може смањити аверзију. </a:t>
                      </a:r>
                      <a:endParaRPr lang="en-US" sz="1600" dirty="0" smtClean="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27135219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358605906"/>
              </p:ext>
            </p:extLst>
          </p:nvPr>
        </p:nvGraphicFramePr>
        <p:xfrm>
          <a:off x="323528" y="404664"/>
          <a:ext cx="8424936" cy="6017941"/>
        </p:xfrm>
        <a:graphic>
          <a:graphicData uri="http://schemas.openxmlformats.org/drawingml/2006/table">
            <a:tbl>
              <a:tblPr firstRow="1" bandRow="1">
                <a:tableStyleId>{5940675A-B579-460E-94D1-54222C63F5DA}</a:tableStyleId>
              </a:tblPr>
              <a:tblGrid>
                <a:gridCol w="1440160"/>
                <a:gridCol w="6984776"/>
              </a:tblGrid>
              <a:tr h="3640501">
                <a:tc>
                  <a:txBody>
                    <a:bodyPr/>
                    <a:lstStyle/>
                    <a:p>
                      <a:pPr>
                        <a:lnSpc>
                          <a:spcPct val="150000"/>
                        </a:lnSpc>
                      </a:pPr>
                      <a:endParaRPr lang="en-US" sz="1600" b="1" dirty="0">
                        <a:latin typeface="Times New Roman" pitchFamily="18" charset="0"/>
                        <a:cs typeface="Times New Roman" pitchFamily="18" charset="0"/>
                      </a:endParaRPr>
                    </a:p>
                  </a:txBody>
                  <a:tcPr>
                    <a:solidFill>
                      <a:srgbClr val="FFFF66"/>
                    </a:solidFill>
                  </a:tcPr>
                </a:tc>
                <a:tc>
                  <a:txBody>
                    <a:bodyPr/>
                    <a:lstStyle/>
                    <a:p>
                      <a:pPr>
                        <a:lnSpc>
                          <a:spcPct val="150000"/>
                        </a:lnSpc>
                      </a:pPr>
                      <a:r>
                        <a:rPr lang="ru-RU" sz="1600" dirty="0" smtClean="0">
                          <a:latin typeface="Times New Roman" pitchFamily="18" charset="0"/>
                          <a:cs typeface="Times New Roman" pitchFamily="18" charset="0"/>
                        </a:rPr>
                        <a:t>Активности обухваћене пројектом </a:t>
                      </a:r>
                      <a:r>
                        <a:rPr lang="ru-RU" sz="1600" dirty="0" smtClean="0">
                          <a:solidFill>
                            <a:srgbClr val="FFC000"/>
                          </a:solidFill>
                          <a:latin typeface="Times New Roman" pitchFamily="18" charset="0"/>
                          <a:cs typeface="Times New Roman" pitchFamily="18" charset="0"/>
                        </a:rPr>
                        <a:t>„Упали лампицу!“ </a:t>
                      </a:r>
                      <a:r>
                        <a:rPr lang="ru-RU" sz="1600" dirty="0" smtClean="0">
                          <a:latin typeface="Times New Roman" pitchFamily="18" charset="0"/>
                          <a:cs typeface="Times New Roman" pitchFamily="18" charset="0"/>
                        </a:rPr>
                        <a:t>имале би као крајњи циљ корелацију садржаја и стицање функционалних знања, интердисциплинарно упознавање са научним појмовима и проблемима, развој љубави према науци, свести о значају науке за данашње друштво, као и квалитетно провођење слободног времена. Свим посетиоцима сајма </a:t>
                      </a:r>
                      <a:r>
                        <a:rPr lang="ru-RU" sz="1600" dirty="0" smtClean="0">
                          <a:solidFill>
                            <a:srgbClr val="FFC000"/>
                          </a:solidFill>
                          <a:latin typeface="Times New Roman" pitchFamily="18" charset="0"/>
                          <a:cs typeface="Times New Roman" pitchFamily="18" charset="0"/>
                        </a:rPr>
                        <a:t>„Упали лампицу!“ </a:t>
                      </a:r>
                      <a:r>
                        <a:rPr lang="ru-RU" sz="1600" dirty="0" smtClean="0">
                          <a:latin typeface="Times New Roman" pitchFamily="18" charset="0"/>
                          <a:cs typeface="Times New Roman" pitchFamily="18" charset="0"/>
                        </a:rPr>
                        <a:t>пружила би се могућност да на најбољи начин доживе науку кроз интерактивни приступ, а учесницима сајма би овај вид активности био подстицај да наставе даљи рад на том пољу.</a:t>
                      </a:r>
                      <a:endParaRPr lang="en-US" sz="1600" dirty="0">
                        <a:latin typeface="Times New Roman" pitchFamily="18" charset="0"/>
                        <a:cs typeface="Times New Roman" pitchFamily="18" charset="0"/>
                      </a:endParaRPr>
                    </a:p>
                  </a:txBody>
                  <a:tcPr/>
                </a:tc>
              </a:tr>
              <a:tr h="1132077">
                <a:tc>
                  <a:txBody>
                    <a:bodyPr/>
                    <a:lstStyle/>
                    <a:p>
                      <a:pPr>
                        <a:lnSpc>
                          <a:spcPct val="150000"/>
                        </a:lnSpc>
                      </a:pPr>
                      <a:r>
                        <a:rPr lang="sr-Cyrl-RS" sz="1600" b="1" dirty="0" smtClean="0">
                          <a:latin typeface="Times New Roman" pitchFamily="18" charset="0"/>
                          <a:cs typeface="Times New Roman" pitchFamily="18" charset="0"/>
                        </a:rPr>
                        <a:t>Трајање пројекта:</a:t>
                      </a:r>
                      <a:endParaRPr lang="en-US" sz="1600" b="1" dirty="0">
                        <a:latin typeface="Times New Roman" pitchFamily="18" charset="0"/>
                        <a:cs typeface="Times New Roman" pitchFamily="18" charset="0"/>
                      </a:endParaRPr>
                    </a:p>
                  </a:txBody>
                  <a:tcPr>
                    <a:solidFill>
                      <a:srgbClr val="FFFF66"/>
                    </a:solidFill>
                  </a:tcPr>
                </a:tc>
                <a:tc>
                  <a:txBody>
                    <a:bodyPr/>
                    <a:lstStyle/>
                    <a:p>
                      <a:pPr>
                        <a:lnSpc>
                          <a:spcPct val="150000"/>
                        </a:lnSpc>
                      </a:pPr>
                      <a:r>
                        <a:rPr lang="ru-RU" sz="1600" dirty="0" smtClean="0">
                          <a:latin typeface="Times New Roman" pitchFamily="18" charset="0"/>
                          <a:cs typeface="Times New Roman" pitchFamily="18" charset="0"/>
                        </a:rPr>
                        <a:t>6 месеци</a:t>
                      </a:r>
                    </a:p>
                    <a:p>
                      <a:pPr>
                        <a:lnSpc>
                          <a:spcPct val="150000"/>
                        </a:lnSpc>
                      </a:pPr>
                      <a:r>
                        <a:rPr lang="ru-RU" sz="1600" dirty="0" smtClean="0">
                          <a:latin typeface="Times New Roman" pitchFamily="18" charset="0"/>
                          <a:cs typeface="Times New Roman" pitchFamily="18" charset="0"/>
                        </a:rPr>
                        <a:t>(од 1. децембра до 1. јуна – Међународни дан детета)</a:t>
                      </a:r>
                    </a:p>
                    <a:p>
                      <a:pPr>
                        <a:lnSpc>
                          <a:spcPct val="150000"/>
                        </a:lnSpc>
                      </a:pPr>
                      <a:endParaRPr lang="en-US" sz="1600" dirty="0">
                        <a:latin typeface="Times New Roman" pitchFamily="18" charset="0"/>
                        <a:cs typeface="Times New Roman" pitchFamily="18" charset="0"/>
                      </a:endParaRPr>
                    </a:p>
                  </a:txBody>
                  <a:tcPr/>
                </a:tc>
              </a:tr>
              <a:tr h="1132077">
                <a:tc>
                  <a:txBody>
                    <a:bodyPr/>
                    <a:lstStyle/>
                    <a:p>
                      <a:pPr>
                        <a:lnSpc>
                          <a:spcPct val="150000"/>
                        </a:lnSpc>
                      </a:pPr>
                      <a:r>
                        <a:rPr lang="sr-Cyrl-RS" sz="1600" b="1" dirty="0" smtClean="0">
                          <a:latin typeface="Times New Roman" pitchFamily="18" charset="0"/>
                          <a:cs typeface="Times New Roman" pitchFamily="18" charset="0"/>
                        </a:rPr>
                        <a:t>Место одржавања пројекта:</a:t>
                      </a:r>
                      <a:endParaRPr lang="en-US" sz="1600" b="1" dirty="0">
                        <a:latin typeface="Times New Roman" pitchFamily="18" charset="0"/>
                        <a:cs typeface="Times New Roman" pitchFamily="18" charset="0"/>
                      </a:endParaRPr>
                    </a:p>
                  </a:txBody>
                  <a:tcPr>
                    <a:solidFill>
                      <a:srgbClr val="FFFF66"/>
                    </a:solidFill>
                  </a:tcPr>
                </a:tc>
                <a:tc>
                  <a:txBody>
                    <a:bodyPr/>
                    <a:lstStyle/>
                    <a:p>
                      <a:pPr>
                        <a:lnSpc>
                          <a:spcPct val="150000"/>
                        </a:lnSpc>
                      </a:pPr>
                      <a:r>
                        <a:rPr lang="sr-Cyrl-RS" sz="1600" dirty="0" smtClean="0">
                          <a:latin typeface="Times New Roman" pitchFamily="18" charset="0"/>
                          <a:cs typeface="Times New Roman" pitchFamily="18" charset="0"/>
                        </a:rPr>
                        <a:t>ОШ „Исидора Секулић“, Робмос</a:t>
                      </a:r>
                      <a:endParaRPr lang="en-US" sz="1600"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4255772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1107932"/>
            <a:ext cx="6120680" cy="646331"/>
          </a:xfrm>
          <a:prstGeom prst="rect">
            <a:avLst/>
          </a:prstGeom>
          <a:solidFill>
            <a:srgbClr val="FFFF66"/>
          </a:solidFill>
          <a:ln>
            <a:solidFill>
              <a:schemeClr val="tx1"/>
            </a:solidFill>
          </a:ln>
        </p:spPr>
        <p:txBody>
          <a:bodyPr wrap="square" rtlCol="0">
            <a:spAutoFit/>
          </a:bodyPr>
          <a:lstStyle/>
          <a:p>
            <a:pPr algn="ctr"/>
            <a:endParaRPr lang="sr-Cyrl-RS" b="1" dirty="0" smtClean="0">
              <a:solidFill>
                <a:prstClr val="black"/>
              </a:solidFill>
              <a:latin typeface="Times New Roman" pitchFamily="18" charset="0"/>
              <a:cs typeface="Times New Roman" pitchFamily="18" charset="0"/>
            </a:endParaRPr>
          </a:p>
          <a:p>
            <a:pPr algn="ctr"/>
            <a:r>
              <a:rPr lang="sr-Cyrl-RS" b="1" dirty="0" smtClean="0">
                <a:solidFill>
                  <a:prstClr val="black"/>
                </a:solidFill>
                <a:latin typeface="Times New Roman" pitchFamily="18" charset="0"/>
                <a:cs typeface="Times New Roman" pitchFamily="18" charset="0"/>
              </a:rPr>
              <a:t>Опис </a:t>
            </a:r>
            <a:r>
              <a:rPr lang="sr-Cyrl-RS" b="1" dirty="0">
                <a:solidFill>
                  <a:prstClr val="black"/>
                </a:solidFill>
                <a:latin typeface="Times New Roman" pitchFamily="18" charset="0"/>
                <a:cs typeface="Times New Roman" pitchFamily="18" charset="0"/>
              </a:rPr>
              <a:t>проблема (поткрепљен подацима) :</a:t>
            </a:r>
            <a:endParaRPr lang="en-US" b="1" dirty="0">
              <a:solidFill>
                <a:prstClr val="black"/>
              </a:solidFill>
              <a:latin typeface="Times New Roman" pitchFamily="18" charset="0"/>
              <a:cs typeface="Times New Roman" pitchFamily="18" charset="0"/>
            </a:endParaRPr>
          </a:p>
        </p:txBody>
      </p:sp>
      <p:sp>
        <p:nvSpPr>
          <p:cNvPr id="3" name="TextBox 2"/>
          <p:cNvSpPr txBox="1"/>
          <p:nvPr/>
        </p:nvSpPr>
        <p:spPr>
          <a:xfrm>
            <a:off x="263678" y="2090352"/>
            <a:ext cx="8352928" cy="3782061"/>
          </a:xfrm>
          <a:prstGeom prst="rect">
            <a:avLst/>
          </a:prstGeom>
          <a:noFill/>
        </p:spPr>
        <p:txBody>
          <a:bodyPr wrap="square" rtlCol="0">
            <a:spAutoFit/>
          </a:bodyPr>
          <a:lstStyle/>
          <a:p>
            <a:pPr marL="285750" indent="-285750" algn="just">
              <a:lnSpc>
                <a:spcPct val="150000"/>
              </a:lnSpc>
              <a:buFont typeface="Arial" pitchFamily="34" charset="0"/>
              <a:buChar char="•"/>
            </a:pPr>
            <a:r>
              <a:rPr lang="sr-Cyrl-RS" dirty="0">
                <a:solidFill>
                  <a:prstClr val="black"/>
                </a:solidFill>
                <a:latin typeface="Times New Roman" pitchFamily="18" charset="0"/>
                <a:cs typeface="Times New Roman" pitchFamily="18" charset="0"/>
              </a:rPr>
              <a:t>Д</a:t>
            </a:r>
            <a:r>
              <a:rPr lang="ru-RU" dirty="0" smtClean="0">
                <a:solidFill>
                  <a:prstClr val="black"/>
                </a:solidFill>
                <a:latin typeface="Times New Roman" pitchFamily="18" charset="0"/>
                <a:cs typeface="Times New Roman" pitchFamily="18" charset="0"/>
              </a:rPr>
              <a:t>еца </a:t>
            </a:r>
            <a:r>
              <a:rPr lang="ru-RU" dirty="0">
                <a:solidFill>
                  <a:prstClr val="black"/>
                </a:solidFill>
                <a:latin typeface="Times New Roman" pitchFamily="18" charset="0"/>
                <a:cs typeface="Times New Roman" pitchFamily="18" charset="0"/>
              </a:rPr>
              <a:t>и млади у Србији имају низак ниво научне писмености, њихова знања нису квалитетна и применљива у решавању проблема у свакодневном </a:t>
            </a:r>
            <a:r>
              <a:rPr lang="ru-RU" dirty="0" smtClean="0">
                <a:solidFill>
                  <a:prstClr val="black"/>
                </a:solidFill>
                <a:latin typeface="Times New Roman" pitchFamily="18" charset="0"/>
                <a:cs typeface="Times New Roman" pitchFamily="18" charset="0"/>
              </a:rPr>
              <a:t>животу</a:t>
            </a:r>
            <a:r>
              <a:rPr lang="ru-RU" dirty="0">
                <a:solidFill>
                  <a:prstClr val="black"/>
                </a:solidFill>
                <a:latin typeface="Times New Roman" pitchFamily="18" charset="0"/>
                <a:cs typeface="Times New Roman" pitchFamily="18" charset="0"/>
              </a:rPr>
              <a:t> </a:t>
            </a:r>
            <a:r>
              <a:rPr lang="ru-RU" dirty="0" smtClean="0">
                <a:solidFill>
                  <a:prstClr val="black"/>
                </a:solidFill>
                <a:latin typeface="Times New Roman" pitchFamily="18" charset="0"/>
                <a:cs typeface="Times New Roman" pitchFamily="18" charset="0"/>
              </a:rPr>
              <a:t>(потврђују резултати ПИСА програма за 2003, 2006 и 2009. годину, и резултати пројекта </a:t>
            </a:r>
            <a:r>
              <a:rPr lang="sr-Latn-RS" dirty="0" smtClean="0">
                <a:solidFill>
                  <a:prstClr val="black"/>
                </a:solidFill>
                <a:latin typeface="Times New Roman" pitchFamily="18" charset="0"/>
                <a:cs typeface="Times New Roman" pitchFamily="18" charset="0"/>
              </a:rPr>
              <a:t>TIMSS</a:t>
            </a:r>
            <a:r>
              <a:rPr lang="sr-Cyrl-RS" dirty="0" smtClean="0">
                <a:solidFill>
                  <a:prstClr val="black"/>
                </a:solidFill>
                <a:latin typeface="Times New Roman" pitchFamily="18" charset="0"/>
                <a:cs typeface="Times New Roman" pitchFamily="18" charset="0"/>
              </a:rPr>
              <a:t> за 2003. годину </a:t>
            </a:r>
            <a:r>
              <a:rPr lang="ru-RU" dirty="0">
                <a:solidFill>
                  <a:prstClr val="black"/>
                </a:solidFill>
                <a:latin typeface="Times New Roman" pitchFamily="18" charset="0"/>
                <a:cs typeface="Times New Roman" pitchFamily="18" charset="0"/>
              </a:rPr>
              <a:t>који мере постигнућа ученика за природне науке и решавање </a:t>
            </a:r>
            <a:r>
              <a:rPr lang="ru-RU" dirty="0" smtClean="0">
                <a:solidFill>
                  <a:prstClr val="black"/>
                </a:solidFill>
                <a:latin typeface="Times New Roman" pitchFamily="18" charset="0"/>
                <a:cs typeface="Times New Roman" pitchFamily="18" charset="0"/>
              </a:rPr>
              <a:t>проблема)</a:t>
            </a:r>
          </a:p>
          <a:p>
            <a:pPr marL="265113" algn="just">
              <a:lnSpc>
                <a:spcPct val="150000"/>
              </a:lnSpc>
            </a:pPr>
            <a:r>
              <a:rPr lang="ru-RU" dirty="0">
                <a:solidFill>
                  <a:prstClr val="black"/>
                </a:solidFill>
                <a:latin typeface="Times New Roman" pitchFamily="18" charset="0"/>
                <a:cs typeface="Times New Roman" pitchFamily="18" charset="0"/>
              </a:rPr>
              <a:t>У Србији сваки трећи ученик,  није достигао ниво функционалне научне писмености тј. не уме да примењује оно што је „</a:t>
            </a:r>
            <a:r>
              <a:rPr lang="ru-RU" dirty="0" smtClean="0">
                <a:solidFill>
                  <a:prstClr val="black"/>
                </a:solidFill>
                <a:latin typeface="Times New Roman" pitchFamily="18" charset="0"/>
                <a:cs typeface="Times New Roman" pitchFamily="18" charset="0"/>
              </a:rPr>
              <a:t>научено“ из чега произилази </a:t>
            </a:r>
            <a:r>
              <a:rPr lang="ru-RU" dirty="0">
                <a:solidFill>
                  <a:prstClr val="black"/>
                </a:solidFill>
                <a:latin typeface="Times New Roman" pitchFamily="18" charset="0"/>
                <a:cs typeface="Times New Roman" pitchFamily="18" charset="0"/>
              </a:rPr>
              <a:t>и одбојност деце за бављење науком, тј. страх и аверзија према садржајима природних </a:t>
            </a:r>
            <a:r>
              <a:rPr lang="ru-RU" dirty="0" smtClean="0">
                <a:solidFill>
                  <a:prstClr val="black"/>
                </a:solidFill>
                <a:latin typeface="Times New Roman" pitchFamily="18" charset="0"/>
                <a:cs typeface="Times New Roman" pitchFamily="18" charset="0"/>
              </a:rPr>
              <a:t>наука.</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0312" y="135859"/>
            <a:ext cx="1131913" cy="1954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82063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57171" y="620688"/>
            <a:ext cx="6408712" cy="646331"/>
          </a:xfrm>
          <a:prstGeom prst="rect">
            <a:avLst/>
          </a:prstGeom>
          <a:solidFill>
            <a:srgbClr val="FFFF66"/>
          </a:solidFill>
          <a:ln>
            <a:solidFill>
              <a:schemeClr val="tx1"/>
            </a:solidFill>
          </a:ln>
        </p:spPr>
        <p:txBody>
          <a:bodyPr wrap="square" rtlCol="0">
            <a:spAutoFit/>
          </a:bodyPr>
          <a:lstStyle/>
          <a:p>
            <a:pPr algn="ctr"/>
            <a:endParaRPr lang="sr-Cyrl-RS" b="1" dirty="0" smtClean="0">
              <a:solidFill>
                <a:prstClr val="black"/>
              </a:solidFill>
              <a:latin typeface="Times New Roman" pitchFamily="18" charset="0"/>
              <a:cs typeface="Times New Roman" pitchFamily="18" charset="0"/>
            </a:endParaRPr>
          </a:p>
          <a:p>
            <a:pPr algn="ctr"/>
            <a:r>
              <a:rPr lang="sr-Cyrl-RS" b="1" dirty="0" smtClean="0">
                <a:solidFill>
                  <a:prstClr val="black"/>
                </a:solidFill>
                <a:latin typeface="Times New Roman" pitchFamily="18" charset="0"/>
                <a:cs typeface="Times New Roman" pitchFamily="18" charset="0"/>
              </a:rPr>
              <a:t>Опис </a:t>
            </a:r>
            <a:r>
              <a:rPr lang="sr-Cyrl-RS" b="1" dirty="0">
                <a:solidFill>
                  <a:prstClr val="black"/>
                </a:solidFill>
                <a:latin typeface="Times New Roman" pitchFamily="18" charset="0"/>
                <a:cs typeface="Times New Roman" pitchFamily="18" charset="0"/>
              </a:rPr>
              <a:t>проблема (поткрепљен подацима) </a:t>
            </a:r>
            <a:r>
              <a:rPr lang="sr-Cyrl-RS" b="1" dirty="0" smtClean="0">
                <a:solidFill>
                  <a:prstClr val="black"/>
                </a:solidFill>
                <a:latin typeface="Times New Roman" pitchFamily="18" charset="0"/>
                <a:cs typeface="Times New Roman" pitchFamily="18" charset="0"/>
              </a:rPr>
              <a:t>:</a:t>
            </a:r>
          </a:p>
        </p:txBody>
      </p:sp>
      <p:sp>
        <p:nvSpPr>
          <p:cNvPr id="3" name="TextBox 2"/>
          <p:cNvSpPr txBox="1"/>
          <p:nvPr/>
        </p:nvSpPr>
        <p:spPr>
          <a:xfrm>
            <a:off x="372995" y="1700808"/>
            <a:ext cx="7992888" cy="4613058"/>
          </a:xfrm>
          <a:prstGeom prst="rect">
            <a:avLst/>
          </a:prstGeom>
          <a:noFill/>
        </p:spPr>
        <p:txBody>
          <a:bodyPr wrap="square" rtlCol="0">
            <a:spAutoFit/>
          </a:bodyPr>
          <a:lstStyle/>
          <a:p>
            <a:pPr marL="265113" indent="-265113" algn="just">
              <a:lnSpc>
                <a:spcPct val="150000"/>
              </a:lnSpc>
              <a:buFont typeface="Arial" pitchFamily="34" charset="0"/>
              <a:buChar char="•"/>
            </a:pPr>
            <a:r>
              <a:rPr lang="ru-RU" dirty="0">
                <a:solidFill>
                  <a:prstClr val="black"/>
                </a:solidFill>
                <a:latin typeface="Times New Roman" pitchFamily="18" charset="0"/>
                <a:cs typeface="Times New Roman" pitchFamily="18" charset="0"/>
              </a:rPr>
              <a:t>На подручју Робмоса нису у довољној мери пружене могућности и не постоје активности које би задовољиле жељу оне деце заиста заинтересоване за бављење науком, истраживањем и испољавањем свог талента на креативан начин. </a:t>
            </a:r>
          </a:p>
          <a:p>
            <a:pPr marL="265113" indent="-265113" algn="just">
              <a:lnSpc>
                <a:spcPct val="150000"/>
              </a:lnSpc>
              <a:buFont typeface="Arial" pitchFamily="34" charset="0"/>
              <a:buChar char="•"/>
            </a:pPr>
            <a:r>
              <a:rPr lang="ru-RU" dirty="0">
                <a:solidFill>
                  <a:prstClr val="black"/>
                </a:solidFill>
                <a:latin typeface="Times New Roman" pitchFamily="18" charset="0"/>
                <a:cs typeface="Times New Roman" pitchFamily="18" charset="0"/>
              </a:rPr>
              <a:t>Приметна је несигурност деце из слабо опремљене школе која већином унапред сматрају да не могу успети на овом пољу, иако их садржаји природних наука дакако привлаче. </a:t>
            </a:r>
          </a:p>
          <a:p>
            <a:pPr marL="265113" indent="-265113" algn="just">
              <a:lnSpc>
                <a:spcPct val="150000"/>
              </a:lnSpc>
              <a:buFont typeface="Arial" pitchFamily="34" charset="0"/>
              <a:buChar char="•"/>
            </a:pPr>
            <a:r>
              <a:rPr lang="ru-RU" dirty="0">
                <a:solidFill>
                  <a:prstClr val="black"/>
                </a:solidFill>
                <a:latin typeface="Times New Roman" pitchFamily="18" charset="0"/>
                <a:cs typeface="Times New Roman" pitchFamily="18" charset="0"/>
              </a:rPr>
              <a:t>На овај начин, кроз вршњачко учење,  уз креативан и интерактиван приступ деца би се упознала са њиховом узрасту прилагођеним, са школским планом и програмом усклађеним, садржајима и савладавши их приказивали другој деци, својим вршњацима.</a:t>
            </a:r>
            <a:endParaRPr lang="en-US" dirty="0">
              <a:solidFill>
                <a:prstClr val="black"/>
              </a:solidFill>
              <a:latin typeface="Times New Roman" pitchFamily="18" charset="0"/>
              <a:cs typeface="Times New Roman" pitchFamily="18" charset="0"/>
            </a:endParaRPr>
          </a:p>
        </p:txBody>
      </p:sp>
      <p:pic>
        <p:nvPicPr>
          <p:cNvPr id="4" name="Picture 8" descr="Srodna slika"/>
          <p:cNvPicPr>
            <a:picLocks noChangeAspect="1" noChangeArrowheads="1"/>
          </p:cNvPicPr>
          <p:nvPr/>
        </p:nvPicPr>
        <p:blipFill rotWithShape="1">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b="11681"/>
          <a:stretch/>
        </p:blipFill>
        <p:spPr bwMode="auto">
          <a:xfrm rot="20421814">
            <a:off x="602332" y="5961"/>
            <a:ext cx="1081149" cy="1875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6927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80728"/>
            <a:ext cx="9144000" cy="5877272"/>
          </a:xfrm>
          <a:prstGeom prst="rect">
            <a:avLst/>
          </a:prstGeom>
        </p:spPr>
      </p:pic>
      <p:sp>
        <p:nvSpPr>
          <p:cNvPr id="4" name="TextBox 3"/>
          <p:cNvSpPr txBox="1"/>
          <p:nvPr/>
        </p:nvSpPr>
        <p:spPr>
          <a:xfrm>
            <a:off x="1403648" y="332656"/>
            <a:ext cx="6624736" cy="400110"/>
          </a:xfrm>
          <a:prstGeom prst="rect">
            <a:avLst/>
          </a:prstGeom>
          <a:noFill/>
        </p:spPr>
        <p:txBody>
          <a:bodyPr wrap="square" rtlCol="0">
            <a:spAutoFit/>
          </a:bodyPr>
          <a:lstStyle/>
          <a:p>
            <a:pPr algn="ctr"/>
            <a:r>
              <a:rPr lang="sr-Cyrl-RS" sz="2000" b="1" dirty="0">
                <a:solidFill>
                  <a:srgbClr val="FF0000"/>
                </a:solidFill>
                <a:latin typeface="Times New Roman" pitchFamily="18" charset="0"/>
                <a:cs typeface="Times New Roman" pitchFamily="18" charset="0"/>
              </a:rPr>
              <a:t>КОНКРЕТАН ЦИЉ ПРОЈЕКТА</a:t>
            </a:r>
          </a:p>
        </p:txBody>
      </p:sp>
      <p:sp>
        <p:nvSpPr>
          <p:cNvPr id="5" name="TextBox 4"/>
          <p:cNvSpPr txBox="1"/>
          <p:nvPr/>
        </p:nvSpPr>
        <p:spPr>
          <a:xfrm>
            <a:off x="2267744" y="3140968"/>
            <a:ext cx="5976664" cy="4939814"/>
          </a:xfrm>
          <a:prstGeom prst="rect">
            <a:avLst/>
          </a:prstGeom>
          <a:noFill/>
        </p:spPr>
        <p:txBody>
          <a:bodyPr wrap="square" rtlCol="0">
            <a:spAutoFit/>
          </a:bodyPr>
          <a:lstStyle/>
          <a:p>
            <a:pPr>
              <a:lnSpc>
                <a:spcPct val="150000"/>
              </a:lnSpc>
            </a:pPr>
            <a:r>
              <a:rPr lang="ru-RU" dirty="0">
                <a:solidFill>
                  <a:prstClr val="black"/>
                </a:solidFill>
                <a:latin typeface="Times New Roman" pitchFamily="18" charset="0"/>
                <a:cs typeface="Times New Roman" pitchFamily="18" charset="0"/>
              </a:rPr>
              <a:t>Промовисање и популаризација науке на деци прихватљив и користан начин уз корелацију садржаја предмета природних наука, како би се ученици ОШ ,, Исидора Секулић” у Ромбосу и ученици из другиох локалних основних школа </a:t>
            </a:r>
            <a:r>
              <a:rPr lang="ru-RU" dirty="0" smtClean="0">
                <a:solidFill>
                  <a:prstClr val="black"/>
                </a:solidFill>
                <a:latin typeface="Times New Roman" pitchFamily="18" charset="0"/>
                <a:cs typeface="Times New Roman" pitchFamily="18" charset="0"/>
              </a:rPr>
              <a:t>информисали </a:t>
            </a:r>
            <a:r>
              <a:rPr lang="ru-RU" dirty="0">
                <a:solidFill>
                  <a:prstClr val="black"/>
                </a:solidFill>
                <a:latin typeface="Times New Roman" pitchFamily="18" charset="0"/>
                <a:cs typeface="Times New Roman" pitchFamily="18" charset="0"/>
              </a:rPr>
              <a:t>о важности научних истраживања у савременом друштву и примени научних сазнања у свакодневном животу. </a:t>
            </a:r>
            <a:endParaRPr lang="ru-RU" dirty="0" smtClean="0">
              <a:solidFill>
                <a:prstClr val="black"/>
              </a:solidFill>
              <a:latin typeface="Times New Roman" pitchFamily="18" charset="0"/>
              <a:cs typeface="Times New Roman" pitchFamily="18" charset="0"/>
            </a:endParaRPr>
          </a:p>
          <a:p>
            <a:endParaRPr lang="ru-RU" dirty="0">
              <a:solidFill>
                <a:prstClr val="black"/>
              </a:solidFill>
              <a:latin typeface="Times New Roman" pitchFamily="18" charset="0"/>
              <a:cs typeface="Times New Roman" pitchFamily="18" charset="0"/>
            </a:endParaRPr>
          </a:p>
          <a:p>
            <a:endParaRPr lang="ru-RU" dirty="0" smtClean="0">
              <a:solidFill>
                <a:prstClr val="black"/>
              </a:solidFill>
              <a:latin typeface="Times New Roman" pitchFamily="18" charset="0"/>
              <a:cs typeface="Times New Roman" pitchFamily="18" charset="0"/>
            </a:endParaRPr>
          </a:p>
          <a:p>
            <a:endParaRPr lang="ru-RU" dirty="0">
              <a:solidFill>
                <a:prstClr val="black"/>
              </a:solidFill>
              <a:latin typeface="Times New Roman" pitchFamily="18" charset="0"/>
              <a:cs typeface="Times New Roman" pitchFamily="18" charset="0"/>
            </a:endParaRPr>
          </a:p>
          <a:p>
            <a:endParaRPr lang="ru-RU" dirty="0" smtClean="0">
              <a:solidFill>
                <a:prstClr val="black"/>
              </a:solidFill>
              <a:latin typeface="Times New Roman" pitchFamily="18" charset="0"/>
              <a:cs typeface="Times New Roman" pitchFamily="18" charset="0"/>
            </a:endParaRPr>
          </a:p>
          <a:p>
            <a:endParaRPr lang="ru-RU" dirty="0">
              <a:solidFill>
                <a:prstClr val="black"/>
              </a:solidFill>
              <a:latin typeface="Times New Roman" pitchFamily="18" charset="0"/>
              <a:cs typeface="Times New Roman" pitchFamily="18" charset="0"/>
            </a:endParaRPr>
          </a:p>
          <a:p>
            <a:endParaRPr lang="ru-RU" dirty="0" smtClean="0">
              <a:solidFill>
                <a:prstClr val="black"/>
              </a:solidFill>
              <a:latin typeface="Times New Roman" pitchFamily="18" charset="0"/>
              <a:cs typeface="Times New Roman" pitchFamily="18" charset="0"/>
            </a:endParaRPr>
          </a:p>
          <a:p>
            <a:endParaRPr lang="en-US"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489917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8880"/>
            <a:ext cx="2195735" cy="3540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57158" y="214290"/>
            <a:ext cx="8286808" cy="400110"/>
          </a:xfrm>
          <a:prstGeom prst="rect">
            <a:avLst/>
          </a:prstGeom>
          <a:noFill/>
        </p:spPr>
        <p:txBody>
          <a:bodyPr wrap="square" rtlCol="0">
            <a:spAutoFit/>
          </a:bodyPr>
          <a:lstStyle/>
          <a:p>
            <a:pPr algn="ctr"/>
            <a:r>
              <a:rPr lang="sr-Cyrl-RS" sz="2000" b="1" dirty="0" smtClean="0">
                <a:solidFill>
                  <a:srgbClr val="FF0000"/>
                </a:solidFill>
                <a:latin typeface="Times New Roman" pitchFamily="18" charset="0"/>
                <a:cs typeface="Times New Roman" pitchFamily="18" charset="0"/>
              </a:rPr>
              <a:t>КОНКРЕТНЕ АКТИВНОСТИ ПРОЈЕКТА</a:t>
            </a:r>
            <a:endParaRPr lang="en-US" sz="2000" b="1" dirty="0">
              <a:solidFill>
                <a:srgbClr val="FF0000"/>
              </a:solidFill>
              <a:latin typeface="Times New Roman" pitchFamily="18" charset="0"/>
              <a:cs typeface="Times New Roman" pitchFamily="18" charset="0"/>
            </a:endParaRPr>
          </a:p>
        </p:txBody>
      </p:sp>
      <p:sp>
        <p:nvSpPr>
          <p:cNvPr id="3" name="TextBox 2"/>
          <p:cNvSpPr txBox="1"/>
          <p:nvPr/>
        </p:nvSpPr>
        <p:spPr>
          <a:xfrm>
            <a:off x="1785918" y="1000108"/>
            <a:ext cx="7215238" cy="5355312"/>
          </a:xfrm>
          <a:prstGeom prst="rect">
            <a:avLst/>
          </a:prstGeom>
          <a:noFill/>
        </p:spPr>
        <p:txBody>
          <a:bodyPr wrap="square" rtlCol="0">
            <a:spAutoFit/>
          </a:bodyPr>
          <a:lstStyle/>
          <a:p>
            <a:pPr marL="457200" indent="-457200">
              <a:buFontTx/>
              <a:buAutoNum type="arabicParenR"/>
            </a:pPr>
            <a:r>
              <a:rPr lang="sr-Cyrl-RS" dirty="0" smtClean="0">
                <a:solidFill>
                  <a:prstClr val="black"/>
                </a:solidFill>
                <a:latin typeface="Times New Roman" pitchFamily="18" charset="0"/>
                <a:cs typeface="Times New Roman" pitchFamily="18" charset="0"/>
              </a:rPr>
              <a:t>Формирање тимова заинтересованих ученика и учитеља/наставника - ментора из ОШ ,, Исидора Секулић”</a:t>
            </a:r>
            <a:r>
              <a:rPr lang="sr-Latn-RS" dirty="0" smtClean="0">
                <a:solidFill>
                  <a:prstClr val="black"/>
                </a:solidFill>
                <a:latin typeface="Times New Roman" pitchFamily="18" charset="0"/>
                <a:cs typeface="Times New Roman" pitchFamily="18" charset="0"/>
              </a:rPr>
              <a:t> </a:t>
            </a:r>
            <a:r>
              <a:rPr lang="sr-Cyrl-RS" dirty="0" smtClean="0">
                <a:solidFill>
                  <a:prstClr val="black"/>
                </a:solidFill>
                <a:latin typeface="Times New Roman" pitchFamily="18" charset="0"/>
                <a:cs typeface="Times New Roman" pitchFamily="18" charset="0"/>
              </a:rPr>
              <a:t>који ће кроз радионице, самостални и групни истраживачки рад  обрадити и прилагодити наставне теме из природних наука предвиђене за основношколско образовање.</a:t>
            </a:r>
          </a:p>
          <a:p>
            <a:pPr marL="457200" indent="-457200">
              <a:buFontTx/>
              <a:buAutoNum type="arabicParenR"/>
            </a:pPr>
            <a:endParaRPr lang="sr-Cyrl-RS" dirty="0">
              <a:solidFill>
                <a:prstClr val="black"/>
              </a:solidFill>
              <a:latin typeface="Times New Roman" pitchFamily="18" charset="0"/>
              <a:cs typeface="Times New Roman" pitchFamily="18" charset="0"/>
            </a:endParaRPr>
          </a:p>
          <a:p>
            <a:pPr marL="457200" indent="-457200">
              <a:buFontTx/>
              <a:buAutoNum type="arabicParenR"/>
            </a:pPr>
            <a:r>
              <a:rPr lang="ru-RU" dirty="0" smtClean="0">
                <a:solidFill>
                  <a:prstClr val="black"/>
                </a:solidFill>
                <a:latin typeface="Times New Roman" pitchFamily="18" charset="0"/>
                <a:cs typeface="Times New Roman" pitchFamily="18" charset="0"/>
              </a:rPr>
              <a:t>Реализација </a:t>
            </a:r>
            <a:r>
              <a:rPr lang="ru-RU" dirty="0">
                <a:solidFill>
                  <a:prstClr val="black"/>
                </a:solidFill>
                <a:latin typeface="Times New Roman" pitchFamily="18" charset="0"/>
                <a:cs typeface="Times New Roman" pitchFamily="18" charset="0"/>
              </a:rPr>
              <a:t>вршњачке едукације на нивоу школе уз корелацију наставних садржаја различитих предмета или садржаја истог предмета на различитим нивоима комплексности</a:t>
            </a:r>
            <a:r>
              <a:rPr lang="ru-RU" dirty="0" smtClean="0">
                <a:solidFill>
                  <a:prstClr val="black"/>
                </a:solidFill>
                <a:latin typeface="Times New Roman" pitchFamily="18" charset="0"/>
                <a:cs typeface="Times New Roman" pitchFamily="18" charset="0"/>
              </a:rPr>
              <a:t>.</a:t>
            </a:r>
            <a:endParaRPr lang="sr-Latn-RS" dirty="0" smtClean="0">
              <a:solidFill>
                <a:prstClr val="black"/>
              </a:solidFill>
              <a:latin typeface="Times New Roman" pitchFamily="18" charset="0"/>
              <a:cs typeface="Times New Roman" pitchFamily="18" charset="0"/>
            </a:endParaRPr>
          </a:p>
          <a:p>
            <a:pPr marL="457200" indent="-457200">
              <a:buFontTx/>
              <a:buAutoNum type="arabicParenR"/>
            </a:pPr>
            <a:endParaRPr lang="sr-Cyrl-RS" dirty="0" smtClean="0">
              <a:solidFill>
                <a:prstClr val="black"/>
              </a:solidFill>
              <a:latin typeface="Times New Roman" pitchFamily="18" charset="0"/>
              <a:cs typeface="Times New Roman" pitchFamily="18" charset="0"/>
            </a:endParaRPr>
          </a:p>
          <a:p>
            <a:pPr marL="457200" indent="-457200">
              <a:buFontTx/>
              <a:buAutoNum type="arabicParenR"/>
            </a:pPr>
            <a:r>
              <a:rPr lang="sr-Cyrl-RS" dirty="0" smtClean="0">
                <a:solidFill>
                  <a:prstClr val="black"/>
                </a:solidFill>
                <a:latin typeface="Times New Roman" pitchFamily="18" charset="0"/>
                <a:cs typeface="Times New Roman" pitchFamily="18" charset="0"/>
              </a:rPr>
              <a:t>Организовање и реализовање сајма ,,Упали лампицу!” у објекту и дворишту ОШ ,, Исидора секулић”  при крају школске године  на којем ће тимови кроз огледе и прилагођена научна објашњења  демонстрирати посетиоцима (ученицима и учитељима/наставницима осталих локалних школа) тему којом су се бавили. </a:t>
            </a:r>
          </a:p>
          <a:p>
            <a:pPr marL="457200" indent="-457200">
              <a:buFontTx/>
              <a:buAutoNum type="arabicParenR"/>
            </a:pPr>
            <a:endParaRPr lang="sr-Cyrl-RS" dirty="0" smtClean="0">
              <a:solidFill>
                <a:prstClr val="black"/>
              </a:solidFill>
              <a:latin typeface="Times New Roman" pitchFamily="18" charset="0"/>
              <a:cs typeface="Times New Roman" pitchFamily="18" charset="0"/>
            </a:endParaRPr>
          </a:p>
          <a:p>
            <a:pPr marL="457200" indent="-457200">
              <a:buFontTx/>
              <a:buAutoNum type="arabicParenR"/>
            </a:pPr>
            <a:r>
              <a:rPr lang="sr-Cyrl-RS" dirty="0" smtClean="0">
                <a:solidFill>
                  <a:prstClr val="black"/>
                </a:solidFill>
                <a:latin typeface="Times New Roman" pitchFamily="18" charset="0"/>
                <a:cs typeface="Times New Roman" pitchFamily="18" charset="0"/>
              </a:rPr>
              <a:t>Награђивање најбољих научних поставки које су представљене на сајму ,, Упали лампицу!”</a:t>
            </a:r>
            <a:endParaRPr lang="en-US"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6539818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0100" y="214290"/>
            <a:ext cx="6858048" cy="400110"/>
          </a:xfrm>
          <a:prstGeom prst="rect">
            <a:avLst/>
          </a:prstGeom>
          <a:noFill/>
        </p:spPr>
        <p:txBody>
          <a:bodyPr wrap="square" rtlCol="0">
            <a:spAutoFit/>
          </a:bodyPr>
          <a:lstStyle/>
          <a:p>
            <a:pPr algn="ctr"/>
            <a:r>
              <a:rPr lang="sr-Cyrl-RS" sz="2000" b="1" dirty="0" smtClean="0">
                <a:solidFill>
                  <a:srgbClr val="FF0000"/>
                </a:solidFill>
                <a:latin typeface="Times New Roman" pitchFamily="18" charset="0"/>
                <a:cs typeface="Times New Roman" pitchFamily="18" charset="0"/>
              </a:rPr>
              <a:t>ЦИЉНА ГРУПА ПРОЈЕКТА ,, УПАЛИ ЛАМПИЦУ!”</a:t>
            </a:r>
            <a:endParaRPr lang="en-US" sz="2000" b="1" dirty="0">
              <a:solidFill>
                <a:srgbClr val="FF0000"/>
              </a:solidFill>
              <a:latin typeface="Times New Roman" pitchFamily="18" charset="0"/>
              <a:cs typeface="Times New Roman" pitchFamily="18" charset="0"/>
            </a:endParaRPr>
          </a:p>
        </p:txBody>
      </p:sp>
      <p:sp>
        <p:nvSpPr>
          <p:cNvPr id="5" name="TextBox 4"/>
          <p:cNvSpPr txBox="1"/>
          <p:nvPr/>
        </p:nvSpPr>
        <p:spPr>
          <a:xfrm>
            <a:off x="4400168" y="1772816"/>
            <a:ext cx="4392152" cy="2554545"/>
          </a:xfrm>
          <a:prstGeom prst="rect">
            <a:avLst/>
          </a:prstGeom>
          <a:noFill/>
        </p:spPr>
        <p:txBody>
          <a:bodyPr wrap="square" rtlCol="0">
            <a:spAutoFit/>
          </a:bodyPr>
          <a:lstStyle/>
          <a:p>
            <a:pPr algn="just"/>
            <a:r>
              <a:rPr lang="sr-Cyrl-RS" sz="2000" dirty="0" smtClean="0">
                <a:solidFill>
                  <a:prstClr val="black"/>
                </a:solidFill>
                <a:latin typeface="Times New Roman" pitchFamily="18" charset="0"/>
                <a:cs typeface="Times New Roman" pitchFamily="18" charset="0"/>
              </a:rPr>
              <a:t>Ученици узраста од 1. до 8. разреда ОШ ,, Исидора Секулић” у Ромбосу, њихови учитељи и наставници природних наука  </a:t>
            </a:r>
          </a:p>
          <a:p>
            <a:pPr algn="just"/>
            <a:r>
              <a:rPr lang="sr-Cyrl-RS" sz="2000" dirty="0" smtClean="0">
                <a:solidFill>
                  <a:prstClr val="black"/>
                </a:solidFill>
                <a:latin typeface="Times New Roman" pitchFamily="18" charset="0"/>
                <a:cs typeface="Times New Roman" pitchFamily="18" charset="0"/>
              </a:rPr>
              <a:t>( биологије, хемије и физике)</a:t>
            </a:r>
          </a:p>
          <a:p>
            <a:pPr algn="just"/>
            <a:endParaRPr lang="sr-Cyrl-RS" sz="2000" dirty="0">
              <a:solidFill>
                <a:prstClr val="black"/>
              </a:solidFill>
              <a:latin typeface="Times New Roman" pitchFamily="18" charset="0"/>
              <a:cs typeface="Times New Roman" pitchFamily="18" charset="0"/>
            </a:endParaRPr>
          </a:p>
          <a:p>
            <a:pPr algn="just"/>
            <a:endParaRPr lang="sr-Cyrl-RS" sz="2000" dirty="0" smtClean="0">
              <a:solidFill>
                <a:prstClr val="black"/>
              </a:solidFill>
              <a:latin typeface="Times New Roman" pitchFamily="18" charset="0"/>
              <a:cs typeface="Times New Roman" pitchFamily="18" charset="0"/>
            </a:endParaRPr>
          </a:p>
          <a:p>
            <a:pPr algn="just"/>
            <a:endParaRPr lang="en-US" sz="2000" dirty="0">
              <a:solidFill>
                <a:prstClr val="black"/>
              </a:solidFill>
              <a:latin typeface="Times New Roman" pitchFamily="18" charset="0"/>
              <a:cs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92170745"/>
              </p:ext>
            </p:extLst>
          </p:nvPr>
        </p:nvGraphicFramePr>
        <p:xfrm>
          <a:off x="432680" y="5013176"/>
          <a:ext cx="7992888" cy="1403720"/>
        </p:xfrm>
        <a:graphic>
          <a:graphicData uri="http://schemas.openxmlformats.org/drawingml/2006/table">
            <a:tbl>
              <a:tblPr firstRow="1" bandRow="1">
                <a:tableStyleId>{5940675A-B579-460E-94D1-54222C63F5DA}</a:tableStyleId>
              </a:tblPr>
              <a:tblGrid>
                <a:gridCol w="2808312"/>
                <a:gridCol w="859559"/>
                <a:gridCol w="2101149"/>
                <a:gridCol w="2223868"/>
              </a:tblGrid>
              <a:tr h="258184">
                <a:tc rowSpan="2">
                  <a:txBody>
                    <a:bodyPr/>
                    <a:lstStyle/>
                    <a:p>
                      <a:r>
                        <a:rPr lang="en-US" sz="1600" dirty="0" smtClean="0">
                          <a:latin typeface="Times New Roman" pitchFamily="18" charset="0"/>
                          <a:cs typeface="Times New Roman" pitchFamily="18" charset="0"/>
                        </a:rPr>
                        <a:t>O</a:t>
                      </a:r>
                      <a:r>
                        <a:rPr lang="sr-Cyrl-RS" sz="1600" dirty="0" smtClean="0">
                          <a:latin typeface="Times New Roman" pitchFamily="18" charset="0"/>
                          <a:cs typeface="Times New Roman" pitchFamily="18" charset="0"/>
                        </a:rPr>
                        <a:t>чекивани</a:t>
                      </a:r>
                      <a:r>
                        <a:rPr lang="sr-Cyrl-RS" sz="1600" baseline="0" dirty="0" smtClean="0">
                          <a:latin typeface="Times New Roman" pitchFamily="18" charset="0"/>
                          <a:cs typeface="Times New Roman" pitchFamily="18" charset="0"/>
                        </a:rPr>
                        <a:t> број ДИРЕКТНИХ корисника</a:t>
                      </a:r>
                    </a:p>
                    <a:p>
                      <a:r>
                        <a:rPr lang="sr-Cyrl-RS" sz="1600" baseline="0" dirty="0" smtClean="0">
                          <a:latin typeface="Times New Roman" pitchFamily="18" charset="0"/>
                          <a:cs typeface="Times New Roman" pitchFamily="18" charset="0"/>
                        </a:rPr>
                        <a:t>(разврстаних према полу):</a:t>
                      </a:r>
                      <a:endParaRPr lang="en-US" sz="1600" dirty="0">
                        <a:latin typeface="Times New Roman" pitchFamily="18" charset="0"/>
                        <a:cs typeface="Times New Roman" pitchFamily="18" charset="0"/>
                      </a:endParaRPr>
                    </a:p>
                  </a:txBody>
                  <a:tcPr/>
                </a:tc>
                <a:tc>
                  <a:txBody>
                    <a:bodyPr/>
                    <a:lstStyle/>
                    <a:p>
                      <a:r>
                        <a:rPr lang="sr-Cyrl-RS" dirty="0" smtClean="0">
                          <a:latin typeface="Times New Roman" pitchFamily="18" charset="0"/>
                          <a:cs typeface="Times New Roman" pitchFamily="18" charset="0"/>
                        </a:rPr>
                        <a:t>Ж</a:t>
                      </a:r>
                      <a:r>
                        <a:rPr lang="sr-Cyrl-RS" baseline="0" dirty="0" smtClean="0">
                          <a:latin typeface="Times New Roman" pitchFamily="18" charset="0"/>
                          <a:cs typeface="Times New Roman" pitchFamily="18" charset="0"/>
                        </a:rPr>
                        <a:t>: 80</a:t>
                      </a:r>
                      <a:endParaRPr lang="en-US" dirty="0">
                        <a:latin typeface="Times New Roman" pitchFamily="18" charset="0"/>
                        <a:cs typeface="Times New Roman" pitchFamily="18" charset="0"/>
                      </a:endParaRPr>
                    </a:p>
                  </a:txBody>
                  <a:tcPr/>
                </a:tc>
                <a:tc rowSpan="2">
                  <a:txBody>
                    <a:bodyPr/>
                    <a:lstStyle/>
                    <a:p>
                      <a:r>
                        <a:rPr lang="en-US" sz="1600" dirty="0" smtClean="0">
                          <a:latin typeface="Times New Roman" pitchFamily="18" charset="0"/>
                          <a:cs typeface="Times New Roman" pitchFamily="18" charset="0"/>
                        </a:rPr>
                        <a:t>O</a:t>
                      </a:r>
                      <a:r>
                        <a:rPr lang="sr-Cyrl-RS" sz="1600" dirty="0" smtClean="0">
                          <a:latin typeface="Times New Roman" pitchFamily="18" charset="0"/>
                          <a:cs typeface="Times New Roman" pitchFamily="18" charset="0"/>
                        </a:rPr>
                        <a:t>чекивани број ИНДИРЕКТНИХ корисника: </a:t>
                      </a:r>
                    </a:p>
                    <a:p>
                      <a:endParaRPr lang="en-US" sz="1600" dirty="0"/>
                    </a:p>
                  </a:txBody>
                  <a:tcPr/>
                </a:tc>
                <a:tc rowSpan="2">
                  <a:txBody>
                    <a:bodyPr/>
                    <a:lstStyle/>
                    <a:p>
                      <a:r>
                        <a:rPr lang="sr-Cyrl-RS" sz="1600" dirty="0" smtClean="0">
                          <a:latin typeface="Times New Roman" pitchFamily="18" charset="0"/>
                          <a:cs typeface="Times New Roman" pitchFamily="18" charset="0"/>
                        </a:rPr>
                        <a:t>Око 1000 ученика из</a:t>
                      </a:r>
                      <a:r>
                        <a:rPr lang="sr-Cyrl-RS" sz="1600" baseline="0" dirty="0" smtClean="0">
                          <a:latin typeface="Times New Roman" pitchFamily="18" charset="0"/>
                          <a:cs typeface="Times New Roman" pitchFamily="18" charset="0"/>
                        </a:rPr>
                        <a:t> локалних основних школа са својим учитељима и наставницима</a:t>
                      </a:r>
                      <a:endParaRPr lang="en-US" sz="1600" dirty="0">
                        <a:latin typeface="Times New Roman" pitchFamily="18" charset="0"/>
                        <a:cs typeface="Times New Roman" pitchFamily="18" charset="0"/>
                      </a:endParaRPr>
                    </a:p>
                  </a:txBody>
                  <a:tcPr/>
                </a:tc>
              </a:tr>
              <a:tr h="1037960">
                <a:tc vMerge="1">
                  <a:txBody>
                    <a:bodyPr/>
                    <a:lstStyle/>
                    <a:p>
                      <a:endParaRPr lang="en-US"/>
                    </a:p>
                  </a:txBody>
                  <a:tcPr/>
                </a:tc>
                <a:tc>
                  <a:txBody>
                    <a:bodyPr/>
                    <a:lstStyle/>
                    <a:p>
                      <a:r>
                        <a:rPr lang="sr-Cyrl-RS" dirty="0" smtClean="0">
                          <a:latin typeface="Times New Roman" pitchFamily="18" charset="0"/>
                          <a:cs typeface="Times New Roman" pitchFamily="18" charset="0"/>
                        </a:rPr>
                        <a:t>М: 64</a:t>
                      </a:r>
                      <a:endParaRPr lang="en-US" dirty="0">
                        <a:latin typeface="Times New Roman" pitchFamily="18" charset="0"/>
                        <a:cs typeface="Times New Roman" pitchFamily="18" charset="0"/>
                      </a:endParaRPr>
                    </a:p>
                  </a:txBody>
                  <a:tcPr/>
                </a:tc>
                <a:tc vMerge="1">
                  <a:txBody>
                    <a:bodyPr/>
                    <a:lstStyle/>
                    <a:p>
                      <a:endParaRPr lang="en-US"/>
                    </a:p>
                  </a:txBody>
                  <a:tcPr/>
                </a:tc>
                <a:tc vMerge="1">
                  <a:txBody>
                    <a:bodyPr/>
                    <a:lstStyle/>
                    <a:p>
                      <a:endParaRPr lang="en-US"/>
                    </a:p>
                  </a:txBody>
                  <a:tcPr/>
                </a:tc>
              </a:tr>
            </a:tbl>
          </a:graphicData>
        </a:graphic>
      </p:graphicFrame>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630" y="1124744"/>
            <a:ext cx="4040095"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95075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339</TotalTime>
  <Words>2476</Words>
  <Application>Microsoft Office PowerPoint</Application>
  <PresentationFormat>On-screen Show (4:3)</PresentationFormat>
  <Paragraphs>275</Paragraphs>
  <Slides>28</Slides>
  <Notes>0</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Конкретни и мерљиви  резултати пројекта: </vt:lpstr>
      <vt:lpstr>ВРЕДНОСТ ПРОЈЕКТА:</vt:lpstr>
      <vt:lpstr>Буџет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Ivana</dc:creator>
  <cp:lastModifiedBy>Ivana</cp:lastModifiedBy>
  <cp:revision>20</cp:revision>
  <dcterms:created xsi:type="dcterms:W3CDTF">2016-12-10T09:07:05Z</dcterms:created>
  <dcterms:modified xsi:type="dcterms:W3CDTF">2017-01-08T16:17:28Z</dcterms:modified>
</cp:coreProperties>
</file>