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5" r:id="rId4"/>
  </p:sldMasterIdLst>
  <p:sldIdLst>
    <p:sldId id="256" r:id="rId5"/>
    <p:sldId id="359" r:id="rId6"/>
    <p:sldId id="360" r:id="rId7"/>
    <p:sldId id="257" r:id="rId8"/>
    <p:sldId id="258" r:id="rId9"/>
    <p:sldId id="291" r:id="rId10"/>
    <p:sldId id="292" r:id="rId11"/>
    <p:sldId id="259" r:id="rId12"/>
    <p:sldId id="260" r:id="rId13"/>
    <p:sldId id="261" r:id="rId14"/>
    <p:sldId id="294" r:id="rId15"/>
    <p:sldId id="295" r:id="rId16"/>
    <p:sldId id="262" r:id="rId17"/>
    <p:sldId id="296" r:id="rId18"/>
    <p:sldId id="263" r:id="rId19"/>
    <p:sldId id="365" r:id="rId20"/>
    <p:sldId id="264" r:id="rId21"/>
    <p:sldId id="297" r:id="rId22"/>
    <p:sldId id="265" r:id="rId23"/>
    <p:sldId id="266" r:id="rId24"/>
    <p:sldId id="267" r:id="rId25"/>
    <p:sldId id="366" r:id="rId26"/>
    <p:sldId id="269" r:id="rId27"/>
    <p:sldId id="270" r:id="rId28"/>
    <p:sldId id="274" r:id="rId29"/>
    <p:sldId id="275" r:id="rId30"/>
    <p:sldId id="268" r:id="rId31"/>
    <p:sldId id="276" r:id="rId32"/>
    <p:sldId id="367" r:id="rId33"/>
    <p:sldId id="277" r:id="rId34"/>
    <p:sldId id="278" r:id="rId35"/>
    <p:sldId id="279" r:id="rId36"/>
    <p:sldId id="280" r:id="rId37"/>
    <p:sldId id="281" r:id="rId38"/>
    <p:sldId id="282" r:id="rId39"/>
    <p:sldId id="283" r:id="rId40"/>
    <p:sldId id="284" r:id="rId41"/>
    <p:sldId id="362" r:id="rId42"/>
    <p:sldId id="363" r:id="rId43"/>
    <p:sldId id="368" r:id="rId44"/>
    <p:sldId id="364" r:id="rId45"/>
    <p:sldId id="376" r:id="rId46"/>
    <p:sldId id="285" r:id="rId47"/>
    <p:sldId id="286" r:id="rId48"/>
    <p:sldId id="369" r:id="rId49"/>
    <p:sldId id="373" r:id="rId50"/>
    <p:sldId id="374" r:id="rId51"/>
    <p:sldId id="375" r:id="rId52"/>
    <p:sldId id="377" r:id="rId53"/>
    <p:sldId id="378" r:id="rId54"/>
    <p:sldId id="379" r:id="rId55"/>
    <p:sldId id="380" r:id="rId56"/>
    <p:sldId id="381" r:id="rId57"/>
    <p:sldId id="382" r:id="rId58"/>
    <p:sldId id="383" r:id="rId59"/>
    <p:sldId id="384" r:id="rId60"/>
    <p:sldId id="385" r:id="rId61"/>
    <p:sldId id="386" r:id="rId62"/>
    <p:sldId id="387" r:id="rId63"/>
    <p:sldId id="388" r:id="rId64"/>
    <p:sldId id="389" r:id="rId65"/>
    <p:sldId id="391" r:id="rId66"/>
    <p:sldId id="301" r:id="rId67"/>
    <p:sldId id="395" r:id="rId68"/>
    <p:sldId id="392" r:id="rId69"/>
    <p:sldId id="414" r:id="rId70"/>
    <p:sldId id="396" r:id="rId71"/>
    <p:sldId id="302" r:id="rId72"/>
    <p:sldId id="398" r:id="rId73"/>
    <p:sldId id="399" r:id="rId74"/>
    <p:sldId id="400" r:id="rId75"/>
    <p:sldId id="401" r:id="rId76"/>
    <p:sldId id="402" r:id="rId77"/>
    <p:sldId id="404" r:id="rId78"/>
    <p:sldId id="405" r:id="rId79"/>
    <p:sldId id="406" r:id="rId80"/>
    <p:sldId id="415" r:id="rId81"/>
    <p:sldId id="411" r:id="rId82"/>
    <p:sldId id="412" r:id="rId83"/>
    <p:sldId id="409" r:id="rId84"/>
    <p:sldId id="407" r:id="rId8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EEF520-D54A-4590-BF2A-1B79AE4B8DA1}" v="13" dt="2021-12-09T09:24:34.992"/>
    <p1510:client id="{AE434B27-4F0B-43C9-8E03-0FAABE7B98D4}" v="36" dt="2021-12-09T00:13:39.738"/>
    <p1510:client id="{DD5AF6CB-D3D9-42A6-87D6-1C1D8880D6FB}" v="2" dt="2021-12-02T00:00:13.629"/>
    <p1510:client id="{E15471EC-9409-40A7-B162-A360B98D1317}" v="1" dt="2021-12-09T09:49:59.205"/>
    <p1510:client id="{EF45F7B5-0206-4D7C-9912-93F13AA30A65}" v="46" dt="2021-12-13T14:33:22.3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29" autoAdjust="0"/>
    <p:restoredTop sz="94611" autoAdjust="0"/>
  </p:normalViewPr>
  <p:slideViewPr>
    <p:cSldViewPr>
      <p:cViewPr>
        <p:scale>
          <a:sx n="110" d="100"/>
          <a:sy n="110" d="100"/>
        </p:scale>
        <p:origin x="-1644" y="-102"/>
      </p:cViewPr>
      <p:guideLst>
        <p:guide orient="horz" pos="2160"/>
        <p:guide pos="2880"/>
      </p:guideLst>
    </p:cSldViewPr>
  </p:slideViewPr>
  <p:outlineViewPr>
    <p:cViewPr>
      <p:scale>
        <a:sx n="33" d="100"/>
        <a:sy n="33" d="100"/>
      </p:scale>
      <p:origin x="0" y="37758"/>
    </p:cViewPr>
  </p:outlineViewPr>
  <p:notesTextViewPr>
    <p:cViewPr>
      <p:scale>
        <a:sx n="100" d="100"/>
        <a:sy n="100" d="100"/>
      </p:scale>
      <p:origin x="0" y="0"/>
    </p:cViewPr>
  </p:notesTextViewPr>
  <p:sorterViewPr>
    <p:cViewPr>
      <p:scale>
        <a:sx n="66" d="100"/>
        <a:sy n="66" d="100"/>
      </p:scale>
      <p:origin x="0" y="5562"/>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tableStyles" Target="tableStyles.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5" Type="http://schemas.openxmlformats.org/officeDocument/2006/relationships/slide" Target="slides/slide1.xml"/><Relationship Id="rId90" Type="http://schemas.microsoft.com/office/2016/11/relationships/changesInfo" Target="changesInfos/changesInfo1.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slide" Target="slides/slide8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slide" Target="slides/slide79.xml"/><Relationship Id="rId88" Type="http://schemas.openxmlformats.org/officeDocument/2006/relationships/theme" Target="theme/theme1.xml"/><Relationship Id="rId9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viewProps" Target="viewProps.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ka Ivošević" userId="S::danka.ivosevic@pef.uns.ac.rs::206e6432-12dd-4ccb-bd3d-52c45edc72a0" providerId="AD" clId="Web-{EF45F7B5-0206-4D7C-9912-93F13AA30A65}"/>
    <pc:docChg chg="delSld modSld">
      <pc:chgData name="Danka Ivošević" userId="S::danka.ivosevic@pef.uns.ac.rs::206e6432-12dd-4ccb-bd3d-52c45edc72a0" providerId="AD" clId="Web-{EF45F7B5-0206-4D7C-9912-93F13AA30A65}" dt="2021-12-13T14:33:22.304" v="46" actId="20577"/>
      <pc:docMkLst>
        <pc:docMk/>
      </pc:docMkLst>
      <pc:sldChg chg="del">
        <pc:chgData name="Danka Ivošević" userId="S::danka.ivosevic@pef.uns.ac.rs::206e6432-12dd-4ccb-bd3d-52c45edc72a0" providerId="AD" clId="Web-{EF45F7B5-0206-4D7C-9912-93F13AA30A65}" dt="2021-12-13T14:20:50.303" v="32"/>
        <pc:sldMkLst>
          <pc:docMk/>
          <pc:sldMk cId="0" sldId="311"/>
        </pc:sldMkLst>
      </pc:sldChg>
      <pc:sldChg chg="del">
        <pc:chgData name="Danka Ivošević" userId="S::danka.ivosevic@pef.uns.ac.rs::206e6432-12dd-4ccb-bd3d-52c45edc72a0" providerId="AD" clId="Web-{EF45F7B5-0206-4D7C-9912-93F13AA30A65}" dt="2021-12-13T14:21:01.897" v="36"/>
        <pc:sldMkLst>
          <pc:docMk/>
          <pc:sldMk cId="0" sldId="312"/>
        </pc:sldMkLst>
      </pc:sldChg>
      <pc:sldChg chg="del">
        <pc:chgData name="Danka Ivošević" userId="S::danka.ivosevic@pef.uns.ac.rs::206e6432-12dd-4ccb-bd3d-52c45edc72a0" providerId="AD" clId="Web-{EF45F7B5-0206-4D7C-9912-93F13AA30A65}" dt="2021-12-13T14:21:01.897" v="35"/>
        <pc:sldMkLst>
          <pc:docMk/>
          <pc:sldMk cId="0" sldId="313"/>
        </pc:sldMkLst>
      </pc:sldChg>
      <pc:sldChg chg="del">
        <pc:chgData name="Danka Ivošević" userId="S::danka.ivosevic@pef.uns.ac.rs::206e6432-12dd-4ccb-bd3d-52c45edc72a0" providerId="AD" clId="Web-{EF45F7B5-0206-4D7C-9912-93F13AA30A65}" dt="2021-12-13T14:21:01.881" v="34"/>
        <pc:sldMkLst>
          <pc:docMk/>
          <pc:sldMk cId="0" sldId="315"/>
        </pc:sldMkLst>
      </pc:sldChg>
      <pc:sldChg chg="del">
        <pc:chgData name="Danka Ivošević" userId="S::danka.ivosevic@pef.uns.ac.rs::206e6432-12dd-4ccb-bd3d-52c45edc72a0" providerId="AD" clId="Web-{EF45F7B5-0206-4D7C-9912-93F13AA30A65}" dt="2021-12-13T14:21:01.881" v="33"/>
        <pc:sldMkLst>
          <pc:docMk/>
          <pc:sldMk cId="0" sldId="316"/>
        </pc:sldMkLst>
      </pc:sldChg>
      <pc:sldChg chg="del">
        <pc:chgData name="Danka Ivošević" userId="S::danka.ivosevic@pef.uns.ac.rs::206e6432-12dd-4ccb-bd3d-52c45edc72a0" providerId="AD" clId="Web-{EF45F7B5-0206-4D7C-9912-93F13AA30A65}" dt="2021-12-13T14:21:10.381" v="40"/>
        <pc:sldMkLst>
          <pc:docMk/>
          <pc:sldMk cId="0" sldId="317"/>
        </pc:sldMkLst>
      </pc:sldChg>
      <pc:sldChg chg="del">
        <pc:chgData name="Danka Ivošević" userId="S::danka.ivosevic@pef.uns.ac.rs::206e6432-12dd-4ccb-bd3d-52c45edc72a0" providerId="AD" clId="Web-{EF45F7B5-0206-4D7C-9912-93F13AA30A65}" dt="2021-12-13T14:21:10.381" v="39"/>
        <pc:sldMkLst>
          <pc:docMk/>
          <pc:sldMk cId="0" sldId="318"/>
        </pc:sldMkLst>
      </pc:sldChg>
      <pc:sldChg chg="del">
        <pc:chgData name="Danka Ivošević" userId="S::danka.ivosevic@pef.uns.ac.rs::206e6432-12dd-4ccb-bd3d-52c45edc72a0" providerId="AD" clId="Web-{EF45F7B5-0206-4D7C-9912-93F13AA30A65}" dt="2021-12-13T14:21:10.381" v="38"/>
        <pc:sldMkLst>
          <pc:docMk/>
          <pc:sldMk cId="0" sldId="319"/>
        </pc:sldMkLst>
      </pc:sldChg>
      <pc:sldChg chg="del">
        <pc:chgData name="Danka Ivošević" userId="S::danka.ivosevic@pef.uns.ac.rs::206e6432-12dd-4ccb-bd3d-52c45edc72a0" providerId="AD" clId="Web-{EF45F7B5-0206-4D7C-9912-93F13AA30A65}" dt="2021-12-13T14:21:10.381" v="37"/>
        <pc:sldMkLst>
          <pc:docMk/>
          <pc:sldMk cId="0" sldId="322"/>
        </pc:sldMkLst>
      </pc:sldChg>
      <pc:sldChg chg="del">
        <pc:chgData name="Danka Ivošević" userId="S::danka.ivosevic@pef.uns.ac.rs::206e6432-12dd-4ccb-bd3d-52c45edc72a0" providerId="AD" clId="Web-{EF45F7B5-0206-4D7C-9912-93F13AA30A65}" dt="2021-12-13T14:21:24.710" v="43"/>
        <pc:sldMkLst>
          <pc:docMk/>
          <pc:sldMk cId="0" sldId="323"/>
        </pc:sldMkLst>
      </pc:sldChg>
      <pc:sldChg chg="del">
        <pc:chgData name="Danka Ivošević" userId="S::danka.ivosevic@pef.uns.ac.rs::206e6432-12dd-4ccb-bd3d-52c45edc72a0" providerId="AD" clId="Web-{EF45F7B5-0206-4D7C-9912-93F13AA30A65}" dt="2021-12-13T14:21:18.803" v="42"/>
        <pc:sldMkLst>
          <pc:docMk/>
          <pc:sldMk cId="0" sldId="324"/>
        </pc:sldMkLst>
      </pc:sldChg>
      <pc:sldChg chg="del">
        <pc:chgData name="Danka Ivošević" userId="S::danka.ivosevic@pef.uns.ac.rs::206e6432-12dd-4ccb-bd3d-52c45edc72a0" providerId="AD" clId="Web-{EF45F7B5-0206-4D7C-9912-93F13AA30A65}" dt="2021-12-13T14:21:18.803" v="41"/>
        <pc:sldMkLst>
          <pc:docMk/>
          <pc:sldMk cId="0" sldId="325"/>
        </pc:sldMkLst>
      </pc:sldChg>
      <pc:sldChg chg="modSp">
        <pc:chgData name="Danka Ivošević" userId="S::danka.ivosevic@pef.uns.ac.rs::206e6432-12dd-4ccb-bd3d-52c45edc72a0" providerId="AD" clId="Web-{EF45F7B5-0206-4D7C-9912-93F13AA30A65}" dt="2021-12-13T14:33:22.304" v="46" actId="20577"/>
        <pc:sldMkLst>
          <pc:docMk/>
          <pc:sldMk cId="0" sldId="359"/>
        </pc:sldMkLst>
        <pc:spChg chg="mod">
          <ac:chgData name="Danka Ivošević" userId="S::danka.ivosevic@pef.uns.ac.rs::206e6432-12dd-4ccb-bd3d-52c45edc72a0" providerId="AD" clId="Web-{EF45F7B5-0206-4D7C-9912-93F13AA30A65}" dt="2021-12-13T14:33:22.304" v="46" actId="20577"/>
          <ac:spMkLst>
            <pc:docMk/>
            <pc:sldMk cId="0" sldId="359"/>
            <ac:spMk id="5" creationId="{00000000-0000-0000-0000-000000000000}"/>
          </ac:spMkLst>
        </pc:spChg>
      </pc:sldChg>
      <pc:sldChg chg="modSp">
        <pc:chgData name="Danka Ivošević" userId="S::danka.ivosevic@pef.uns.ac.rs::206e6432-12dd-4ccb-bd3d-52c45edc72a0" providerId="AD" clId="Web-{EF45F7B5-0206-4D7C-9912-93F13AA30A65}" dt="2021-12-13T14:18:55.347" v="30" actId="20577"/>
        <pc:sldMkLst>
          <pc:docMk/>
          <pc:sldMk cId="0" sldId="360"/>
        </pc:sldMkLst>
        <pc:spChg chg="mod">
          <ac:chgData name="Danka Ivošević" userId="S::danka.ivosevic@pef.uns.ac.rs::206e6432-12dd-4ccb-bd3d-52c45edc72a0" providerId="AD" clId="Web-{EF45F7B5-0206-4D7C-9912-93F13AA30A65}" dt="2021-12-13T14:18:55.347" v="30" actId="20577"/>
          <ac:spMkLst>
            <pc:docMk/>
            <pc:sldMk cId="0" sldId="360"/>
            <ac:spMk id="3" creationId="{00000000-0000-0000-0000-000000000000}"/>
          </ac:spMkLst>
        </pc:spChg>
      </pc:sldChg>
      <pc:sldChg chg="del">
        <pc:chgData name="Danka Ivošević" userId="S::danka.ivosevic@pef.uns.ac.rs::206e6432-12dd-4ccb-bd3d-52c45edc72a0" providerId="AD" clId="Web-{EF45F7B5-0206-4D7C-9912-93F13AA30A65}" dt="2021-12-13T14:20:46.146" v="31"/>
        <pc:sldMkLst>
          <pc:docMk/>
          <pc:sldMk cId="1389306106" sldId="397"/>
        </pc:sldMkLst>
      </pc:sldChg>
      <pc:sldChg chg="del">
        <pc:chgData name="Danka Ivošević" userId="S::danka.ivosevic@pef.uns.ac.rs::206e6432-12dd-4ccb-bd3d-52c45edc72a0" providerId="AD" clId="Web-{EF45F7B5-0206-4D7C-9912-93F13AA30A65}" dt="2021-12-13T14:22:14.523" v="44"/>
        <pc:sldMkLst>
          <pc:docMk/>
          <pc:sldMk cId="2165987944" sldId="413"/>
        </pc:sldMkLst>
      </pc:sldChg>
    </pc:docChg>
  </pc:docChgLst>
  <pc:docChgLst>
    <pc:chgData name="Danka Ivošević" userId="S::danka.ivosevic@pef.uns.ac.rs::206e6432-12dd-4ccb-bd3d-52c45edc72a0" providerId="AD" clId="Web-{30EEF520-D54A-4590-BF2A-1B79AE4B8DA1}"/>
    <pc:docChg chg="modSld">
      <pc:chgData name="Danka Ivošević" userId="S::danka.ivosevic@pef.uns.ac.rs::206e6432-12dd-4ccb-bd3d-52c45edc72a0" providerId="AD" clId="Web-{30EEF520-D54A-4590-BF2A-1B79AE4B8DA1}" dt="2021-12-09T09:24:34.992" v="12" actId="20577"/>
      <pc:docMkLst>
        <pc:docMk/>
      </pc:docMkLst>
      <pc:sldChg chg="modSp">
        <pc:chgData name="Danka Ivošević" userId="S::danka.ivosevic@pef.uns.ac.rs::206e6432-12dd-4ccb-bd3d-52c45edc72a0" providerId="AD" clId="Web-{30EEF520-D54A-4590-BF2A-1B79AE4B8DA1}" dt="2021-12-09T09:12:04.661" v="3" actId="20577"/>
        <pc:sldMkLst>
          <pc:docMk/>
          <pc:sldMk cId="0" sldId="286"/>
        </pc:sldMkLst>
        <pc:spChg chg="mod">
          <ac:chgData name="Danka Ivošević" userId="S::danka.ivosevic@pef.uns.ac.rs::206e6432-12dd-4ccb-bd3d-52c45edc72a0" providerId="AD" clId="Web-{30EEF520-D54A-4590-BF2A-1B79AE4B8DA1}" dt="2021-12-09T09:12:04.661" v="3" actId="20577"/>
          <ac:spMkLst>
            <pc:docMk/>
            <pc:sldMk cId="0" sldId="286"/>
            <ac:spMk id="3" creationId="{00000000-0000-0000-0000-000000000000}"/>
          </ac:spMkLst>
        </pc:spChg>
      </pc:sldChg>
      <pc:sldChg chg="modSp">
        <pc:chgData name="Danka Ivošević" userId="S::danka.ivosevic@pef.uns.ac.rs::206e6432-12dd-4ccb-bd3d-52c45edc72a0" providerId="AD" clId="Web-{30EEF520-D54A-4590-BF2A-1B79AE4B8DA1}" dt="2021-12-09T09:24:34.992" v="12" actId="20577"/>
        <pc:sldMkLst>
          <pc:docMk/>
          <pc:sldMk cId="2717935019" sldId="380"/>
        </pc:sldMkLst>
        <pc:spChg chg="mod">
          <ac:chgData name="Danka Ivošević" userId="S::danka.ivosevic@pef.uns.ac.rs::206e6432-12dd-4ccb-bd3d-52c45edc72a0" providerId="AD" clId="Web-{30EEF520-D54A-4590-BF2A-1B79AE4B8DA1}" dt="2021-12-09T09:24:34.992" v="12" actId="20577"/>
          <ac:spMkLst>
            <pc:docMk/>
            <pc:sldMk cId="2717935019" sldId="380"/>
            <ac:spMk id="3" creationId="{00000000-0000-0000-0000-000000000000}"/>
          </ac:spMkLst>
        </pc:spChg>
      </pc:sldChg>
    </pc:docChg>
  </pc:docChgLst>
  <pc:docChgLst>
    <pc:chgData name="Danka Ivošević" userId="S::danka.ivosevic@pef.uns.ac.rs::206e6432-12dd-4ccb-bd3d-52c45edc72a0" providerId="AD" clId="Web-{DD5AF6CB-D3D9-42A6-87D6-1C1D8880D6FB}"/>
    <pc:docChg chg="modSld">
      <pc:chgData name="Danka Ivošević" userId="S::danka.ivosevic@pef.uns.ac.rs::206e6432-12dd-4ccb-bd3d-52c45edc72a0" providerId="AD" clId="Web-{DD5AF6CB-D3D9-42A6-87D6-1C1D8880D6FB}" dt="2021-12-02T00:00:13.629" v="1" actId="20577"/>
      <pc:docMkLst>
        <pc:docMk/>
      </pc:docMkLst>
      <pc:sldChg chg="modSp">
        <pc:chgData name="Danka Ivošević" userId="S::danka.ivosevic@pef.uns.ac.rs::206e6432-12dd-4ccb-bd3d-52c45edc72a0" providerId="AD" clId="Web-{DD5AF6CB-D3D9-42A6-87D6-1C1D8880D6FB}" dt="2021-12-02T00:00:13.629" v="1" actId="20577"/>
        <pc:sldMkLst>
          <pc:docMk/>
          <pc:sldMk cId="0" sldId="283"/>
        </pc:sldMkLst>
        <pc:spChg chg="mod">
          <ac:chgData name="Danka Ivošević" userId="S::danka.ivosevic@pef.uns.ac.rs::206e6432-12dd-4ccb-bd3d-52c45edc72a0" providerId="AD" clId="Web-{DD5AF6CB-D3D9-42A6-87D6-1C1D8880D6FB}" dt="2021-12-02T00:00:13.629" v="1" actId="20577"/>
          <ac:spMkLst>
            <pc:docMk/>
            <pc:sldMk cId="0" sldId="283"/>
            <ac:spMk id="3" creationId="{00000000-0000-0000-0000-000000000000}"/>
          </ac:spMkLst>
        </pc:spChg>
      </pc:sldChg>
    </pc:docChg>
  </pc:docChgLst>
  <pc:docChgLst>
    <pc:chgData name="Danka Ivošević" userId="S::danka.ivosevic@pef.uns.ac.rs::206e6432-12dd-4ccb-bd3d-52c45edc72a0" providerId="AD" clId="Web-{AE434B27-4F0B-43C9-8E03-0FAABE7B98D4}"/>
    <pc:docChg chg="modSld">
      <pc:chgData name="Danka Ivošević" userId="S::danka.ivosevic@pef.uns.ac.rs::206e6432-12dd-4ccb-bd3d-52c45edc72a0" providerId="AD" clId="Web-{AE434B27-4F0B-43C9-8E03-0FAABE7B98D4}" dt="2021-12-09T00:13:39.738" v="35" actId="20577"/>
      <pc:docMkLst>
        <pc:docMk/>
      </pc:docMkLst>
      <pc:sldChg chg="modSp">
        <pc:chgData name="Danka Ivošević" userId="S::danka.ivosevic@pef.uns.ac.rs::206e6432-12dd-4ccb-bd3d-52c45edc72a0" providerId="AD" clId="Web-{AE434B27-4F0B-43C9-8E03-0FAABE7B98D4}" dt="2021-12-08T23:57:11.105" v="32" actId="20577"/>
        <pc:sldMkLst>
          <pc:docMk/>
          <pc:sldMk cId="0" sldId="286"/>
        </pc:sldMkLst>
        <pc:spChg chg="mod">
          <ac:chgData name="Danka Ivošević" userId="S::danka.ivosevic@pef.uns.ac.rs::206e6432-12dd-4ccb-bd3d-52c45edc72a0" providerId="AD" clId="Web-{AE434B27-4F0B-43C9-8E03-0FAABE7B98D4}" dt="2021-12-08T23:57:11.105" v="32" actId="20577"/>
          <ac:spMkLst>
            <pc:docMk/>
            <pc:sldMk cId="0" sldId="286"/>
            <ac:spMk id="3" creationId="{00000000-0000-0000-0000-000000000000}"/>
          </ac:spMkLst>
        </pc:spChg>
      </pc:sldChg>
      <pc:sldChg chg="modSp">
        <pc:chgData name="Danka Ivošević" userId="S::danka.ivosevic@pef.uns.ac.rs::206e6432-12dd-4ccb-bd3d-52c45edc72a0" providerId="AD" clId="Web-{AE434B27-4F0B-43C9-8E03-0FAABE7B98D4}" dt="2021-12-09T00:13:39.738" v="35" actId="20577"/>
        <pc:sldMkLst>
          <pc:docMk/>
          <pc:sldMk cId="0" sldId="374"/>
        </pc:sldMkLst>
        <pc:spChg chg="mod">
          <ac:chgData name="Danka Ivošević" userId="S::danka.ivosevic@pef.uns.ac.rs::206e6432-12dd-4ccb-bd3d-52c45edc72a0" providerId="AD" clId="Web-{AE434B27-4F0B-43C9-8E03-0FAABE7B98D4}" dt="2021-12-09T00:13:39.738" v="35" actId="20577"/>
          <ac:spMkLst>
            <pc:docMk/>
            <pc:sldMk cId="0" sldId="374"/>
            <ac:spMk id="3" creationId="{00000000-0000-0000-0000-000000000000}"/>
          </ac:spMkLst>
        </pc:spChg>
      </pc:sldChg>
    </pc:docChg>
  </pc:docChgLst>
  <pc:docChgLst>
    <pc:chgData name="Danka Ivošević" userId="S::danka.ivosevic@pef.uns.ac.rs::206e6432-12dd-4ccb-bd3d-52c45edc72a0" providerId="AD" clId="Web-{E15471EC-9409-40A7-B162-A360B98D1317}"/>
    <pc:docChg chg="modSld">
      <pc:chgData name="Danka Ivošević" userId="S::danka.ivosevic@pef.uns.ac.rs::206e6432-12dd-4ccb-bd3d-52c45edc72a0" providerId="AD" clId="Web-{E15471EC-9409-40A7-B162-A360B98D1317}" dt="2021-12-09T09:49:59.205" v="0" actId="1076"/>
      <pc:docMkLst>
        <pc:docMk/>
      </pc:docMkLst>
      <pc:sldChg chg="modSp">
        <pc:chgData name="Danka Ivošević" userId="S::danka.ivosevic@pef.uns.ac.rs::206e6432-12dd-4ccb-bd3d-52c45edc72a0" providerId="AD" clId="Web-{E15471EC-9409-40A7-B162-A360B98D1317}" dt="2021-12-09T09:49:59.205" v="0" actId="1076"/>
        <pc:sldMkLst>
          <pc:docMk/>
          <pc:sldMk cId="0" sldId="285"/>
        </pc:sldMkLst>
        <pc:spChg chg="mod">
          <ac:chgData name="Danka Ivošević" userId="S::danka.ivosevic@pef.uns.ac.rs::206e6432-12dd-4ccb-bd3d-52c45edc72a0" providerId="AD" clId="Web-{E15471EC-9409-40A7-B162-A360B98D1317}" dt="2021-12-09T09:49:59.205" v="0" actId="1076"/>
          <ac:spMkLst>
            <pc:docMk/>
            <pc:sldMk cId="0" sldId="285"/>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sr-Latn-C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sr-Latn-CS"/>
          </a:p>
        </p:txBody>
      </p:sp>
      <p:sp>
        <p:nvSpPr>
          <p:cNvPr id="4" name="Date Placeholder 3"/>
          <p:cNvSpPr>
            <a:spLocks noGrp="1"/>
          </p:cNvSpPr>
          <p:nvPr>
            <p:ph type="dt" sz="half" idx="10"/>
          </p:nvPr>
        </p:nvSpPr>
        <p:spPr/>
        <p:txBody>
          <a:bodyPr/>
          <a:lstStyle/>
          <a:p>
            <a:fld id="{2E532490-4AC8-487C-894A-2E23917EC42A}" type="datetimeFigureOut">
              <a:rPr lang="en-US" smtClean="0"/>
              <a:pPr/>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386428-7163-4B10-A5F2-990926F7225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CS"/>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4" name="Date Placeholder 3"/>
          <p:cNvSpPr>
            <a:spLocks noGrp="1"/>
          </p:cNvSpPr>
          <p:nvPr>
            <p:ph type="dt" sz="half" idx="10"/>
          </p:nvPr>
        </p:nvSpPr>
        <p:spPr/>
        <p:txBody>
          <a:bodyPr/>
          <a:lstStyle/>
          <a:p>
            <a:fld id="{2E532490-4AC8-487C-894A-2E23917EC42A}" type="datetimeFigureOut">
              <a:rPr lang="en-US" smtClean="0"/>
              <a:pPr/>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386428-7163-4B10-A5F2-990926F7225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sr-Latn-C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4" name="Date Placeholder 3"/>
          <p:cNvSpPr>
            <a:spLocks noGrp="1"/>
          </p:cNvSpPr>
          <p:nvPr>
            <p:ph type="dt" sz="half" idx="10"/>
          </p:nvPr>
        </p:nvSpPr>
        <p:spPr/>
        <p:txBody>
          <a:bodyPr/>
          <a:lstStyle/>
          <a:p>
            <a:fld id="{2E532490-4AC8-487C-894A-2E23917EC42A}" type="datetimeFigureOut">
              <a:rPr lang="en-US" smtClean="0"/>
              <a:pPr/>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386428-7163-4B10-A5F2-990926F7225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CS"/>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4" name="Date Placeholder 3"/>
          <p:cNvSpPr>
            <a:spLocks noGrp="1"/>
          </p:cNvSpPr>
          <p:nvPr>
            <p:ph type="dt" sz="half" idx="10"/>
          </p:nvPr>
        </p:nvSpPr>
        <p:spPr/>
        <p:txBody>
          <a:bodyPr/>
          <a:lstStyle/>
          <a:p>
            <a:fld id="{2E532490-4AC8-487C-894A-2E23917EC42A}" type="datetimeFigureOut">
              <a:rPr lang="en-US" smtClean="0"/>
              <a:pPr/>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386428-7163-4B10-A5F2-990926F7225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sr-Latn-C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532490-4AC8-487C-894A-2E23917EC42A}" type="datetimeFigureOut">
              <a:rPr lang="en-US" smtClean="0"/>
              <a:pPr/>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386428-7163-4B10-A5F2-990926F7225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C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5" name="Date Placeholder 4"/>
          <p:cNvSpPr>
            <a:spLocks noGrp="1"/>
          </p:cNvSpPr>
          <p:nvPr>
            <p:ph type="dt" sz="half" idx="10"/>
          </p:nvPr>
        </p:nvSpPr>
        <p:spPr/>
        <p:txBody>
          <a:bodyPr/>
          <a:lstStyle/>
          <a:p>
            <a:fld id="{2E532490-4AC8-487C-894A-2E23917EC42A}" type="datetimeFigureOut">
              <a:rPr lang="en-US" smtClean="0"/>
              <a:pPr/>
              <a:t>12/13/2021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386428-7163-4B10-A5F2-990926F7225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sr-Latn-C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7" name="Date Placeholder 6"/>
          <p:cNvSpPr>
            <a:spLocks noGrp="1"/>
          </p:cNvSpPr>
          <p:nvPr>
            <p:ph type="dt" sz="half" idx="10"/>
          </p:nvPr>
        </p:nvSpPr>
        <p:spPr/>
        <p:txBody>
          <a:bodyPr/>
          <a:lstStyle/>
          <a:p>
            <a:fld id="{2E532490-4AC8-487C-894A-2E23917EC42A}" type="datetimeFigureOut">
              <a:rPr lang="en-US" smtClean="0"/>
              <a:pPr/>
              <a:t>12/13/2021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386428-7163-4B10-A5F2-990926F7225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CS"/>
          </a:p>
        </p:txBody>
      </p:sp>
      <p:sp>
        <p:nvSpPr>
          <p:cNvPr id="3" name="Date Placeholder 2"/>
          <p:cNvSpPr>
            <a:spLocks noGrp="1"/>
          </p:cNvSpPr>
          <p:nvPr>
            <p:ph type="dt" sz="half" idx="10"/>
          </p:nvPr>
        </p:nvSpPr>
        <p:spPr/>
        <p:txBody>
          <a:bodyPr/>
          <a:lstStyle/>
          <a:p>
            <a:fld id="{2E532490-4AC8-487C-894A-2E23917EC42A}" type="datetimeFigureOut">
              <a:rPr lang="en-US" smtClean="0"/>
              <a:pPr/>
              <a:t>12/13/2021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386428-7163-4B10-A5F2-990926F7225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532490-4AC8-487C-894A-2E23917EC42A}" type="datetimeFigureOut">
              <a:rPr lang="en-US" smtClean="0"/>
              <a:pPr/>
              <a:t>12/13/2021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386428-7163-4B10-A5F2-990926F7225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sr-Latn-C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532490-4AC8-487C-894A-2E23917EC42A}" type="datetimeFigureOut">
              <a:rPr lang="en-US" smtClean="0"/>
              <a:pPr/>
              <a:t>12/13/2021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386428-7163-4B10-A5F2-990926F7225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sr-Latn-C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C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532490-4AC8-487C-894A-2E23917EC42A}" type="datetimeFigureOut">
              <a:rPr lang="en-US" smtClean="0"/>
              <a:pPr/>
              <a:t>12/13/2021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386428-7163-4B10-A5F2-990926F7225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sr-Latn-C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532490-4AC8-487C-894A-2E23917EC42A}" type="datetimeFigureOut">
              <a:rPr lang="en-US" smtClean="0"/>
              <a:pPr/>
              <a:t>12/13/2021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386428-7163-4B10-A5F2-990926F7225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06" r:id="rId1"/>
    <p:sldLayoutId id="2147484007" r:id="rId2"/>
    <p:sldLayoutId id="2147484008" r:id="rId3"/>
    <p:sldLayoutId id="2147484009" r:id="rId4"/>
    <p:sldLayoutId id="2147484010" r:id="rId5"/>
    <p:sldLayoutId id="2147484011" r:id="rId6"/>
    <p:sldLayoutId id="2147484012" r:id="rId7"/>
    <p:sldLayoutId id="2147484013" r:id="rId8"/>
    <p:sldLayoutId id="2147484014" r:id="rId9"/>
    <p:sldLayoutId id="2147484015" r:id="rId10"/>
    <p:sldLayoutId id="214748401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hyperlink" Target="https://zbus.rs/" TargetMode="Externa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hyperlink" Target="http://www.unilib.rs/" TargetMode="Externa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hyperlink" Target="http://www.skolskibibliotekari.edu.rs/sajt/index.php/aktuelno/24-dogadjaji/25-casopis" TargetMode="External"/><Relationship Id="rId2" Type="http://schemas.openxmlformats.org/officeDocument/2006/relationships/hyperlink" Target="http://www.skolskibibliotekari.edu.rs/sajt/index.php/o-nama/nagrada-mina-karadzic"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s://www.nb.rs/pages/article.php?id=19733" TargetMode="External"/><Relationship Id="rId2" Type="http://schemas.openxmlformats.org/officeDocument/2006/relationships/hyperlink" Target="https://www.nb.rs/pages/article.php?id=1318"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https://www.nb.rs/view_file.php?file_id=4914"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hyperlink" Target="https://www.nb.rs/view_file.php?file_id=491"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hyperlink" Target="https://www.nb.rs/view_file.php?file_id=1282" TargetMode="External"/><Relationship Id="rId2" Type="http://schemas.openxmlformats.org/officeDocument/2006/relationships/hyperlink" Target="https://www.nb.rs/view_file.php?file_id=491" TargetMode="External"/><Relationship Id="rId1" Type="http://schemas.openxmlformats.org/officeDocument/2006/relationships/slideLayout" Target="../slideLayouts/slideLayout2.xml"/><Relationship Id="rId4" Type="http://schemas.openxmlformats.org/officeDocument/2006/relationships/hyperlink" Target="https://www.nb.rs/pages/article.php?id=11646" TargetMode="Externa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0800000" flipV="1">
            <a:off x="457200" y="2057400"/>
            <a:ext cx="8305800" cy="1447800"/>
          </a:xfrm>
        </p:spPr>
        <p:txBody>
          <a:bodyPr>
            <a:normAutofit/>
          </a:bodyPr>
          <a:lstStyle/>
          <a:p>
            <a:pPr algn="ctr"/>
            <a:r>
              <a:rPr lang="sr-Cyrl-CS" dirty="0">
                <a:solidFill>
                  <a:schemeClr val="accent2">
                    <a:lumMod val="75000"/>
                  </a:schemeClr>
                </a:solidFill>
                <a:latin typeface="Arial Black" pitchFamily="34" charset="0"/>
              </a:rPr>
              <a:t>САВРЕМЕНО БИБЛИОТЕКАРСТВО</a:t>
            </a:r>
            <a:endParaRPr lang="en-US" dirty="0">
              <a:solidFill>
                <a:schemeClr val="accent2">
                  <a:lumMod val="75000"/>
                </a:schemeClr>
              </a:solidFill>
              <a:latin typeface="Arial Black"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228600"/>
            <a:ext cx="9144000" cy="6629400"/>
          </a:xfrm>
        </p:spPr>
        <p:txBody>
          <a:bodyPr>
            <a:noAutofit/>
          </a:bodyPr>
          <a:lstStyle/>
          <a:p>
            <a:pPr algn="just">
              <a:buFont typeface="Wingdings" pitchFamily="2" charset="2"/>
              <a:buChar char="Ø"/>
            </a:pPr>
            <a:endParaRPr lang="sr-Cyrl-CS" sz="2000"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Функције и делатности националних библиотека регулисане су законом.</a:t>
            </a:r>
          </a:p>
          <a:p>
            <a:pPr algn="just">
              <a:buFont typeface="Wingdings" pitchFamily="2" charset="2"/>
              <a:buChar char="Ø"/>
            </a:pPr>
            <a:endParaRPr lang="sr-Cyrl-CS" sz="1800"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Корисници националних библиотека су пре свега научници,</a:t>
            </a:r>
            <a:r>
              <a:rPr lang="sr-Latn-CS" sz="1800" dirty="0">
                <a:latin typeface="Arial" pitchFamily="34" charset="0"/>
                <a:cs typeface="Arial" pitchFamily="34" charset="0"/>
              </a:rPr>
              <a:t> </a:t>
            </a:r>
            <a:r>
              <a:rPr lang="sr-Cyrl-CS" sz="1800" dirty="0">
                <a:latin typeface="Arial" pitchFamily="34" charset="0"/>
                <a:cs typeface="Arial" pitchFamily="34" charset="0"/>
              </a:rPr>
              <a:t>докторанди и </a:t>
            </a:r>
            <a:r>
              <a:rPr lang="sr-Cyrl-RS" sz="1800" dirty="0">
                <a:latin typeface="Arial" pitchFamily="34" charset="0"/>
                <a:cs typeface="Arial" pitchFamily="34" charset="0"/>
              </a:rPr>
              <a:t>студенти мастер студија</a:t>
            </a:r>
            <a:r>
              <a:rPr lang="sr-Cyrl-CS" sz="1800" dirty="0">
                <a:latin typeface="Arial" pitchFamily="34" charset="0"/>
                <a:cs typeface="Arial" pitchFamily="34" charset="0"/>
              </a:rPr>
              <a:t>, истраживачи, студенти основних студија и средњошколци завршних разреда.</a:t>
            </a:r>
          </a:p>
          <a:p>
            <a:pPr algn="just">
              <a:buNone/>
            </a:pPr>
            <a:r>
              <a:rPr lang="sr-Cyrl-CS" sz="1800" dirty="0">
                <a:latin typeface="Arial" pitchFamily="34" charset="0"/>
                <a:cs typeface="Arial" pitchFamily="34" charset="0"/>
              </a:rPr>
              <a:t> </a:t>
            </a:r>
          </a:p>
          <a:p>
            <a:pPr algn="just">
              <a:buFont typeface="Wingdings" pitchFamily="2" charset="2"/>
              <a:buChar char="Ø"/>
            </a:pPr>
            <a:r>
              <a:rPr lang="sr-Cyrl-CS" sz="1800" dirty="0">
                <a:latin typeface="Arial" pitchFamily="34" charset="0"/>
                <a:cs typeface="Arial" pitchFamily="34" charset="0"/>
              </a:rPr>
              <a:t>Библиотечки фонд се искључиво користи у читаоницама библиотеке.</a:t>
            </a:r>
          </a:p>
          <a:p>
            <a:pPr algn="ctr">
              <a:buNone/>
            </a:pPr>
            <a:endParaRPr lang="sr-Cyrl-CS" sz="1800" b="1" dirty="0">
              <a:solidFill>
                <a:schemeClr val="accent2"/>
              </a:solidFill>
              <a:latin typeface="Arial" pitchFamily="34" charset="0"/>
              <a:cs typeface="Arial" pitchFamily="34" charset="0"/>
            </a:endParaRPr>
          </a:p>
          <a:p>
            <a:pPr algn="ctr">
              <a:buNone/>
            </a:pPr>
            <a:r>
              <a:rPr lang="sr-Cyrl-CS" sz="1800" b="1" dirty="0">
                <a:solidFill>
                  <a:schemeClr val="accent2"/>
                </a:solidFill>
                <a:latin typeface="Arial" pitchFamily="34" charset="0"/>
                <a:cs typeface="Arial" pitchFamily="34" charset="0"/>
              </a:rPr>
              <a:t>САВРЕМЕНЕ ФУНКЦИЈЕ НАРОДНЕ БИБЛИОТЕКЕ СРБИЈЕ</a:t>
            </a:r>
          </a:p>
          <a:p>
            <a:pPr algn="just">
              <a:buNone/>
            </a:pPr>
            <a:endParaRPr lang="sr-Cyrl-CS" sz="1800" b="1"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Основана  је 1832. године и најстарија је установа културе у Србији</a:t>
            </a:r>
            <a:r>
              <a:rPr lang="pl-PL" sz="1800" dirty="0">
                <a:latin typeface="Arial" pitchFamily="34" charset="0"/>
                <a:cs typeface="Arial" pitchFamily="34" charset="0"/>
              </a:rPr>
              <a:t>.</a:t>
            </a:r>
            <a:endParaRPr lang="sr-Cyrl-RS" sz="1800" dirty="0">
              <a:latin typeface="Arial" pitchFamily="34" charset="0"/>
              <a:cs typeface="Arial" pitchFamily="34" charset="0"/>
            </a:endParaRPr>
          </a:p>
          <a:p>
            <a:pPr algn="just">
              <a:spcBef>
                <a:spcPts val="600"/>
              </a:spcBef>
              <a:buFont typeface="Wingdings" pitchFamily="2" charset="2"/>
              <a:buChar char="Ø"/>
            </a:pPr>
            <a:r>
              <a:rPr lang="sr-Cyrl-CS" sz="1800" dirty="0">
                <a:latin typeface="Arial" pitchFamily="34" charset="0"/>
                <a:cs typeface="Arial" pitchFamily="34" charset="0"/>
              </a:rPr>
              <a:t>Текућа</a:t>
            </a:r>
            <a:r>
              <a:rPr lang="vi-VN" sz="1800" dirty="0">
                <a:latin typeface="Arial" pitchFamily="34" charset="0"/>
                <a:cs typeface="Arial" pitchFamily="34" charset="0"/>
              </a:rPr>
              <a:t> </a:t>
            </a:r>
            <a:r>
              <a:rPr lang="sr-Cyrl-CS" sz="1800" dirty="0">
                <a:latin typeface="Arial" pitchFamily="34" charset="0"/>
                <a:cs typeface="Arial" pitchFamily="34" charset="0"/>
              </a:rPr>
              <a:t>библиографија</a:t>
            </a:r>
            <a:r>
              <a:rPr lang="vi-VN" sz="1800" dirty="0">
                <a:latin typeface="Arial" pitchFamily="34" charset="0"/>
                <a:cs typeface="Arial" pitchFamily="34" charset="0"/>
              </a:rPr>
              <a:t> </a:t>
            </a:r>
            <a:r>
              <a:rPr lang="sr-Cyrl-CS" sz="1800" dirty="0">
                <a:latin typeface="Arial" pitchFamily="34" charset="0"/>
                <a:cs typeface="Arial" pitchFamily="34" charset="0"/>
              </a:rPr>
              <a:t>Југославије</a:t>
            </a:r>
            <a:r>
              <a:rPr lang="vi-VN" sz="1800" dirty="0">
                <a:latin typeface="Arial" pitchFamily="34" charset="0"/>
                <a:cs typeface="Arial" pitchFamily="34" charset="0"/>
              </a:rPr>
              <a:t> </a:t>
            </a:r>
            <a:r>
              <a:rPr lang="sr-Cyrl-CS" sz="1800" dirty="0">
                <a:latin typeface="Arial" pitchFamily="34" charset="0"/>
                <a:cs typeface="Arial" pitchFamily="34" charset="0"/>
              </a:rPr>
              <a:t>почиње</a:t>
            </a:r>
            <a:r>
              <a:rPr lang="vi-VN" sz="1800" dirty="0">
                <a:latin typeface="Arial" pitchFamily="34" charset="0"/>
                <a:cs typeface="Arial" pitchFamily="34" charset="0"/>
              </a:rPr>
              <a:t> </a:t>
            </a:r>
            <a:r>
              <a:rPr lang="sr-Cyrl-CS" sz="1800" dirty="0">
                <a:latin typeface="Arial" pitchFamily="34" charset="0"/>
                <a:cs typeface="Arial" pitchFamily="34" charset="0"/>
              </a:rPr>
              <a:t>да</a:t>
            </a:r>
            <a:r>
              <a:rPr lang="vi-VN" sz="1800" dirty="0">
                <a:latin typeface="Arial" pitchFamily="34" charset="0"/>
                <a:cs typeface="Arial" pitchFamily="34" charset="0"/>
              </a:rPr>
              <a:t> </a:t>
            </a:r>
            <a:r>
              <a:rPr lang="sr-Cyrl-CS" sz="1800" dirty="0">
                <a:latin typeface="Arial" pitchFamily="34" charset="0"/>
                <a:cs typeface="Arial" pitchFamily="34" charset="0"/>
              </a:rPr>
              <a:t>се</a:t>
            </a:r>
            <a:r>
              <a:rPr lang="vi-VN" sz="1800" dirty="0">
                <a:latin typeface="Arial" pitchFamily="34" charset="0"/>
                <a:cs typeface="Arial" pitchFamily="34" charset="0"/>
              </a:rPr>
              <a:t> </a:t>
            </a:r>
            <a:r>
              <a:rPr lang="sr-Cyrl-CS" sz="1800" dirty="0">
                <a:latin typeface="Arial" pitchFamily="34" charset="0"/>
                <a:cs typeface="Arial" pitchFamily="34" charset="0"/>
              </a:rPr>
              <a:t>израђује</a:t>
            </a:r>
            <a:r>
              <a:rPr lang="vi-VN" sz="1800" dirty="0">
                <a:latin typeface="Arial" pitchFamily="34" charset="0"/>
                <a:cs typeface="Arial" pitchFamily="34" charset="0"/>
              </a:rPr>
              <a:t> 1928.</a:t>
            </a:r>
            <a:r>
              <a:rPr lang="sr-Cyrl-RS" sz="1800" dirty="0">
                <a:latin typeface="Arial" pitchFamily="34" charset="0"/>
                <a:cs typeface="Arial" pitchFamily="34" charset="0"/>
              </a:rPr>
              <a:t> године</a:t>
            </a:r>
            <a:endParaRPr lang="x-none" sz="1800">
              <a:latin typeface="Arial" pitchFamily="34" charset="0"/>
              <a:cs typeface="Arial" pitchFamily="34" charset="0"/>
            </a:endParaRPr>
          </a:p>
          <a:p>
            <a:pPr algn="just">
              <a:spcBef>
                <a:spcPts val="600"/>
              </a:spcBef>
              <a:buFont typeface="Wingdings" pitchFamily="2" charset="2"/>
              <a:buChar char="Ø"/>
            </a:pPr>
            <a:r>
              <a:rPr lang="sr-Cyrl-CS" sz="1800" dirty="0">
                <a:latin typeface="Arial" pitchFamily="34" charset="0"/>
                <a:cs typeface="Arial" pitchFamily="34" charset="0"/>
              </a:rPr>
              <a:t>Каталошки</a:t>
            </a:r>
            <a:r>
              <a:rPr lang="vi-VN" sz="1800" dirty="0">
                <a:latin typeface="Arial" pitchFamily="34" charset="0"/>
                <a:cs typeface="Arial" pitchFamily="34" charset="0"/>
              </a:rPr>
              <a:t> </a:t>
            </a:r>
            <a:r>
              <a:rPr lang="sr-Cyrl-CS" sz="1800" dirty="0">
                <a:latin typeface="Arial" pitchFamily="34" charset="0"/>
                <a:cs typeface="Arial" pitchFamily="34" charset="0"/>
              </a:rPr>
              <a:t>листић</a:t>
            </a:r>
            <a:r>
              <a:rPr lang="vi-VN" sz="1800" dirty="0">
                <a:latin typeface="Arial" pitchFamily="34" charset="0"/>
                <a:cs typeface="Arial" pitchFamily="34" charset="0"/>
              </a:rPr>
              <a:t> </a:t>
            </a:r>
            <a:r>
              <a:rPr lang="sr-Cyrl-CS" sz="1800" dirty="0">
                <a:latin typeface="Arial" pitchFamily="34" charset="0"/>
                <a:cs typeface="Arial" pitchFamily="34" charset="0"/>
              </a:rPr>
              <a:t>међународног</a:t>
            </a:r>
            <a:r>
              <a:rPr lang="vi-VN" sz="1800" dirty="0">
                <a:latin typeface="Arial" pitchFamily="34" charset="0"/>
                <a:cs typeface="Arial" pitchFamily="34" charset="0"/>
              </a:rPr>
              <a:t> </a:t>
            </a:r>
            <a:r>
              <a:rPr lang="sr-Cyrl-CS" sz="1800" dirty="0">
                <a:latin typeface="Arial" pitchFamily="34" charset="0"/>
                <a:cs typeface="Arial" pitchFamily="34" charset="0"/>
              </a:rPr>
              <a:t>формата</a:t>
            </a:r>
            <a:r>
              <a:rPr lang="vi-VN" sz="1800" dirty="0">
                <a:latin typeface="Arial" pitchFamily="34" charset="0"/>
                <a:cs typeface="Arial" pitchFamily="34" charset="0"/>
              </a:rPr>
              <a:t> </a:t>
            </a:r>
            <a:r>
              <a:rPr lang="sr-Cyrl-CS" sz="1800" dirty="0">
                <a:latin typeface="Arial" pitchFamily="34" charset="0"/>
                <a:cs typeface="Arial" pitchFamily="34" charset="0"/>
              </a:rPr>
              <a:t>усвојен</a:t>
            </a:r>
            <a:r>
              <a:rPr lang="vi-VN" sz="1800" dirty="0">
                <a:latin typeface="Arial" pitchFamily="34" charset="0"/>
                <a:cs typeface="Arial" pitchFamily="34" charset="0"/>
              </a:rPr>
              <a:t> </a:t>
            </a:r>
            <a:r>
              <a:rPr lang="sr-Cyrl-CS" sz="1800" dirty="0">
                <a:latin typeface="Arial" pitchFamily="34" charset="0"/>
                <a:cs typeface="Arial" pitchFamily="34" charset="0"/>
              </a:rPr>
              <a:t>је</a:t>
            </a:r>
            <a:r>
              <a:rPr lang="vi-VN" sz="1800" dirty="0">
                <a:latin typeface="Arial" pitchFamily="34" charset="0"/>
                <a:cs typeface="Arial" pitchFamily="34" charset="0"/>
              </a:rPr>
              <a:t> </a:t>
            </a:r>
            <a:r>
              <a:rPr lang="sr-Cyrl-CS" sz="1800" dirty="0">
                <a:latin typeface="Arial" pitchFamily="34" charset="0"/>
                <a:cs typeface="Arial" pitchFamily="34" charset="0"/>
              </a:rPr>
              <a:t>у</a:t>
            </a:r>
            <a:r>
              <a:rPr lang="vi-VN" sz="1800" dirty="0">
                <a:latin typeface="Arial" pitchFamily="34" charset="0"/>
                <a:cs typeface="Arial" pitchFamily="34" charset="0"/>
              </a:rPr>
              <a:t> </a:t>
            </a:r>
            <a:r>
              <a:rPr lang="sr-Cyrl-CS" sz="1800" dirty="0">
                <a:latin typeface="Arial" pitchFamily="34" charset="0"/>
                <a:cs typeface="Arial" pitchFamily="34" charset="0"/>
              </a:rPr>
              <a:t>Библиотеци</a:t>
            </a:r>
            <a:r>
              <a:rPr lang="vi-VN" sz="1800" dirty="0">
                <a:latin typeface="Arial" pitchFamily="34" charset="0"/>
                <a:cs typeface="Arial" pitchFamily="34" charset="0"/>
              </a:rPr>
              <a:t> 1938. </a:t>
            </a:r>
            <a:endParaRPr lang="x-none" sz="1800">
              <a:latin typeface="Arial" pitchFamily="34" charset="0"/>
              <a:cs typeface="Arial" pitchFamily="34" charset="0"/>
            </a:endParaRPr>
          </a:p>
          <a:p>
            <a:pPr algn="just">
              <a:spcBef>
                <a:spcPts val="600"/>
              </a:spcBef>
              <a:buFont typeface="Wingdings" pitchFamily="2" charset="2"/>
              <a:buChar char="Ø"/>
            </a:pPr>
            <a:r>
              <a:rPr lang="sr-Cyrl-CS" sz="1800" dirty="0">
                <a:latin typeface="Arial" pitchFamily="34" charset="0"/>
                <a:cs typeface="Arial" pitchFamily="34" charset="0"/>
              </a:rPr>
              <a:t>Часопис</a:t>
            </a:r>
            <a:r>
              <a:rPr lang="vi-VN" sz="1800" dirty="0">
                <a:latin typeface="Arial" pitchFamily="34" charset="0"/>
                <a:cs typeface="Arial" pitchFamily="34" charset="0"/>
              </a:rPr>
              <a:t> </a:t>
            </a:r>
            <a:r>
              <a:rPr lang="sr-Cyrl-CS" sz="1800" i="1" dirty="0">
                <a:solidFill>
                  <a:srgbClr val="C00000"/>
                </a:solidFill>
                <a:latin typeface="Arial" pitchFamily="34" charset="0"/>
                <a:cs typeface="Arial" pitchFamily="34" charset="0"/>
              </a:rPr>
              <a:t>Гласник</a:t>
            </a:r>
            <a:r>
              <a:rPr lang="vi-VN" sz="1800" i="1" dirty="0">
                <a:solidFill>
                  <a:srgbClr val="C00000"/>
                </a:solidFill>
                <a:latin typeface="Arial" pitchFamily="34" charset="0"/>
                <a:cs typeface="Arial" pitchFamily="34" charset="0"/>
              </a:rPr>
              <a:t> </a:t>
            </a:r>
            <a:r>
              <a:rPr lang="sr-Cyrl-CS" sz="1800" i="1" dirty="0">
                <a:solidFill>
                  <a:srgbClr val="C00000"/>
                </a:solidFill>
                <a:latin typeface="Arial" pitchFamily="34" charset="0"/>
                <a:cs typeface="Arial" pitchFamily="34" charset="0"/>
              </a:rPr>
              <a:t>народне</a:t>
            </a:r>
            <a:r>
              <a:rPr lang="vi-VN" sz="1800" i="1" dirty="0">
                <a:solidFill>
                  <a:srgbClr val="C00000"/>
                </a:solidFill>
                <a:latin typeface="Arial" pitchFamily="34" charset="0"/>
                <a:cs typeface="Arial" pitchFamily="34" charset="0"/>
              </a:rPr>
              <a:t> </a:t>
            </a:r>
            <a:r>
              <a:rPr lang="sr-Cyrl-CS" sz="1800" i="1" dirty="0">
                <a:solidFill>
                  <a:srgbClr val="C00000"/>
                </a:solidFill>
                <a:latin typeface="Arial" pitchFamily="34" charset="0"/>
                <a:cs typeface="Arial" pitchFamily="34" charset="0"/>
              </a:rPr>
              <a:t>библиотеке</a:t>
            </a:r>
            <a:r>
              <a:rPr lang="vi-VN" sz="1800" i="1" dirty="0">
                <a:solidFill>
                  <a:srgbClr val="C00000"/>
                </a:solidFill>
                <a:latin typeface="Arial" pitchFamily="34" charset="0"/>
                <a:cs typeface="Arial" pitchFamily="34" charset="0"/>
              </a:rPr>
              <a:t> </a:t>
            </a:r>
            <a:r>
              <a:rPr lang="sr-Cyrl-CS" sz="1800" dirty="0">
                <a:latin typeface="Arial" pitchFamily="34" charset="0"/>
                <a:cs typeface="Arial" pitchFamily="34" charset="0"/>
              </a:rPr>
              <a:t>почиње</a:t>
            </a:r>
            <a:r>
              <a:rPr lang="vi-VN" sz="1800" dirty="0">
                <a:latin typeface="Arial" pitchFamily="34" charset="0"/>
                <a:cs typeface="Arial" pitchFamily="34" charset="0"/>
              </a:rPr>
              <a:t> </a:t>
            </a:r>
            <a:r>
              <a:rPr lang="sr-Cyrl-CS" sz="1800" dirty="0">
                <a:latin typeface="Arial" pitchFamily="34" charset="0"/>
                <a:cs typeface="Arial" pitchFamily="34" charset="0"/>
              </a:rPr>
              <a:t>да</a:t>
            </a:r>
            <a:r>
              <a:rPr lang="vi-VN" sz="1800" dirty="0">
                <a:latin typeface="Arial" pitchFamily="34" charset="0"/>
                <a:cs typeface="Arial" pitchFamily="34" charset="0"/>
              </a:rPr>
              <a:t> </a:t>
            </a:r>
            <a:r>
              <a:rPr lang="sr-Cyrl-CS" sz="1800" dirty="0">
                <a:latin typeface="Arial" pitchFamily="34" charset="0"/>
                <a:cs typeface="Arial" pitchFamily="34" charset="0"/>
              </a:rPr>
              <a:t>излази</a:t>
            </a:r>
            <a:r>
              <a:rPr lang="vi-VN" sz="1800" dirty="0">
                <a:latin typeface="Arial" pitchFamily="34" charset="0"/>
                <a:cs typeface="Arial" pitchFamily="34" charset="0"/>
              </a:rPr>
              <a:t> 1940. </a:t>
            </a:r>
            <a:r>
              <a:rPr lang="sr-Cyrl-CS" sz="1800" dirty="0">
                <a:latin typeface="Arial" pitchFamily="34" charset="0"/>
                <a:cs typeface="Arial" pitchFamily="34" charset="0"/>
              </a:rPr>
              <a:t>године</a:t>
            </a:r>
            <a:r>
              <a:rPr lang="vi-VN" sz="1800" dirty="0">
                <a:latin typeface="Arial" pitchFamily="34" charset="0"/>
                <a:cs typeface="Arial" pitchFamily="34" charset="0"/>
              </a:rPr>
              <a:t>.</a:t>
            </a:r>
            <a:endParaRPr lang="x-none" sz="1800">
              <a:latin typeface="Arial" pitchFamily="34" charset="0"/>
              <a:cs typeface="Arial" pitchFamily="34" charset="0"/>
            </a:endParaRPr>
          </a:p>
          <a:p>
            <a:pPr algn="just">
              <a:spcBef>
                <a:spcPts val="600"/>
              </a:spcBef>
              <a:buFont typeface="Wingdings" pitchFamily="2" charset="2"/>
              <a:buChar char="Ø"/>
            </a:pPr>
            <a:r>
              <a:rPr lang="sr-Cyrl-CS" sz="1800" dirty="0">
                <a:latin typeface="Arial" pitchFamily="34" charset="0"/>
                <a:cs typeface="Arial" pitchFamily="34" charset="0"/>
              </a:rPr>
              <a:t>Почетком</a:t>
            </a:r>
            <a:r>
              <a:rPr lang="vi-VN" sz="1800" dirty="0">
                <a:latin typeface="Arial" pitchFamily="34" charset="0"/>
                <a:cs typeface="Arial" pitchFamily="34" charset="0"/>
              </a:rPr>
              <a:t> </a:t>
            </a:r>
            <a:r>
              <a:rPr lang="sr-Cyrl-CS" sz="1800" dirty="0">
                <a:latin typeface="Arial" pitchFamily="34" charset="0"/>
                <a:cs typeface="Arial" pitchFamily="34" charset="0"/>
              </a:rPr>
              <a:t>другог</a:t>
            </a:r>
            <a:r>
              <a:rPr lang="vi-VN" sz="1800" dirty="0">
                <a:latin typeface="Arial" pitchFamily="34" charset="0"/>
                <a:cs typeface="Arial" pitchFamily="34" charset="0"/>
              </a:rPr>
              <a:t> </a:t>
            </a:r>
            <a:r>
              <a:rPr lang="sr-Cyrl-CS" sz="1800" dirty="0">
                <a:latin typeface="Arial" pitchFamily="34" charset="0"/>
                <a:cs typeface="Arial" pitchFamily="34" charset="0"/>
              </a:rPr>
              <a:t>светског</a:t>
            </a:r>
            <a:r>
              <a:rPr lang="vi-VN" sz="1800" dirty="0">
                <a:latin typeface="Arial" pitchFamily="34" charset="0"/>
                <a:cs typeface="Arial" pitchFamily="34" charset="0"/>
              </a:rPr>
              <a:t> </a:t>
            </a:r>
            <a:r>
              <a:rPr lang="sr-Cyrl-CS" sz="1800" dirty="0">
                <a:latin typeface="Arial" pitchFamily="34" charset="0"/>
                <a:cs typeface="Arial" pitchFamily="34" charset="0"/>
              </a:rPr>
              <a:t>рата</a:t>
            </a:r>
            <a:r>
              <a:rPr lang="vi-VN" sz="1800" dirty="0">
                <a:latin typeface="Arial" pitchFamily="34" charset="0"/>
                <a:cs typeface="Arial" pitchFamily="34" charset="0"/>
              </a:rPr>
              <a:t>, </a:t>
            </a:r>
            <a:r>
              <a:rPr lang="sr-Cyrl-CS" sz="1800" dirty="0">
                <a:latin typeface="Arial" pitchFamily="34" charset="0"/>
                <a:cs typeface="Arial" pitchFamily="34" charset="0"/>
              </a:rPr>
              <a:t>у</a:t>
            </a:r>
            <a:r>
              <a:rPr lang="vi-VN" sz="1800" dirty="0">
                <a:latin typeface="Arial" pitchFamily="34" charset="0"/>
                <a:cs typeface="Arial" pitchFamily="34" charset="0"/>
              </a:rPr>
              <a:t> </a:t>
            </a:r>
            <a:r>
              <a:rPr lang="sr-Cyrl-CS" sz="1800" dirty="0">
                <a:latin typeface="Arial" pitchFamily="34" charset="0"/>
                <a:cs typeface="Arial" pitchFamily="34" charset="0"/>
              </a:rPr>
              <a:t>бомбардовању</a:t>
            </a:r>
            <a:r>
              <a:rPr lang="vi-VN" sz="1800" dirty="0">
                <a:latin typeface="Arial" pitchFamily="34" charset="0"/>
                <a:cs typeface="Arial" pitchFamily="34" charset="0"/>
              </a:rPr>
              <a:t> </a:t>
            </a:r>
            <a:r>
              <a:rPr lang="sr-Cyrl-CS" sz="1800" dirty="0">
                <a:latin typeface="Arial" pitchFamily="34" charset="0"/>
                <a:cs typeface="Arial" pitchFamily="34" charset="0"/>
              </a:rPr>
              <a:t>Београда 6. априла 1941. године</a:t>
            </a:r>
            <a:r>
              <a:rPr lang="vi-VN" sz="1800" dirty="0">
                <a:latin typeface="Arial" pitchFamily="34" charset="0"/>
                <a:cs typeface="Arial" pitchFamily="34" charset="0"/>
              </a:rPr>
              <a:t>, </a:t>
            </a:r>
            <a:r>
              <a:rPr lang="sr-Cyrl-CS" sz="1800" dirty="0">
                <a:latin typeface="Arial" pitchFamily="34" charset="0"/>
                <a:cs typeface="Arial" pitchFamily="34" charset="0"/>
              </a:rPr>
              <a:t>Библиотека</a:t>
            </a:r>
            <a:r>
              <a:rPr lang="vi-VN" sz="1800" dirty="0">
                <a:latin typeface="Arial" pitchFamily="34" charset="0"/>
                <a:cs typeface="Arial" pitchFamily="34" charset="0"/>
              </a:rPr>
              <a:t> </a:t>
            </a:r>
            <a:r>
              <a:rPr lang="sr-Cyrl-CS" sz="1800" dirty="0">
                <a:latin typeface="Arial" pitchFamily="34" charset="0"/>
                <a:cs typeface="Arial" pitchFamily="34" charset="0"/>
              </a:rPr>
              <a:t>је</a:t>
            </a:r>
            <a:r>
              <a:rPr lang="vi-VN" sz="1800" dirty="0">
                <a:latin typeface="Arial" pitchFamily="34" charset="0"/>
                <a:cs typeface="Arial" pitchFamily="34" charset="0"/>
              </a:rPr>
              <a:t> </a:t>
            </a:r>
            <a:r>
              <a:rPr lang="sr-Cyrl-CS" sz="1800" dirty="0">
                <a:latin typeface="Arial" pitchFamily="34" charset="0"/>
                <a:cs typeface="Arial" pitchFamily="34" charset="0"/>
              </a:rPr>
              <a:t>изгорела</a:t>
            </a:r>
            <a:r>
              <a:rPr lang="vi-VN" sz="1800" dirty="0">
                <a:latin typeface="Arial" pitchFamily="34" charset="0"/>
                <a:cs typeface="Arial" pitchFamily="34" charset="0"/>
              </a:rPr>
              <a:t> </a:t>
            </a:r>
            <a:r>
              <a:rPr lang="sr-Cyrl-CS" sz="1800" dirty="0">
                <a:latin typeface="Arial" pitchFamily="34" charset="0"/>
                <a:cs typeface="Arial" pitchFamily="34" charset="0"/>
              </a:rPr>
              <a:t>до</a:t>
            </a:r>
            <a:r>
              <a:rPr lang="vi-VN" sz="1800" dirty="0">
                <a:latin typeface="Arial" pitchFamily="34" charset="0"/>
                <a:cs typeface="Arial" pitchFamily="34" charset="0"/>
              </a:rPr>
              <a:t> </a:t>
            </a:r>
            <a:r>
              <a:rPr lang="sr-Cyrl-CS" sz="1800" dirty="0">
                <a:latin typeface="Arial" pitchFamily="34" charset="0"/>
                <a:cs typeface="Arial" pitchFamily="34" charset="0"/>
              </a:rPr>
              <a:t>темеља</a:t>
            </a:r>
            <a:r>
              <a:rPr lang="vi-VN" sz="1800" dirty="0">
                <a:latin typeface="Arial" pitchFamily="34" charset="0"/>
                <a:cs typeface="Arial" pitchFamily="34" charset="0"/>
              </a:rPr>
              <a:t>. </a:t>
            </a:r>
            <a:r>
              <a:rPr lang="sr-Cyrl-CS" sz="1800" dirty="0">
                <a:latin typeface="Arial" pitchFamily="34" charset="0"/>
                <a:cs typeface="Arial" pitchFamily="34" charset="0"/>
              </a:rPr>
              <a:t>Тада</a:t>
            </a:r>
            <a:r>
              <a:rPr lang="vi-VN" sz="1800" dirty="0">
                <a:latin typeface="Arial" pitchFamily="34" charset="0"/>
                <a:cs typeface="Arial" pitchFamily="34" charset="0"/>
              </a:rPr>
              <a:t> </a:t>
            </a:r>
            <a:r>
              <a:rPr lang="sr-Cyrl-CS" sz="1800" dirty="0">
                <a:latin typeface="Arial" pitchFamily="34" charset="0"/>
                <a:cs typeface="Arial" pitchFamily="34" charset="0"/>
              </a:rPr>
              <a:t>је</a:t>
            </a:r>
            <a:r>
              <a:rPr lang="vi-VN" sz="1800" dirty="0">
                <a:latin typeface="Arial" pitchFamily="34" charset="0"/>
                <a:cs typeface="Arial" pitchFamily="34" charset="0"/>
              </a:rPr>
              <a:t> </a:t>
            </a:r>
            <a:r>
              <a:rPr lang="sr-Cyrl-CS" sz="1800" dirty="0">
                <a:latin typeface="Arial" pitchFamily="34" charset="0"/>
                <a:cs typeface="Arial" pitchFamily="34" charset="0"/>
              </a:rPr>
              <a:t>изгубљен</a:t>
            </a:r>
            <a:r>
              <a:rPr lang="vi-VN" sz="1800" dirty="0">
                <a:latin typeface="Arial" pitchFamily="34" charset="0"/>
                <a:cs typeface="Arial" pitchFamily="34" charset="0"/>
              </a:rPr>
              <a:t> </a:t>
            </a:r>
            <a:r>
              <a:rPr lang="sr-Cyrl-CS" sz="1800" dirty="0">
                <a:latin typeface="Arial" pitchFamily="34" charset="0"/>
                <a:cs typeface="Arial" pitchFamily="34" charset="0"/>
              </a:rPr>
              <a:t>велики</a:t>
            </a:r>
            <a:r>
              <a:rPr lang="vi-VN" sz="1800" dirty="0">
                <a:latin typeface="Arial" pitchFamily="34" charset="0"/>
                <a:cs typeface="Arial" pitchFamily="34" charset="0"/>
              </a:rPr>
              <a:t> </a:t>
            </a:r>
            <a:r>
              <a:rPr lang="sr-Cyrl-CS" sz="1800" dirty="0">
                <a:latin typeface="Arial" pitchFamily="34" charset="0"/>
                <a:cs typeface="Arial" pitchFamily="34" charset="0"/>
              </a:rPr>
              <a:t>део</a:t>
            </a:r>
            <a:r>
              <a:rPr lang="vi-VN" sz="1800" dirty="0">
                <a:latin typeface="Arial" pitchFamily="34" charset="0"/>
                <a:cs typeface="Arial" pitchFamily="34" charset="0"/>
              </a:rPr>
              <a:t> </a:t>
            </a:r>
            <a:r>
              <a:rPr lang="sr-Cyrl-CS" sz="1800" dirty="0">
                <a:latin typeface="Arial" pitchFamily="34" charset="0"/>
                <a:cs typeface="Arial" pitchFamily="34" charset="0"/>
              </a:rPr>
              <a:t>фонда</a:t>
            </a:r>
            <a:r>
              <a:rPr lang="vi-VN" sz="1800" dirty="0">
                <a:latin typeface="Arial" pitchFamily="34" charset="0"/>
                <a:cs typeface="Arial" pitchFamily="34" charset="0"/>
              </a:rPr>
              <a:t>, </a:t>
            </a:r>
            <a:r>
              <a:rPr lang="sr-Cyrl-CS" sz="1800" dirty="0">
                <a:latin typeface="Arial" pitchFamily="34" charset="0"/>
                <a:cs typeface="Arial" pitchFamily="34" charset="0"/>
              </a:rPr>
              <a:t>каталози</a:t>
            </a:r>
            <a:r>
              <a:rPr lang="vi-VN" sz="1800" dirty="0">
                <a:latin typeface="Arial" pitchFamily="34" charset="0"/>
                <a:cs typeface="Arial" pitchFamily="34" charset="0"/>
              </a:rPr>
              <a:t> </a:t>
            </a:r>
            <a:r>
              <a:rPr lang="sr-Cyrl-CS" sz="1800" dirty="0">
                <a:latin typeface="Arial" pitchFamily="34" charset="0"/>
                <a:cs typeface="Arial" pitchFamily="34" charset="0"/>
              </a:rPr>
              <a:t>и</a:t>
            </a:r>
            <a:r>
              <a:rPr lang="vi-VN" sz="1800" dirty="0">
                <a:latin typeface="Arial" pitchFamily="34" charset="0"/>
                <a:cs typeface="Arial" pitchFamily="34" charset="0"/>
              </a:rPr>
              <a:t> </a:t>
            </a:r>
            <a:r>
              <a:rPr lang="sr-Cyrl-CS" sz="1800" dirty="0">
                <a:latin typeface="Arial" pitchFamily="34" charset="0"/>
                <a:cs typeface="Arial" pitchFamily="34" charset="0"/>
              </a:rPr>
              <a:t>инвентари</a:t>
            </a:r>
            <a:r>
              <a:rPr lang="vi-VN" sz="1800" dirty="0">
                <a:latin typeface="Arial" pitchFamily="34" charset="0"/>
                <a:cs typeface="Arial" pitchFamily="34" charset="0"/>
              </a:rPr>
              <a:t>. </a:t>
            </a:r>
            <a:r>
              <a:rPr lang="sr-Cyrl-CS" sz="1800" dirty="0">
                <a:latin typeface="Arial" pitchFamily="34" charset="0"/>
                <a:cs typeface="Arial" pitchFamily="34" charset="0"/>
              </a:rPr>
              <a:t>Обнова</a:t>
            </a:r>
            <a:r>
              <a:rPr lang="vi-VN" sz="1800" dirty="0">
                <a:latin typeface="Arial" pitchFamily="34" charset="0"/>
                <a:cs typeface="Arial" pitchFamily="34" charset="0"/>
              </a:rPr>
              <a:t> </a:t>
            </a:r>
            <a:r>
              <a:rPr lang="sr-Cyrl-CS" sz="1800" dirty="0">
                <a:latin typeface="Arial" pitchFamily="34" charset="0"/>
                <a:cs typeface="Arial" pitchFamily="34" charset="0"/>
              </a:rPr>
              <a:t>фонда</a:t>
            </a:r>
            <a:r>
              <a:rPr lang="vi-VN" sz="1800" dirty="0">
                <a:latin typeface="Arial" pitchFamily="34" charset="0"/>
                <a:cs typeface="Arial" pitchFamily="34" charset="0"/>
              </a:rPr>
              <a:t> </a:t>
            </a:r>
            <a:r>
              <a:rPr lang="sr-Cyrl-CS" sz="1800" dirty="0">
                <a:latin typeface="Arial" pitchFamily="34" charset="0"/>
                <a:cs typeface="Arial" pitchFamily="34" charset="0"/>
              </a:rPr>
              <a:t>почела</a:t>
            </a:r>
            <a:r>
              <a:rPr lang="vi-VN" sz="1800" dirty="0">
                <a:latin typeface="Arial" pitchFamily="34" charset="0"/>
                <a:cs typeface="Arial" pitchFamily="34" charset="0"/>
              </a:rPr>
              <a:t> </a:t>
            </a:r>
            <a:r>
              <a:rPr lang="sr-Cyrl-CS" sz="1800" dirty="0">
                <a:latin typeface="Arial" pitchFamily="34" charset="0"/>
                <a:cs typeface="Arial" pitchFamily="34" charset="0"/>
              </a:rPr>
              <a:t>је</a:t>
            </a:r>
            <a:r>
              <a:rPr lang="vi-VN" sz="1800" dirty="0">
                <a:latin typeface="Arial" pitchFamily="34" charset="0"/>
                <a:cs typeface="Arial" pitchFamily="34" charset="0"/>
              </a:rPr>
              <a:t> </a:t>
            </a:r>
            <a:r>
              <a:rPr lang="sr-Cyrl-CS" sz="1800" dirty="0">
                <a:latin typeface="Arial" pitchFamily="34" charset="0"/>
                <a:cs typeface="Arial" pitchFamily="34" charset="0"/>
              </a:rPr>
              <a:t>још</a:t>
            </a:r>
            <a:r>
              <a:rPr lang="vi-VN" sz="1800" dirty="0">
                <a:latin typeface="Arial" pitchFamily="34" charset="0"/>
                <a:cs typeface="Arial" pitchFamily="34" charset="0"/>
              </a:rPr>
              <a:t> </a:t>
            </a:r>
            <a:r>
              <a:rPr lang="sr-Cyrl-CS" sz="1800" dirty="0">
                <a:latin typeface="Arial" pitchFamily="34" charset="0"/>
                <a:cs typeface="Arial" pitchFamily="34" charset="0"/>
              </a:rPr>
              <a:t>за</a:t>
            </a:r>
            <a:r>
              <a:rPr lang="vi-VN" sz="1800" dirty="0">
                <a:latin typeface="Arial" pitchFamily="34" charset="0"/>
                <a:cs typeface="Arial" pitchFamily="34" charset="0"/>
              </a:rPr>
              <a:t> </a:t>
            </a:r>
            <a:r>
              <a:rPr lang="sr-Cyrl-CS" sz="1800" dirty="0">
                <a:latin typeface="Arial" pitchFamily="34" charset="0"/>
                <a:cs typeface="Arial" pitchFamily="34" charset="0"/>
              </a:rPr>
              <a:t>време</a:t>
            </a:r>
            <a:r>
              <a:rPr lang="vi-VN" sz="1800" dirty="0">
                <a:latin typeface="Arial" pitchFamily="34" charset="0"/>
                <a:cs typeface="Arial" pitchFamily="34" charset="0"/>
              </a:rPr>
              <a:t> </a:t>
            </a:r>
            <a:r>
              <a:rPr lang="sr-Cyrl-CS" sz="1800" dirty="0">
                <a:latin typeface="Arial" pitchFamily="34" charset="0"/>
                <a:cs typeface="Arial" pitchFamily="34" charset="0"/>
              </a:rPr>
              <a:t>рата</a:t>
            </a:r>
            <a:r>
              <a:rPr lang="vi-VN" sz="1800" dirty="0">
                <a:latin typeface="Arial" pitchFamily="34" charset="0"/>
                <a:cs typeface="Arial" pitchFamily="34" charset="0"/>
              </a:rPr>
              <a:t> </a:t>
            </a:r>
            <a:r>
              <a:rPr lang="sr-Cyrl-CS" sz="1800" dirty="0">
                <a:latin typeface="Arial" pitchFamily="34" charset="0"/>
                <a:cs typeface="Arial" pitchFamily="34" charset="0"/>
              </a:rPr>
              <a:t>да</a:t>
            </a:r>
            <a:r>
              <a:rPr lang="vi-VN" sz="1800" dirty="0">
                <a:latin typeface="Arial" pitchFamily="34" charset="0"/>
                <a:cs typeface="Arial" pitchFamily="34" charset="0"/>
              </a:rPr>
              <a:t> </a:t>
            </a:r>
            <a:r>
              <a:rPr lang="sr-Cyrl-CS" sz="1800" dirty="0">
                <a:latin typeface="Arial" pitchFamily="34" charset="0"/>
                <a:cs typeface="Arial" pitchFamily="34" charset="0"/>
              </a:rPr>
              <a:t>би</a:t>
            </a:r>
            <a:r>
              <a:rPr lang="vi-VN" sz="1800" dirty="0">
                <a:latin typeface="Arial" pitchFamily="34" charset="0"/>
                <a:cs typeface="Arial" pitchFamily="34" charset="0"/>
              </a:rPr>
              <a:t> </a:t>
            </a:r>
            <a:r>
              <a:rPr lang="sr-Cyrl-CS" sz="1800" dirty="0">
                <a:latin typeface="Arial" pitchFamily="34" charset="0"/>
                <a:cs typeface="Arial" pitchFamily="34" charset="0"/>
              </a:rPr>
              <a:t>након</a:t>
            </a:r>
            <a:r>
              <a:rPr lang="vi-VN" sz="1800" dirty="0">
                <a:latin typeface="Arial" pitchFamily="34" charset="0"/>
                <a:cs typeface="Arial" pitchFamily="34" charset="0"/>
              </a:rPr>
              <a:t> </a:t>
            </a:r>
            <a:r>
              <a:rPr lang="sr-Cyrl-CS" sz="1800" dirty="0">
                <a:latin typeface="Arial" pitchFamily="34" charset="0"/>
                <a:cs typeface="Arial" pitchFamily="34" charset="0"/>
              </a:rPr>
              <a:t>њега</a:t>
            </a:r>
            <a:r>
              <a:rPr lang="vi-VN" sz="1800" dirty="0">
                <a:latin typeface="Arial" pitchFamily="34" charset="0"/>
                <a:cs typeface="Arial" pitchFamily="34" charset="0"/>
              </a:rPr>
              <a:t> </a:t>
            </a:r>
            <a:r>
              <a:rPr lang="sr-Cyrl-CS" sz="1800" dirty="0">
                <a:latin typeface="Arial" pitchFamily="34" charset="0"/>
                <a:cs typeface="Arial" pitchFamily="34" charset="0"/>
              </a:rPr>
              <a:t>била</a:t>
            </a:r>
            <a:r>
              <a:rPr lang="vi-VN" sz="1800" dirty="0">
                <a:latin typeface="Arial" pitchFamily="34" charset="0"/>
                <a:cs typeface="Arial" pitchFamily="34" charset="0"/>
              </a:rPr>
              <a:t> </a:t>
            </a:r>
            <a:r>
              <a:rPr lang="sr-Cyrl-CS" sz="1800" dirty="0">
                <a:latin typeface="Arial" pitchFamily="34" charset="0"/>
                <a:cs typeface="Arial" pitchFamily="34" charset="0"/>
              </a:rPr>
              <a:t>интензивирана</a:t>
            </a:r>
            <a:r>
              <a:rPr lang="vi-VN" sz="1800" dirty="0">
                <a:latin typeface="Arial" pitchFamily="34" charset="0"/>
                <a:cs typeface="Arial" pitchFamily="34" charset="0"/>
              </a:rPr>
              <a:t>. </a:t>
            </a:r>
            <a:endParaRPr lang="sr-Cyrl-CS" sz="1800" dirty="0">
              <a:latin typeface="Arial" pitchFamily="34" charset="0"/>
              <a:cs typeface="Arial" pitchFamily="34" charset="0"/>
            </a:endParaRP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endParaRPr lang="sr-Cyrl-RS" sz="1800" dirty="0">
              <a:latin typeface="Arial" pitchFamily="34" charset="0"/>
              <a:cs typeface="Arial" pitchFamily="34" charset="0"/>
            </a:endParaRPr>
          </a:p>
          <a:p>
            <a:pPr algn="just">
              <a:buFont typeface="Wingdings" pitchFamily="2" charset="2"/>
              <a:buChar char="Ø"/>
            </a:pPr>
            <a:endParaRPr lang="sr-Cyrl-CS" sz="1800" dirty="0">
              <a:latin typeface="Arial" pitchFamily="34" charset="0"/>
              <a:cs typeface="Arial" pitchFamily="34" charset="0"/>
            </a:endParaRPr>
          </a:p>
          <a:p>
            <a:pPr algn="just">
              <a:buNone/>
            </a:pPr>
            <a:endParaRPr lang="en-US" sz="2000" i="1"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04800"/>
            <a:ext cx="8763000" cy="6447919"/>
          </a:xfrm>
          <a:prstGeom prst="rect">
            <a:avLst/>
          </a:prstGeom>
        </p:spPr>
        <p:txBody>
          <a:bodyPr wrap="square">
            <a:spAutoFit/>
          </a:bodyPr>
          <a:lstStyle/>
          <a:p>
            <a:pPr algn="just">
              <a:spcBef>
                <a:spcPts val="600"/>
              </a:spcBef>
              <a:buFont typeface="Wingdings" pitchFamily="2" charset="2"/>
              <a:buChar char="Ø"/>
            </a:pPr>
            <a:r>
              <a:rPr lang="sr-Cyrl-CS" dirty="0">
                <a:latin typeface="Arial" pitchFamily="34" charset="0"/>
                <a:cs typeface="Arial" pitchFamily="34" charset="0"/>
              </a:rPr>
              <a:t>Библиотека</a:t>
            </a:r>
            <a:r>
              <a:rPr lang="vi-VN" dirty="0">
                <a:latin typeface="Arial" pitchFamily="34" charset="0"/>
                <a:cs typeface="Arial" pitchFamily="34" charset="0"/>
              </a:rPr>
              <a:t> </a:t>
            </a:r>
            <a:r>
              <a:rPr lang="sr-Cyrl-CS" dirty="0">
                <a:latin typeface="Arial" pitchFamily="34" charset="0"/>
                <a:cs typeface="Arial" pitchFamily="34" charset="0"/>
              </a:rPr>
              <a:t>добија</a:t>
            </a:r>
            <a:r>
              <a:rPr lang="vi-VN" dirty="0">
                <a:latin typeface="Arial" pitchFamily="34" charset="0"/>
                <a:cs typeface="Arial" pitchFamily="34" charset="0"/>
              </a:rPr>
              <a:t> </a:t>
            </a:r>
            <a:r>
              <a:rPr lang="sr-Cyrl-CS" dirty="0">
                <a:latin typeface="Arial" pitchFamily="34" charset="0"/>
                <a:cs typeface="Arial" pitchFamily="34" charset="0"/>
              </a:rPr>
              <a:t>нове</a:t>
            </a:r>
            <a:r>
              <a:rPr lang="vi-VN" dirty="0">
                <a:latin typeface="Arial" pitchFamily="34" charset="0"/>
                <a:cs typeface="Arial" pitchFamily="34" charset="0"/>
              </a:rPr>
              <a:t>, </a:t>
            </a:r>
            <a:r>
              <a:rPr lang="sr-Cyrl-CS" dirty="0">
                <a:latin typeface="Arial" pitchFamily="34" charset="0"/>
                <a:cs typeface="Arial" pitchFamily="34" charset="0"/>
              </a:rPr>
              <a:t>уређене</a:t>
            </a:r>
            <a:r>
              <a:rPr lang="vi-VN" dirty="0">
                <a:latin typeface="Arial" pitchFamily="34" charset="0"/>
                <a:cs typeface="Arial" pitchFamily="34" charset="0"/>
              </a:rPr>
              <a:t> </a:t>
            </a:r>
            <a:r>
              <a:rPr lang="sr-Cyrl-CS" dirty="0">
                <a:latin typeface="Arial" pitchFamily="34" charset="0"/>
                <a:cs typeface="Arial" pitchFamily="34" charset="0"/>
              </a:rPr>
              <a:t>каталоге</a:t>
            </a:r>
            <a:r>
              <a:rPr lang="vi-VN" dirty="0">
                <a:latin typeface="Arial" pitchFamily="34" charset="0"/>
                <a:cs typeface="Arial" pitchFamily="34" charset="0"/>
              </a:rPr>
              <a:t> </a:t>
            </a:r>
            <a:r>
              <a:rPr lang="sr-Cyrl-CS" dirty="0">
                <a:latin typeface="Arial" pitchFamily="34" charset="0"/>
                <a:cs typeface="Arial" pitchFamily="34" charset="0"/>
              </a:rPr>
              <a:t>и</a:t>
            </a:r>
            <a:r>
              <a:rPr lang="vi-VN" dirty="0">
                <a:latin typeface="Arial" pitchFamily="34" charset="0"/>
                <a:cs typeface="Arial" pitchFamily="34" charset="0"/>
              </a:rPr>
              <a:t> </a:t>
            </a:r>
            <a:r>
              <a:rPr lang="sr-Cyrl-CS" dirty="0">
                <a:latin typeface="Arial" pitchFamily="34" charset="0"/>
                <a:cs typeface="Arial" pitchFamily="34" charset="0"/>
              </a:rPr>
              <a:t>то</a:t>
            </a:r>
            <a:r>
              <a:rPr lang="vi-VN" dirty="0">
                <a:latin typeface="Arial" pitchFamily="34" charset="0"/>
                <a:cs typeface="Arial" pitchFamily="34" charset="0"/>
              </a:rPr>
              <a:t> 1947. </a:t>
            </a:r>
            <a:r>
              <a:rPr lang="sr-Cyrl-CS" dirty="0">
                <a:latin typeface="Arial" pitchFamily="34" charset="0"/>
                <a:cs typeface="Arial" pitchFamily="34" charset="0"/>
              </a:rPr>
              <a:t>године</a:t>
            </a:r>
            <a:r>
              <a:rPr lang="vi-VN" dirty="0">
                <a:latin typeface="Arial" pitchFamily="34" charset="0"/>
                <a:cs typeface="Arial" pitchFamily="34" charset="0"/>
              </a:rPr>
              <a:t> </a:t>
            </a:r>
            <a:r>
              <a:rPr lang="sr-Cyrl-CS" dirty="0">
                <a:solidFill>
                  <a:srgbClr val="C00000"/>
                </a:solidFill>
                <a:latin typeface="Arial" pitchFamily="34" charset="0"/>
                <a:cs typeface="Arial" pitchFamily="34" charset="0"/>
              </a:rPr>
              <a:t>Ауторски</a:t>
            </a:r>
            <a:r>
              <a:rPr lang="vi-VN" dirty="0">
                <a:latin typeface="Arial" pitchFamily="34" charset="0"/>
                <a:cs typeface="Arial" pitchFamily="34" charset="0"/>
              </a:rPr>
              <a:t>, </a:t>
            </a:r>
            <a:r>
              <a:rPr lang="sr-Cyrl-CS" dirty="0">
                <a:latin typeface="Arial" pitchFamily="34" charset="0"/>
                <a:cs typeface="Arial" pitchFamily="34" charset="0"/>
              </a:rPr>
              <a:t>а</a:t>
            </a:r>
            <a:r>
              <a:rPr lang="vi-VN" dirty="0">
                <a:latin typeface="Arial" pitchFamily="34" charset="0"/>
                <a:cs typeface="Arial" pitchFamily="34" charset="0"/>
              </a:rPr>
              <a:t> 1948. </a:t>
            </a:r>
            <a:r>
              <a:rPr lang="sr-Cyrl-CS" dirty="0">
                <a:latin typeface="Arial" pitchFamily="34" charset="0"/>
                <a:cs typeface="Arial" pitchFamily="34" charset="0"/>
              </a:rPr>
              <a:t>године</a:t>
            </a:r>
            <a:r>
              <a:rPr lang="vi-VN" dirty="0">
                <a:latin typeface="Arial" pitchFamily="34" charset="0"/>
                <a:cs typeface="Arial" pitchFamily="34" charset="0"/>
              </a:rPr>
              <a:t> </a:t>
            </a:r>
            <a:r>
              <a:rPr lang="sr-Cyrl-CS" dirty="0">
                <a:solidFill>
                  <a:srgbClr val="C00000"/>
                </a:solidFill>
                <a:latin typeface="Arial" pitchFamily="34" charset="0"/>
                <a:cs typeface="Arial" pitchFamily="34" charset="0"/>
              </a:rPr>
              <a:t>Предметни</a:t>
            </a:r>
            <a:r>
              <a:rPr lang="vi-VN" dirty="0">
                <a:latin typeface="Arial" pitchFamily="34" charset="0"/>
                <a:cs typeface="Arial" pitchFamily="34" charset="0"/>
              </a:rPr>
              <a:t>. </a:t>
            </a:r>
            <a:r>
              <a:rPr lang="sr-Cyrl-CS" dirty="0">
                <a:latin typeface="Arial" pitchFamily="34" charset="0"/>
                <a:cs typeface="Arial" pitchFamily="34" charset="0"/>
              </a:rPr>
              <a:t>Године</a:t>
            </a:r>
            <a:r>
              <a:rPr lang="vi-VN" dirty="0">
                <a:latin typeface="Arial" pitchFamily="34" charset="0"/>
                <a:cs typeface="Arial" pitchFamily="34" charset="0"/>
              </a:rPr>
              <a:t> 1953. </a:t>
            </a:r>
            <a:r>
              <a:rPr lang="sr-Cyrl-CS" dirty="0">
                <a:latin typeface="Arial" pitchFamily="34" charset="0"/>
                <a:cs typeface="Arial" pitchFamily="34" charset="0"/>
              </a:rPr>
              <a:t>оснива</a:t>
            </a:r>
            <a:r>
              <a:rPr lang="vi-VN" dirty="0">
                <a:latin typeface="Arial" pitchFamily="34" charset="0"/>
                <a:cs typeface="Arial" pitchFamily="34" charset="0"/>
              </a:rPr>
              <a:t> </a:t>
            </a:r>
            <a:r>
              <a:rPr lang="sr-Cyrl-CS" dirty="0">
                <a:latin typeface="Arial" pitchFamily="34" charset="0"/>
                <a:cs typeface="Arial" pitchFamily="34" charset="0"/>
              </a:rPr>
              <a:t>се</a:t>
            </a:r>
            <a:r>
              <a:rPr lang="vi-VN" dirty="0">
                <a:latin typeface="Arial" pitchFamily="34" charset="0"/>
                <a:cs typeface="Arial" pitchFamily="34" charset="0"/>
              </a:rPr>
              <a:t> </a:t>
            </a:r>
            <a:r>
              <a:rPr lang="sr-Cyrl-CS" dirty="0">
                <a:latin typeface="Arial" pitchFamily="34" charset="0"/>
                <a:cs typeface="Arial" pitchFamily="34" charset="0"/>
              </a:rPr>
              <a:t>Библиотечки</a:t>
            </a:r>
            <a:r>
              <a:rPr lang="vi-VN" dirty="0">
                <a:latin typeface="Arial" pitchFamily="34" charset="0"/>
                <a:cs typeface="Arial" pitchFamily="34" charset="0"/>
              </a:rPr>
              <a:t> </a:t>
            </a:r>
            <a:r>
              <a:rPr lang="sr-Cyrl-CS" dirty="0">
                <a:latin typeface="Arial" pitchFamily="34" charset="0"/>
                <a:cs typeface="Arial" pitchFamily="34" charset="0"/>
              </a:rPr>
              <a:t>центар</a:t>
            </a:r>
            <a:r>
              <a:rPr lang="vi-VN" dirty="0">
                <a:latin typeface="Arial" pitchFamily="34" charset="0"/>
                <a:cs typeface="Arial" pitchFamily="34" charset="0"/>
              </a:rPr>
              <a:t>, </a:t>
            </a:r>
            <a:r>
              <a:rPr lang="sr-Cyrl-CS" dirty="0">
                <a:latin typeface="Arial" pitchFamily="34" charset="0"/>
                <a:cs typeface="Arial" pitchFamily="34" charset="0"/>
              </a:rPr>
              <a:t>који</a:t>
            </a:r>
            <a:r>
              <a:rPr lang="vi-VN" dirty="0">
                <a:latin typeface="Arial" pitchFamily="34" charset="0"/>
                <a:cs typeface="Arial" pitchFamily="34" charset="0"/>
              </a:rPr>
              <a:t> </a:t>
            </a:r>
            <a:r>
              <a:rPr lang="sr-Cyrl-CS" dirty="0">
                <a:latin typeface="Arial" pitchFamily="34" charset="0"/>
                <a:cs typeface="Arial" pitchFamily="34" charset="0"/>
              </a:rPr>
              <a:t>ће</a:t>
            </a:r>
            <a:r>
              <a:rPr lang="vi-VN" dirty="0">
                <a:latin typeface="Arial" pitchFamily="34" charset="0"/>
                <a:cs typeface="Arial" pitchFamily="34" charset="0"/>
              </a:rPr>
              <a:t> </a:t>
            </a:r>
            <a:r>
              <a:rPr lang="sr-Cyrl-CS" dirty="0">
                <a:latin typeface="Arial" pitchFamily="34" charset="0"/>
                <a:cs typeface="Arial" pitchFamily="34" charset="0"/>
              </a:rPr>
              <a:t>прерасти</a:t>
            </a:r>
            <a:r>
              <a:rPr lang="vi-VN" dirty="0">
                <a:latin typeface="Arial" pitchFamily="34" charset="0"/>
                <a:cs typeface="Arial" pitchFamily="34" charset="0"/>
              </a:rPr>
              <a:t> </a:t>
            </a:r>
            <a:r>
              <a:rPr lang="sr-Cyrl-CS" dirty="0">
                <a:latin typeface="Arial" pitchFamily="34" charset="0"/>
                <a:cs typeface="Arial" pitchFamily="34" charset="0"/>
              </a:rPr>
              <a:t>у</a:t>
            </a:r>
            <a:r>
              <a:rPr lang="vi-VN" dirty="0">
                <a:latin typeface="Arial" pitchFamily="34" charset="0"/>
                <a:cs typeface="Arial" pitchFamily="34" charset="0"/>
              </a:rPr>
              <a:t> </a:t>
            </a:r>
            <a:r>
              <a:rPr lang="sr-Cyrl-CS" dirty="0">
                <a:latin typeface="Arial" pitchFamily="34" charset="0"/>
                <a:cs typeface="Arial" pitchFamily="34" charset="0"/>
              </a:rPr>
              <a:t>Одељење</a:t>
            </a:r>
            <a:r>
              <a:rPr lang="vi-VN" dirty="0">
                <a:latin typeface="Arial" pitchFamily="34" charset="0"/>
                <a:cs typeface="Arial" pitchFamily="34" charset="0"/>
              </a:rPr>
              <a:t> </a:t>
            </a:r>
            <a:r>
              <a:rPr lang="sr-Cyrl-CS" dirty="0">
                <a:latin typeface="Arial" pitchFamily="34" charset="0"/>
                <a:cs typeface="Arial" pitchFamily="34" charset="0"/>
              </a:rPr>
              <a:t>за</a:t>
            </a:r>
            <a:r>
              <a:rPr lang="vi-VN" dirty="0">
                <a:latin typeface="Arial" pitchFamily="34" charset="0"/>
                <a:cs typeface="Arial" pitchFamily="34" charset="0"/>
              </a:rPr>
              <a:t> </a:t>
            </a:r>
            <a:r>
              <a:rPr lang="sr-Cyrl-CS" dirty="0">
                <a:latin typeface="Arial" pitchFamily="34" charset="0"/>
                <a:cs typeface="Arial" pitchFamily="34" charset="0"/>
              </a:rPr>
              <a:t>унапређење</a:t>
            </a:r>
            <a:r>
              <a:rPr lang="vi-VN" dirty="0">
                <a:latin typeface="Arial" pitchFamily="34" charset="0"/>
                <a:cs typeface="Arial" pitchFamily="34" charset="0"/>
              </a:rPr>
              <a:t> </a:t>
            </a:r>
            <a:r>
              <a:rPr lang="sr-Cyrl-CS" dirty="0">
                <a:latin typeface="Arial" pitchFamily="34" charset="0"/>
                <a:cs typeface="Arial" pitchFamily="34" charset="0"/>
              </a:rPr>
              <a:t>библиотечке</a:t>
            </a:r>
            <a:r>
              <a:rPr lang="vi-VN" dirty="0">
                <a:latin typeface="Arial" pitchFamily="34" charset="0"/>
                <a:cs typeface="Arial" pitchFamily="34" charset="0"/>
              </a:rPr>
              <a:t> </a:t>
            </a:r>
            <a:r>
              <a:rPr lang="sr-Cyrl-CS" dirty="0">
                <a:latin typeface="Arial" pitchFamily="34" charset="0"/>
                <a:cs typeface="Arial" pitchFamily="34" charset="0"/>
              </a:rPr>
              <a:t>делатности</a:t>
            </a:r>
            <a:r>
              <a:rPr lang="vi-VN" dirty="0">
                <a:latin typeface="Arial" pitchFamily="34" charset="0"/>
                <a:cs typeface="Arial" pitchFamily="34" charset="0"/>
              </a:rPr>
              <a:t>.</a:t>
            </a:r>
            <a:endParaRPr lang="x-none" dirty="0">
              <a:latin typeface="Arial" pitchFamily="34" charset="0"/>
              <a:cs typeface="Arial" pitchFamily="34" charset="0"/>
            </a:endParaRPr>
          </a:p>
          <a:p>
            <a:pPr algn="just">
              <a:spcBef>
                <a:spcPts val="600"/>
              </a:spcBef>
            </a:pPr>
            <a:endParaRPr lang="sr-Cyrl-CS" dirty="0">
              <a:latin typeface="Arial" pitchFamily="34" charset="0"/>
              <a:cs typeface="Arial" pitchFamily="34" charset="0"/>
            </a:endParaRPr>
          </a:p>
          <a:p>
            <a:pPr algn="just">
              <a:spcBef>
                <a:spcPts val="600"/>
              </a:spcBef>
              <a:buFont typeface="Wingdings" pitchFamily="2" charset="2"/>
              <a:buChar char="Ø"/>
            </a:pPr>
            <a:r>
              <a:rPr lang="sr-Cyrl-CS" dirty="0">
                <a:solidFill>
                  <a:srgbClr val="C00000"/>
                </a:solidFill>
                <a:latin typeface="Arial" pitchFamily="34" charset="0"/>
                <a:cs typeface="Arial" pitchFamily="34" charset="0"/>
              </a:rPr>
              <a:t>Библиографско</a:t>
            </a:r>
            <a:r>
              <a:rPr lang="vi-VN" dirty="0">
                <a:solidFill>
                  <a:srgbClr val="C00000"/>
                </a:solidFill>
                <a:latin typeface="Arial" pitchFamily="34" charset="0"/>
                <a:cs typeface="Arial" pitchFamily="34" charset="0"/>
              </a:rPr>
              <a:t> </a:t>
            </a:r>
            <a:r>
              <a:rPr lang="sr-Cyrl-CS" dirty="0">
                <a:solidFill>
                  <a:srgbClr val="C00000"/>
                </a:solidFill>
                <a:latin typeface="Arial" pitchFamily="34" charset="0"/>
                <a:cs typeface="Arial" pitchFamily="34" charset="0"/>
              </a:rPr>
              <a:t>одељење</a:t>
            </a:r>
            <a:r>
              <a:rPr lang="vi-VN" dirty="0">
                <a:solidFill>
                  <a:srgbClr val="C00000"/>
                </a:solidFill>
                <a:latin typeface="Arial" pitchFamily="34" charset="0"/>
                <a:cs typeface="Arial" pitchFamily="34" charset="0"/>
              </a:rPr>
              <a:t> </a:t>
            </a:r>
            <a:r>
              <a:rPr lang="sr-Cyrl-CS" dirty="0">
                <a:latin typeface="Arial" pitchFamily="34" charset="0"/>
                <a:cs typeface="Arial" pitchFamily="34" charset="0"/>
              </a:rPr>
              <a:t>основано</a:t>
            </a:r>
            <a:r>
              <a:rPr lang="vi-VN" dirty="0">
                <a:latin typeface="Arial" pitchFamily="34" charset="0"/>
                <a:cs typeface="Arial" pitchFamily="34" charset="0"/>
              </a:rPr>
              <a:t> </a:t>
            </a:r>
            <a:r>
              <a:rPr lang="sr-Cyrl-CS" dirty="0">
                <a:latin typeface="Arial" pitchFamily="34" charset="0"/>
                <a:cs typeface="Arial" pitchFamily="34" charset="0"/>
              </a:rPr>
              <a:t>је</a:t>
            </a:r>
            <a:r>
              <a:rPr lang="vi-VN" dirty="0">
                <a:latin typeface="Arial" pitchFamily="34" charset="0"/>
                <a:cs typeface="Arial" pitchFamily="34" charset="0"/>
              </a:rPr>
              <a:t> 1960. </a:t>
            </a:r>
            <a:r>
              <a:rPr lang="sr-Cyrl-CS" dirty="0">
                <a:latin typeface="Arial" pitchFamily="34" charset="0"/>
                <a:cs typeface="Arial" pitchFamily="34" charset="0"/>
              </a:rPr>
              <a:t>године</a:t>
            </a:r>
            <a:r>
              <a:rPr lang="vi-VN" dirty="0">
                <a:latin typeface="Arial" pitchFamily="34" charset="0"/>
                <a:cs typeface="Arial" pitchFamily="34" charset="0"/>
              </a:rPr>
              <a:t> </a:t>
            </a:r>
            <a:r>
              <a:rPr lang="sr-Cyrl-CS" dirty="0">
                <a:latin typeface="Arial" pitchFamily="34" charset="0"/>
                <a:cs typeface="Arial" pitchFamily="34" charset="0"/>
              </a:rPr>
              <a:t>са</a:t>
            </a:r>
            <a:r>
              <a:rPr lang="vi-VN" dirty="0">
                <a:latin typeface="Arial" pitchFamily="34" charset="0"/>
                <a:cs typeface="Arial" pitchFamily="34" charset="0"/>
              </a:rPr>
              <a:t> </a:t>
            </a:r>
            <a:r>
              <a:rPr lang="sr-Cyrl-CS" dirty="0">
                <a:latin typeface="Arial" pitchFamily="34" charset="0"/>
                <a:cs typeface="Arial" pitchFamily="34" charset="0"/>
              </a:rPr>
              <a:t>сврхом</a:t>
            </a:r>
            <a:r>
              <a:rPr lang="vi-VN" dirty="0">
                <a:latin typeface="Arial" pitchFamily="34" charset="0"/>
                <a:cs typeface="Arial" pitchFamily="34" charset="0"/>
              </a:rPr>
              <a:t> </a:t>
            </a:r>
            <a:r>
              <a:rPr lang="sr-Cyrl-CS" dirty="0">
                <a:latin typeface="Arial" pitchFamily="34" charset="0"/>
                <a:cs typeface="Arial" pitchFamily="34" charset="0"/>
              </a:rPr>
              <a:t>израде</a:t>
            </a:r>
            <a:r>
              <a:rPr lang="vi-VN" dirty="0">
                <a:latin typeface="Arial" pitchFamily="34" charset="0"/>
                <a:cs typeface="Arial" pitchFamily="34" charset="0"/>
              </a:rPr>
              <a:t> </a:t>
            </a:r>
            <a:r>
              <a:rPr lang="sr-Cyrl-CS" dirty="0">
                <a:latin typeface="Arial" pitchFamily="34" charset="0"/>
                <a:cs typeface="Arial" pitchFamily="34" charset="0"/>
              </a:rPr>
              <a:t>српске</a:t>
            </a:r>
            <a:r>
              <a:rPr lang="vi-VN" dirty="0">
                <a:latin typeface="Arial" pitchFamily="34" charset="0"/>
                <a:cs typeface="Arial" pitchFamily="34" charset="0"/>
              </a:rPr>
              <a:t> </a:t>
            </a:r>
            <a:r>
              <a:rPr lang="sr-Cyrl-CS" dirty="0">
                <a:latin typeface="Arial" pitchFamily="34" charset="0"/>
                <a:cs typeface="Arial" pitchFamily="34" charset="0"/>
              </a:rPr>
              <a:t>ретроспективне</a:t>
            </a:r>
            <a:r>
              <a:rPr lang="vi-VN" dirty="0">
                <a:latin typeface="Arial" pitchFamily="34" charset="0"/>
                <a:cs typeface="Arial" pitchFamily="34" charset="0"/>
              </a:rPr>
              <a:t> </a:t>
            </a:r>
            <a:r>
              <a:rPr lang="sr-Cyrl-CS" dirty="0">
                <a:latin typeface="Arial" pitchFamily="34" charset="0"/>
                <a:cs typeface="Arial" pitchFamily="34" charset="0"/>
              </a:rPr>
              <a:t>библиографије</a:t>
            </a:r>
            <a:r>
              <a:rPr lang="vi-VN" dirty="0">
                <a:latin typeface="Arial" pitchFamily="34" charset="0"/>
                <a:cs typeface="Arial" pitchFamily="34" charset="0"/>
              </a:rPr>
              <a:t>, </a:t>
            </a:r>
            <a:r>
              <a:rPr lang="sr-Cyrl-CS" dirty="0">
                <a:latin typeface="Arial" pitchFamily="34" charset="0"/>
                <a:cs typeface="Arial" pitchFamily="34" charset="0"/>
              </a:rPr>
              <a:t>исте</a:t>
            </a:r>
            <a:r>
              <a:rPr lang="vi-VN" dirty="0">
                <a:latin typeface="Arial" pitchFamily="34" charset="0"/>
                <a:cs typeface="Arial" pitchFamily="34" charset="0"/>
              </a:rPr>
              <a:t> </a:t>
            </a:r>
            <a:r>
              <a:rPr lang="sr-Cyrl-CS" dirty="0">
                <a:latin typeface="Arial" pitchFamily="34" charset="0"/>
                <a:cs typeface="Arial" pitchFamily="34" charset="0"/>
              </a:rPr>
              <a:t>године</a:t>
            </a:r>
            <a:r>
              <a:rPr lang="vi-VN" dirty="0">
                <a:latin typeface="Arial" pitchFamily="34" charset="0"/>
                <a:cs typeface="Arial" pitchFamily="34" charset="0"/>
              </a:rPr>
              <a:t> </a:t>
            </a:r>
            <a:r>
              <a:rPr lang="sr-Cyrl-CS" dirty="0">
                <a:latin typeface="Arial" pitchFamily="34" charset="0"/>
                <a:cs typeface="Arial" pitchFamily="34" charset="0"/>
              </a:rPr>
              <a:t>и</a:t>
            </a:r>
            <a:r>
              <a:rPr lang="vi-VN" dirty="0">
                <a:latin typeface="Arial" pitchFamily="34" charset="0"/>
                <a:cs typeface="Arial" pitchFamily="34" charset="0"/>
              </a:rPr>
              <a:t> </a:t>
            </a:r>
            <a:r>
              <a:rPr lang="sr-Cyrl-CS" dirty="0">
                <a:solidFill>
                  <a:srgbClr val="C00000"/>
                </a:solidFill>
                <a:latin typeface="Arial" pitchFamily="34" charset="0"/>
                <a:cs typeface="Arial" pitchFamily="34" charset="0"/>
              </a:rPr>
              <a:t>Археографско</a:t>
            </a:r>
            <a:r>
              <a:rPr lang="vi-VN" dirty="0">
                <a:solidFill>
                  <a:srgbClr val="C00000"/>
                </a:solidFill>
                <a:latin typeface="Arial" pitchFamily="34" charset="0"/>
                <a:cs typeface="Arial" pitchFamily="34" charset="0"/>
              </a:rPr>
              <a:t> </a:t>
            </a:r>
            <a:r>
              <a:rPr lang="sr-Cyrl-CS" dirty="0">
                <a:solidFill>
                  <a:srgbClr val="C00000"/>
                </a:solidFill>
                <a:latin typeface="Arial" pitchFamily="34" charset="0"/>
                <a:cs typeface="Arial" pitchFamily="34" charset="0"/>
              </a:rPr>
              <a:t>одељење</a:t>
            </a:r>
            <a:r>
              <a:rPr lang="vi-VN" dirty="0">
                <a:solidFill>
                  <a:srgbClr val="C00000"/>
                </a:solidFill>
                <a:latin typeface="Arial" pitchFamily="34" charset="0"/>
                <a:cs typeface="Arial" pitchFamily="34" charset="0"/>
              </a:rPr>
              <a:t> </a:t>
            </a:r>
            <a:r>
              <a:rPr lang="sr-Cyrl-CS" dirty="0">
                <a:latin typeface="Arial" pitchFamily="34" charset="0"/>
                <a:cs typeface="Arial" pitchFamily="34" charset="0"/>
              </a:rPr>
              <a:t>са</a:t>
            </a:r>
            <a:r>
              <a:rPr lang="vi-VN" dirty="0">
                <a:latin typeface="Arial" pitchFamily="34" charset="0"/>
                <a:cs typeface="Arial" pitchFamily="34" charset="0"/>
              </a:rPr>
              <a:t> </a:t>
            </a:r>
            <a:r>
              <a:rPr lang="sr-Cyrl-CS" dirty="0">
                <a:latin typeface="Arial" pitchFamily="34" charset="0"/>
                <a:cs typeface="Arial" pitchFamily="34" charset="0"/>
              </a:rPr>
              <a:t>циљем</a:t>
            </a:r>
            <a:r>
              <a:rPr lang="vi-VN" dirty="0">
                <a:latin typeface="Arial" pitchFamily="34" charset="0"/>
                <a:cs typeface="Arial" pitchFamily="34" charset="0"/>
              </a:rPr>
              <a:t> </a:t>
            </a:r>
            <a:r>
              <a:rPr lang="sr-Cyrl-CS" dirty="0">
                <a:latin typeface="Arial" pitchFamily="34" charset="0"/>
                <a:cs typeface="Arial" pitchFamily="34" charset="0"/>
              </a:rPr>
              <a:t>да</a:t>
            </a:r>
            <a:r>
              <a:rPr lang="vi-VN" dirty="0">
                <a:latin typeface="Arial" pitchFamily="34" charset="0"/>
                <a:cs typeface="Arial" pitchFamily="34" charset="0"/>
              </a:rPr>
              <a:t> </a:t>
            </a:r>
            <a:r>
              <a:rPr lang="sr-Cyrl-CS" dirty="0">
                <a:latin typeface="Arial" pitchFamily="34" charset="0"/>
                <a:cs typeface="Arial" pitchFamily="34" charset="0"/>
              </a:rPr>
              <a:t>описује</a:t>
            </a:r>
            <a:r>
              <a:rPr lang="vi-VN" dirty="0">
                <a:latin typeface="Arial" pitchFamily="34" charset="0"/>
                <a:cs typeface="Arial" pitchFamily="34" charset="0"/>
              </a:rPr>
              <a:t> </a:t>
            </a:r>
            <a:r>
              <a:rPr lang="sr-Cyrl-CS" dirty="0">
                <a:latin typeface="Arial" pitchFamily="34" charset="0"/>
                <a:cs typeface="Arial" pitchFamily="34" charset="0"/>
              </a:rPr>
              <a:t>и</a:t>
            </a:r>
            <a:r>
              <a:rPr lang="vi-VN" dirty="0">
                <a:latin typeface="Arial" pitchFamily="34" charset="0"/>
                <a:cs typeface="Arial" pitchFamily="34" charset="0"/>
              </a:rPr>
              <a:t> </a:t>
            </a:r>
            <a:r>
              <a:rPr lang="sr-Cyrl-CS" dirty="0">
                <a:latin typeface="Arial" pitchFamily="34" charset="0"/>
                <a:cs typeface="Arial" pitchFamily="34" charset="0"/>
              </a:rPr>
              <a:t>региструје</a:t>
            </a:r>
            <a:r>
              <a:rPr lang="vi-VN" dirty="0">
                <a:latin typeface="Arial" pitchFamily="34" charset="0"/>
                <a:cs typeface="Arial" pitchFamily="34" charset="0"/>
              </a:rPr>
              <a:t> </a:t>
            </a:r>
            <a:r>
              <a:rPr lang="sr-Cyrl-CS" dirty="0">
                <a:latin typeface="Arial" pitchFamily="34" charset="0"/>
                <a:cs typeface="Arial" pitchFamily="34" charset="0"/>
              </a:rPr>
              <a:t>јужнословенске</a:t>
            </a:r>
            <a:r>
              <a:rPr lang="vi-VN" dirty="0">
                <a:latin typeface="Arial" pitchFamily="34" charset="0"/>
                <a:cs typeface="Arial" pitchFamily="34" charset="0"/>
              </a:rPr>
              <a:t> </a:t>
            </a:r>
            <a:r>
              <a:rPr lang="sr-Cyrl-CS" dirty="0">
                <a:latin typeface="Arial" pitchFamily="34" charset="0"/>
                <a:cs typeface="Arial" pitchFamily="34" charset="0"/>
              </a:rPr>
              <a:t>ћирилске</a:t>
            </a:r>
            <a:r>
              <a:rPr lang="vi-VN" dirty="0">
                <a:latin typeface="Arial" pitchFamily="34" charset="0"/>
                <a:cs typeface="Arial" pitchFamily="34" charset="0"/>
              </a:rPr>
              <a:t> </a:t>
            </a:r>
            <a:r>
              <a:rPr lang="sr-Cyrl-CS" dirty="0">
                <a:latin typeface="Arial" pitchFamily="34" charset="0"/>
                <a:cs typeface="Arial" pitchFamily="34" charset="0"/>
              </a:rPr>
              <a:t>рукописе</a:t>
            </a:r>
            <a:r>
              <a:rPr lang="vi-VN" dirty="0">
                <a:latin typeface="Arial" pitchFamily="34" charset="0"/>
                <a:cs typeface="Arial" pitchFamily="34" charset="0"/>
              </a:rPr>
              <a:t>, </a:t>
            </a:r>
            <a:r>
              <a:rPr lang="sr-Cyrl-CS" dirty="0">
                <a:latin typeface="Arial" pitchFamily="34" charset="0"/>
                <a:cs typeface="Arial" pitchFamily="34" charset="0"/>
              </a:rPr>
              <a:t>као</a:t>
            </a:r>
            <a:r>
              <a:rPr lang="vi-VN" dirty="0">
                <a:latin typeface="Arial" pitchFamily="34" charset="0"/>
                <a:cs typeface="Arial" pitchFamily="34" charset="0"/>
              </a:rPr>
              <a:t> </a:t>
            </a:r>
            <a:r>
              <a:rPr lang="sr-Cyrl-CS" dirty="0">
                <a:latin typeface="Arial" pitchFamily="34" charset="0"/>
                <a:cs typeface="Arial" pitchFamily="34" charset="0"/>
              </a:rPr>
              <a:t>и</a:t>
            </a:r>
            <a:r>
              <a:rPr lang="vi-VN" dirty="0">
                <a:latin typeface="Arial" pitchFamily="34" charset="0"/>
                <a:cs typeface="Arial" pitchFamily="34" charset="0"/>
              </a:rPr>
              <a:t> </a:t>
            </a:r>
            <a:r>
              <a:rPr lang="sr-Cyrl-CS" dirty="0">
                <a:latin typeface="Arial" pitchFamily="34" charset="0"/>
                <a:cs typeface="Arial" pitchFamily="34" charset="0"/>
              </a:rPr>
              <a:t>да</a:t>
            </a:r>
            <a:r>
              <a:rPr lang="vi-VN" dirty="0">
                <a:latin typeface="Arial" pitchFamily="34" charset="0"/>
                <a:cs typeface="Arial" pitchFamily="34" charset="0"/>
              </a:rPr>
              <a:t> </a:t>
            </a:r>
            <a:r>
              <a:rPr lang="sr-Cyrl-CS" dirty="0">
                <a:latin typeface="Arial" pitchFamily="34" charset="0"/>
                <a:cs typeface="Arial" pitchFamily="34" charset="0"/>
              </a:rPr>
              <a:t>реконстриуше</a:t>
            </a:r>
            <a:r>
              <a:rPr lang="vi-VN" dirty="0">
                <a:latin typeface="Arial" pitchFamily="34" charset="0"/>
                <a:cs typeface="Arial" pitchFamily="34" charset="0"/>
              </a:rPr>
              <a:t> </a:t>
            </a:r>
            <a:r>
              <a:rPr lang="sr-Cyrl-CS" dirty="0">
                <a:latin typeface="Arial" pitchFamily="34" charset="0"/>
                <a:cs typeface="Arial" pitchFamily="34" charset="0"/>
              </a:rPr>
              <a:t>рукописни</a:t>
            </a:r>
            <a:r>
              <a:rPr lang="vi-VN" dirty="0">
                <a:latin typeface="Arial" pitchFamily="34" charset="0"/>
                <a:cs typeface="Arial" pitchFamily="34" charset="0"/>
              </a:rPr>
              <a:t> </a:t>
            </a:r>
            <a:r>
              <a:rPr lang="sr-Cyrl-CS" dirty="0">
                <a:latin typeface="Arial" pitchFamily="34" charset="0"/>
                <a:cs typeface="Arial" pitchFamily="34" charset="0"/>
              </a:rPr>
              <a:t>фонд</a:t>
            </a:r>
            <a:r>
              <a:rPr lang="vi-VN" dirty="0">
                <a:latin typeface="Arial" pitchFamily="34" charset="0"/>
                <a:cs typeface="Arial" pitchFamily="34" charset="0"/>
              </a:rPr>
              <a:t>. </a:t>
            </a:r>
            <a:r>
              <a:rPr lang="sr-Cyrl-CS" dirty="0">
                <a:latin typeface="Arial" pitchFamily="34" charset="0"/>
                <a:cs typeface="Arial" pitchFamily="34" charset="0"/>
              </a:rPr>
              <a:t>У</a:t>
            </a:r>
            <a:r>
              <a:rPr lang="vi-VN" dirty="0">
                <a:latin typeface="Arial" pitchFamily="34" charset="0"/>
                <a:cs typeface="Arial" pitchFamily="34" charset="0"/>
              </a:rPr>
              <a:t> </a:t>
            </a:r>
            <a:r>
              <a:rPr lang="sr-Cyrl-CS" dirty="0">
                <a:latin typeface="Arial" pitchFamily="34" charset="0"/>
                <a:cs typeface="Arial" pitchFamily="34" charset="0"/>
              </a:rPr>
              <a:t>то</a:t>
            </a:r>
            <a:r>
              <a:rPr lang="vi-VN" dirty="0">
                <a:latin typeface="Arial" pitchFamily="34" charset="0"/>
                <a:cs typeface="Arial" pitchFamily="34" charset="0"/>
              </a:rPr>
              <a:t> </a:t>
            </a:r>
            <a:r>
              <a:rPr lang="sr-Cyrl-CS" dirty="0">
                <a:latin typeface="Arial" pitchFamily="34" charset="0"/>
                <a:cs typeface="Arial" pitchFamily="34" charset="0"/>
              </a:rPr>
              <a:t>време</a:t>
            </a:r>
            <a:r>
              <a:rPr lang="vi-VN" dirty="0">
                <a:latin typeface="Arial" pitchFamily="34" charset="0"/>
                <a:cs typeface="Arial" pitchFamily="34" charset="0"/>
              </a:rPr>
              <a:t> </a:t>
            </a:r>
            <a:r>
              <a:rPr lang="sr-Cyrl-CS" dirty="0">
                <a:latin typeface="Arial" pitchFamily="34" charset="0"/>
                <a:cs typeface="Arial" pitchFamily="34" charset="0"/>
              </a:rPr>
              <a:t>настала</a:t>
            </a:r>
            <a:r>
              <a:rPr lang="vi-VN" dirty="0">
                <a:latin typeface="Arial" pitchFamily="34" charset="0"/>
                <a:cs typeface="Arial" pitchFamily="34" charset="0"/>
              </a:rPr>
              <a:t> </a:t>
            </a:r>
            <a:r>
              <a:rPr lang="sr-Cyrl-CS" dirty="0">
                <a:latin typeface="Arial" pitchFamily="34" charset="0"/>
                <a:cs typeface="Arial" pitchFamily="34" charset="0"/>
              </a:rPr>
              <a:t>је</a:t>
            </a:r>
            <a:r>
              <a:rPr lang="vi-VN" dirty="0">
                <a:latin typeface="Arial" pitchFamily="34" charset="0"/>
                <a:cs typeface="Arial" pitchFamily="34" charset="0"/>
              </a:rPr>
              <a:t> </a:t>
            </a:r>
            <a:r>
              <a:rPr lang="sr-Cyrl-CS" dirty="0">
                <a:latin typeface="Arial" pitchFamily="34" charset="0"/>
                <a:cs typeface="Arial" pitchFamily="34" charset="0"/>
              </a:rPr>
              <a:t>и</a:t>
            </a:r>
            <a:r>
              <a:rPr lang="vi-VN" dirty="0">
                <a:latin typeface="Arial" pitchFamily="34" charset="0"/>
                <a:cs typeface="Arial" pitchFamily="34" charset="0"/>
              </a:rPr>
              <a:t> </a:t>
            </a:r>
            <a:r>
              <a:rPr lang="sr-Cyrl-CS" dirty="0">
                <a:solidFill>
                  <a:srgbClr val="C00000"/>
                </a:solidFill>
                <a:latin typeface="Arial" pitchFamily="34" charset="0"/>
                <a:cs typeface="Arial" pitchFamily="34" charset="0"/>
              </a:rPr>
              <a:t>Конзерваторска</a:t>
            </a:r>
            <a:r>
              <a:rPr lang="vi-VN" dirty="0">
                <a:solidFill>
                  <a:srgbClr val="C00000"/>
                </a:solidFill>
                <a:latin typeface="Arial" pitchFamily="34" charset="0"/>
                <a:cs typeface="Arial" pitchFamily="34" charset="0"/>
              </a:rPr>
              <a:t> </a:t>
            </a:r>
            <a:r>
              <a:rPr lang="sr-Cyrl-CS" dirty="0">
                <a:solidFill>
                  <a:srgbClr val="C00000"/>
                </a:solidFill>
                <a:latin typeface="Arial" pitchFamily="34" charset="0"/>
                <a:cs typeface="Arial" pitchFamily="34" charset="0"/>
              </a:rPr>
              <a:t>лабораторија</a:t>
            </a:r>
            <a:r>
              <a:rPr lang="vi-VN" dirty="0">
                <a:solidFill>
                  <a:srgbClr val="C00000"/>
                </a:solidFill>
                <a:latin typeface="Arial" pitchFamily="34" charset="0"/>
                <a:cs typeface="Arial" pitchFamily="34" charset="0"/>
              </a:rPr>
              <a:t> </a:t>
            </a:r>
            <a:r>
              <a:rPr lang="sr-Cyrl-CS" dirty="0">
                <a:latin typeface="Arial" pitchFamily="34" charset="0"/>
                <a:cs typeface="Arial" pitchFamily="34" charset="0"/>
              </a:rPr>
              <a:t>за</a:t>
            </a:r>
            <a:r>
              <a:rPr lang="vi-VN" dirty="0">
                <a:latin typeface="Arial" pitchFamily="34" charset="0"/>
                <a:cs typeface="Arial" pitchFamily="34" charset="0"/>
              </a:rPr>
              <a:t> </a:t>
            </a:r>
            <a:r>
              <a:rPr lang="sr-Cyrl-CS" dirty="0">
                <a:latin typeface="Arial" pitchFamily="34" charset="0"/>
                <a:cs typeface="Arial" pitchFamily="34" charset="0"/>
              </a:rPr>
              <a:t>заштиту</a:t>
            </a:r>
            <a:r>
              <a:rPr lang="vi-VN" dirty="0">
                <a:latin typeface="Arial" pitchFamily="34" charset="0"/>
                <a:cs typeface="Arial" pitchFamily="34" charset="0"/>
              </a:rPr>
              <a:t> </a:t>
            </a:r>
            <a:r>
              <a:rPr lang="sr-Cyrl-CS" dirty="0">
                <a:latin typeface="Arial" pitchFamily="34" charset="0"/>
                <a:cs typeface="Arial" pitchFamily="34" charset="0"/>
              </a:rPr>
              <a:t>библиотечког</a:t>
            </a:r>
            <a:r>
              <a:rPr lang="vi-VN" dirty="0">
                <a:latin typeface="Arial" pitchFamily="34" charset="0"/>
                <a:cs typeface="Arial" pitchFamily="34" charset="0"/>
              </a:rPr>
              <a:t> </a:t>
            </a:r>
            <a:r>
              <a:rPr lang="sr-Cyrl-CS" dirty="0">
                <a:latin typeface="Arial" pitchFamily="34" charset="0"/>
                <a:cs typeface="Arial" pitchFamily="34" charset="0"/>
              </a:rPr>
              <a:t>материјала</a:t>
            </a:r>
            <a:r>
              <a:rPr lang="vi-VN" dirty="0">
                <a:latin typeface="Arial" pitchFamily="34" charset="0"/>
                <a:cs typeface="Arial" pitchFamily="34" charset="0"/>
              </a:rPr>
              <a:t> </a:t>
            </a:r>
            <a:r>
              <a:rPr lang="sr-Cyrl-CS" dirty="0">
                <a:latin typeface="Arial" pitchFamily="34" charset="0"/>
                <a:cs typeface="Arial" pitchFamily="34" charset="0"/>
              </a:rPr>
              <a:t>и</a:t>
            </a:r>
            <a:r>
              <a:rPr lang="vi-VN" dirty="0">
                <a:latin typeface="Arial" pitchFamily="34" charset="0"/>
                <a:cs typeface="Arial" pitchFamily="34" charset="0"/>
              </a:rPr>
              <a:t> </a:t>
            </a:r>
            <a:r>
              <a:rPr lang="sr-Cyrl-CS" dirty="0">
                <a:latin typeface="Arial" pitchFamily="34" charset="0"/>
                <a:cs typeface="Arial" pitchFamily="34" charset="0"/>
              </a:rPr>
              <a:t>научно</a:t>
            </a:r>
            <a:r>
              <a:rPr lang="vi-VN" dirty="0">
                <a:latin typeface="Arial" pitchFamily="34" charset="0"/>
                <a:cs typeface="Arial" pitchFamily="34" charset="0"/>
              </a:rPr>
              <a:t>-</a:t>
            </a:r>
            <a:r>
              <a:rPr lang="sr-Cyrl-CS" dirty="0">
                <a:latin typeface="Arial" pitchFamily="34" charset="0"/>
                <a:cs typeface="Arial" pitchFamily="34" charset="0"/>
              </a:rPr>
              <a:t>експериментална</a:t>
            </a:r>
            <a:r>
              <a:rPr lang="vi-VN" dirty="0">
                <a:latin typeface="Arial" pitchFamily="34" charset="0"/>
                <a:cs typeface="Arial" pitchFamily="34" charset="0"/>
              </a:rPr>
              <a:t> </a:t>
            </a:r>
            <a:r>
              <a:rPr lang="sr-Cyrl-CS" dirty="0">
                <a:latin typeface="Arial" pitchFamily="34" charset="0"/>
                <a:cs typeface="Arial" pitchFamily="34" charset="0"/>
              </a:rPr>
              <a:t>испитивања</a:t>
            </a:r>
            <a:r>
              <a:rPr lang="vi-VN" dirty="0">
                <a:latin typeface="Arial" pitchFamily="34" charset="0"/>
                <a:cs typeface="Arial" pitchFamily="34" charset="0"/>
              </a:rPr>
              <a:t> </a:t>
            </a:r>
            <a:r>
              <a:rPr lang="sr-Cyrl-CS" dirty="0">
                <a:latin typeface="Arial" pitchFamily="34" charset="0"/>
                <a:cs typeface="Arial" pitchFamily="34" charset="0"/>
              </a:rPr>
              <a:t>књиге</a:t>
            </a:r>
            <a:r>
              <a:rPr lang="vi-VN" dirty="0">
                <a:latin typeface="Arial" pitchFamily="34" charset="0"/>
                <a:cs typeface="Arial" pitchFamily="34" charset="0"/>
              </a:rPr>
              <a:t> </a:t>
            </a:r>
            <a:r>
              <a:rPr lang="sr-Cyrl-CS" dirty="0">
                <a:latin typeface="Arial" pitchFamily="34" charset="0"/>
                <a:cs typeface="Arial" pitchFamily="34" charset="0"/>
              </a:rPr>
              <a:t>и</a:t>
            </a:r>
            <a:r>
              <a:rPr lang="vi-VN" dirty="0">
                <a:latin typeface="Arial" pitchFamily="34" charset="0"/>
                <a:cs typeface="Arial" pitchFamily="34" charset="0"/>
              </a:rPr>
              <a:t> </a:t>
            </a:r>
            <a:r>
              <a:rPr lang="sr-Cyrl-CS" dirty="0">
                <a:latin typeface="Arial" pitchFamily="34" charset="0"/>
                <a:cs typeface="Arial" pitchFamily="34" charset="0"/>
              </a:rPr>
              <a:t>папира</a:t>
            </a:r>
            <a:r>
              <a:rPr lang="vi-VN" dirty="0">
                <a:latin typeface="Arial" pitchFamily="34" charset="0"/>
                <a:cs typeface="Arial" pitchFamily="34" charset="0"/>
              </a:rPr>
              <a:t>. </a:t>
            </a:r>
            <a:endParaRPr lang="x-none" dirty="0">
              <a:latin typeface="Arial" pitchFamily="34" charset="0"/>
              <a:cs typeface="Arial" pitchFamily="34" charset="0"/>
            </a:endParaRPr>
          </a:p>
          <a:p>
            <a:pPr algn="just">
              <a:spcBef>
                <a:spcPts val="600"/>
              </a:spcBef>
              <a:buFont typeface="Wingdings" pitchFamily="2" charset="2"/>
              <a:buChar char="Ø"/>
            </a:pPr>
            <a:endParaRPr lang="x-none" dirty="0">
              <a:latin typeface="Arial" pitchFamily="34" charset="0"/>
              <a:cs typeface="Arial" pitchFamily="34" charset="0"/>
            </a:endParaRPr>
          </a:p>
          <a:p>
            <a:pPr algn="just">
              <a:spcBef>
                <a:spcPts val="600"/>
              </a:spcBef>
              <a:buFont typeface="Wingdings" pitchFamily="2" charset="2"/>
              <a:buChar char="Ø"/>
            </a:pPr>
            <a:r>
              <a:rPr lang="sr-Cyrl-CS" i="1" dirty="0">
                <a:latin typeface="Arial" pitchFamily="34" charset="0"/>
                <a:cs typeface="Arial" pitchFamily="34" charset="0"/>
              </a:rPr>
              <a:t>Закон</a:t>
            </a:r>
            <a:r>
              <a:rPr lang="vi-VN" i="1" dirty="0">
                <a:latin typeface="Arial" pitchFamily="34" charset="0"/>
                <a:cs typeface="Arial" pitchFamily="34" charset="0"/>
              </a:rPr>
              <a:t> </a:t>
            </a:r>
            <a:r>
              <a:rPr lang="sr-Cyrl-CS" i="1" dirty="0">
                <a:latin typeface="Arial" pitchFamily="34" charset="0"/>
                <a:cs typeface="Arial" pitchFamily="34" charset="0"/>
              </a:rPr>
              <a:t>о</a:t>
            </a:r>
            <a:r>
              <a:rPr lang="vi-VN" i="1" dirty="0">
                <a:latin typeface="Arial" pitchFamily="34" charset="0"/>
                <a:cs typeface="Arial" pitchFamily="34" charset="0"/>
              </a:rPr>
              <a:t> </a:t>
            </a:r>
            <a:r>
              <a:rPr lang="sr-Cyrl-CS" i="1" dirty="0">
                <a:latin typeface="Arial" pitchFamily="34" charset="0"/>
                <a:cs typeface="Arial" pitchFamily="34" charset="0"/>
              </a:rPr>
              <a:t>библиотекама</a:t>
            </a:r>
            <a:r>
              <a:rPr lang="vi-VN" i="1" dirty="0">
                <a:latin typeface="Arial" pitchFamily="34" charset="0"/>
                <a:cs typeface="Arial" pitchFamily="34" charset="0"/>
              </a:rPr>
              <a:t> </a:t>
            </a:r>
            <a:r>
              <a:rPr lang="sr-Cyrl-CS" i="1" dirty="0">
                <a:latin typeface="Arial" pitchFamily="34" charset="0"/>
                <a:cs typeface="Arial" pitchFamily="34" charset="0"/>
              </a:rPr>
              <a:t>Србије</a:t>
            </a:r>
            <a:r>
              <a:rPr lang="vi-VN" i="1" dirty="0">
                <a:latin typeface="Arial" pitchFamily="34" charset="0"/>
                <a:cs typeface="Arial" pitchFamily="34" charset="0"/>
              </a:rPr>
              <a:t> </a:t>
            </a:r>
            <a:r>
              <a:rPr lang="sr-Cyrl-CS" dirty="0">
                <a:latin typeface="Arial" pitchFamily="34" charset="0"/>
                <a:cs typeface="Arial" pitchFamily="34" charset="0"/>
              </a:rPr>
              <a:t>из</a:t>
            </a:r>
            <a:r>
              <a:rPr lang="vi-VN" dirty="0">
                <a:latin typeface="Arial" pitchFamily="34" charset="0"/>
                <a:cs typeface="Arial" pitchFamily="34" charset="0"/>
              </a:rPr>
              <a:t> 1965. </a:t>
            </a:r>
            <a:r>
              <a:rPr lang="sr-Cyrl-CS" dirty="0">
                <a:latin typeface="Arial" pitchFamily="34" charset="0"/>
                <a:cs typeface="Arial" pitchFamily="34" charset="0"/>
              </a:rPr>
              <a:t>године</a:t>
            </a:r>
            <a:r>
              <a:rPr lang="vi-VN" dirty="0">
                <a:latin typeface="Arial" pitchFamily="34" charset="0"/>
                <a:cs typeface="Arial" pitchFamily="34" charset="0"/>
              </a:rPr>
              <a:t>, </a:t>
            </a:r>
            <a:r>
              <a:rPr lang="sr-Cyrl-CS" dirty="0">
                <a:latin typeface="Arial" pitchFamily="34" charset="0"/>
                <a:cs typeface="Arial" pitchFamily="34" charset="0"/>
              </a:rPr>
              <a:t>Народној</a:t>
            </a:r>
            <a:r>
              <a:rPr lang="vi-VN" dirty="0">
                <a:latin typeface="Arial" pitchFamily="34" charset="0"/>
                <a:cs typeface="Arial" pitchFamily="34" charset="0"/>
              </a:rPr>
              <a:t> </a:t>
            </a:r>
            <a:r>
              <a:rPr lang="sr-Cyrl-CS" dirty="0">
                <a:latin typeface="Arial" pitchFamily="34" charset="0"/>
                <a:cs typeface="Arial" pitchFamily="34" charset="0"/>
              </a:rPr>
              <a:t>библиотеци</a:t>
            </a:r>
            <a:r>
              <a:rPr lang="vi-VN" dirty="0">
                <a:latin typeface="Arial" pitchFamily="34" charset="0"/>
                <a:cs typeface="Arial" pitchFamily="34" charset="0"/>
              </a:rPr>
              <a:t>, </a:t>
            </a:r>
            <a:r>
              <a:rPr lang="sr-Cyrl-CS" dirty="0">
                <a:latin typeface="Arial" pitchFamily="34" charset="0"/>
                <a:cs typeface="Arial" pitchFamily="34" charset="0"/>
              </a:rPr>
              <a:t>као</a:t>
            </a:r>
            <a:r>
              <a:rPr lang="vi-VN" dirty="0">
                <a:latin typeface="Arial" pitchFamily="34" charset="0"/>
                <a:cs typeface="Arial" pitchFamily="34" charset="0"/>
              </a:rPr>
              <a:t> </a:t>
            </a:r>
            <a:r>
              <a:rPr lang="sr-Cyrl-CS" dirty="0">
                <a:latin typeface="Arial" pitchFamily="34" charset="0"/>
                <a:cs typeface="Arial" pitchFamily="34" charset="0"/>
              </a:rPr>
              <a:t>централној</a:t>
            </a:r>
            <a:r>
              <a:rPr lang="vi-VN" dirty="0">
                <a:latin typeface="Arial" pitchFamily="34" charset="0"/>
                <a:cs typeface="Arial" pitchFamily="34" charset="0"/>
              </a:rPr>
              <a:t> </a:t>
            </a:r>
            <a:r>
              <a:rPr lang="sr-Cyrl-CS" dirty="0">
                <a:latin typeface="Arial" pitchFamily="34" charset="0"/>
                <a:cs typeface="Arial" pitchFamily="34" charset="0"/>
              </a:rPr>
              <a:t>матичној</a:t>
            </a:r>
            <a:r>
              <a:rPr lang="vi-VN" dirty="0">
                <a:latin typeface="Arial" pitchFamily="34" charset="0"/>
                <a:cs typeface="Arial" pitchFamily="34" charset="0"/>
              </a:rPr>
              <a:t> </a:t>
            </a:r>
            <a:r>
              <a:rPr lang="sr-Cyrl-CS" dirty="0">
                <a:latin typeface="Arial" pitchFamily="34" charset="0"/>
                <a:cs typeface="Arial" pitchFamily="34" charset="0"/>
              </a:rPr>
              <a:t>библиотеци</a:t>
            </a:r>
            <a:r>
              <a:rPr lang="vi-VN" dirty="0">
                <a:latin typeface="Arial" pitchFamily="34" charset="0"/>
                <a:cs typeface="Arial" pitchFamily="34" charset="0"/>
              </a:rPr>
              <a:t> </a:t>
            </a:r>
            <a:r>
              <a:rPr lang="sr-Cyrl-CS" dirty="0">
                <a:latin typeface="Arial" pitchFamily="34" charset="0"/>
                <a:cs typeface="Arial" pitchFamily="34" charset="0"/>
              </a:rPr>
              <a:t>у</a:t>
            </a:r>
            <a:r>
              <a:rPr lang="vi-VN" dirty="0">
                <a:latin typeface="Arial" pitchFamily="34" charset="0"/>
                <a:cs typeface="Arial" pitchFamily="34" charset="0"/>
              </a:rPr>
              <a:t> </a:t>
            </a:r>
            <a:r>
              <a:rPr lang="sr-Cyrl-CS" dirty="0">
                <a:latin typeface="Arial" pitchFamily="34" charset="0"/>
                <a:cs typeface="Arial" pitchFamily="34" charset="0"/>
              </a:rPr>
              <a:t>Србији</a:t>
            </a:r>
            <a:r>
              <a:rPr lang="vi-VN" dirty="0">
                <a:latin typeface="Arial" pitchFamily="34" charset="0"/>
                <a:cs typeface="Arial" pitchFamily="34" charset="0"/>
              </a:rPr>
              <a:t>, </a:t>
            </a:r>
            <a:r>
              <a:rPr lang="sr-Cyrl-CS" dirty="0">
                <a:latin typeface="Arial" pitchFamily="34" charset="0"/>
                <a:cs typeface="Arial" pitchFamily="34" charset="0"/>
              </a:rPr>
              <a:t>додељује</a:t>
            </a:r>
            <a:r>
              <a:rPr lang="vi-VN" dirty="0">
                <a:latin typeface="Arial" pitchFamily="34" charset="0"/>
                <a:cs typeface="Arial" pitchFamily="34" charset="0"/>
              </a:rPr>
              <a:t> </a:t>
            </a:r>
            <a:r>
              <a:rPr lang="sr-Cyrl-CS" dirty="0">
                <a:latin typeface="Arial" pitchFamily="34" charset="0"/>
                <a:cs typeface="Arial" pitchFamily="34" charset="0"/>
              </a:rPr>
              <a:t>посебно</a:t>
            </a:r>
            <a:r>
              <a:rPr lang="vi-VN" dirty="0">
                <a:latin typeface="Arial" pitchFamily="34" charset="0"/>
                <a:cs typeface="Arial" pitchFamily="34" charset="0"/>
              </a:rPr>
              <a:t> </a:t>
            </a:r>
            <a:r>
              <a:rPr lang="sr-Cyrl-CS" dirty="0">
                <a:latin typeface="Arial" pitchFamily="34" charset="0"/>
                <a:cs typeface="Arial" pitchFamily="34" charset="0"/>
              </a:rPr>
              <a:t>место</a:t>
            </a:r>
            <a:r>
              <a:rPr lang="vi-VN" dirty="0">
                <a:latin typeface="Arial" pitchFamily="34" charset="0"/>
                <a:cs typeface="Arial" pitchFamily="34" charset="0"/>
              </a:rPr>
              <a:t> </a:t>
            </a:r>
            <a:r>
              <a:rPr lang="sr-Cyrl-CS" dirty="0">
                <a:latin typeface="Arial" pitchFamily="34" charset="0"/>
                <a:cs typeface="Arial" pitchFamily="34" charset="0"/>
              </a:rPr>
              <a:t>и</a:t>
            </a:r>
            <a:r>
              <a:rPr lang="vi-VN" dirty="0">
                <a:latin typeface="Arial" pitchFamily="34" charset="0"/>
                <a:cs typeface="Arial" pitchFamily="34" charset="0"/>
              </a:rPr>
              <a:t> </a:t>
            </a:r>
            <a:r>
              <a:rPr lang="sr-Cyrl-CS" dirty="0">
                <a:latin typeface="Arial" pitchFamily="34" charset="0"/>
                <a:cs typeface="Arial" pitchFamily="34" charset="0"/>
              </a:rPr>
              <a:t>важне</a:t>
            </a:r>
            <a:r>
              <a:rPr lang="vi-VN" dirty="0">
                <a:latin typeface="Arial" pitchFamily="34" charset="0"/>
                <a:cs typeface="Arial" pitchFamily="34" charset="0"/>
              </a:rPr>
              <a:t> </a:t>
            </a:r>
            <a:r>
              <a:rPr lang="sr-Cyrl-CS" dirty="0">
                <a:latin typeface="Arial" pitchFamily="34" charset="0"/>
                <a:cs typeface="Arial" pitchFamily="34" charset="0"/>
              </a:rPr>
              <a:t>функције</a:t>
            </a:r>
            <a:r>
              <a:rPr lang="vi-VN" dirty="0">
                <a:latin typeface="Arial" pitchFamily="34" charset="0"/>
                <a:cs typeface="Arial" pitchFamily="34" charset="0"/>
              </a:rPr>
              <a:t>.</a:t>
            </a:r>
            <a:endParaRPr lang="x-none" dirty="0">
              <a:latin typeface="Arial" pitchFamily="34" charset="0"/>
              <a:cs typeface="Arial" pitchFamily="34" charset="0"/>
            </a:endParaRPr>
          </a:p>
          <a:p>
            <a:pPr algn="just">
              <a:spcBef>
                <a:spcPts val="600"/>
              </a:spcBef>
            </a:pPr>
            <a:endParaRPr lang="x-none" dirty="0">
              <a:latin typeface="Arial" pitchFamily="34" charset="0"/>
              <a:cs typeface="Arial" pitchFamily="34" charset="0"/>
            </a:endParaRPr>
          </a:p>
          <a:p>
            <a:pPr algn="just">
              <a:spcBef>
                <a:spcPts val="600"/>
              </a:spcBef>
              <a:buFont typeface="Wingdings" pitchFamily="2" charset="2"/>
              <a:buChar char="Ø"/>
            </a:pPr>
            <a:r>
              <a:rPr lang="sr-Cyrl-CS" dirty="0">
                <a:latin typeface="Arial" pitchFamily="34" charset="0"/>
                <a:cs typeface="Arial" pitchFamily="34" charset="0"/>
              </a:rPr>
              <a:t>Године </a:t>
            </a:r>
            <a:r>
              <a:rPr lang="vi-VN" dirty="0">
                <a:latin typeface="Arial" pitchFamily="34" charset="0"/>
                <a:cs typeface="Arial" pitchFamily="34" charset="0"/>
              </a:rPr>
              <a:t>1974.</a:t>
            </a:r>
            <a:r>
              <a:rPr lang="sr-Cyrl-RS" dirty="0">
                <a:latin typeface="Arial" pitchFamily="34" charset="0"/>
                <a:cs typeface="Arial" pitchFamily="34" charset="0"/>
              </a:rPr>
              <a:t> </a:t>
            </a:r>
            <a:r>
              <a:rPr lang="sr-Cyrl-CS" dirty="0">
                <a:latin typeface="Arial" pitchFamily="34" charset="0"/>
                <a:cs typeface="Arial" pitchFamily="34" charset="0"/>
              </a:rPr>
              <a:t>формира</a:t>
            </a:r>
            <a:r>
              <a:rPr lang="vi-VN" dirty="0">
                <a:latin typeface="Arial" pitchFamily="34" charset="0"/>
                <a:cs typeface="Arial" pitchFamily="34" charset="0"/>
              </a:rPr>
              <a:t> </a:t>
            </a:r>
            <a:r>
              <a:rPr lang="sr-Cyrl-CS" dirty="0">
                <a:latin typeface="Arial" pitchFamily="34" charset="0"/>
                <a:cs typeface="Arial" pitchFamily="34" charset="0"/>
              </a:rPr>
              <a:t>се</a:t>
            </a:r>
            <a:r>
              <a:rPr lang="vi-VN" dirty="0">
                <a:latin typeface="Arial" pitchFamily="34" charset="0"/>
                <a:cs typeface="Arial" pitchFamily="34" charset="0"/>
              </a:rPr>
              <a:t> </a:t>
            </a:r>
            <a:r>
              <a:rPr lang="sr-Cyrl-CS" dirty="0">
                <a:solidFill>
                  <a:srgbClr val="C00000"/>
                </a:solidFill>
                <a:latin typeface="Arial" pitchFamily="34" charset="0"/>
                <a:cs typeface="Arial" pitchFamily="34" charset="0"/>
              </a:rPr>
              <a:t>Стручни</a:t>
            </a:r>
            <a:r>
              <a:rPr lang="vi-VN" dirty="0">
                <a:solidFill>
                  <a:srgbClr val="C00000"/>
                </a:solidFill>
                <a:latin typeface="Arial" pitchFamily="34" charset="0"/>
                <a:cs typeface="Arial" pitchFamily="34" charset="0"/>
              </a:rPr>
              <a:t> </a:t>
            </a:r>
            <a:r>
              <a:rPr lang="sr-Cyrl-CS" dirty="0">
                <a:solidFill>
                  <a:srgbClr val="C00000"/>
                </a:solidFill>
                <a:latin typeface="Arial" pitchFamily="34" charset="0"/>
                <a:cs typeface="Arial" pitchFamily="34" charset="0"/>
              </a:rPr>
              <a:t>каталог</a:t>
            </a:r>
            <a:r>
              <a:rPr lang="vi-VN" dirty="0">
                <a:solidFill>
                  <a:srgbClr val="C00000"/>
                </a:solidFill>
                <a:latin typeface="Arial" pitchFamily="34" charset="0"/>
                <a:cs typeface="Arial" pitchFamily="34" charset="0"/>
              </a:rPr>
              <a:t> </a:t>
            </a:r>
            <a:r>
              <a:rPr lang="sr-Cyrl-CS" dirty="0">
                <a:solidFill>
                  <a:srgbClr val="C00000"/>
                </a:solidFill>
                <a:latin typeface="Arial" pitchFamily="34" charset="0"/>
                <a:cs typeface="Arial" pitchFamily="34" charset="0"/>
              </a:rPr>
              <a:t>по</a:t>
            </a:r>
            <a:r>
              <a:rPr lang="vi-VN" dirty="0">
                <a:solidFill>
                  <a:srgbClr val="C00000"/>
                </a:solidFill>
                <a:latin typeface="Arial" pitchFamily="34" charset="0"/>
                <a:cs typeface="Arial" pitchFamily="34" charset="0"/>
              </a:rPr>
              <a:t> </a:t>
            </a:r>
            <a:r>
              <a:rPr lang="sr-Cyrl-CS" dirty="0">
                <a:solidFill>
                  <a:srgbClr val="C00000"/>
                </a:solidFill>
                <a:latin typeface="Arial" pitchFamily="34" charset="0"/>
                <a:cs typeface="Arial" pitchFamily="34" charset="0"/>
              </a:rPr>
              <a:t>УДК</a:t>
            </a:r>
            <a:r>
              <a:rPr lang="vi-VN" dirty="0">
                <a:latin typeface="Arial" pitchFamily="34" charset="0"/>
                <a:cs typeface="Arial" pitchFamily="34" charset="0"/>
              </a:rPr>
              <a:t>, </a:t>
            </a:r>
            <a:r>
              <a:rPr lang="sr-Cyrl-CS" dirty="0">
                <a:latin typeface="Arial" pitchFamily="34" charset="0"/>
                <a:cs typeface="Arial" pitchFamily="34" charset="0"/>
              </a:rPr>
              <a:t>а</a:t>
            </a:r>
            <a:r>
              <a:rPr lang="vi-VN" dirty="0">
                <a:latin typeface="Arial" pitchFamily="34" charset="0"/>
                <a:cs typeface="Arial" pitchFamily="34" charset="0"/>
              </a:rPr>
              <a:t> </a:t>
            </a:r>
            <a:r>
              <a:rPr lang="sr-Cyrl-CS" dirty="0">
                <a:latin typeface="Arial" pitchFamily="34" charset="0"/>
                <a:cs typeface="Arial" pitchFamily="34" charset="0"/>
              </a:rPr>
              <a:t>затим</a:t>
            </a:r>
            <a:r>
              <a:rPr lang="vi-VN" dirty="0">
                <a:latin typeface="Arial" pitchFamily="34" charset="0"/>
                <a:cs typeface="Arial" pitchFamily="34" charset="0"/>
              </a:rPr>
              <a:t> </a:t>
            </a:r>
            <a:r>
              <a:rPr lang="sr-Cyrl-CS" dirty="0">
                <a:latin typeface="Arial" pitchFamily="34" charset="0"/>
                <a:cs typeface="Arial" pitchFamily="34" charset="0"/>
              </a:rPr>
              <a:t>и</a:t>
            </a:r>
            <a:r>
              <a:rPr lang="vi-VN" dirty="0">
                <a:latin typeface="Arial" pitchFamily="34" charset="0"/>
                <a:cs typeface="Arial" pitchFamily="34" charset="0"/>
              </a:rPr>
              <a:t> </a:t>
            </a:r>
            <a:r>
              <a:rPr lang="sr-Cyrl-CS" dirty="0">
                <a:solidFill>
                  <a:srgbClr val="C00000"/>
                </a:solidFill>
                <a:latin typeface="Arial" pitchFamily="34" charset="0"/>
                <a:cs typeface="Arial" pitchFamily="34" charset="0"/>
              </a:rPr>
              <a:t>Централни</a:t>
            </a:r>
            <a:r>
              <a:rPr lang="vi-VN" dirty="0">
                <a:solidFill>
                  <a:srgbClr val="C00000"/>
                </a:solidFill>
                <a:latin typeface="Arial" pitchFamily="34" charset="0"/>
                <a:cs typeface="Arial" pitchFamily="34" charset="0"/>
              </a:rPr>
              <a:t> </a:t>
            </a:r>
            <a:r>
              <a:rPr lang="sr-Cyrl-CS" dirty="0">
                <a:solidFill>
                  <a:srgbClr val="C00000"/>
                </a:solidFill>
                <a:latin typeface="Arial" pitchFamily="34" charset="0"/>
                <a:cs typeface="Arial" pitchFamily="34" charset="0"/>
              </a:rPr>
              <a:t>каталог</a:t>
            </a:r>
            <a:r>
              <a:rPr lang="vi-VN" dirty="0">
                <a:solidFill>
                  <a:srgbClr val="C00000"/>
                </a:solidFill>
                <a:latin typeface="Arial" pitchFamily="34" charset="0"/>
                <a:cs typeface="Arial" pitchFamily="34" charset="0"/>
              </a:rPr>
              <a:t> </a:t>
            </a:r>
            <a:r>
              <a:rPr lang="sr-Cyrl-CS" dirty="0">
                <a:solidFill>
                  <a:srgbClr val="C00000"/>
                </a:solidFill>
                <a:latin typeface="Arial" pitchFamily="34" charset="0"/>
                <a:cs typeface="Arial" pitchFamily="34" charset="0"/>
              </a:rPr>
              <a:t>Србије</a:t>
            </a:r>
            <a:r>
              <a:rPr lang="vi-VN" dirty="0">
                <a:solidFill>
                  <a:srgbClr val="C00000"/>
                </a:solidFill>
                <a:latin typeface="Arial" pitchFamily="34" charset="0"/>
                <a:cs typeface="Arial" pitchFamily="34" charset="0"/>
              </a:rPr>
              <a:t> </a:t>
            </a:r>
            <a:r>
              <a:rPr lang="sr-Cyrl-CS" dirty="0">
                <a:latin typeface="Arial" pitchFamily="34" charset="0"/>
                <a:cs typeface="Arial" pitchFamily="34" charset="0"/>
              </a:rPr>
              <a:t>и</a:t>
            </a:r>
            <a:r>
              <a:rPr lang="vi-VN" dirty="0">
                <a:latin typeface="Arial" pitchFamily="34" charset="0"/>
                <a:cs typeface="Arial" pitchFamily="34" charset="0"/>
              </a:rPr>
              <a:t> </a:t>
            </a:r>
            <a:r>
              <a:rPr lang="sr-Cyrl-CS" dirty="0">
                <a:solidFill>
                  <a:srgbClr val="C00000"/>
                </a:solidFill>
                <a:latin typeface="Arial" pitchFamily="34" charset="0"/>
                <a:cs typeface="Arial" pitchFamily="34" charset="0"/>
              </a:rPr>
              <a:t>Центар</a:t>
            </a:r>
            <a:r>
              <a:rPr lang="vi-VN" dirty="0">
                <a:solidFill>
                  <a:srgbClr val="C00000"/>
                </a:solidFill>
                <a:latin typeface="Arial" pitchFamily="34" charset="0"/>
                <a:cs typeface="Arial" pitchFamily="34" charset="0"/>
              </a:rPr>
              <a:t> </a:t>
            </a:r>
            <a:r>
              <a:rPr lang="sr-Cyrl-CS" dirty="0">
                <a:solidFill>
                  <a:srgbClr val="C00000"/>
                </a:solidFill>
                <a:latin typeface="Arial" pitchFamily="34" charset="0"/>
                <a:cs typeface="Arial" pitchFamily="34" charset="0"/>
              </a:rPr>
              <a:t>за</a:t>
            </a:r>
            <a:r>
              <a:rPr lang="vi-VN" dirty="0">
                <a:solidFill>
                  <a:srgbClr val="C00000"/>
                </a:solidFill>
                <a:latin typeface="Arial" pitchFamily="34" charset="0"/>
                <a:cs typeface="Arial" pitchFamily="34" charset="0"/>
              </a:rPr>
              <a:t> </a:t>
            </a:r>
            <a:r>
              <a:rPr lang="sr-Cyrl-CS" dirty="0">
                <a:solidFill>
                  <a:srgbClr val="C00000"/>
                </a:solidFill>
                <a:latin typeface="Arial" pitchFamily="34" charset="0"/>
                <a:cs typeface="Arial" pitchFamily="34" charset="0"/>
              </a:rPr>
              <a:t>научне</a:t>
            </a:r>
            <a:r>
              <a:rPr lang="vi-VN" dirty="0">
                <a:solidFill>
                  <a:srgbClr val="C00000"/>
                </a:solidFill>
                <a:latin typeface="Arial" pitchFamily="34" charset="0"/>
                <a:cs typeface="Arial" pitchFamily="34" charset="0"/>
              </a:rPr>
              <a:t> </a:t>
            </a:r>
            <a:r>
              <a:rPr lang="sr-Cyrl-CS" dirty="0">
                <a:solidFill>
                  <a:srgbClr val="C00000"/>
                </a:solidFill>
                <a:latin typeface="Arial" pitchFamily="34" charset="0"/>
                <a:cs typeface="Arial" pitchFamily="34" charset="0"/>
              </a:rPr>
              <a:t>информације</a:t>
            </a:r>
            <a:r>
              <a:rPr lang="vi-VN" dirty="0">
                <a:latin typeface="Arial" pitchFamily="34" charset="0"/>
                <a:cs typeface="Arial" pitchFamily="34" charset="0"/>
              </a:rPr>
              <a:t>. </a:t>
            </a:r>
            <a:r>
              <a:rPr lang="sr-Cyrl-CS" dirty="0">
                <a:latin typeface="Arial" pitchFamily="34" charset="0"/>
                <a:cs typeface="Arial" pitchFamily="34" charset="0"/>
              </a:rPr>
              <a:t>Године</a:t>
            </a:r>
            <a:r>
              <a:rPr lang="vi-VN" dirty="0">
                <a:latin typeface="Arial" pitchFamily="34" charset="0"/>
                <a:cs typeface="Arial" pitchFamily="34" charset="0"/>
              </a:rPr>
              <a:t> 1976</a:t>
            </a:r>
            <a:r>
              <a:rPr lang="sr-Cyrl-RS" dirty="0">
                <a:latin typeface="Arial" pitchFamily="34" charset="0"/>
                <a:cs typeface="Arial" pitchFamily="34" charset="0"/>
              </a:rPr>
              <a:t>.</a:t>
            </a:r>
            <a:r>
              <a:rPr lang="vi-VN" dirty="0">
                <a:latin typeface="Arial" pitchFamily="34" charset="0"/>
                <a:cs typeface="Arial" pitchFamily="34" charset="0"/>
              </a:rPr>
              <a:t> </a:t>
            </a:r>
            <a:r>
              <a:rPr lang="sr-Cyrl-CS" dirty="0">
                <a:latin typeface="Arial" pitchFamily="34" charset="0"/>
                <a:cs typeface="Arial" pitchFamily="34" charset="0"/>
              </a:rPr>
              <a:t>Библиотека</a:t>
            </a:r>
            <a:r>
              <a:rPr lang="vi-VN" dirty="0">
                <a:latin typeface="Arial" pitchFamily="34" charset="0"/>
                <a:cs typeface="Arial" pitchFamily="34" charset="0"/>
              </a:rPr>
              <a:t> </a:t>
            </a:r>
            <a:r>
              <a:rPr lang="sr-Cyrl-CS" dirty="0">
                <a:latin typeface="Arial" pitchFamily="34" charset="0"/>
                <a:cs typeface="Arial" pitchFamily="34" charset="0"/>
              </a:rPr>
              <a:t>усваја</a:t>
            </a:r>
            <a:r>
              <a:rPr lang="vi-VN" dirty="0">
                <a:latin typeface="Arial" pitchFamily="34" charset="0"/>
                <a:cs typeface="Arial" pitchFamily="34" charset="0"/>
              </a:rPr>
              <a:t> </a:t>
            </a:r>
            <a:r>
              <a:rPr lang="sr-Cyrl-CS" dirty="0">
                <a:latin typeface="Arial" pitchFamily="34" charset="0"/>
                <a:cs typeface="Arial" pitchFamily="34" charset="0"/>
              </a:rPr>
              <a:t>нова</a:t>
            </a:r>
            <a:r>
              <a:rPr lang="vi-VN" dirty="0">
                <a:latin typeface="Arial" pitchFamily="34" charset="0"/>
                <a:cs typeface="Arial" pitchFamily="34" charset="0"/>
              </a:rPr>
              <a:t> </a:t>
            </a:r>
            <a:r>
              <a:rPr lang="sr-Cyrl-CS" dirty="0">
                <a:latin typeface="Arial" pitchFamily="34" charset="0"/>
                <a:cs typeface="Arial" pitchFamily="34" charset="0"/>
              </a:rPr>
              <a:t>правила</a:t>
            </a:r>
            <a:r>
              <a:rPr lang="vi-VN" dirty="0">
                <a:latin typeface="Arial" pitchFamily="34" charset="0"/>
                <a:cs typeface="Arial" pitchFamily="34" charset="0"/>
              </a:rPr>
              <a:t> </a:t>
            </a:r>
            <a:r>
              <a:rPr lang="sr-Cyrl-CS" dirty="0">
                <a:latin typeface="Arial" pitchFamily="34" charset="0"/>
                <a:cs typeface="Arial" pitchFamily="34" charset="0"/>
              </a:rPr>
              <a:t>за</a:t>
            </a:r>
            <a:r>
              <a:rPr lang="vi-VN" dirty="0">
                <a:latin typeface="Arial" pitchFamily="34" charset="0"/>
                <a:cs typeface="Arial" pitchFamily="34" charset="0"/>
              </a:rPr>
              <a:t> </a:t>
            </a:r>
            <a:r>
              <a:rPr lang="sr-Cyrl-CS" dirty="0">
                <a:latin typeface="Arial" pitchFamily="34" charset="0"/>
                <a:cs typeface="Arial" pitchFamily="34" charset="0"/>
              </a:rPr>
              <a:t>каталогизацију</a:t>
            </a:r>
            <a:r>
              <a:rPr lang="vi-VN" dirty="0">
                <a:latin typeface="Arial" pitchFamily="34" charset="0"/>
                <a:cs typeface="Arial" pitchFamily="34" charset="0"/>
              </a:rPr>
              <a:t> </a:t>
            </a:r>
            <a:r>
              <a:rPr lang="sr-Cyrl-CS" dirty="0">
                <a:latin typeface="Arial" pitchFamily="34" charset="0"/>
                <a:cs typeface="Arial" pitchFamily="34" charset="0"/>
              </a:rPr>
              <a:t>грађе</a:t>
            </a:r>
            <a:r>
              <a:rPr lang="vi-VN" dirty="0">
                <a:latin typeface="Arial" pitchFamily="34" charset="0"/>
                <a:cs typeface="Arial" pitchFamily="34" charset="0"/>
              </a:rPr>
              <a:t> </a:t>
            </a:r>
            <a:r>
              <a:rPr lang="sr-Cyrl-CS" dirty="0">
                <a:latin typeface="Arial" pitchFamily="34" charset="0"/>
                <a:cs typeface="Arial" pitchFamily="34" charset="0"/>
              </a:rPr>
              <a:t>и</a:t>
            </a:r>
            <a:r>
              <a:rPr lang="vi-VN" dirty="0">
                <a:latin typeface="Arial" pitchFamily="34" charset="0"/>
                <a:cs typeface="Arial" pitchFamily="34" charset="0"/>
              </a:rPr>
              <a:t> </a:t>
            </a:r>
            <a:r>
              <a:rPr lang="sr-Cyrl-CS" dirty="0">
                <a:latin typeface="Arial" pitchFamily="34" charset="0"/>
                <a:cs typeface="Arial" pitchFamily="34" charset="0"/>
              </a:rPr>
              <a:t>прелази</a:t>
            </a:r>
            <a:r>
              <a:rPr lang="vi-VN" dirty="0">
                <a:latin typeface="Arial" pitchFamily="34" charset="0"/>
                <a:cs typeface="Arial" pitchFamily="34" charset="0"/>
              </a:rPr>
              <a:t> </a:t>
            </a:r>
            <a:r>
              <a:rPr lang="sr-Cyrl-CS" dirty="0">
                <a:latin typeface="Arial" pitchFamily="34" charset="0"/>
                <a:cs typeface="Arial" pitchFamily="34" charset="0"/>
              </a:rPr>
              <a:t>на</a:t>
            </a:r>
            <a:r>
              <a:rPr lang="vi-VN" dirty="0">
                <a:latin typeface="Arial" pitchFamily="34" charset="0"/>
                <a:cs typeface="Arial" pitchFamily="34" charset="0"/>
              </a:rPr>
              <a:t> </a:t>
            </a:r>
            <a:r>
              <a:rPr lang="sr-Cyrl-CS" dirty="0">
                <a:latin typeface="Arial" pitchFamily="34" charset="0"/>
                <a:cs typeface="Arial" pitchFamily="34" charset="0"/>
              </a:rPr>
              <a:t>нови</a:t>
            </a:r>
            <a:r>
              <a:rPr lang="vi-VN" dirty="0">
                <a:latin typeface="Arial" pitchFamily="34" charset="0"/>
                <a:cs typeface="Arial" pitchFamily="34" charset="0"/>
              </a:rPr>
              <a:t>, </a:t>
            </a:r>
            <a:r>
              <a:rPr lang="sr-Cyrl-CS" dirty="0">
                <a:latin typeface="Arial" pitchFamily="34" charset="0"/>
                <a:cs typeface="Arial" pitchFamily="34" charset="0"/>
              </a:rPr>
              <a:t>међународни</a:t>
            </a:r>
            <a:r>
              <a:rPr lang="vi-VN" dirty="0">
                <a:latin typeface="Arial" pitchFamily="34" charset="0"/>
                <a:cs typeface="Arial" pitchFamily="34" charset="0"/>
              </a:rPr>
              <a:t> </a:t>
            </a:r>
            <a:r>
              <a:rPr lang="sr-Cyrl-CS" dirty="0">
                <a:latin typeface="Arial" pitchFamily="34" charset="0"/>
                <a:cs typeface="Arial" pitchFamily="34" charset="0"/>
              </a:rPr>
              <a:t>стандард</a:t>
            </a:r>
            <a:r>
              <a:rPr lang="vi-VN" dirty="0">
                <a:latin typeface="Arial" pitchFamily="34" charset="0"/>
                <a:cs typeface="Arial" pitchFamily="34" charset="0"/>
              </a:rPr>
              <a:t> </a:t>
            </a:r>
            <a:r>
              <a:rPr lang="sr-Cyrl-CS" dirty="0">
                <a:latin typeface="Arial" pitchFamily="34" charset="0"/>
                <a:cs typeface="Arial" pitchFamily="34" charset="0"/>
              </a:rPr>
              <a:t>за</a:t>
            </a:r>
            <a:r>
              <a:rPr lang="vi-VN" dirty="0">
                <a:latin typeface="Arial" pitchFamily="34" charset="0"/>
                <a:cs typeface="Arial" pitchFamily="34" charset="0"/>
              </a:rPr>
              <a:t> </a:t>
            </a:r>
            <a:r>
              <a:rPr lang="sr-Cyrl-CS" dirty="0">
                <a:latin typeface="Arial" pitchFamily="34" charset="0"/>
                <a:cs typeface="Arial" pitchFamily="34" charset="0"/>
              </a:rPr>
              <a:t>библиографски</a:t>
            </a:r>
            <a:r>
              <a:rPr lang="vi-VN" dirty="0">
                <a:latin typeface="Arial" pitchFamily="34" charset="0"/>
                <a:cs typeface="Arial" pitchFamily="34" charset="0"/>
              </a:rPr>
              <a:t> </a:t>
            </a:r>
            <a:r>
              <a:rPr lang="sr-Cyrl-CS" dirty="0">
                <a:latin typeface="Arial" pitchFamily="34" charset="0"/>
                <a:cs typeface="Arial" pitchFamily="34" charset="0"/>
              </a:rPr>
              <a:t>опис</a:t>
            </a:r>
            <a:r>
              <a:rPr lang="vi-VN" dirty="0">
                <a:latin typeface="Arial" pitchFamily="34" charset="0"/>
                <a:cs typeface="Arial" pitchFamily="34" charset="0"/>
              </a:rPr>
              <a:t> </a:t>
            </a:r>
            <a:r>
              <a:rPr lang="sr-Latn-CS" dirty="0">
                <a:latin typeface="Arial" pitchFamily="34" charset="0"/>
                <a:cs typeface="Arial" pitchFamily="34" charset="0"/>
              </a:rPr>
              <a:t>ISBD</a:t>
            </a:r>
            <a:r>
              <a:rPr lang="vi-VN" dirty="0">
                <a:latin typeface="Arial" pitchFamily="34" charset="0"/>
                <a:cs typeface="Arial" pitchFamily="34" charset="0"/>
              </a:rPr>
              <a:t>. </a:t>
            </a:r>
            <a:endParaRPr lang="sr-Cyrl-RS" dirty="0">
              <a:latin typeface="Arial" pitchFamily="34" charset="0"/>
              <a:cs typeface="Arial" pitchFamily="34" charset="0"/>
            </a:endParaRPr>
          </a:p>
          <a:p>
            <a:pPr algn="just">
              <a:spcBef>
                <a:spcPts val="600"/>
              </a:spcBef>
              <a:buFont typeface="Wingdings" pitchFamily="2" charset="2"/>
              <a:buChar char="Ø"/>
            </a:pPr>
            <a:r>
              <a:rPr lang="sr-Cyrl-CS" dirty="0">
                <a:latin typeface="Arial" pitchFamily="34" charset="0"/>
                <a:cs typeface="Arial" pitchFamily="34" charset="0"/>
              </a:rPr>
              <a:t>Врше</a:t>
            </a:r>
            <a:r>
              <a:rPr lang="vi-VN" dirty="0">
                <a:latin typeface="Arial" pitchFamily="34" charset="0"/>
                <a:cs typeface="Arial" pitchFamily="34" charset="0"/>
              </a:rPr>
              <a:t> </a:t>
            </a:r>
            <a:r>
              <a:rPr lang="sr-Cyrl-CS" dirty="0">
                <a:latin typeface="Arial" pitchFamily="34" charset="0"/>
                <a:cs typeface="Arial" pitchFamily="34" charset="0"/>
              </a:rPr>
              <a:t>се</a:t>
            </a:r>
            <a:r>
              <a:rPr lang="vi-VN" dirty="0">
                <a:latin typeface="Arial" pitchFamily="34" charset="0"/>
                <a:cs typeface="Arial" pitchFamily="34" charset="0"/>
              </a:rPr>
              <a:t> </a:t>
            </a:r>
            <a:r>
              <a:rPr lang="sr-Cyrl-CS" dirty="0">
                <a:latin typeface="Arial" pitchFamily="34" charset="0"/>
                <a:cs typeface="Arial" pitchFamily="34" charset="0"/>
              </a:rPr>
              <a:t>припреме</a:t>
            </a:r>
            <a:r>
              <a:rPr lang="vi-VN" dirty="0">
                <a:latin typeface="Arial" pitchFamily="34" charset="0"/>
                <a:cs typeface="Arial" pitchFamily="34" charset="0"/>
              </a:rPr>
              <a:t> </a:t>
            </a:r>
            <a:r>
              <a:rPr lang="sr-Cyrl-CS" dirty="0">
                <a:latin typeface="Arial" pitchFamily="34" charset="0"/>
                <a:cs typeface="Arial" pitchFamily="34" charset="0"/>
              </a:rPr>
              <a:t>за</a:t>
            </a:r>
            <a:r>
              <a:rPr lang="vi-VN" dirty="0">
                <a:latin typeface="Arial" pitchFamily="34" charset="0"/>
                <a:cs typeface="Arial" pitchFamily="34" charset="0"/>
              </a:rPr>
              <a:t> </a:t>
            </a:r>
            <a:r>
              <a:rPr lang="sr-Cyrl-CS" dirty="0">
                <a:latin typeface="Arial" pitchFamily="34" charset="0"/>
                <a:cs typeface="Arial" pitchFamily="34" charset="0"/>
              </a:rPr>
              <a:t>прелазак</a:t>
            </a:r>
            <a:r>
              <a:rPr lang="vi-VN" dirty="0">
                <a:latin typeface="Arial" pitchFamily="34" charset="0"/>
                <a:cs typeface="Arial" pitchFamily="34" charset="0"/>
              </a:rPr>
              <a:t> </a:t>
            </a:r>
            <a:r>
              <a:rPr lang="sr-Cyrl-CS" dirty="0">
                <a:latin typeface="Arial" pitchFamily="34" charset="0"/>
                <a:cs typeface="Arial" pitchFamily="34" charset="0"/>
              </a:rPr>
              <a:t>на</a:t>
            </a:r>
            <a:r>
              <a:rPr lang="vi-VN" dirty="0">
                <a:latin typeface="Arial" pitchFamily="34" charset="0"/>
                <a:cs typeface="Arial" pitchFamily="34" charset="0"/>
              </a:rPr>
              <a:t> </a:t>
            </a:r>
            <a:r>
              <a:rPr lang="sr-Cyrl-CS" dirty="0">
                <a:latin typeface="Arial" pitchFamily="34" charset="0"/>
                <a:cs typeface="Arial" pitchFamily="34" charset="0"/>
              </a:rPr>
              <a:t>аутоматизовану</a:t>
            </a:r>
            <a:r>
              <a:rPr lang="vi-VN" dirty="0">
                <a:latin typeface="Arial" pitchFamily="34" charset="0"/>
                <a:cs typeface="Arial" pitchFamily="34" charset="0"/>
              </a:rPr>
              <a:t> </a:t>
            </a:r>
            <a:r>
              <a:rPr lang="sr-Cyrl-CS" dirty="0">
                <a:latin typeface="Arial" pitchFamily="34" charset="0"/>
                <a:cs typeface="Arial" pitchFamily="34" charset="0"/>
              </a:rPr>
              <a:t>обраду</a:t>
            </a:r>
            <a:r>
              <a:rPr lang="vi-VN" dirty="0">
                <a:latin typeface="Arial" pitchFamily="34" charset="0"/>
                <a:cs typeface="Arial" pitchFamily="34" charset="0"/>
              </a:rPr>
              <a:t> </a:t>
            </a:r>
            <a:r>
              <a:rPr lang="sr-Cyrl-CS" dirty="0">
                <a:latin typeface="Arial" pitchFamily="34" charset="0"/>
                <a:cs typeface="Arial" pitchFamily="34" charset="0"/>
              </a:rPr>
              <a:t>података</a:t>
            </a:r>
            <a:r>
              <a:rPr lang="vi-VN" dirty="0">
                <a:latin typeface="Arial" pitchFamily="34" charset="0"/>
                <a:cs typeface="Arial" pitchFamily="34" charset="0"/>
              </a:rPr>
              <a:t>. </a:t>
            </a:r>
            <a:br>
              <a:rPr lang="vi-VN" dirty="0"/>
            </a:br>
            <a:endParaRPr lang="sr-Cyrl-CS" i="1" dirty="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457200"/>
            <a:ext cx="8915400" cy="6724918"/>
          </a:xfrm>
          <a:prstGeom prst="rect">
            <a:avLst/>
          </a:prstGeom>
        </p:spPr>
        <p:txBody>
          <a:bodyPr wrap="square">
            <a:spAutoFit/>
          </a:bodyPr>
          <a:lstStyle/>
          <a:p>
            <a:pPr algn="just">
              <a:spcAft>
                <a:spcPts val="600"/>
              </a:spcAft>
              <a:buFont typeface="Wingdings" pitchFamily="2" charset="2"/>
              <a:buChar char="Ø"/>
            </a:pPr>
            <a:r>
              <a:rPr lang="sr-Cyrl-CS" dirty="0">
                <a:latin typeface="Arial" pitchFamily="34" charset="0"/>
                <a:cs typeface="Arial" pitchFamily="34" charset="0"/>
              </a:rPr>
              <a:t>Године</a:t>
            </a:r>
            <a:r>
              <a:rPr lang="vi-VN" dirty="0">
                <a:latin typeface="Arial" pitchFamily="34" charset="0"/>
                <a:cs typeface="Arial" pitchFamily="34" charset="0"/>
              </a:rPr>
              <a:t> 1987. </a:t>
            </a:r>
            <a:r>
              <a:rPr lang="sr-Cyrl-CS" dirty="0">
                <a:latin typeface="Arial" pitchFamily="34" charset="0"/>
                <a:cs typeface="Arial" pitchFamily="34" charset="0"/>
              </a:rPr>
              <a:t>Библиотека</a:t>
            </a:r>
            <a:r>
              <a:rPr lang="vi-VN" dirty="0">
                <a:latin typeface="Arial" pitchFamily="34" charset="0"/>
                <a:cs typeface="Arial" pitchFamily="34" charset="0"/>
              </a:rPr>
              <a:t> </a:t>
            </a:r>
            <a:r>
              <a:rPr lang="sr-Cyrl-CS" dirty="0">
                <a:latin typeface="Arial" pitchFamily="34" charset="0"/>
                <a:cs typeface="Arial" pitchFamily="34" charset="0"/>
              </a:rPr>
              <a:t>започиње</a:t>
            </a:r>
            <a:r>
              <a:rPr lang="vi-VN" dirty="0">
                <a:latin typeface="Arial" pitchFamily="34" charset="0"/>
                <a:cs typeface="Arial" pitchFamily="34" charset="0"/>
              </a:rPr>
              <a:t> </a:t>
            </a:r>
            <a:r>
              <a:rPr lang="sr-Cyrl-CS" dirty="0">
                <a:latin typeface="Arial" pitchFamily="34" charset="0"/>
                <a:cs typeface="Arial" pitchFamily="34" charset="0"/>
              </a:rPr>
              <a:t>са</a:t>
            </a:r>
            <a:r>
              <a:rPr lang="vi-VN" dirty="0">
                <a:latin typeface="Arial" pitchFamily="34" charset="0"/>
                <a:cs typeface="Arial" pitchFamily="34" charset="0"/>
              </a:rPr>
              <a:t> </a:t>
            </a:r>
            <a:r>
              <a:rPr lang="sr-Cyrl-CS" dirty="0">
                <a:latin typeface="Arial" pitchFamily="34" charset="0"/>
                <a:cs typeface="Arial" pitchFamily="34" charset="0"/>
              </a:rPr>
              <a:t>каталогизацијом</a:t>
            </a:r>
            <a:r>
              <a:rPr lang="vi-VN" dirty="0">
                <a:latin typeface="Arial" pitchFamily="34" charset="0"/>
                <a:cs typeface="Arial" pitchFamily="34" charset="0"/>
              </a:rPr>
              <a:t> </a:t>
            </a:r>
            <a:r>
              <a:rPr lang="sr-Cyrl-CS" dirty="0">
                <a:latin typeface="Arial" pitchFamily="34" charset="0"/>
                <a:cs typeface="Arial" pitchFamily="34" charset="0"/>
              </a:rPr>
              <a:t>публикација</a:t>
            </a:r>
            <a:r>
              <a:rPr lang="vi-VN" dirty="0">
                <a:latin typeface="Arial" pitchFamily="34" charset="0"/>
                <a:cs typeface="Arial" pitchFamily="34" charset="0"/>
              </a:rPr>
              <a:t> </a:t>
            </a:r>
            <a:r>
              <a:rPr lang="sr-Cyrl-CS" dirty="0">
                <a:latin typeface="Arial" pitchFamily="34" charset="0"/>
                <a:cs typeface="Arial" pitchFamily="34" charset="0"/>
              </a:rPr>
              <a:t>пред</a:t>
            </a:r>
            <a:r>
              <a:rPr lang="vi-VN" dirty="0">
                <a:latin typeface="Arial" pitchFamily="34" charset="0"/>
                <a:cs typeface="Arial" pitchFamily="34" charset="0"/>
              </a:rPr>
              <a:t> </a:t>
            </a:r>
            <a:r>
              <a:rPr lang="sr-Cyrl-CS" dirty="0">
                <a:latin typeface="Arial" pitchFamily="34" charset="0"/>
                <a:cs typeface="Arial" pitchFamily="34" charset="0"/>
              </a:rPr>
              <a:t>излазак</a:t>
            </a:r>
            <a:r>
              <a:rPr lang="vi-VN" dirty="0">
                <a:latin typeface="Arial" pitchFamily="34" charset="0"/>
                <a:cs typeface="Arial" pitchFamily="34" charset="0"/>
              </a:rPr>
              <a:t> </a:t>
            </a:r>
            <a:r>
              <a:rPr lang="sr-Cyrl-CS" dirty="0">
                <a:latin typeface="Arial" pitchFamily="34" charset="0"/>
                <a:cs typeface="Arial" pitchFamily="34" charset="0"/>
              </a:rPr>
              <a:t>из</a:t>
            </a:r>
            <a:r>
              <a:rPr lang="vi-VN" dirty="0">
                <a:latin typeface="Arial" pitchFamily="34" charset="0"/>
                <a:cs typeface="Arial" pitchFamily="34" charset="0"/>
              </a:rPr>
              <a:t> </a:t>
            </a:r>
            <a:r>
              <a:rPr lang="sr-Cyrl-CS" dirty="0">
                <a:latin typeface="Arial" pitchFamily="34" charset="0"/>
                <a:cs typeface="Arial" pitchFamily="34" charset="0"/>
              </a:rPr>
              <a:t>штампе</a:t>
            </a:r>
            <a:r>
              <a:rPr lang="vi-VN" dirty="0">
                <a:latin typeface="Arial" pitchFamily="34" charset="0"/>
                <a:cs typeface="Arial" pitchFamily="34" charset="0"/>
              </a:rPr>
              <a:t>, </a:t>
            </a:r>
            <a:r>
              <a:rPr lang="sr-Cyrl-CS" dirty="0">
                <a:latin typeface="Arial" pitchFamily="34" charset="0"/>
                <a:cs typeface="Arial" pitchFamily="34" charset="0"/>
              </a:rPr>
              <a:t>израђујући</a:t>
            </a:r>
            <a:r>
              <a:rPr lang="vi-VN" dirty="0">
                <a:latin typeface="Arial" pitchFamily="34" charset="0"/>
                <a:cs typeface="Arial" pitchFamily="34" charset="0"/>
              </a:rPr>
              <a:t> </a:t>
            </a:r>
            <a:r>
              <a:rPr lang="sr-Cyrl-CS" dirty="0">
                <a:latin typeface="Arial" pitchFamily="34" charset="0"/>
                <a:cs typeface="Arial" pitchFamily="34" charset="0"/>
              </a:rPr>
              <a:t>за</a:t>
            </a:r>
            <a:r>
              <a:rPr lang="vi-VN" dirty="0">
                <a:latin typeface="Arial" pitchFamily="34" charset="0"/>
                <a:cs typeface="Arial" pitchFamily="34" charset="0"/>
              </a:rPr>
              <a:t> </a:t>
            </a:r>
            <a:r>
              <a:rPr lang="sr-Cyrl-CS" dirty="0">
                <a:latin typeface="Arial" pitchFamily="34" charset="0"/>
                <a:cs typeface="Arial" pitchFamily="34" charset="0"/>
              </a:rPr>
              <a:t>монографије</a:t>
            </a:r>
            <a:r>
              <a:rPr lang="vi-VN" dirty="0">
                <a:latin typeface="Arial" pitchFamily="34" charset="0"/>
                <a:cs typeface="Arial" pitchFamily="34" charset="0"/>
              </a:rPr>
              <a:t> </a:t>
            </a:r>
            <a:r>
              <a:rPr lang="sr-Cyrl-CS" dirty="0">
                <a:latin typeface="Arial" pitchFamily="34" charset="0"/>
                <a:cs typeface="Arial" pitchFamily="34" charset="0"/>
              </a:rPr>
              <a:t>каталошки</a:t>
            </a:r>
            <a:r>
              <a:rPr lang="vi-VN" dirty="0">
                <a:latin typeface="Arial" pitchFamily="34" charset="0"/>
                <a:cs typeface="Arial" pitchFamily="34" charset="0"/>
              </a:rPr>
              <a:t> </a:t>
            </a:r>
            <a:r>
              <a:rPr lang="sr-Cyrl-CS" dirty="0">
                <a:latin typeface="Arial" pitchFamily="34" charset="0"/>
                <a:cs typeface="Arial" pitchFamily="34" charset="0"/>
              </a:rPr>
              <a:t>запис</a:t>
            </a:r>
            <a:r>
              <a:rPr lang="vi-VN" dirty="0">
                <a:latin typeface="Arial" pitchFamily="34" charset="0"/>
                <a:cs typeface="Arial" pitchFamily="34" charset="0"/>
              </a:rPr>
              <a:t> </a:t>
            </a:r>
            <a:r>
              <a:rPr lang="sr-Cyrl-CS" dirty="0">
                <a:latin typeface="Arial" pitchFamily="34" charset="0"/>
                <a:cs typeface="Arial" pitchFamily="34" charset="0"/>
              </a:rPr>
              <a:t>у</a:t>
            </a:r>
            <a:r>
              <a:rPr lang="vi-VN" dirty="0">
                <a:latin typeface="Arial" pitchFamily="34" charset="0"/>
                <a:cs typeface="Arial" pitchFamily="34" charset="0"/>
              </a:rPr>
              <a:t> </a:t>
            </a:r>
            <a:r>
              <a:rPr lang="sr-Cyrl-CS" dirty="0">
                <a:latin typeface="Arial" pitchFamily="34" charset="0"/>
                <a:cs typeface="Arial" pitchFamily="34" charset="0"/>
              </a:rPr>
              <a:t>публикацији</a:t>
            </a:r>
            <a:r>
              <a:rPr lang="vi-VN" dirty="0">
                <a:latin typeface="Arial" pitchFamily="34" charset="0"/>
                <a:cs typeface="Arial" pitchFamily="34" charset="0"/>
              </a:rPr>
              <a:t> </a:t>
            </a:r>
            <a:r>
              <a:rPr lang="sr-Latn-CS" dirty="0">
                <a:solidFill>
                  <a:srgbClr val="C00000"/>
                </a:solidFill>
                <a:latin typeface="Arial" pitchFamily="34" charset="0"/>
                <a:cs typeface="Arial" pitchFamily="34" charset="0"/>
              </a:rPr>
              <a:t>CIP</a:t>
            </a:r>
            <a:r>
              <a:rPr lang="vi-VN" dirty="0">
                <a:solidFill>
                  <a:srgbClr val="C00000"/>
                </a:solidFill>
                <a:latin typeface="Arial" pitchFamily="34" charset="0"/>
                <a:cs typeface="Arial" pitchFamily="34" charset="0"/>
              </a:rPr>
              <a:t> </a:t>
            </a:r>
            <a:r>
              <a:rPr lang="vi-VN" dirty="0">
                <a:latin typeface="Arial" pitchFamily="34" charset="0"/>
                <a:cs typeface="Arial" pitchFamily="34" charset="0"/>
              </a:rPr>
              <a:t>– </a:t>
            </a:r>
            <a:r>
              <a:rPr lang="sr-Latn-CS" dirty="0">
                <a:latin typeface="Arial" pitchFamily="34" charset="0"/>
                <a:cs typeface="Arial" pitchFamily="34" charset="0"/>
              </a:rPr>
              <a:t>Cataloguing In Publication</a:t>
            </a:r>
            <a:r>
              <a:rPr lang="vi-VN" dirty="0">
                <a:latin typeface="Arial" pitchFamily="34" charset="0"/>
                <a:cs typeface="Arial" pitchFamily="34" charset="0"/>
              </a:rPr>
              <a:t>, </a:t>
            </a:r>
            <a:r>
              <a:rPr lang="sr-Cyrl-CS" dirty="0">
                <a:latin typeface="Arial" pitchFamily="34" charset="0"/>
                <a:cs typeface="Arial" pitchFamily="34" charset="0"/>
              </a:rPr>
              <a:t>обухватајући</a:t>
            </a:r>
            <a:r>
              <a:rPr lang="vi-VN" dirty="0">
                <a:latin typeface="Arial" pitchFamily="34" charset="0"/>
                <a:cs typeface="Arial" pitchFamily="34" charset="0"/>
              </a:rPr>
              <a:t> </a:t>
            </a:r>
            <a:r>
              <a:rPr lang="sr-Cyrl-CS" dirty="0">
                <a:latin typeface="Arial" pitchFamily="34" charset="0"/>
                <a:cs typeface="Arial" pitchFamily="34" charset="0"/>
              </a:rPr>
              <a:t>претежан</a:t>
            </a:r>
            <a:r>
              <a:rPr lang="vi-VN" dirty="0">
                <a:latin typeface="Arial" pitchFamily="34" charset="0"/>
                <a:cs typeface="Arial" pitchFamily="34" charset="0"/>
              </a:rPr>
              <a:t> </a:t>
            </a:r>
            <a:r>
              <a:rPr lang="sr-Cyrl-CS" dirty="0">
                <a:latin typeface="Arial" pitchFamily="34" charset="0"/>
                <a:cs typeface="Arial" pitchFamily="34" charset="0"/>
              </a:rPr>
              <a:t>број</a:t>
            </a:r>
            <a:r>
              <a:rPr lang="vi-VN" dirty="0">
                <a:latin typeface="Arial" pitchFamily="34" charset="0"/>
                <a:cs typeface="Arial" pitchFamily="34" charset="0"/>
              </a:rPr>
              <a:t> </a:t>
            </a:r>
            <a:r>
              <a:rPr lang="sr-Cyrl-CS" dirty="0">
                <a:latin typeface="Arial" pitchFamily="34" charset="0"/>
                <a:cs typeface="Arial" pitchFamily="34" charset="0"/>
              </a:rPr>
              <a:t>издања</a:t>
            </a:r>
            <a:r>
              <a:rPr lang="vi-VN" dirty="0">
                <a:latin typeface="Arial" pitchFamily="34" charset="0"/>
                <a:cs typeface="Arial" pitchFamily="34" charset="0"/>
              </a:rPr>
              <a:t> </a:t>
            </a:r>
            <a:r>
              <a:rPr lang="sr-Cyrl-CS" dirty="0">
                <a:latin typeface="Arial" pitchFamily="34" charset="0"/>
                <a:cs typeface="Arial" pitchFamily="34" charset="0"/>
              </a:rPr>
              <a:t>у</a:t>
            </a:r>
            <a:r>
              <a:rPr lang="vi-VN" dirty="0">
                <a:latin typeface="Arial" pitchFamily="34" charset="0"/>
                <a:cs typeface="Arial" pitchFamily="34" charset="0"/>
              </a:rPr>
              <a:t> </a:t>
            </a:r>
            <a:r>
              <a:rPr lang="sr-Cyrl-CS" dirty="0">
                <a:latin typeface="Arial" pitchFamily="34" charset="0"/>
                <a:cs typeface="Arial" pitchFamily="34" charset="0"/>
              </a:rPr>
              <a:t>земљи</a:t>
            </a:r>
            <a:r>
              <a:rPr lang="vi-VN" dirty="0">
                <a:latin typeface="Arial" pitchFamily="34" charset="0"/>
                <a:cs typeface="Arial" pitchFamily="34" charset="0"/>
              </a:rPr>
              <a:t>.</a:t>
            </a:r>
            <a:r>
              <a:rPr lang="sr-Latn-CS" dirty="0">
                <a:latin typeface="Arial" pitchFamily="34" charset="0"/>
                <a:cs typeface="Arial" pitchFamily="34" charset="0"/>
              </a:rPr>
              <a:t> </a:t>
            </a:r>
          </a:p>
          <a:p>
            <a:pPr algn="just">
              <a:spcAft>
                <a:spcPts val="600"/>
              </a:spcAft>
              <a:buFont typeface="Wingdings" pitchFamily="2" charset="2"/>
              <a:buChar char="Ø"/>
            </a:pPr>
            <a:endParaRPr lang="sr-Latn-CS" dirty="0">
              <a:latin typeface="Arial" pitchFamily="34" charset="0"/>
              <a:cs typeface="Arial" pitchFamily="34" charset="0"/>
            </a:endParaRPr>
          </a:p>
          <a:p>
            <a:pPr algn="just">
              <a:spcAft>
                <a:spcPts val="600"/>
              </a:spcAft>
              <a:buFont typeface="Wingdings" pitchFamily="2" charset="2"/>
              <a:buChar char="Ø"/>
            </a:pPr>
            <a:r>
              <a:rPr lang="sr-Cyrl-CS" dirty="0">
                <a:solidFill>
                  <a:srgbClr val="C00000"/>
                </a:solidFill>
                <a:latin typeface="Arial" pitchFamily="34" charset="0"/>
                <a:cs typeface="Arial" pitchFamily="34" charset="0"/>
              </a:rPr>
              <a:t>Електронски</a:t>
            </a:r>
            <a:r>
              <a:rPr lang="vi-VN" dirty="0">
                <a:solidFill>
                  <a:srgbClr val="C00000"/>
                </a:solidFill>
                <a:latin typeface="Arial" pitchFamily="34" charset="0"/>
                <a:cs typeface="Arial" pitchFamily="34" charset="0"/>
              </a:rPr>
              <a:t> </a:t>
            </a:r>
            <a:r>
              <a:rPr lang="sr-Cyrl-CS" dirty="0">
                <a:solidFill>
                  <a:srgbClr val="C00000"/>
                </a:solidFill>
                <a:latin typeface="Arial" pitchFamily="34" charset="0"/>
                <a:cs typeface="Arial" pitchFamily="34" charset="0"/>
              </a:rPr>
              <a:t>каталог</a:t>
            </a:r>
            <a:r>
              <a:rPr lang="vi-VN" dirty="0">
                <a:solidFill>
                  <a:srgbClr val="C00000"/>
                </a:solidFill>
                <a:latin typeface="Arial" pitchFamily="34" charset="0"/>
                <a:cs typeface="Arial" pitchFamily="34" charset="0"/>
              </a:rPr>
              <a:t> </a:t>
            </a:r>
            <a:r>
              <a:rPr lang="sr-Cyrl-CS" dirty="0">
                <a:latin typeface="Arial" pitchFamily="34" charset="0"/>
                <a:cs typeface="Arial" pitchFamily="34" charset="0"/>
              </a:rPr>
              <a:t>Народне</a:t>
            </a:r>
            <a:r>
              <a:rPr lang="vi-VN" dirty="0">
                <a:latin typeface="Arial" pitchFamily="34" charset="0"/>
                <a:cs typeface="Arial" pitchFamily="34" charset="0"/>
              </a:rPr>
              <a:t> </a:t>
            </a:r>
            <a:r>
              <a:rPr lang="sr-Cyrl-CS" dirty="0">
                <a:latin typeface="Arial" pitchFamily="34" charset="0"/>
                <a:cs typeface="Arial" pitchFamily="34" charset="0"/>
              </a:rPr>
              <a:t>библиотеке</a:t>
            </a:r>
            <a:r>
              <a:rPr lang="vi-VN" dirty="0">
                <a:latin typeface="Arial" pitchFamily="34" charset="0"/>
                <a:cs typeface="Arial" pitchFamily="34" charset="0"/>
              </a:rPr>
              <a:t> </a:t>
            </a:r>
            <a:r>
              <a:rPr lang="sr-Cyrl-CS" dirty="0">
                <a:latin typeface="Arial" pitchFamily="34" charset="0"/>
                <a:cs typeface="Arial" pitchFamily="34" charset="0"/>
              </a:rPr>
              <a:t>Србије</a:t>
            </a:r>
            <a:r>
              <a:rPr lang="vi-VN" dirty="0">
                <a:latin typeface="Arial" pitchFamily="34" charset="0"/>
                <a:cs typeface="Arial" pitchFamily="34" charset="0"/>
              </a:rPr>
              <a:t> </a:t>
            </a:r>
            <a:r>
              <a:rPr lang="sr-Cyrl-CS" dirty="0">
                <a:latin typeface="Arial" pitchFamily="34" charset="0"/>
                <a:cs typeface="Arial" pitchFamily="34" charset="0"/>
              </a:rPr>
              <a:t>формиран</a:t>
            </a:r>
            <a:r>
              <a:rPr lang="vi-VN" dirty="0">
                <a:latin typeface="Arial" pitchFamily="34" charset="0"/>
                <a:cs typeface="Arial" pitchFamily="34" charset="0"/>
              </a:rPr>
              <a:t> </a:t>
            </a:r>
            <a:r>
              <a:rPr lang="sr-Cyrl-CS" dirty="0">
                <a:latin typeface="Arial" pitchFamily="34" charset="0"/>
                <a:cs typeface="Arial" pitchFamily="34" charset="0"/>
              </a:rPr>
              <a:t>је</a:t>
            </a:r>
            <a:r>
              <a:rPr lang="vi-VN" dirty="0">
                <a:latin typeface="Arial" pitchFamily="34" charset="0"/>
                <a:cs typeface="Arial" pitchFamily="34" charset="0"/>
              </a:rPr>
              <a:t> 1989. </a:t>
            </a:r>
            <a:r>
              <a:rPr lang="sr-Cyrl-CS" dirty="0">
                <a:latin typeface="Arial" pitchFamily="34" charset="0"/>
                <a:cs typeface="Arial" pitchFamily="34" charset="0"/>
              </a:rPr>
              <a:t>године</a:t>
            </a:r>
            <a:r>
              <a:rPr lang="vi-VN" dirty="0">
                <a:latin typeface="Arial" pitchFamily="34" charset="0"/>
                <a:cs typeface="Arial" pitchFamily="34" charset="0"/>
              </a:rPr>
              <a:t>. </a:t>
            </a:r>
            <a:r>
              <a:rPr lang="sr-Cyrl-CS" dirty="0">
                <a:latin typeface="Arial" pitchFamily="34" charset="0"/>
                <a:cs typeface="Arial" pitchFamily="34" charset="0"/>
              </a:rPr>
              <a:t>Будући</a:t>
            </a:r>
            <a:r>
              <a:rPr lang="vi-VN" dirty="0">
                <a:latin typeface="Arial" pitchFamily="34" charset="0"/>
                <a:cs typeface="Arial" pitchFamily="34" charset="0"/>
              </a:rPr>
              <a:t> </a:t>
            </a:r>
            <a:r>
              <a:rPr lang="sr-Cyrl-CS" dirty="0">
                <a:latin typeface="Arial" pitchFamily="34" charset="0"/>
                <a:cs typeface="Arial" pitchFamily="34" charset="0"/>
              </a:rPr>
              <a:t>да</a:t>
            </a:r>
            <a:r>
              <a:rPr lang="vi-VN" dirty="0">
                <a:latin typeface="Arial" pitchFamily="34" charset="0"/>
                <a:cs typeface="Arial" pitchFamily="34" charset="0"/>
              </a:rPr>
              <a:t> </a:t>
            </a:r>
            <a:r>
              <a:rPr lang="sr-Cyrl-CS" dirty="0">
                <a:latin typeface="Arial" pitchFamily="34" charset="0"/>
                <a:cs typeface="Arial" pitchFamily="34" charset="0"/>
              </a:rPr>
              <a:t>је</a:t>
            </a:r>
            <a:r>
              <a:rPr lang="vi-VN" dirty="0">
                <a:latin typeface="Arial" pitchFamily="34" charset="0"/>
                <a:cs typeface="Arial" pitchFamily="34" charset="0"/>
              </a:rPr>
              <a:t> </a:t>
            </a:r>
            <a:r>
              <a:rPr lang="sr-Cyrl-CS" dirty="0">
                <a:latin typeface="Arial" pitchFamily="34" charset="0"/>
                <a:cs typeface="Arial" pitchFamily="34" charset="0"/>
              </a:rPr>
              <a:t>обухватао</a:t>
            </a:r>
            <a:r>
              <a:rPr lang="vi-VN" dirty="0">
                <a:latin typeface="Arial" pitchFamily="34" charset="0"/>
                <a:cs typeface="Arial" pitchFamily="34" charset="0"/>
              </a:rPr>
              <a:t> </a:t>
            </a:r>
            <a:r>
              <a:rPr lang="sr-Cyrl-CS" dirty="0">
                <a:latin typeface="Arial" pitchFamily="34" charset="0"/>
                <a:cs typeface="Arial" pitchFamily="34" charset="0"/>
              </a:rPr>
              <a:t>сву</a:t>
            </a:r>
            <a:r>
              <a:rPr lang="vi-VN" dirty="0">
                <a:latin typeface="Arial" pitchFamily="34" charset="0"/>
                <a:cs typeface="Arial" pitchFamily="34" charset="0"/>
              </a:rPr>
              <a:t> </a:t>
            </a:r>
            <a:r>
              <a:rPr lang="sr-Cyrl-CS" dirty="0">
                <a:latin typeface="Arial" pitchFamily="34" charset="0"/>
                <a:cs typeface="Arial" pitchFamily="34" charset="0"/>
              </a:rPr>
              <a:t>ново</a:t>
            </a:r>
            <a:r>
              <a:rPr lang="vi-VN" dirty="0">
                <a:latin typeface="Arial" pitchFamily="34" charset="0"/>
                <a:cs typeface="Arial" pitchFamily="34" charset="0"/>
              </a:rPr>
              <a:t>-</a:t>
            </a:r>
            <a:r>
              <a:rPr lang="sr-Cyrl-CS" dirty="0">
                <a:latin typeface="Arial" pitchFamily="34" charset="0"/>
                <a:cs typeface="Arial" pitchFamily="34" charset="0"/>
              </a:rPr>
              <a:t>прибављену</a:t>
            </a:r>
            <a:r>
              <a:rPr lang="vi-VN" dirty="0">
                <a:latin typeface="Arial" pitchFamily="34" charset="0"/>
                <a:cs typeface="Arial" pitchFamily="34" charset="0"/>
              </a:rPr>
              <a:t> </a:t>
            </a:r>
            <a:r>
              <a:rPr lang="sr-Cyrl-CS" dirty="0">
                <a:latin typeface="Arial" pitchFamily="34" charset="0"/>
                <a:cs typeface="Arial" pitchFamily="34" charset="0"/>
              </a:rPr>
              <a:t>грађу</a:t>
            </a:r>
            <a:r>
              <a:rPr lang="vi-VN" dirty="0">
                <a:latin typeface="Arial" pitchFamily="34" charset="0"/>
                <a:cs typeface="Arial" pitchFamily="34" charset="0"/>
              </a:rPr>
              <a:t>, </a:t>
            </a:r>
            <a:r>
              <a:rPr lang="sr-Cyrl-CS" dirty="0">
                <a:latin typeface="Arial" pitchFamily="34" charset="0"/>
                <a:cs typeface="Arial" pitchFamily="34" charset="0"/>
              </a:rPr>
              <a:t>довео</a:t>
            </a:r>
            <a:r>
              <a:rPr lang="vi-VN" dirty="0">
                <a:latin typeface="Arial" pitchFamily="34" charset="0"/>
                <a:cs typeface="Arial" pitchFamily="34" charset="0"/>
              </a:rPr>
              <a:t> </a:t>
            </a:r>
            <a:r>
              <a:rPr lang="sr-Cyrl-CS" dirty="0">
                <a:latin typeface="Arial" pitchFamily="34" charset="0"/>
                <a:cs typeface="Arial" pitchFamily="34" charset="0"/>
              </a:rPr>
              <a:t>је</a:t>
            </a:r>
            <a:r>
              <a:rPr lang="vi-VN" dirty="0">
                <a:latin typeface="Arial" pitchFamily="34" charset="0"/>
                <a:cs typeface="Arial" pitchFamily="34" charset="0"/>
              </a:rPr>
              <a:t> </a:t>
            </a:r>
            <a:r>
              <a:rPr lang="sr-Cyrl-CS" dirty="0">
                <a:latin typeface="Arial" pitchFamily="34" charset="0"/>
                <a:cs typeface="Arial" pitchFamily="34" charset="0"/>
              </a:rPr>
              <a:t>до</a:t>
            </a:r>
            <a:r>
              <a:rPr lang="vi-VN" dirty="0">
                <a:latin typeface="Arial" pitchFamily="34" charset="0"/>
                <a:cs typeface="Arial" pitchFamily="34" charset="0"/>
              </a:rPr>
              <a:t> </a:t>
            </a:r>
            <a:r>
              <a:rPr lang="sr-Cyrl-CS" dirty="0">
                <a:latin typeface="Arial" pitchFamily="34" charset="0"/>
                <a:cs typeface="Arial" pitchFamily="34" charset="0"/>
              </a:rPr>
              <a:t>обуставе</a:t>
            </a:r>
            <a:r>
              <a:rPr lang="vi-VN" dirty="0">
                <a:latin typeface="Arial" pitchFamily="34" charset="0"/>
                <a:cs typeface="Arial" pitchFamily="34" charset="0"/>
              </a:rPr>
              <a:t> </a:t>
            </a:r>
            <a:r>
              <a:rPr lang="sr-Cyrl-CS" dirty="0">
                <a:latin typeface="Arial" pitchFamily="34" charset="0"/>
                <a:cs typeface="Arial" pitchFamily="34" charset="0"/>
              </a:rPr>
              <a:t>израде</a:t>
            </a:r>
            <a:r>
              <a:rPr lang="vi-VN" dirty="0">
                <a:latin typeface="Arial" pitchFamily="34" charset="0"/>
                <a:cs typeface="Arial" pitchFamily="34" charset="0"/>
              </a:rPr>
              <a:t> </a:t>
            </a:r>
            <a:r>
              <a:rPr lang="sr-Cyrl-CS" dirty="0">
                <a:latin typeface="Arial" pitchFamily="34" charset="0"/>
                <a:cs typeface="Arial" pitchFamily="34" charset="0"/>
              </a:rPr>
              <a:t>лисних</a:t>
            </a:r>
            <a:r>
              <a:rPr lang="vi-VN" dirty="0">
                <a:latin typeface="Arial" pitchFamily="34" charset="0"/>
                <a:cs typeface="Arial" pitchFamily="34" charset="0"/>
              </a:rPr>
              <a:t> </a:t>
            </a:r>
            <a:r>
              <a:rPr lang="sr-Cyrl-CS" dirty="0">
                <a:latin typeface="Arial" pitchFamily="34" charset="0"/>
                <a:cs typeface="Arial" pitchFamily="34" charset="0"/>
              </a:rPr>
              <a:t>каталога</a:t>
            </a:r>
            <a:r>
              <a:rPr lang="vi-VN" dirty="0">
                <a:latin typeface="Arial" pitchFamily="34" charset="0"/>
                <a:cs typeface="Arial" pitchFamily="34" charset="0"/>
              </a:rPr>
              <a:t> 1991. </a:t>
            </a:r>
            <a:r>
              <a:rPr lang="sr-Cyrl-CS" dirty="0">
                <a:latin typeface="Arial" pitchFamily="34" charset="0"/>
                <a:cs typeface="Arial" pitchFamily="34" charset="0"/>
              </a:rPr>
              <a:t>године</a:t>
            </a:r>
            <a:r>
              <a:rPr lang="vi-VN" dirty="0">
                <a:latin typeface="Arial" pitchFamily="34" charset="0"/>
                <a:cs typeface="Arial" pitchFamily="34" charset="0"/>
              </a:rPr>
              <a:t>. </a:t>
            </a:r>
            <a:endParaRPr lang="sr-Latn-CS" dirty="0">
              <a:latin typeface="Arial" pitchFamily="34" charset="0"/>
              <a:cs typeface="Arial" pitchFamily="34" charset="0"/>
            </a:endParaRPr>
          </a:p>
          <a:p>
            <a:pPr algn="just">
              <a:spcAft>
                <a:spcPts val="600"/>
              </a:spcAft>
            </a:pPr>
            <a:endParaRPr lang="sr-Latn-CS" dirty="0">
              <a:latin typeface="Arial" pitchFamily="34" charset="0"/>
              <a:cs typeface="Arial" pitchFamily="34" charset="0"/>
            </a:endParaRPr>
          </a:p>
          <a:p>
            <a:pPr algn="just">
              <a:spcAft>
                <a:spcPts val="600"/>
              </a:spcAft>
              <a:buFont typeface="Wingdings" pitchFamily="2" charset="2"/>
              <a:buChar char="Ø"/>
            </a:pPr>
            <a:r>
              <a:rPr lang="sr-Cyrl-CS" dirty="0">
                <a:latin typeface="Arial" pitchFamily="34" charset="0"/>
                <a:cs typeface="Arial" pitchFamily="34" charset="0"/>
              </a:rPr>
              <a:t>Локалну</a:t>
            </a:r>
            <a:r>
              <a:rPr lang="vi-VN" dirty="0">
                <a:latin typeface="Arial" pitchFamily="34" charset="0"/>
                <a:cs typeface="Arial" pitchFamily="34" charset="0"/>
              </a:rPr>
              <a:t> </a:t>
            </a:r>
            <a:r>
              <a:rPr lang="sr-Cyrl-CS" dirty="0">
                <a:latin typeface="Arial" pitchFamily="34" charset="0"/>
                <a:cs typeface="Arial" pitchFamily="34" charset="0"/>
              </a:rPr>
              <a:t>рачунарску</a:t>
            </a:r>
            <a:r>
              <a:rPr lang="vi-VN" dirty="0">
                <a:latin typeface="Arial" pitchFamily="34" charset="0"/>
                <a:cs typeface="Arial" pitchFamily="34" charset="0"/>
              </a:rPr>
              <a:t> </a:t>
            </a:r>
            <a:r>
              <a:rPr lang="sr-Cyrl-CS" dirty="0">
                <a:latin typeface="Arial" pitchFamily="34" charset="0"/>
                <a:cs typeface="Arial" pitchFamily="34" charset="0"/>
              </a:rPr>
              <a:t>мрежу</a:t>
            </a:r>
            <a:r>
              <a:rPr lang="vi-VN" dirty="0">
                <a:latin typeface="Arial" pitchFamily="34" charset="0"/>
                <a:cs typeface="Arial" pitchFamily="34" charset="0"/>
              </a:rPr>
              <a:t> </a:t>
            </a:r>
            <a:r>
              <a:rPr lang="sr-Cyrl-CS" dirty="0">
                <a:latin typeface="Arial" pitchFamily="34" charset="0"/>
                <a:cs typeface="Arial" pitchFamily="34" charset="0"/>
              </a:rPr>
              <a:t>библиотека</a:t>
            </a:r>
            <a:r>
              <a:rPr lang="vi-VN" dirty="0">
                <a:latin typeface="Arial" pitchFamily="34" charset="0"/>
                <a:cs typeface="Arial" pitchFamily="34" charset="0"/>
              </a:rPr>
              <a:t> </a:t>
            </a:r>
            <a:r>
              <a:rPr lang="sr-Cyrl-CS" dirty="0">
                <a:latin typeface="Arial" pitchFamily="34" charset="0"/>
                <a:cs typeface="Arial" pitchFamily="34" charset="0"/>
              </a:rPr>
              <a:t>је</a:t>
            </a:r>
            <a:r>
              <a:rPr lang="vi-VN" dirty="0">
                <a:latin typeface="Arial" pitchFamily="34" charset="0"/>
                <a:cs typeface="Arial" pitchFamily="34" charset="0"/>
              </a:rPr>
              <a:t> </a:t>
            </a:r>
            <a:r>
              <a:rPr lang="sr-Cyrl-CS" dirty="0">
                <a:latin typeface="Arial" pitchFamily="34" charset="0"/>
                <a:cs typeface="Arial" pitchFamily="34" charset="0"/>
              </a:rPr>
              <a:t>добила</a:t>
            </a:r>
            <a:r>
              <a:rPr lang="vi-VN" dirty="0">
                <a:latin typeface="Arial" pitchFamily="34" charset="0"/>
                <a:cs typeface="Arial" pitchFamily="34" charset="0"/>
              </a:rPr>
              <a:t> 1996. </a:t>
            </a:r>
            <a:r>
              <a:rPr lang="sr-Cyrl-CS" dirty="0">
                <a:latin typeface="Arial" pitchFamily="34" charset="0"/>
                <a:cs typeface="Arial" pitchFamily="34" charset="0"/>
              </a:rPr>
              <a:t>године</a:t>
            </a:r>
            <a:r>
              <a:rPr lang="vi-VN" dirty="0">
                <a:latin typeface="Arial" pitchFamily="34" charset="0"/>
                <a:cs typeface="Arial" pitchFamily="34" charset="0"/>
              </a:rPr>
              <a:t>, </a:t>
            </a:r>
            <a:r>
              <a:rPr lang="sr-Cyrl-CS" dirty="0">
                <a:latin typeface="Arial" pitchFamily="34" charset="0"/>
                <a:cs typeface="Arial" pitchFamily="34" charset="0"/>
              </a:rPr>
              <a:t>када</a:t>
            </a:r>
            <a:r>
              <a:rPr lang="vi-VN" dirty="0">
                <a:latin typeface="Arial" pitchFamily="34" charset="0"/>
                <a:cs typeface="Arial" pitchFamily="34" charset="0"/>
              </a:rPr>
              <a:t> </a:t>
            </a:r>
            <a:r>
              <a:rPr lang="sr-Cyrl-CS" dirty="0">
                <a:latin typeface="Arial" pitchFamily="34" charset="0"/>
                <a:cs typeface="Arial" pitchFamily="34" charset="0"/>
              </a:rPr>
              <a:t>је</a:t>
            </a:r>
            <a:r>
              <a:rPr lang="vi-VN" dirty="0">
                <a:latin typeface="Arial" pitchFamily="34" charset="0"/>
                <a:cs typeface="Arial" pitchFamily="34" charset="0"/>
              </a:rPr>
              <a:t> </a:t>
            </a:r>
            <a:r>
              <a:rPr lang="sr-Cyrl-CS" dirty="0">
                <a:latin typeface="Arial" pitchFamily="34" charset="0"/>
                <a:cs typeface="Arial" pitchFamily="34" charset="0"/>
              </a:rPr>
              <a:t>омогућен</a:t>
            </a:r>
            <a:r>
              <a:rPr lang="vi-VN" dirty="0">
                <a:latin typeface="Arial" pitchFamily="34" charset="0"/>
                <a:cs typeface="Arial" pitchFamily="34" charset="0"/>
              </a:rPr>
              <a:t> </a:t>
            </a:r>
            <a:r>
              <a:rPr lang="sr-Cyrl-CS" dirty="0">
                <a:latin typeface="Arial" pitchFamily="34" charset="0"/>
                <a:cs typeface="Arial" pitchFamily="34" charset="0"/>
              </a:rPr>
              <a:t>и</a:t>
            </a:r>
            <a:r>
              <a:rPr lang="vi-VN" dirty="0">
                <a:latin typeface="Arial" pitchFamily="34" charset="0"/>
                <a:cs typeface="Arial" pitchFamily="34" charset="0"/>
              </a:rPr>
              <a:t> </a:t>
            </a:r>
            <a:r>
              <a:rPr lang="sr-Cyrl-CS" dirty="0">
                <a:latin typeface="Arial" pitchFamily="34" charset="0"/>
                <a:cs typeface="Arial" pitchFamily="34" charset="0"/>
              </a:rPr>
              <a:t>приступ</a:t>
            </a:r>
            <a:r>
              <a:rPr lang="vi-VN" dirty="0">
                <a:latin typeface="Arial" pitchFamily="34" charset="0"/>
                <a:cs typeface="Arial" pitchFamily="34" charset="0"/>
              </a:rPr>
              <a:t> </a:t>
            </a:r>
            <a:r>
              <a:rPr lang="sr-Cyrl-CS" dirty="0">
                <a:latin typeface="Arial" pitchFamily="34" charset="0"/>
                <a:cs typeface="Arial" pitchFamily="34" charset="0"/>
              </a:rPr>
              <a:t>Интернету</a:t>
            </a:r>
            <a:r>
              <a:rPr lang="vi-VN" dirty="0">
                <a:latin typeface="Arial" pitchFamily="34" charset="0"/>
                <a:cs typeface="Arial" pitchFamily="34" charset="0"/>
              </a:rPr>
              <a:t> </a:t>
            </a:r>
            <a:r>
              <a:rPr lang="sr-Cyrl-CS" dirty="0">
                <a:latin typeface="Arial" pitchFamily="34" charset="0"/>
                <a:cs typeface="Arial" pitchFamily="34" charset="0"/>
              </a:rPr>
              <a:t>и</a:t>
            </a:r>
            <a:r>
              <a:rPr lang="vi-VN" dirty="0">
                <a:latin typeface="Arial" pitchFamily="34" charset="0"/>
                <a:cs typeface="Arial" pitchFamily="34" charset="0"/>
              </a:rPr>
              <a:t> </a:t>
            </a:r>
            <a:r>
              <a:rPr lang="sr-Cyrl-CS" dirty="0">
                <a:latin typeface="Arial" pitchFamily="34" charset="0"/>
                <a:cs typeface="Arial" pitchFamily="34" charset="0"/>
              </a:rPr>
              <a:t>израђена</a:t>
            </a:r>
            <a:r>
              <a:rPr lang="vi-VN" dirty="0">
                <a:latin typeface="Arial" pitchFamily="34" charset="0"/>
                <a:cs typeface="Arial" pitchFamily="34" charset="0"/>
              </a:rPr>
              <a:t> </a:t>
            </a:r>
            <a:r>
              <a:rPr lang="sr-Cyrl-CS" dirty="0">
                <a:latin typeface="Arial" pitchFamily="34" charset="0"/>
                <a:cs typeface="Arial" pitchFamily="34" charset="0"/>
              </a:rPr>
              <a:t>прва</a:t>
            </a:r>
            <a:r>
              <a:rPr lang="vi-VN" dirty="0">
                <a:latin typeface="Arial" pitchFamily="34" charset="0"/>
                <a:cs typeface="Arial" pitchFamily="34" charset="0"/>
              </a:rPr>
              <a:t> w</a:t>
            </a:r>
            <a:r>
              <a:rPr lang="sr-Cyrl-CS" dirty="0">
                <a:latin typeface="Arial" pitchFamily="34" charset="0"/>
                <a:cs typeface="Arial" pitchFamily="34" charset="0"/>
              </a:rPr>
              <a:t>еб</a:t>
            </a:r>
            <a:r>
              <a:rPr lang="vi-VN" dirty="0">
                <a:latin typeface="Arial" pitchFamily="34" charset="0"/>
                <a:cs typeface="Arial" pitchFamily="34" charset="0"/>
              </a:rPr>
              <a:t> </a:t>
            </a:r>
            <a:r>
              <a:rPr lang="sr-Cyrl-CS" dirty="0">
                <a:latin typeface="Arial" pitchFamily="34" charset="0"/>
                <a:cs typeface="Arial" pitchFamily="34" charset="0"/>
              </a:rPr>
              <a:t>презентација</a:t>
            </a:r>
            <a:r>
              <a:rPr lang="vi-VN" dirty="0">
                <a:latin typeface="Arial" pitchFamily="34" charset="0"/>
                <a:cs typeface="Arial" pitchFamily="34" charset="0"/>
              </a:rPr>
              <a:t>.</a:t>
            </a:r>
            <a:endParaRPr lang="sr-Latn-CS" dirty="0">
              <a:latin typeface="Arial" pitchFamily="34" charset="0"/>
              <a:cs typeface="Arial" pitchFamily="34" charset="0"/>
            </a:endParaRPr>
          </a:p>
          <a:p>
            <a:pPr algn="just">
              <a:spcAft>
                <a:spcPts val="600"/>
              </a:spcAft>
              <a:buFont typeface="Wingdings" pitchFamily="2" charset="2"/>
              <a:buChar char="Ø"/>
            </a:pPr>
            <a:endParaRPr lang="sr-Latn-CS" dirty="0">
              <a:latin typeface="Arial" pitchFamily="34" charset="0"/>
              <a:cs typeface="Arial" pitchFamily="34" charset="0"/>
            </a:endParaRPr>
          </a:p>
          <a:p>
            <a:pPr algn="just">
              <a:spcAft>
                <a:spcPts val="600"/>
              </a:spcAft>
              <a:buFont typeface="Wingdings" pitchFamily="2" charset="2"/>
              <a:buChar char="Ø"/>
            </a:pPr>
            <a:r>
              <a:rPr lang="sr-Cyrl-CS" dirty="0">
                <a:latin typeface="Arial" pitchFamily="34" charset="0"/>
                <a:cs typeface="Arial" pitchFamily="34" charset="0"/>
              </a:rPr>
              <a:t>После</a:t>
            </a:r>
            <a:r>
              <a:rPr lang="vi-VN" dirty="0">
                <a:latin typeface="Arial" pitchFamily="34" charset="0"/>
                <a:cs typeface="Arial" pitchFamily="34" charset="0"/>
              </a:rPr>
              <a:t> 2000. </a:t>
            </a:r>
            <a:r>
              <a:rPr lang="sr-Cyrl-CS" dirty="0">
                <a:latin typeface="Arial" pitchFamily="34" charset="0"/>
                <a:cs typeface="Arial" pitchFamily="34" charset="0"/>
              </a:rPr>
              <a:t>године</a:t>
            </a:r>
            <a:r>
              <a:rPr lang="vi-VN" dirty="0">
                <a:latin typeface="Arial" pitchFamily="34" charset="0"/>
                <a:cs typeface="Arial" pitchFamily="34" charset="0"/>
              </a:rPr>
              <a:t>, </a:t>
            </a:r>
            <a:r>
              <a:rPr lang="sr-Cyrl-CS" dirty="0">
                <a:latin typeface="Arial" pitchFamily="34" charset="0"/>
                <a:cs typeface="Arial" pitchFamily="34" charset="0"/>
              </a:rPr>
              <a:t>Библиотека</a:t>
            </a:r>
            <a:r>
              <a:rPr lang="vi-VN" dirty="0">
                <a:latin typeface="Arial" pitchFamily="34" charset="0"/>
                <a:cs typeface="Arial" pitchFamily="34" charset="0"/>
              </a:rPr>
              <a:t> </a:t>
            </a:r>
            <a:r>
              <a:rPr lang="sr-Cyrl-CS" dirty="0">
                <a:latin typeface="Arial" pitchFamily="34" charset="0"/>
                <a:cs typeface="Arial" pitchFamily="34" charset="0"/>
              </a:rPr>
              <a:t>чини</a:t>
            </a:r>
            <a:r>
              <a:rPr lang="vi-VN" dirty="0">
                <a:latin typeface="Arial" pitchFamily="34" charset="0"/>
                <a:cs typeface="Arial" pitchFamily="34" charset="0"/>
              </a:rPr>
              <a:t> </a:t>
            </a:r>
            <a:r>
              <a:rPr lang="sr-Cyrl-CS" dirty="0">
                <a:latin typeface="Arial" pitchFamily="34" charset="0"/>
                <a:cs typeface="Arial" pitchFamily="34" charset="0"/>
              </a:rPr>
              <a:t>значајне</a:t>
            </a:r>
            <a:r>
              <a:rPr lang="vi-VN" dirty="0">
                <a:latin typeface="Arial" pitchFamily="34" charset="0"/>
                <a:cs typeface="Arial" pitchFamily="34" charset="0"/>
              </a:rPr>
              <a:t> </a:t>
            </a:r>
            <a:r>
              <a:rPr lang="sr-Cyrl-CS" dirty="0">
                <a:latin typeface="Arial" pitchFamily="34" charset="0"/>
                <a:cs typeface="Arial" pitchFamily="34" charset="0"/>
              </a:rPr>
              <a:t>кораке</a:t>
            </a:r>
            <a:r>
              <a:rPr lang="vi-VN" dirty="0">
                <a:latin typeface="Arial" pitchFamily="34" charset="0"/>
                <a:cs typeface="Arial" pitchFamily="34" charset="0"/>
              </a:rPr>
              <a:t>, </a:t>
            </a:r>
            <a:r>
              <a:rPr lang="sr-Cyrl-CS" dirty="0">
                <a:latin typeface="Arial" pitchFamily="34" charset="0"/>
                <a:cs typeface="Arial" pitchFamily="34" charset="0"/>
              </a:rPr>
              <a:t>у</a:t>
            </a:r>
            <a:r>
              <a:rPr lang="vi-VN" dirty="0">
                <a:latin typeface="Arial" pitchFamily="34" charset="0"/>
                <a:cs typeface="Arial" pitchFamily="34" charset="0"/>
              </a:rPr>
              <a:t> </a:t>
            </a:r>
            <a:r>
              <a:rPr lang="sr-Cyrl-CS" dirty="0">
                <a:latin typeface="Arial" pitchFamily="34" charset="0"/>
                <a:cs typeface="Arial" pitchFamily="34" charset="0"/>
              </a:rPr>
              <a:t>првом</a:t>
            </a:r>
            <a:r>
              <a:rPr lang="vi-VN" dirty="0">
                <a:latin typeface="Arial" pitchFamily="34" charset="0"/>
                <a:cs typeface="Arial" pitchFamily="34" charset="0"/>
              </a:rPr>
              <a:t> </a:t>
            </a:r>
            <a:r>
              <a:rPr lang="sr-Cyrl-CS" dirty="0">
                <a:latin typeface="Arial" pitchFamily="34" charset="0"/>
                <a:cs typeface="Arial" pitchFamily="34" charset="0"/>
              </a:rPr>
              <a:t>реду</a:t>
            </a:r>
            <a:r>
              <a:rPr lang="vi-VN" dirty="0">
                <a:latin typeface="Arial" pitchFamily="34" charset="0"/>
                <a:cs typeface="Arial" pitchFamily="34" charset="0"/>
              </a:rPr>
              <a:t> </a:t>
            </a:r>
            <a:r>
              <a:rPr lang="sr-Cyrl-CS" dirty="0">
                <a:latin typeface="Arial" pitchFamily="34" charset="0"/>
                <a:cs typeface="Arial" pitchFamily="34" charset="0"/>
              </a:rPr>
              <a:t>у</a:t>
            </a:r>
            <a:r>
              <a:rPr lang="vi-VN" dirty="0">
                <a:latin typeface="Arial" pitchFamily="34" charset="0"/>
                <a:cs typeface="Arial" pitchFamily="34" charset="0"/>
              </a:rPr>
              <a:t> </a:t>
            </a:r>
            <a:r>
              <a:rPr lang="sr-Cyrl-CS" dirty="0">
                <a:latin typeface="Arial" pitchFamily="34" charset="0"/>
                <a:cs typeface="Arial" pitchFamily="34" charset="0"/>
              </a:rPr>
              <a:t>отварању</a:t>
            </a:r>
            <a:r>
              <a:rPr lang="vi-VN" dirty="0">
                <a:latin typeface="Arial" pitchFamily="34" charset="0"/>
                <a:cs typeface="Arial" pitchFamily="34" charset="0"/>
              </a:rPr>
              <a:t> </a:t>
            </a:r>
            <a:r>
              <a:rPr lang="sr-Cyrl-CS" dirty="0">
                <a:latin typeface="Arial" pitchFamily="34" charset="0"/>
                <a:cs typeface="Arial" pitchFamily="34" charset="0"/>
              </a:rPr>
              <a:t>према</a:t>
            </a:r>
            <a:r>
              <a:rPr lang="vi-VN" dirty="0">
                <a:latin typeface="Arial" pitchFamily="34" charset="0"/>
                <a:cs typeface="Arial" pitchFamily="34" charset="0"/>
              </a:rPr>
              <a:t> </a:t>
            </a:r>
            <a:r>
              <a:rPr lang="sr-Cyrl-CS" dirty="0">
                <a:latin typeface="Arial" pitchFamily="34" charset="0"/>
                <a:cs typeface="Arial" pitchFamily="34" charset="0"/>
              </a:rPr>
              <a:t>свету</a:t>
            </a:r>
            <a:r>
              <a:rPr lang="vi-VN" dirty="0">
                <a:latin typeface="Arial" pitchFamily="34" charset="0"/>
                <a:cs typeface="Arial" pitchFamily="34" charset="0"/>
              </a:rPr>
              <a:t>, </a:t>
            </a:r>
            <a:r>
              <a:rPr lang="sr-Cyrl-CS" dirty="0">
                <a:latin typeface="Arial" pitchFamily="34" charset="0"/>
                <a:cs typeface="Arial" pitchFamily="34" charset="0"/>
              </a:rPr>
              <a:t>при</a:t>
            </a:r>
            <a:r>
              <a:rPr lang="vi-VN" dirty="0">
                <a:latin typeface="Arial" pitchFamily="34" charset="0"/>
                <a:cs typeface="Arial" pitchFamily="34" charset="0"/>
              </a:rPr>
              <a:t> </a:t>
            </a:r>
            <a:r>
              <a:rPr lang="sr-Cyrl-CS" dirty="0">
                <a:latin typeface="Arial" pitchFamily="34" charset="0"/>
                <a:cs typeface="Arial" pitchFamily="34" charset="0"/>
              </a:rPr>
              <a:t>чему</a:t>
            </a:r>
            <a:r>
              <a:rPr lang="vi-VN" dirty="0">
                <a:latin typeface="Arial" pitchFamily="34" charset="0"/>
                <a:cs typeface="Arial" pitchFamily="34" charset="0"/>
              </a:rPr>
              <a:t> </a:t>
            </a:r>
            <a:r>
              <a:rPr lang="sr-Cyrl-CS" dirty="0">
                <a:latin typeface="Arial" pitchFamily="34" charset="0"/>
                <a:cs typeface="Arial" pitchFamily="34" charset="0"/>
              </a:rPr>
              <a:t>Центар</a:t>
            </a:r>
            <a:r>
              <a:rPr lang="vi-VN" dirty="0">
                <a:latin typeface="Arial" pitchFamily="34" charset="0"/>
                <a:cs typeface="Arial" pitchFamily="34" charset="0"/>
              </a:rPr>
              <a:t> </a:t>
            </a:r>
            <a:r>
              <a:rPr lang="sr-Cyrl-CS" dirty="0">
                <a:latin typeface="Arial" pitchFamily="34" charset="0"/>
                <a:cs typeface="Arial" pitchFamily="34" charset="0"/>
              </a:rPr>
              <a:t>за</a:t>
            </a:r>
            <a:r>
              <a:rPr lang="vi-VN" dirty="0">
                <a:latin typeface="Arial" pitchFamily="34" charset="0"/>
                <a:cs typeface="Arial" pitchFamily="34" charset="0"/>
              </a:rPr>
              <a:t> </a:t>
            </a:r>
            <a:r>
              <a:rPr lang="sr-Cyrl-CS" dirty="0">
                <a:latin typeface="Arial" pitchFamily="34" charset="0"/>
                <a:cs typeface="Arial" pitchFamily="34" charset="0"/>
              </a:rPr>
              <a:t>међународну</a:t>
            </a:r>
            <a:r>
              <a:rPr lang="vi-VN" dirty="0">
                <a:latin typeface="Arial" pitchFamily="34" charset="0"/>
                <a:cs typeface="Arial" pitchFamily="34" charset="0"/>
              </a:rPr>
              <a:t> </a:t>
            </a:r>
            <a:r>
              <a:rPr lang="sr-Cyrl-CS" dirty="0">
                <a:latin typeface="Arial" pitchFamily="34" charset="0"/>
                <a:cs typeface="Arial" pitchFamily="34" charset="0"/>
              </a:rPr>
              <a:t>сарадњу</a:t>
            </a:r>
            <a:r>
              <a:rPr lang="vi-VN" dirty="0">
                <a:latin typeface="Arial" pitchFamily="34" charset="0"/>
                <a:cs typeface="Arial" pitchFamily="34" charset="0"/>
              </a:rPr>
              <a:t> </a:t>
            </a:r>
            <a:r>
              <a:rPr lang="sr-Cyrl-CS" dirty="0">
                <a:latin typeface="Arial" pitchFamily="34" charset="0"/>
                <a:cs typeface="Arial" pitchFamily="34" charset="0"/>
              </a:rPr>
              <a:t>добија</a:t>
            </a:r>
            <a:r>
              <a:rPr lang="vi-VN" dirty="0">
                <a:latin typeface="Arial" pitchFamily="34" charset="0"/>
                <a:cs typeface="Arial" pitchFamily="34" charset="0"/>
              </a:rPr>
              <a:t> </a:t>
            </a:r>
            <a:r>
              <a:rPr lang="sr-Cyrl-CS" dirty="0">
                <a:latin typeface="Arial" pitchFamily="34" charset="0"/>
                <a:cs typeface="Arial" pitchFamily="34" charset="0"/>
              </a:rPr>
              <a:t>интензивнију</a:t>
            </a:r>
            <a:r>
              <a:rPr lang="vi-VN" dirty="0">
                <a:latin typeface="Arial" pitchFamily="34" charset="0"/>
                <a:cs typeface="Arial" pitchFamily="34" charset="0"/>
              </a:rPr>
              <a:t> </a:t>
            </a:r>
            <a:r>
              <a:rPr lang="sr-Cyrl-CS" dirty="0">
                <a:latin typeface="Arial" pitchFamily="34" charset="0"/>
                <a:cs typeface="Arial" pitchFamily="34" charset="0"/>
              </a:rPr>
              <a:t>и</a:t>
            </a:r>
            <a:r>
              <a:rPr lang="vi-VN" dirty="0">
                <a:latin typeface="Arial" pitchFamily="34" charset="0"/>
                <a:cs typeface="Arial" pitchFamily="34" charset="0"/>
              </a:rPr>
              <a:t> </a:t>
            </a:r>
            <a:r>
              <a:rPr lang="sr-Cyrl-CS" dirty="0">
                <a:latin typeface="Arial" pitchFamily="34" charset="0"/>
                <a:cs typeface="Arial" pitchFamily="34" charset="0"/>
              </a:rPr>
              <a:t>значајнију</a:t>
            </a:r>
            <a:r>
              <a:rPr lang="vi-VN" dirty="0">
                <a:latin typeface="Arial" pitchFamily="34" charset="0"/>
                <a:cs typeface="Arial" pitchFamily="34" charset="0"/>
              </a:rPr>
              <a:t> </a:t>
            </a:r>
            <a:r>
              <a:rPr lang="sr-Cyrl-CS" dirty="0">
                <a:latin typeface="Arial" pitchFamily="34" charset="0"/>
                <a:cs typeface="Arial" pitchFamily="34" charset="0"/>
              </a:rPr>
              <a:t>улогу</a:t>
            </a:r>
            <a:r>
              <a:rPr lang="vi-VN" dirty="0">
                <a:latin typeface="Arial" pitchFamily="34" charset="0"/>
                <a:cs typeface="Arial" pitchFamily="34" charset="0"/>
              </a:rPr>
              <a:t>. </a:t>
            </a:r>
            <a:r>
              <a:rPr lang="sr-Cyrl-CS" dirty="0">
                <a:latin typeface="Arial" pitchFamily="34" charset="0"/>
                <a:cs typeface="Arial" pitchFamily="34" charset="0"/>
              </a:rPr>
              <a:t>Центар</a:t>
            </a:r>
            <a:r>
              <a:rPr lang="vi-VN" dirty="0">
                <a:latin typeface="Arial" pitchFamily="34" charset="0"/>
                <a:cs typeface="Arial" pitchFamily="34" charset="0"/>
              </a:rPr>
              <a:t> </a:t>
            </a:r>
            <a:r>
              <a:rPr lang="sr-Cyrl-CS" dirty="0">
                <a:latin typeface="Arial" pitchFamily="34" charset="0"/>
                <a:cs typeface="Arial" pitchFamily="34" charset="0"/>
              </a:rPr>
              <a:t>за</a:t>
            </a:r>
            <a:r>
              <a:rPr lang="vi-VN" dirty="0">
                <a:latin typeface="Arial" pitchFamily="34" charset="0"/>
                <a:cs typeface="Arial" pitchFamily="34" charset="0"/>
              </a:rPr>
              <a:t> </a:t>
            </a:r>
            <a:r>
              <a:rPr lang="sr-Cyrl-CS" dirty="0">
                <a:latin typeface="Arial" pitchFamily="34" charset="0"/>
                <a:cs typeface="Arial" pitchFamily="34" charset="0"/>
              </a:rPr>
              <a:t>научне</a:t>
            </a:r>
            <a:r>
              <a:rPr lang="vi-VN" dirty="0">
                <a:latin typeface="Arial" pitchFamily="34" charset="0"/>
                <a:cs typeface="Arial" pitchFamily="34" charset="0"/>
              </a:rPr>
              <a:t> </a:t>
            </a:r>
            <a:r>
              <a:rPr lang="sr-Cyrl-CS" dirty="0">
                <a:latin typeface="Arial" pitchFamily="34" charset="0"/>
                <a:cs typeface="Arial" pitchFamily="34" charset="0"/>
              </a:rPr>
              <a:t>информације</a:t>
            </a:r>
            <a:r>
              <a:rPr lang="vi-VN" dirty="0">
                <a:latin typeface="Arial" pitchFamily="34" charset="0"/>
                <a:cs typeface="Arial" pitchFamily="34" charset="0"/>
              </a:rPr>
              <a:t> </a:t>
            </a:r>
            <a:r>
              <a:rPr lang="sr-Cyrl-CS" dirty="0">
                <a:latin typeface="Arial" pitchFamily="34" charset="0"/>
                <a:cs typeface="Arial" pitchFamily="34" charset="0"/>
              </a:rPr>
              <a:t>иницира</a:t>
            </a:r>
            <a:r>
              <a:rPr lang="vi-VN" dirty="0">
                <a:latin typeface="Arial" pitchFamily="34" charset="0"/>
                <a:cs typeface="Arial" pitchFamily="34" charset="0"/>
              </a:rPr>
              <a:t> </a:t>
            </a:r>
            <a:r>
              <a:rPr lang="sr-Cyrl-CS" dirty="0">
                <a:latin typeface="Arial" pitchFamily="34" charset="0"/>
                <a:cs typeface="Arial" pitchFamily="34" charset="0"/>
              </a:rPr>
              <a:t>оснивање</a:t>
            </a:r>
            <a:r>
              <a:rPr lang="vi-VN" dirty="0">
                <a:latin typeface="Arial" pitchFamily="34" charset="0"/>
                <a:cs typeface="Arial" pitchFamily="34" charset="0"/>
              </a:rPr>
              <a:t> </a:t>
            </a:r>
            <a:r>
              <a:rPr lang="sr-Cyrl-CS" b="1" dirty="0">
                <a:latin typeface="Arial" pitchFamily="34" charset="0"/>
                <a:cs typeface="Arial" pitchFamily="34" charset="0"/>
              </a:rPr>
              <a:t>Конзорцијума</a:t>
            </a:r>
            <a:r>
              <a:rPr lang="vi-VN" b="1" dirty="0">
                <a:latin typeface="Arial" pitchFamily="34" charset="0"/>
                <a:cs typeface="Arial" pitchFamily="34" charset="0"/>
              </a:rPr>
              <a:t> </a:t>
            </a:r>
            <a:r>
              <a:rPr lang="sr-Cyrl-CS" b="1" dirty="0">
                <a:latin typeface="Arial" pitchFamily="34" charset="0"/>
                <a:cs typeface="Arial" pitchFamily="34" charset="0"/>
              </a:rPr>
              <a:t>библиотека</a:t>
            </a:r>
            <a:r>
              <a:rPr lang="vi-VN" b="1" dirty="0">
                <a:latin typeface="Arial" pitchFamily="34" charset="0"/>
                <a:cs typeface="Arial" pitchFamily="34" charset="0"/>
              </a:rPr>
              <a:t> </a:t>
            </a:r>
            <a:r>
              <a:rPr lang="sr-Cyrl-CS" b="1" dirty="0">
                <a:latin typeface="Arial" pitchFamily="34" charset="0"/>
                <a:cs typeface="Arial" pitchFamily="34" charset="0"/>
              </a:rPr>
              <a:t>Србије</a:t>
            </a:r>
            <a:r>
              <a:rPr lang="vi-VN" b="1" dirty="0">
                <a:latin typeface="Arial" pitchFamily="34" charset="0"/>
                <a:cs typeface="Arial" pitchFamily="34" charset="0"/>
              </a:rPr>
              <a:t> </a:t>
            </a:r>
            <a:r>
              <a:rPr lang="sr-Cyrl-CS" b="1" dirty="0">
                <a:latin typeface="Arial" pitchFamily="34" charset="0"/>
                <a:cs typeface="Arial" pitchFamily="34" charset="0"/>
              </a:rPr>
              <a:t>за</a:t>
            </a:r>
            <a:r>
              <a:rPr lang="vi-VN" b="1" dirty="0">
                <a:latin typeface="Arial" pitchFamily="34" charset="0"/>
                <a:cs typeface="Arial" pitchFamily="34" charset="0"/>
              </a:rPr>
              <a:t> </a:t>
            </a:r>
            <a:r>
              <a:rPr lang="sr-Cyrl-CS" b="1" dirty="0">
                <a:latin typeface="Arial" pitchFamily="34" charset="0"/>
                <a:cs typeface="Arial" pitchFamily="34" charset="0"/>
              </a:rPr>
              <a:t>обједињену</a:t>
            </a:r>
            <a:r>
              <a:rPr lang="vi-VN" b="1" dirty="0">
                <a:latin typeface="Arial" pitchFamily="34" charset="0"/>
                <a:cs typeface="Arial" pitchFamily="34" charset="0"/>
              </a:rPr>
              <a:t> </a:t>
            </a:r>
            <a:r>
              <a:rPr lang="sr-Cyrl-CS" b="1" dirty="0">
                <a:latin typeface="Arial" pitchFamily="34" charset="0"/>
                <a:cs typeface="Arial" pitchFamily="34" charset="0"/>
              </a:rPr>
              <a:t>набавку</a:t>
            </a:r>
            <a:r>
              <a:rPr lang="vi-VN" b="1" dirty="0">
                <a:latin typeface="Arial" pitchFamily="34" charset="0"/>
                <a:cs typeface="Arial" pitchFamily="34" charset="0"/>
              </a:rPr>
              <a:t> </a:t>
            </a:r>
            <a:r>
              <a:rPr lang="vi-VN" dirty="0">
                <a:latin typeface="Arial" pitchFamily="34" charset="0"/>
                <a:cs typeface="Arial" pitchFamily="34" charset="0"/>
              </a:rPr>
              <a:t>(</a:t>
            </a:r>
            <a:r>
              <a:rPr lang="sr-Cyrl-CS" dirty="0">
                <a:solidFill>
                  <a:srgbClr val="C00000"/>
                </a:solidFill>
                <a:latin typeface="Arial" pitchFamily="34" charset="0"/>
                <a:cs typeface="Arial" pitchFamily="34" charset="0"/>
              </a:rPr>
              <a:t>КОБСОН</a:t>
            </a:r>
            <a:r>
              <a:rPr lang="vi-VN" dirty="0">
                <a:latin typeface="Arial" pitchFamily="34" charset="0"/>
                <a:cs typeface="Arial" pitchFamily="34" charset="0"/>
              </a:rPr>
              <a:t>), </a:t>
            </a:r>
            <a:r>
              <a:rPr lang="sr-Cyrl-CS" dirty="0">
                <a:latin typeface="Arial" pitchFamily="34" charset="0"/>
                <a:cs typeface="Arial" pitchFamily="34" charset="0"/>
              </a:rPr>
              <a:t>који</a:t>
            </a:r>
            <a:r>
              <a:rPr lang="vi-VN" dirty="0">
                <a:latin typeface="Arial" pitchFamily="34" charset="0"/>
                <a:cs typeface="Arial" pitchFamily="34" charset="0"/>
              </a:rPr>
              <a:t> </a:t>
            </a:r>
            <a:r>
              <a:rPr lang="sr-Cyrl-CS" dirty="0">
                <a:latin typeface="Arial" pitchFamily="34" charset="0"/>
                <a:cs typeface="Arial" pitchFamily="34" charset="0"/>
              </a:rPr>
              <a:t>омогућава</a:t>
            </a:r>
            <a:r>
              <a:rPr lang="vi-VN" dirty="0">
                <a:latin typeface="Arial" pitchFamily="34" charset="0"/>
                <a:cs typeface="Arial" pitchFamily="34" charset="0"/>
              </a:rPr>
              <a:t> </a:t>
            </a:r>
            <a:r>
              <a:rPr lang="sr-Cyrl-CS" dirty="0">
                <a:latin typeface="Arial" pitchFamily="34" charset="0"/>
                <a:cs typeface="Arial" pitchFamily="34" charset="0"/>
              </a:rPr>
              <a:t>приступ</a:t>
            </a:r>
            <a:r>
              <a:rPr lang="vi-VN" dirty="0">
                <a:latin typeface="Arial" pitchFamily="34" charset="0"/>
                <a:cs typeface="Arial" pitchFamily="34" charset="0"/>
              </a:rPr>
              <a:t> </a:t>
            </a:r>
            <a:r>
              <a:rPr lang="sr-Cyrl-CS" dirty="0">
                <a:latin typeface="Arial" pitchFamily="34" charset="0"/>
                <a:cs typeface="Arial" pitchFamily="34" charset="0"/>
              </a:rPr>
              <a:t>великим</a:t>
            </a:r>
            <a:r>
              <a:rPr lang="vi-VN" dirty="0">
                <a:latin typeface="Arial" pitchFamily="34" charset="0"/>
                <a:cs typeface="Arial" pitchFamily="34" charset="0"/>
              </a:rPr>
              <a:t> </a:t>
            </a:r>
            <a:r>
              <a:rPr lang="sr-Cyrl-CS" dirty="0">
                <a:latin typeface="Arial" pitchFamily="34" charset="0"/>
                <a:cs typeface="Arial" pitchFamily="34" charset="0"/>
              </a:rPr>
              <a:t>електронским</a:t>
            </a:r>
            <a:r>
              <a:rPr lang="vi-VN" dirty="0">
                <a:latin typeface="Arial" pitchFamily="34" charset="0"/>
                <a:cs typeface="Arial" pitchFamily="34" charset="0"/>
              </a:rPr>
              <a:t> </a:t>
            </a:r>
            <a:r>
              <a:rPr lang="sr-Cyrl-CS" dirty="0">
                <a:latin typeface="Arial" pitchFamily="34" charset="0"/>
                <a:cs typeface="Arial" pitchFamily="34" charset="0"/>
              </a:rPr>
              <a:t>базама</a:t>
            </a:r>
            <a:r>
              <a:rPr lang="vi-VN" dirty="0">
                <a:latin typeface="Arial" pitchFamily="34" charset="0"/>
                <a:cs typeface="Arial" pitchFamily="34" charset="0"/>
              </a:rPr>
              <a:t> </a:t>
            </a:r>
            <a:r>
              <a:rPr lang="sr-Cyrl-CS" dirty="0">
                <a:latin typeface="Arial" pitchFamily="34" charset="0"/>
                <a:cs typeface="Arial" pitchFamily="34" charset="0"/>
              </a:rPr>
              <a:t>часописа</a:t>
            </a:r>
            <a:r>
              <a:rPr lang="vi-VN" dirty="0">
                <a:latin typeface="Arial" pitchFamily="34" charset="0"/>
                <a:cs typeface="Arial" pitchFamily="34" charset="0"/>
              </a:rPr>
              <a:t> </a:t>
            </a:r>
            <a:r>
              <a:rPr lang="sr-Cyrl-CS" dirty="0">
                <a:latin typeface="Arial" pitchFamily="34" charset="0"/>
                <a:cs typeface="Arial" pitchFamily="34" charset="0"/>
              </a:rPr>
              <a:t>са</a:t>
            </a:r>
            <a:r>
              <a:rPr lang="vi-VN" dirty="0">
                <a:latin typeface="Arial" pitchFamily="34" charset="0"/>
                <a:cs typeface="Arial" pitchFamily="34" charset="0"/>
              </a:rPr>
              <a:t> </a:t>
            </a:r>
            <a:r>
              <a:rPr lang="sr-Cyrl-CS" dirty="0">
                <a:latin typeface="Arial" pitchFamily="34" charset="0"/>
                <a:cs typeface="Arial" pitchFamily="34" charset="0"/>
              </a:rPr>
              <a:t>преко</a:t>
            </a:r>
            <a:r>
              <a:rPr lang="vi-VN" dirty="0">
                <a:latin typeface="Arial" pitchFamily="34" charset="0"/>
                <a:cs typeface="Arial" pitchFamily="34" charset="0"/>
              </a:rPr>
              <a:t> </a:t>
            </a:r>
            <a:r>
              <a:rPr lang="sr-Cyrl-RS" dirty="0">
                <a:latin typeface="Arial" pitchFamily="34" charset="0"/>
                <a:cs typeface="Arial" pitchFamily="34" charset="0"/>
              </a:rPr>
              <a:t>35000</a:t>
            </a:r>
            <a:r>
              <a:rPr lang="vi-VN" dirty="0">
                <a:latin typeface="Arial" pitchFamily="34" charset="0"/>
                <a:cs typeface="Arial" pitchFamily="34" charset="0"/>
              </a:rPr>
              <a:t> </a:t>
            </a:r>
            <a:r>
              <a:rPr lang="sr-Cyrl-CS" dirty="0">
                <a:latin typeface="Arial" pitchFamily="34" charset="0"/>
                <a:cs typeface="Arial" pitchFamily="34" charset="0"/>
              </a:rPr>
              <a:t>наслова</a:t>
            </a:r>
            <a:r>
              <a:rPr lang="vi-VN" dirty="0">
                <a:latin typeface="Arial" pitchFamily="34" charset="0"/>
                <a:cs typeface="Arial" pitchFamily="34" charset="0"/>
              </a:rPr>
              <a:t>. </a:t>
            </a:r>
            <a:r>
              <a:rPr lang="sr-Cyrl-CS" dirty="0">
                <a:latin typeface="Arial" pitchFamily="34" charset="0"/>
                <a:cs typeface="Arial" pitchFamily="34" charset="0"/>
              </a:rPr>
              <a:t>Покреће</a:t>
            </a:r>
            <a:r>
              <a:rPr lang="vi-VN" dirty="0">
                <a:latin typeface="Arial" pitchFamily="34" charset="0"/>
                <a:cs typeface="Arial" pitchFamily="34" charset="0"/>
              </a:rPr>
              <a:t> </a:t>
            </a:r>
            <a:r>
              <a:rPr lang="sr-Cyrl-CS" dirty="0">
                <a:latin typeface="Arial" pitchFamily="34" charset="0"/>
                <a:cs typeface="Arial" pitchFamily="34" charset="0"/>
              </a:rPr>
              <a:t>се</a:t>
            </a:r>
            <a:r>
              <a:rPr lang="vi-VN" dirty="0">
                <a:latin typeface="Arial" pitchFamily="34" charset="0"/>
                <a:cs typeface="Arial" pitchFamily="34" charset="0"/>
              </a:rPr>
              <a:t> </a:t>
            </a:r>
            <a:r>
              <a:rPr lang="sr-Cyrl-CS" dirty="0">
                <a:latin typeface="Arial" pitchFamily="34" charset="0"/>
                <a:cs typeface="Arial" pitchFamily="34" charset="0"/>
              </a:rPr>
              <a:t>велики</a:t>
            </a:r>
            <a:r>
              <a:rPr lang="vi-VN" dirty="0">
                <a:latin typeface="Arial" pitchFamily="34" charset="0"/>
                <a:cs typeface="Arial" pitchFamily="34" charset="0"/>
              </a:rPr>
              <a:t> </a:t>
            </a:r>
            <a:r>
              <a:rPr lang="sr-Cyrl-CS" dirty="0">
                <a:latin typeface="Arial" pitchFamily="34" charset="0"/>
                <a:cs typeface="Arial" pitchFamily="34" charset="0"/>
              </a:rPr>
              <a:t>број</a:t>
            </a:r>
            <a:r>
              <a:rPr lang="vi-VN" dirty="0">
                <a:latin typeface="Arial" pitchFamily="34" charset="0"/>
                <a:cs typeface="Arial" pitchFamily="34" charset="0"/>
              </a:rPr>
              <a:t> </a:t>
            </a:r>
            <a:r>
              <a:rPr lang="sr-Cyrl-CS" dirty="0">
                <a:latin typeface="Arial" pitchFamily="34" charset="0"/>
                <a:cs typeface="Arial" pitchFamily="34" charset="0"/>
              </a:rPr>
              <a:t>нових</a:t>
            </a:r>
            <a:r>
              <a:rPr lang="vi-VN" dirty="0">
                <a:latin typeface="Arial" pitchFamily="34" charset="0"/>
                <a:cs typeface="Arial" pitchFamily="34" charset="0"/>
              </a:rPr>
              <a:t> </a:t>
            </a:r>
            <a:r>
              <a:rPr lang="sr-Cyrl-CS" dirty="0">
                <a:latin typeface="Arial" pitchFamily="34" charset="0"/>
                <a:cs typeface="Arial" pitchFamily="34" charset="0"/>
              </a:rPr>
              <a:t>пројеката</a:t>
            </a:r>
            <a:r>
              <a:rPr lang="vi-VN" dirty="0">
                <a:latin typeface="Arial" pitchFamily="34" charset="0"/>
                <a:cs typeface="Arial" pitchFamily="34" charset="0"/>
              </a:rPr>
              <a:t>. </a:t>
            </a:r>
            <a:r>
              <a:rPr lang="sr-Cyrl-CS" dirty="0">
                <a:latin typeface="Arial" pitchFamily="34" charset="0"/>
                <a:cs typeface="Arial" pitchFamily="34" charset="0"/>
              </a:rPr>
              <a:t>Један</a:t>
            </a:r>
            <a:r>
              <a:rPr lang="vi-VN" dirty="0">
                <a:latin typeface="Arial" pitchFamily="34" charset="0"/>
                <a:cs typeface="Arial" pitchFamily="34" charset="0"/>
              </a:rPr>
              <a:t> </a:t>
            </a:r>
            <a:r>
              <a:rPr lang="sr-Cyrl-CS" dirty="0">
                <a:latin typeface="Arial" pitchFamily="34" charset="0"/>
                <a:cs typeface="Arial" pitchFamily="34" charset="0"/>
              </a:rPr>
              <a:t>од</a:t>
            </a:r>
            <a:r>
              <a:rPr lang="vi-VN" dirty="0">
                <a:latin typeface="Arial" pitchFamily="34" charset="0"/>
                <a:cs typeface="Arial" pitchFamily="34" charset="0"/>
              </a:rPr>
              <a:t> </a:t>
            </a:r>
            <a:r>
              <a:rPr lang="sr-Cyrl-CS" dirty="0">
                <a:latin typeface="Arial" pitchFamily="34" charset="0"/>
                <a:cs typeface="Arial" pitchFamily="34" charset="0"/>
              </a:rPr>
              <a:t>њих</a:t>
            </a:r>
            <a:r>
              <a:rPr lang="vi-VN" dirty="0">
                <a:latin typeface="Arial" pitchFamily="34" charset="0"/>
                <a:cs typeface="Arial" pitchFamily="34" charset="0"/>
              </a:rPr>
              <a:t> </a:t>
            </a:r>
            <a:r>
              <a:rPr lang="sr-Cyrl-CS" dirty="0">
                <a:latin typeface="Arial" pitchFamily="34" charset="0"/>
                <a:cs typeface="Arial" pitchFamily="34" charset="0"/>
              </a:rPr>
              <a:t>је</a:t>
            </a:r>
            <a:r>
              <a:rPr lang="vi-VN" dirty="0">
                <a:latin typeface="Arial" pitchFamily="34" charset="0"/>
                <a:cs typeface="Arial" pitchFamily="34" charset="0"/>
              </a:rPr>
              <a:t> </a:t>
            </a:r>
            <a:r>
              <a:rPr lang="sr-Cyrl-CS" dirty="0">
                <a:latin typeface="Arial" pitchFamily="34" charset="0"/>
                <a:cs typeface="Arial" pitchFamily="34" charset="0"/>
              </a:rPr>
              <a:t>и</a:t>
            </a:r>
            <a:r>
              <a:rPr lang="vi-VN" dirty="0">
                <a:latin typeface="Arial" pitchFamily="34" charset="0"/>
                <a:cs typeface="Arial" pitchFamily="34" charset="0"/>
              </a:rPr>
              <a:t> </a:t>
            </a:r>
            <a:r>
              <a:rPr lang="sr-Cyrl-CS" dirty="0">
                <a:latin typeface="Arial" pitchFamily="34" charset="0"/>
                <a:cs typeface="Arial" pitchFamily="34" charset="0"/>
              </a:rPr>
              <a:t>оснивање</a:t>
            </a:r>
            <a:r>
              <a:rPr lang="vi-VN" dirty="0">
                <a:latin typeface="Arial" pitchFamily="34" charset="0"/>
                <a:cs typeface="Arial" pitchFamily="34" charset="0"/>
              </a:rPr>
              <a:t> </a:t>
            </a:r>
            <a:r>
              <a:rPr lang="sr-Cyrl-CS" b="1" dirty="0">
                <a:latin typeface="Arial" pitchFamily="34" charset="0"/>
                <a:cs typeface="Arial" pitchFamily="34" charset="0"/>
              </a:rPr>
              <a:t>Центра</a:t>
            </a:r>
            <a:r>
              <a:rPr lang="vi-VN" b="1" dirty="0">
                <a:latin typeface="Arial" pitchFamily="34" charset="0"/>
                <a:cs typeface="Arial" pitchFamily="34" charset="0"/>
              </a:rPr>
              <a:t> </a:t>
            </a:r>
            <a:r>
              <a:rPr lang="sr-Cyrl-CS" b="1" dirty="0">
                <a:latin typeface="Arial" pitchFamily="34" charset="0"/>
                <a:cs typeface="Arial" pitchFamily="34" charset="0"/>
              </a:rPr>
              <a:t>Виртуелне</a:t>
            </a:r>
            <a:r>
              <a:rPr lang="vi-VN" b="1" dirty="0">
                <a:latin typeface="Arial" pitchFamily="34" charset="0"/>
                <a:cs typeface="Arial" pitchFamily="34" charset="0"/>
              </a:rPr>
              <a:t> </a:t>
            </a:r>
            <a:r>
              <a:rPr lang="sr-Cyrl-CS" b="1" dirty="0">
                <a:latin typeface="Arial" pitchFamily="34" charset="0"/>
                <a:cs typeface="Arial" pitchFamily="34" charset="0"/>
              </a:rPr>
              <a:t>библиотеке</a:t>
            </a:r>
            <a:r>
              <a:rPr lang="vi-VN" b="1" dirty="0">
                <a:latin typeface="Arial" pitchFamily="34" charset="0"/>
                <a:cs typeface="Arial" pitchFamily="34" charset="0"/>
              </a:rPr>
              <a:t> </a:t>
            </a:r>
            <a:r>
              <a:rPr lang="sr-Cyrl-CS" b="1" dirty="0">
                <a:latin typeface="Arial" pitchFamily="34" charset="0"/>
                <a:cs typeface="Arial" pitchFamily="34" charset="0"/>
              </a:rPr>
              <a:t>Србије</a:t>
            </a:r>
            <a:r>
              <a:rPr lang="vi-VN" b="1" dirty="0">
                <a:latin typeface="Arial" pitchFamily="34" charset="0"/>
                <a:cs typeface="Arial" pitchFamily="34" charset="0"/>
              </a:rPr>
              <a:t> </a:t>
            </a:r>
            <a:r>
              <a:rPr lang="vi-VN" dirty="0">
                <a:latin typeface="Arial" pitchFamily="34" charset="0"/>
                <a:cs typeface="Arial" pitchFamily="34" charset="0"/>
              </a:rPr>
              <a:t>(</a:t>
            </a:r>
            <a:r>
              <a:rPr lang="sr-Cyrl-CS" dirty="0">
                <a:solidFill>
                  <a:srgbClr val="C00000"/>
                </a:solidFill>
                <a:latin typeface="Arial" pitchFamily="34" charset="0"/>
                <a:cs typeface="Arial" pitchFamily="34" charset="0"/>
              </a:rPr>
              <a:t>ВБС</a:t>
            </a:r>
            <a:r>
              <a:rPr lang="vi-VN" dirty="0">
                <a:latin typeface="Arial" pitchFamily="34" charset="0"/>
                <a:cs typeface="Arial" pitchFamily="34" charset="0"/>
              </a:rPr>
              <a:t>), </a:t>
            </a:r>
            <a:r>
              <a:rPr lang="sr-Cyrl-CS" dirty="0">
                <a:latin typeface="Arial" pitchFamily="34" charset="0"/>
                <a:cs typeface="Arial" pitchFamily="34" charset="0"/>
              </a:rPr>
              <a:t>који</a:t>
            </a:r>
            <a:r>
              <a:rPr lang="vi-VN" dirty="0">
                <a:latin typeface="Arial" pitchFamily="34" charset="0"/>
                <a:cs typeface="Arial" pitchFamily="34" charset="0"/>
              </a:rPr>
              <a:t> </a:t>
            </a:r>
            <a:r>
              <a:rPr lang="sr-Cyrl-CS" dirty="0">
                <a:latin typeface="Arial" pitchFamily="34" charset="0"/>
                <a:cs typeface="Arial" pitchFamily="34" charset="0"/>
              </a:rPr>
              <a:t>повезује</a:t>
            </a:r>
            <a:r>
              <a:rPr lang="vi-VN" dirty="0">
                <a:latin typeface="Arial" pitchFamily="34" charset="0"/>
                <a:cs typeface="Arial" pitchFamily="34" charset="0"/>
              </a:rPr>
              <a:t> </a:t>
            </a:r>
            <a:r>
              <a:rPr lang="sr-Cyrl-CS" dirty="0">
                <a:latin typeface="Arial" pitchFamily="34" charset="0"/>
                <a:cs typeface="Arial" pitchFamily="34" charset="0"/>
              </a:rPr>
              <a:t>електронске</a:t>
            </a:r>
            <a:r>
              <a:rPr lang="vi-VN" dirty="0">
                <a:latin typeface="Arial" pitchFamily="34" charset="0"/>
                <a:cs typeface="Arial" pitchFamily="34" charset="0"/>
              </a:rPr>
              <a:t> </a:t>
            </a:r>
            <a:r>
              <a:rPr lang="sr-Cyrl-CS" dirty="0">
                <a:latin typeface="Arial" pitchFamily="34" charset="0"/>
                <a:cs typeface="Arial" pitchFamily="34" charset="0"/>
              </a:rPr>
              <a:t>каталоге</a:t>
            </a:r>
            <a:r>
              <a:rPr lang="vi-VN" dirty="0">
                <a:latin typeface="Arial" pitchFamily="34" charset="0"/>
                <a:cs typeface="Arial" pitchFamily="34" charset="0"/>
              </a:rPr>
              <a:t> </a:t>
            </a:r>
            <a:r>
              <a:rPr lang="sr-Cyrl-CS" dirty="0">
                <a:latin typeface="Arial" pitchFamily="34" charset="0"/>
                <a:cs typeface="Arial" pitchFamily="34" charset="0"/>
              </a:rPr>
              <a:t>библиотека</a:t>
            </a:r>
            <a:r>
              <a:rPr lang="vi-VN" dirty="0">
                <a:latin typeface="Arial" pitchFamily="34" charset="0"/>
                <a:cs typeface="Arial" pitchFamily="34" charset="0"/>
              </a:rPr>
              <a:t> </a:t>
            </a:r>
            <a:r>
              <a:rPr lang="sr-Cyrl-CS" dirty="0">
                <a:latin typeface="Arial" pitchFamily="34" charset="0"/>
                <a:cs typeface="Arial" pitchFamily="34" charset="0"/>
              </a:rPr>
              <a:t>у</a:t>
            </a:r>
            <a:r>
              <a:rPr lang="vi-VN" dirty="0">
                <a:latin typeface="Arial" pitchFamily="34" charset="0"/>
                <a:cs typeface="Arial" pitchFamily="34" charset="0"/>
              </a:rPr>
              <a:t> </a:t>
            </a:r>
            <a:r>
              <a:rPr lang="sr-Cyrl-CS" dirty="0">
                <a:latin typeface="Arial" pitchFamily="34" charset="0"/>
                <a:cs typeface="Arial" pitchFamily="34" charset="0"/>
              </a:rPr>
              <a:t>Србији</a:t>
            </a:r>
            <a:r>
              <a:rPr lang="vi-VN" dirty="0">
                <a:latin typeface="Arial" pitchFamily="34" charset="0"/>
                <a:cs typeface="Arial" pitchFamily="34" charset="0"/>
              </a:rPr>
              <a:t> </a:t>
            </a:r>
            <a:r>
              <a:rPr lang="sr-Cyrl-CS" dirty="0">
                <a:latin typeface="Arial" pitchFamily="34" charset="0"/>
                <a:cs typeface="Arial" pitchFamily="34" charset="0"/>
              </a:rPr>
              <a:t>у</a:t>
            </a:r>
            <a:r>
              <a:rPr lang="vi-VN" dirty="0">
                <a:latin typeface="Arial" pitchFamily="34" charset="0"/>
                <a:cs typeface="Arial" pitchFamily="34" charset="0"/>
              </a:rPr>
              <a:t> </a:t>
            </a:r>
            <a:r>
              <a:rPr lang="sr-Cyrl-CS" b="1" dirty="0">
                <a:latin typeface="Arial" pitchFamily="34" charset="0"/>
                <a:cs typeface="Arial" pitchFamily="34" charset="0"/>
              </a:rPr>
              <a:t>јединствен</a:t>
            </a:r>
            <a:r>
              <a:rPr lang="vi-VN" b="1" dirty="0">
                <a:latin typeface="Arial" pitchFamily="34" charset="0"/>
                <a:cs typeface="Arial" pitchFamily="34" charset="0"/>
              </a:rPr>
              <a:t> </a:t>
            </a:r>
            <a:r>
              <a:rPr lang="sr-Cyrl-CS" b="1" dirty="0">
                <a:latin typeface="Arial" pitchFamily="34" charset="0"/>
                <a:cs typeface="Arial" pitchFamily="34" charset="0"/>
              </a:rPr>
              <a:t>узајамни</a:t>
            </a:r>
            <a:r>
              <a:rPr lang="vi-VN" b="1" dirty="0">
                <a:latin typeface="Arial" pitchFamily="34" charset="0"/>
                <a:cs typeface="Arial" pitchFamily="34" charset="0"/>
              </a:rPr>
              <a:t> </a:t>
            </a:r>
            <a:r>
              <a:rPr lang="sr-Cyrl-CS" b="1" dirty="0">
                <a:latin typeface="Arial" pitchFamily="34" charset="0"/>
                <a:cs typeface="Arial" pitchFamily="34" charset="0"/>
              </a:rPr>
              <a:t>електронски</a:t>
            </a:r>
            <a:r>
              <a:rPr lang="vi-VN" b="1" dirty="0">
                <a:latin typeface="Arial" pitchFamily="34" charset="0"/>
                <a:cs typeface="Arial" pitchFamily="34" charset="0"/>
              </a:rPr>
              <a:t> </a:t>
            </a:r>
            <a:r>
              <a:rPr lang="sr-Cyrl-CS" b="1" dirty="0">
                <a:latin typeface="Arial" pitchFamily="34" charset="0"/>
                <a:cs typeface="Arial" pitchFamily="34" charset="0"/>
              </a:rPr>
              <a:t>каталог</a:t>
            </a:r>
            <a:r>
              <a:rPr lang="vi-VN" dirty="0">
                <a:latin typeface="Arial" pitchFamily="34" charset="0"/>
                <a:cs typeface="Arial" pitchFamily="34" charset="0"/>
              </a:rPr>
              <a:t>.</a:t>
            </a:r>
            <a:endParaRPr lang="sr-Latn-CS" dirty="0">
              <a:latin typeface="Arial" pitchFamily="34" charset="0"/>
              <a:cs typeface="Arial" pitchFamily="34" charset="0"/>
            </a:endParaRPr>
          </a:p>
          <a:p>
            <a:br>
              <a:rPr lang="vi-VN" dirty="0"/>
            </a:br>
            <a:br>
              <a:rPr lang="vi-VN" dirty="0"/>
            </a:br>
            <a:endParaRPr lang="sr-Cyrl-CS" i="1" dirty="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52400"/>
            <a:ext cx="9144000" cy="6705600"/>
          </a:xfrm>
        </p:spPr>
        <p:txBody>
          <a:bodyPr>
            <a:normAutofit/>
          </a:bodyPr>
          <a:lstStyle/>
          <a:p>
            <a:pPr algn="just"/>
            <a:r>
              <a:rPr lang="sr-Cyrl-CS" sz="2000" b="1" dirty="0">
                <a:solidFill>
                  <a:schemeClr val="accent2">
                    <a:lumMod val="75000"/>
                  </a:schemeClr>
                </a:solidFill>
                <a:latin typeface="Arial" pitchFamily="34" charset="0"/>
                <a:cs typeface="Arial" pitchFamily="34" charset="0"/>
              </a:rPr>
              <a:t>Народна библиотека Србије је централна, општенаучна и матична за све јавне библиотеке у земљи, и носилац је БИС-а у националним оквирима</a:t>
            </a:r>
          </a:p>
          <a:p>
            <a:pPr algn="just"/>
            <a:r>
              <a:rPr lang="sr-Cyrl-CS" sz="2000" b="1" dirty="0">
                <a:latin typeface="Arial" pitchFamily="34" charset="0"/>
                <a:cs typeface="Arial" pitchFamily="34" charset="0"/>
              </a:rPr>
              <a:t>САВРЕМЕНЕ ФУНКЦИЈЕ НАРОДНЕ БИБЛИОТЕКЕ СРБИЈЕ су:</a:t>
            </a:r>
          </a:p>
          <a:p>
            <a:pPr marL="457200" lvl="1" indent="-457200" algn="just">
              <a:buClr>
                <a:schemeClr val="accent3"/>
              </a:buClr>
              <a:buSzPct val="95000"/>
              <a:buFont typeface="+mj-lt"/>
              <a:buAutoNum type="arabicPeriod"/>
            </a:pPr>
            <a:r>
              <a:rPr lang="sr-Cyrl-CS" sz="1800" dirty="0">
                <a:latin typeface="Arial" pitchFamily="34" charset="0"/>
                <a:cs typeface="Arial" pitchFamily="34" charset="0"/>
              </a:rPr>
              <a:t>прати и проучава стање, потребе и услове рада у библиотечкој делатности и предлаже мере за њено унапређење</a:t>
            </a:r>
          </a:p>
          <a:p>
            <a:pPr marL="457200" lvl="1" indent="-457200" algn="just">
              <a:buClr>
                <a:schemeClr val="accent3"/>
              </a:buClr>
              <a:buSzPct val="95000"/>
              <a:buFont typeface="+mj-lt"/>
              <a:buAutoNum type="arabicPeriod"/>
            </a:pPr>
            <a:r>
              <a:rPr lang="sr-Cyrl-CS" sz="1800" dirty="0">
                <a:latin typeface="Arial" pitchFamily="34" charset="0"/>
                <a:cs typeface="Arial" pitchFamily="34" charset="0"/>
              </a:rPr>
              <a:t>истражује, прикупља и обрађује библиотечку грађу која се односи на Србију и српски народ</a:t>
            </a:r>
          </a:p>
          <a:p>
            <a:pPr marL="457200" lvl="1" indent="-457200" algn="just">
              <a:buClr>
                <a:schemeClr val="accent3"/>
              </a:buClr>
              <a:buSzPct val="95000"/>
              <a:buFont typeface="+mj-lt"/>
              <a:buAutoNum type="arabicPeriod"/>
            </a:pPr>
            <a:r>
              <a:rPr lang="sr-Cyrl-CS" sz="1800" dirty="0">
                <a:latin typeface="Arial" pitchFamily="34" charset="0"/>
                <a:cs typeface="Arial" pitchFamily="34" charset="0"/>
              </a:rPr>
              <a:t>израђује ретроспективну и текућу библиографију</a:t>
            </a:r>
          </a:p>
          <a:p>
            <a:pPr marL="457200" lvl="1" indent="-457200" algn="just">
              <a:buClr>
                <a:schemeClr val="accent3"/>
              </a:buClr>
              <a:buSzPct val="95000"/>
              <a:buFont typeface="+mj-lt"/>
              <a:buAutoNum type="arabicPeriod"/>
            </a:pPr>
            <a:r>
              <a:rPr lang="sr-Cyrl-CS" sz="1800" dirty="0">
                <a:latin typeface="Arial" pitchFamily="34" charset="0"/>
                <a:cs typeface="Arial" pitchFamily="34" charset="0"/>
              </a:rPr>
              <a:t>води централни каталог</a:t>
            </a:r>
          </a:p>
          <a:p>
            <a:pPr marL="457200" lvl="1" indent="-457200" algn="just">
              <a:buClr>
                <a:schemeClr val="accent3"/>
              </a:buClr>
              <a:buSzPct val="95000"/>
              <a:buFont typeface="+mj-lt"/>
              <a:buAutoNum type="arabicPeriod"/>
            </a:pPr>
            <a:r>
              <a:rPr lang="sr-Cyrl-CS" sz="1800" dirty="0">
                <a:latin typeface="Arial" pitchFamily="34" charset="0"/>
                <a:cs typeface="Arial" pitchFamily="34" charset="0"/>
              </a:rPr>
              <a:t>ради каталошку обраду публикација (С</a:t>
            </a:r>
            <a:r>
              <a:rPr lang="sr-Latn-CS" sz="1800" dirty="0">
                <a:latin typeface="Arial" pitchFamily="34" charset="0"/>
                <a:cs typeface="Arial" pitchFamily="34" charset="0"/>
              </a:rPr>
              <a:t>IP)</a:t>
            </a:r>
            <a:r>
              <a:rPr lang="sr-Cyrl-CS" sz="1800" dirty="0">
                <a:latin typeface="Arial" pitchFamily="34" charset="0"/>
                <a:cs typeface="Arial" pitchFamily="34" charset="0"/>
              </a:rPr>
              <a:t> од 1987. године </a:t>
            </a:r>
          </a:p>
          <a:p>
            <a:pPr marL="457200" lvl="1" indent="-457200" algn="just">
              <a:buClr>
                <a:schemeClr val="accent3"/>
              </a:buClr>
              <a:buSzPct val="95000"/>
              <a:buFont typeface="+mj-lt"/>
              <a:buAutoNum type="arabicPeriod"/>
            </a:pPr>
            <a:r>
              <a:rPr lang="sr-Cyrl-CS" sz="1800" dirty="0">
                <a:latin typeface="Arial" pitchFamily="34" charset="0"/>
                <a:cs typeface="Arial" pitchFamily="34" charset="0"/>
              </a:rPr>
              <a:t>пружа стручну помоћ, врши надзор над стручним радом библиотека које обављају матичне функције</a:t>
            </a:r>
          </a:p>
          <a:p>
            <a:pPr marL="457200" lvl="1" indent="-457200" algn="just">
              <a:buClr>
                <a:schemeClr val="accent3"/>
              </a:buClr>
              <a:buSzPct val="95000"/>
              <a:buFont typeface="+mj-lt"/>
              <a:buAutoNum type="arabicPeriod"/>
            </a:pPr>
            <a:r>
              <a:rPr lang="sr-Cyrl-CS" sz="1800" dirty="0">
                <a:latin typeface="Arial" pitchFamily="34" charset="0"/>
                <a:cs typeface="Arial" pitchFamily="34" charset="0"/>
              </a:rPr>
              <a:t>координира и води бригу о БИС-у</a:t>
            </a:r>
          </a:p>
          <a:p>
            <a:pPr marL="457200" lvl="1" indent="-457200" algn="just">
              <a:buClr>
                <a:schemeClr val="accent3"/>
              </a:buClr>
              <a:buSzPct val="95000"/>
              <a:buFont typeface="+mj-lt"/>
              <a:buAutoNum type="arabicPeriod"/>
            </a:pPr>
            <a:r>
              <a:rPr lang="sr-Cyrl-CS" sz="1800" dirty="0">
                <a:latin typeface="Arial" pitchFamily="34" charset="0"/>
                <a:cs typeface="Arial" pitchFamily="34" charset="0"/>
              </a:rPr>
              <a:t>обједињује рефералну делатност</a:t>
            </a:r>
          </a:p>
          <a:p>
            <a:pPr marL="457200" lvl="1" indent="-457200" algn="just">
              <a:buClr>
                <a:schemeClr val="accent3"/>
              </a:buClr>
              <a:buSzPct val="95000"/>
              <a:buFont typeface="+mj-lt"/>
              <a:buAutoNum type="arabicPeriod"/>
            </a:pPr>
            <a:r>
              <a:rPr lang="sr-Cyrl-CS" sz="1800" dirty="0">
                <a:latin typeface="Arial" pitchFamily="34" charset="0"/>
                <a:cs typeface="Arial" pitchFamily="34" charset="0"/>
              </a:rPr>
              <a:t>прима обавезни примерак</a:t>
            </a:r>
          </a:p>
          <a:p>
            <a:pPr marL="457200" lvl="1" indent="-457200" algn="just">
              <a:buClr>
                <a:schemeClr val="accent3"/>
              </a:buClr>
              <a:buSzPct val="95000"/>
              <a:buFont typeface="+mj-lt"/>
              <a:buAutoNum type="arabicPeriod"/>
            </a:pPr>
            <a:r>
              <a:rPr lang="sr-Cyrl-CS" sz="1800" dirty="0">
                <a:latin typeface="Arial" pitchFamily="34" charset="0"/>
                <a:cs typeface="Arial" pitchFamily="34" charset="0"/>
              </a:rPr>
              <a:t>остварује културну и међународну сарадњу</a:t>
            </a:r>
          </a:p>
          <a:p>
            <a:pPr marL="457200" lvl="1" indent="-457200" algn="just">
              <a:buClr>
                <a:schemeClr val="accent3"/>
              </a:buClr>
              <a:buSzPct val="95000"/>
              <a:buNone/>
            </a:pPr>
            <a:endParaRPr lang="sr-Cyrl-CS" sz="1800" dirty="0">
              <a:latin typeface="Arial" pitchFamily="34" charset="0"/>
              <a:cs typeface="Arial" pitchFamily="34" charset="0"/>
            </a:endParaRPr>
          </a:p>
          <a:p>
            <a:pPr marL="457200" lvl="1" indent="-457200" algn="just">
              <a:buClr>
                <a:schemeClr val="accent3"/>
              </a:buClr>
              <a:buSzPct val="95000"/>
            </a:pPr>
            <a:r>
              <a:rPr lang="sr-Cyrl-CS" sz="1800" dirty="0">
                <a:latin typeface="Arial" pitchFamily="34" charset="0"/>
                <a:cs typeface="Arial" pitchFamily="34" charset="0"/>
              </a:rPr>
              <a:t>Ове функције су дефинисане општим интересом које регулише </a:t>
            </a:r>
            <a:r>
              <a:rPr lang="sr-Cyrl-CS" sz="1800" b="1" i="1" dirty="0">
                <a:latin typeface="Arial" pitchFamily="34" charset="0"/>
                <a:cs typeface="Arial" pitchFamily="34" charset="0"/>
              </a:rPr>
              <a:t>Закон о библиотечко – информационој делатности</a:t>
            </a:r>
          </a:p>
          <a:p>
            <a:pPr marL="457200" lvl="1" indent="-457200" algn="just">
              <a:buClr>
                <a:schemeClr val="accent3"/>
              </a:buClr>
              <a:buSzPct val="95000"/>
              <a:buFont typeface="+mj-lt"/>
              <a:buAutoNum type="arabicPeriod"/>
            </a:pPr>
            <a:endParaRPr lang="sr-Cyrl-CS" sz="1800" dirty="0">
              <a:latin typeface="Arial" pitchFamily="34" charset="0"/>
              <a:cs typeface="Arial" pitchFamily="34" charset="0"/>
            </a:endParaRPr>
          </a:p>
          <a:p>
            <a:pPr marL="457200" lvl="1" indent="-457200" algn="just">
              <a:buClr>
                <a:schemeClr val="accent3"/>
              </a:buClr>
              <a:buSzPct val="95000"/>
              <a:buFont typeface="+mj-lt"/>
              <a:buAutoNum type="arabicPeriod"/>
            </a:pPr>
            <a:endParaRPr lang="sr-Cyrl-CS" sz="1800" dirty="0">
              <a:latin typeface="Arial" pitchFamily="34" charset="0"/>
              <a:cs typeface="Arial" pitchFamily="34" charset="0"/>
            </a:endParaRPr>
          </a:p>
          <a:p>
            <a:pPr marL="457200" lvl="1" indent="-457200" algn="just">
              <a:buClr>
                <a:schemeClr val="accent3"/>
              </a:buClr>
              <a:buSzPct val="95000"/>
              <a:buFont typeface="+mj-lt"/>
              <a:buAutoNum type="arabicPeriod"/>
            </a:pPr>
            <a:endParaRPr lang="sr-Cyrl-CS" sz="1800" dirty="0">
              <a:latin typeface="Arial" pitchFamily="34" charset="0"/>
              <a:cs typeface="Arial" pitchFamily="34" charset="0"/>
            </a:endParaRPr>
          </a:p>
          <a:p>
            <a:pPr marL="457200" indent="-457200" algn="just">
              <a:buFont typeface="+mj-lt"/>
              <a:buAutoNum type="arabicPeriod"/>
            </a:pPr>
            <a:endParaRPr lang="en-US" sz="2000" b="1" dirty="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839200" cy="6858000"/>
          </a:xfrm>
        </p:spPr>
        <p:txBody>
          <a:bodyPr>
            <a:normAutofit fontScale="25000" lnSpcReduction="20000"/>
          </a:bodyPr>
          <a:lstStyle/>
          <a:p>
            <a:pPr marL="252000">
              <a:lnSpc>
                <a:spcPct val="170000"/>
              </a:lnSpc>
              <a:buNone/>
            </a:pPr>
            <a:r>
              <a:rPr lang="sr-Cyrl-CS" sz="7200" dirty="0">
                <a:latin typeface="Arial" pitchFamily="34" charset="0"/>
                <a:cs typeface="Arial" pitchFamily="34" charset="0"/>
              </a:rPr>
              <a:t>    </a:t>
            </a:r>
            <a:r>
              <a:rPr lang="x-none" sz="7200" dirty="0">
                <a:latin typeface="Arial" pitchFamily="34" charset="0"/>
                <a:cs typeface="Arial" pitchFamily="34" charset="0"/>
              </a:rPr>
              <a:t>В</a:t>
            </a:r>
            <a:r>
              <a:rPr lang="ru-RU" sz="7200" dirty="0">
                <a:latin typeface="Arial" pitchFamily="34" charset="0"/>
                <a:cs typeface="Arial" pitchFamily="34" charset="0"/>
              </a:rPr>
              <a:t>изија развоја Народне библиотеке Србије у наредном периоду заснива се на основним аспектима, од којих посебан значај имају:</a:t>
            </a:r>
            <a:br>
              <a:rPr lang="ru-RU" sz="7200" dirty="0">
                <a:latin typeface="Arial" pitchFamily="34" charset="0"/>
                <a:cs typeface="Arial" pitchFamily="34" charset="0"/>
              </a:rPr>
            </a:br>
            <a:r>
              <a:rPr lang="ru-RU" sz="7200" dirty="0">
                <a:latin typeface="Arial" pitchFamily="34" charset="0"/>
                <a:cs typeface="Arial" pitchFamily="34" charset="0"/>
              </a:rPr>
              <a:t>1. Обезбеђивање потпуног и несметаног приступа грађи у конвенционалном и дигиталном облику,</a:t>
            </a:r>
            <a:br>
              <a:rPr lang="ru-RU" sz="7200" dirty="0">
                <a:latin typeface="Arial" pitchFamily="34" charset="0"/>
                <a:cs typeface="Arial" pitchFamily="34" charset="0"/>
              </a:rPr>
            </a:br>
            <a:r>
              <a:rPr lang="ru-RU" sz="7200" dirty="0">
                <a:latin typeface="Arial" pitchFamily="34" charset="0"/>
                <a:cs typeface="Arial" pitchFamily="34" charset="0"/>
              </a:rPr>
              <a:t>2. Пружање подршке академској и научној заједници у области истраживања, а све са циљем даљег друштвеног и привредног напретка,</a:t>
            </a:r>
            <a:br>
              <a:rPr lang="ru-RU" sz="7200" dirty="0">
                <a:latin typeface="Arial" pitchFamily="34" charset="0"/>
                <a:cs typeface="Arial" pitchFamily="34" charset="0"/>
              </a:rPr>
            </a:br>
            <a:r>
              <a:rPr lang="ru-RU" sz="7200" dirty="0">
                <a:latin typeface="Arial" pitchFamily="34" charset="0"/>
                <a:cs typeface="Arial" pitchFamily="34" charset="0"/>
              </a:rPr>
              <a:t>3. Интеграција и пружање подршке образовном систему у Републици,</a:t>
            </a:r>
            <a:br>
              <a:rPr lang="ru-RU" sz="7200" dirty="0">
                <a:latin typeface="Arial" pitchFamily="34" charset="0"/>
                <a:cs typeface="Arial" pitchFamily="34" charset="0"/>
              </a:rPr>
            </a:br>
            <a:r>
              <a:rPr lang="ru-RU" sz="7200" dirty="0">
                <a:latin typeface="Arial" pitchFamily="34" charset="0"/>
                <a:cs typeface="Arial" pitchFamily="34" charset="0"/>
              </a:rPr>
              <a:t>4. Активно учешће у демократизацији друштва кроз обезбеђивање једнаких услова појединцу у смислу приступа знањима и информацијама, </a:t>
            </a:r>
            <a:br>
              <a:rPr lang="ru-RU" sz="7200" dirty="0">
                <a:latin typeface="Arial" pitchFamily="34" charset="0"/>
                <a:cs typeface="Arial" pitchFamily="34" charset="0"/>
              </a:rPr>
            </a:br>
            <a:r>
              <a:rPr lang="ru-RU" sz="7200" dirty="0">
                <a:latin typeface="Arial" pitchFamily="34" charset="0"/>
                <a:cs typeface="Arial" pitchFamily="34" charset="0"/>
              </a:rPr>
              <a:t>5. Јачање културних потреба и обогаћивање садржаја из области културе и уметности</a:t>
            </a:r>
            <a:br>
              <a:rPr lang="ru-RU" sz="7200" dirty="0">
                <a:latin typeface="Arial" pitchFamily="34" charset="0"/>
                <a:cs typeface="Arial" pitchFamily="34" charset="0"/>
              </a:rPr>
            </a:br>
            <a:r>
              <a:rPr lang="ru-RU" sz="7200" dirty="0">
                <a:latin typeface="Arial" pitchFamily="34" charset="0"/>
                <a:cs typeface="Arial" pitchFamily="34" charset="0"/>
              </a:rPr>
              <a:t>Циљ Народне библиотеке Србије у наредном периоду јесте поједностављење и даљи развој начина приступа грађи, као и јачање капацитета у области дигитализације националног фонда.</a:t>
            </a:r>
            <a:br>
              <a:rPr lang="vi-VN" sz="7200" dirty="0">
                <a:latin typeface="Arial" pitchFamily="34" charset="0"/>
                <a:cs typeface="Arial" pitchFamily="34" charset="0"/>
              </a:rPr>
            </a:b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219200"/>
            <a:ext cx="9144000" cy="6400800"/>
          </a:xfrm>
        </p:spPr>
        <p:txBody>
          <a:bodyPr>
            <a:normAutofit fontScale="55000" lnSpcReduction="20000"/>
          </a:bodyPr>
          <a:lstStyle/>
          <a:p>
            <a:pPr algn="ctr">
              <a:lnSpc>
                <a:spcPct val="170000"/>
              </a:lnSpc>
              <a:spcBef>
                <a:spcPts val="0"/>
              </a:spcBef>
              <a:buNone/>
            </a:pPr>
            <a:r>
              <a:rPr lang="ru-RU" sz="4000" b="1" u="sng" dirty="0">
                <a:solidFill>
                  <a:srgbClr val="C00000"/>
                </a:solidFill>
                <a:latin typeface="Arial" pitchFamily="34" charset="0"/>
                <a:cs typeface="Arial" pitchFamily="34" charset="0"/>
              </a:rPr>
              <a:t>САВРЕМЕНЕ ФУНКЦИЈЕ  БИБЛИОТЕКЕ  МАТИЦЕ  СРПСКЕ</a:t>
            </a:r>
            <a:endParaRPr lang="sr-Latn-CS" sz="2400" b="1" u="sng" dirty="0">
              <a:latin typeface="Arial" pitchFamily="34" charset="0"/>
              <a:cs typeface="Arial" pitchFamily="34" charset="0"/>
            </a:endParaRPr>
          </a:p>
          <a:p>
            <a:pPr algn="just">
              <a:buNone/>
            </a:pPr>
            <a:endParaRPr lang="sr-Latn-CS" sz="2400" b="1" u="sng" dirty="0">
              <a:latin typeface="Arial" pitchFamily="34" charset="0"/>
              <a:cs typeface="Arial" pitchFamily="34" charset="0"/>
            </a:endParaRPr>
          </a:p>
          <a:p>
            <a:pPr algn="just">
              <a:buNone/>
            </a:pPr>
            <a:endParaRPr lang="sr-Cyrl-CS" sz="3800" b="1" u="sng" dirty="0">
              <a:latin typeface="Arial" pitchFamily="34" charset="0"/>
              <a:cs typeface="Arial" pitchFamily="34" charset="0"/>
            </a:endParaRPr>
          </a:p>
          <a:p>
            <a:pPr algn="just">
              <a:lnSpc>
                <a:spcPct val="120000"/>
              </a:lnSpc>
              <a:spcBef>
                <a:spcPts val="600"/>
              </a:spcBef>
              <a:spcAft>
                <a:spcPts val="600"/>
              </a:spcAft>
              <a:buFont typeface="Wingdings" pitchFamily="2" charset="2"/>
              <a:buChar char="Ø"/>
            </a:pPr>
            <a:r>
              <a:rPr lang="sr-Cyrl-CS" sz="3800" dirty="0">
                <a:latin typeface="Arial" pitchFamily="34" charset="0"/>
                <a:cs typeface="Arial" pitchFamily="34" charset="0"/>
              </a:rPr>
              <a:t>Библиотека Матице српске је најстарија библиотека националног значаја и прва јавна научна библиотека </a:t>
            </a:r>
            <a:r>
              <a:rPr lang="sr-Cyrl-RS" sz="3800" dirty="0">
                <a:latin typeface="Arial" pitchFamily="34" charset="0"/>
                <a:cs typeface="Arial" pitchFamily="34" charset="0"/>
              </a:rPr>
              <a:t>у </a:t>
            </a:r>
            <a:r>
              <a:rPr lang="sr-Cyrl-CS" sz="3800" dirty="0">
                <a:latin typeface="Arial" pitchFamily="34" charset="0"/>
                <a:cs typeface="Arial" pitchFamily="34" charset="0"/>
              </a:rPr>
              <a:t>Срба. </a:t>
            </a:r>
          </a:p>
          <a:p>
            <a:pPr algn="just">
              <a:lnSpc>
                <a:spcPct val="120000"/>
              </a:lnSpc>
              <a:spcBef>
                <a:spcPts val="600"/>
              </a:spcBef>
              <a:spcAft>
                <a:spcPts val="600"/>
              </a:spcAft>
              <a:buFont typeface="Wingdings" pitchFamily="2" charset="2"/>
              <a:buChar char="Ø"/>
            </a:pPr>
            <a:r>
              <a:rPr lang="sr-Cyrl-CS" sz="3800" dirty="0">
                <a:latin typeface="Arial" pitchFamily="34" charset="0"/>
                <a:cs typeface="Arial" pitchFamily="34" charset="0"/>
              </a:rPr>
              <a:t>Настала је </a:t>
            </a:r>
            <a:r>
              <a:rPr lang="sr-Cyrl-CS" sz="3800" dirty="0">
                <a:solidFill>
                  <a:srgbClr val="C00000"/>
                </a:solidFill>
                <a:latin typeface="Arial" pitchFamily="34" charset="0"/>
                <a:cs typeface="Arial" pitchFamily="34" charset="0"/>
              </a:rPr>
              <a:t>1826. године у Пешти</a:t>
            </a:r>
            <a:r>
              <a:rPr lang="sr-Cyrl-CS" sz="3800" dirty="0">
                <a:latin typeface="Arial" pitchFamily="34" charset="0"/>
                <a:cs typeface="Arial" pitchFamily="34" charset="0"/>
              </a:rPr>
              <a:t>, оснивањем Матице српске. </a:t>
            </a:r>
          </a:p>
          <a:p>
            <a:pPr algn="just">
              <a:lnSpc>
                <a:spcPct val="120000"/>
              </a:lnSpc>
              <a:spcBef>
                <a:spcPts val="600"/>
              </a:spcBef>
              <a:spcAft>
                <a:spcPts val="600"/>
              </a:spcAft>
              <a:buFont typeface="Wingdings" pitchFamily="2" charset="2"/>
              <a:buChar char="Ø"/>
            </a:pPr>
            <a:r>
              <a:rPr lang="sr-Cyrl-CS" sz="3800" dirty="0">
                <a:latin typeface="Arial" pitchFamily="34" charset="0"/>
                <a:cs typeface="Arial" pitchFamily="34" charset="0"/>
              </a:rPr>
              <a:t>Циљ оснивача на челу са Јованом Хаџићем био је распрострањивање књижевности и просвештење српског народа. </a:t>
            </a:r>
          </a:p>
          <a:p>
            <a:pPr algn="just">
              <a:lnSpc>
                <a:spcPct val="120000"/>
              </a:lnSpc>
              <a:spcBef>
                <a:spcPts val="600"/>
              </a:spcBef>
              <a:spcAft>
                <a:spcPts val="600"/>
              </a:spcAft>
              <a:buFont typeface="Wingdings" pitchFamily="2" charset="2"/>
              <a:buChar char="Ø"/>
            </a:pPr>
            <a:r>
              <a:rPr lang="sr-Cyrl-CS" sz="3800" dirty="0">
                <a:latin typeface="Arial" pitchFamily="34" charset="0"/>
                <a:cs typeface="Arial" pitchFamily="34" charset="0"/>
              </a:rPr>
              <a:t>Језгро библиотеке су била прва издања књига, </a:t>
            </a:r>
            <a:r>
              <a:rPr lang="sr-Cyrl-CS" sz="3800" dirty="0">
                <a:solidFill>
                  <a:srgbClr val="C00000"/>
                </a:solidFill>
                <a:latin typeface="Arial" pitchFamily="34" charset="0"/>
                <a:cs typeface="Arial" pitchFamily="34" charset="0"/>
              </a:rPr>
              <a:t>Летопис Матице српске (покренут 1824. године)</a:t>
            </a:r>
            <a:r>
              <a:rPr lang="sr-Cyrl-CS" sz="3800" dirty="0">
                <a:latin typeface="Arial" pitchFamily="34" charset="0"/>
                <a:cs typeface="Arial" pitchFamily="34" charset="0"/>
              </a:rPr>
              <a:t> и поклони добијени из Русије.</a:t>
            </a:r>
            <a:r>
              <a:rPr lang="ru-RU" sz="3800" dirty="0">
                <a:latin typeface="Arial" pitchFamily="34" charset="0"/>
                <a:cs typeface="Arial" pitchFamily="34" charset="0"/>
              </a:rPr>
              <a:t> </a:t>
            </a:r>
            <a:endParaRPr lang="sr-Latn-CS" sz="3800" dirty="0">
              <a:latin typeface="Arial" pitchFamily="34" charset="0"/>
              <a:cs typeface="Arial" pitchFamily="34" charset="0"/>
            </a:endParaRPr>
          </a:p>
          <a:p>
            <a:pPr algn="just">
              <a:lnSpc>
                <a:spcPct val="120000"/>
              </a:lnSpc>
              <a:spcBef>
                <a:spcPts val="600"/>
              </a:spcBef>
              <a:spcAft>
                <a:spcPts val="600"/>
              </a:spcAft>
              <a:buFont typeface="Wingdings" pitchFamily="2" charset="2"/>
              <a:buChar char="Ø"/>
            </a:pPr>
            <a:r>
              <a:rPr lang="ru-RU" sz="3800" dirty="0">
                <a:latin typeface="Arial" pitchFamily="34" charset="0"/>
                <a:cs typeface="Arial" pitchFamily="34" charset="0"/>
              </a:rPr>
              <a:t>За јавност је отворена 26. августа 1838. године, а смештена је у </a:t>
            </a:r>
            <a:r>
              <a:rPr lang="ru-RU" sz="3800" dirty="0">
                <a:solidFill>
                  <a:srgbClr val="C00000"/>
                </a:solidFill>
                <a:latin typeface="Arial" pitchFamily="34" charset="0"/>
                <a:cs typeface="Arial" pitchFamily="34" charset="0"/>
              </a:rPr>
              <a:t>Текелијанум,</a:t>
            </a:r>
            <a:r>
              <a:rPr lang="ru-RU" sz="3800" dirty="0">
                <a:latin typeface="Arial" pitchFamily="34" charset="0"/>
                <a:cs typeface="Arial" pitchFamily="34" charset="0"/>
              </a:rPr>
              <a:t> завод за помоћ Србима на школовању у Пешти који је основао Матичин председник и покровитељ </a:t>
            </a:r>
            <a:r>
              <a:rPr lang="ru-RU" sz="3800" dirty="0">
                <a:solidFill>
                  <a:srgbClr val="C00000"/>
                </a:solidFill>
                <a:latin typeface="Arial" pitchFamily="34" charset="0"/>
                <a:cs typeface="Arial" pitchFamily="34" charset="0"/>
              </a:rPr>
              <a:t>Сава Текелија</a:t>
            </a:r>
            <a:r>
              <a:rPr lang="ru-RU" sz="3800" dirty="0">
                <a:latin typeface="Arial" pitchFamily="34" charset="0"/>
                <a:cs typeface="Arial" pitchFamily="34" charset="0"/>
              </a:rPr>
              <a:t>. </a:t>
            </a:r>
          </a:p>
          <a:p>
            <a:pPr algn="just"/>
            <a:endParaRPr lang="ru-RU" sz="4900" dirty="0">
              <a:latin typeface="Arial" pitchFamily="34" charset="0"/>
              <a:cs typeface="Arial" pitchFamily="34" charset="0"/>
            </a:endParaRPr>
          </a:p>
          <a:p>
            <a:pPr>
              <a:buNone/>
            </a:pPr>
            <a:br>
              <a:rPr lang="sr-Cyrl-CS" sz="2200" dirty="0">
                <a:latin typeface="Arial" pitchFamily="34" charset="0"/>
                <a:cs typeface="Arial" pitchFamily="34" charset="0"/>
              </a:rPr>
            </a:br>
            <a:br>
              <a:rPr lang="sr-Cyrl-CS" sz="2000" dirty="0"/>
            </a:br>
            <a:br>
              <a:rPr lang="sr-Cyrl-CS" sz="2000" dirty="0"/>
            </a:br>
            <a:br>
              <a:rPr lang="ru-RU" sz="2000" dirty="0"/>
            </a:br>
            <a:endParaRPr lang="en-US" sz="2000" dirty="0">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066800"/>
            <a:ext cx="9144000" cy="4339650"/>
          </a:xfrm>
          <a:prstGeom prst="rect">
            <a:avLst/>
          </a:prstGeom>
        </p:spPr>
        <p:txBody>
          <a:bodyPr wrap="square">
            <a:spAutoFit/>
          </a:bodyPr>
          <a:lstStyle/>
          <a:p>
            <a:pPr algn="just"/>
            <a:r>
              <a:rPr lang="ru-RU" dirty="0">
                <a:latin typeface="Arial" pitchFamily="34" charset="0"/>
                <a:cs typeface="Arial" pitchFamily="34" charset="0"/>
              </a:rPr>
              <a:t> </a:t>
            </a:r>
          </a:p>
          <a:p>
            <a:pPr algn="just"/>
            <a:endParaRPr lang="ru-RU" sz="2000" dirty="0">
              <a:latin typeface="Arial" pitchFamily="34" charset="0"/>
              <a:cs typeface="Arial" pitchFamily="34" charset="0"/>
            </a:endParaRPr>
          </a:p>
          <a:p>
            <a:pPr algn="just">
              <a:buFont typeface="Wingdings" pitchFamily="2" charset="2"/>
              <a:buChar char="Ø"/>
            </a:pPr>
            <a:r>
              <a:rPr lang="ru-RU" sz="2000" dirty="0">
                <a:latin typeface="Arial" pitchFamily="34" charset="0"/>
                <a:cs typeface="Arial" pitchFamily="34" charset="0"/>
              </a:rPr>
              <a:t>Прве велике личне библиотеке поклонили су јој и завештали </a:t>
            </a:r>
            <a:r>
              <a:rPr lang="ru-RU" sz="2000" b="1" dirty="0">
                <a:latin typeface="Arial" pitchFamily="34" charset="0"/>
                <a:cs typeface="Arial" pitchFamily="34" charset="0"/>
              </a:rPr>
              <a:t>Платон Атанацковић и Сава Текелија</a:t>
            </a:r>
            <a:r>
              <a:rPr lang="ru-RU" sz="2000" dirty="0">
                <a:latin typeface="Arial" pitchFamily="34" charset="0"/>
                <a:cs typeface="Arial" pitchFamily="34" charset="0"/>
              </a:rPr>
              <a:t>. </a:t>
            </a:r>
            <a:r>
              <a:rPr lang="sr-Cyrl-CS" sz="2000" dirty="0">
                <a:latin typeface="Arial" pitchFamily="34" charset="0"/>
                <a:cs typeface="Arial" pitchFamily="34" charset="0"/>
              </a:rPr>
              <a:t>Већ тада је она била највећа српска библиотека. У то време књиге су јој поклањали и многи други дародавци међу којима су Вук Караџић, Петар </a:t>
            </a:r>
            <a:r>
              <a:rPr lang="en-US" sz="2000" dirty="0">
                <a:latin typeface="Arial" pitchFamily="34" charset="0"/>
                <a:cs typeface="Arial" pitchFamily="34" charset="0"/>
              </a:rPr>
              <a:t>II </a:t>
            </a:r>
            <a:r>
              <a:rPr lang="sr-Cyrl-CS" sz="2000" dirty="0">
                <a:latin typeface="Arial" pitchFamily="34" charset="0"/>
                <a:cs typeface="Arial" pitchFamily="34" charset="0"/>
              </a:rPr>
              <a:t>Петровић Његош и други.</a:t>
            </a:r>
            <a:r>
              <a:rPr lang="en-US" sz="2000" dirty="0">
                <a:latin typeface="Arial" pitchFamily="34" charset="0"/>
                <a:cs typeface="Arial" pitchFamily="34" charset="0"/>
              </a:rPr>
              <a:t> </a:t>
            </a:r>
            <a:endParaRPr lang="sr-Cyrl-CS" sz="2000" dirty="0">
              <a:latin typeface="Arial" pitchFamily="34" charset="0"/>
              <a:cs typeface="Arial" pitchFamily="34" charset="0"/>
            </a:endParaRPr>
          </a:p>
          <a:p>
            <a:pPr algn="just">
              <a:buFont typeface="Wingdings" pitchFamily="2" charset="2"/>
              <a:buChar char="Ø"/>
            </a:pPr>
            <a:endParaRPr lang="sr-Cyrl-CS" sz="2000" dirty="0">
              <a:latin typeface="Arial" pitchFamily="34" charset="0"/>
              <a:cs typeface="Arial" pitchFamily="34" charset="0"/>
            </a:endParaRPr>
          </a:p>
          <a:p>
            <a:pPr algn="just">
              <a:buFont typeface="Wingdings" pitchFamily="2" charset="2"/>
              <a:buChar char="Ø"/>
            </a:pPr>
            <a:r>
              <a:rPr lang="sr-Cyrl-CS" sz="2000" dirty="0">
                <a:latin typeface="Arial" pitchFamily="34" charset="0"/>
                <a:cs typeface="Arial" pitchFamily="34" charset="0"/>
              </a:rPr>
              <a:t>Библиотеку је 1842-1843. године стручно уредио књижевник </a:t>
            </a:r>
            <a:r>
              <a:rPr lang="sr-Cyrl-CS" sz="2000" b="1" dirty="0">
                <a:latin typeface="Arial" pitchFamily="34" charset="0"/>
                <a:cs typeface="Arial" pitchFamily="34" charset="0"/>
              </a:rPr>
              <a:t>Јован Суботић</a:t>
            </a:r>
            <a:r>
              <a:rPr lang="sr-Cyrl-CS" sz="2000" dirty="0">
                <a:latin typeface="Arial" pitchFamily="34" charset="0"/>
                <a:cs typeface="Arial" pitchFamily="34" charset="0"/>
              </a:rPr>
              <a:t>, који је према њеним књигама у </a:t>
            </a:r>
            <a:r>
              <a:rPr lang="sr-Cyrl-CS" sz="2000" i="1" dirty="0">
                <a:latin typeface="Arial" pitchFamily="34" charset="0"/>
                <a:cs typeface="Arial" pitchFamily="34" charset="0"/>
              </a:rPr>
              <a:t>Летопису Матице српске </a:t>
            </a:r>
            <a:r>
              <a:rPr lang="sr-Cyrl-CS" sz="2000" dirty="0">
                <a:latin typeface="Arial" pitchFamily="34" charset="0"/>
                <a:cs typeface="Arial" pitchFamily="34" charset="0"/>
              </a:rPr>
              <a:t>припремао и објављивао </a:t>
            </a:r>
            <a:r>
              <a:rPr lang="sr-Cyrl-CS" sz="2000" dirty="0">
                <a:solidFill>
                  <a:srgbClr val="C00000"/>
                </a:solidFill>
                <a:latin typeface="Arial" pitchFamily="34" charset="0"/>
                <a:cs typeface="Arial" pitchFamily="34" charset="0"/>
              </a:rPr>
              <a:t>прву српску текућу библиографију </a:t>
            </a:r>
            <a:r>
              <a:rPr lang="sr-Cyrl-CS" sz="2000" dirty="0">
                <a:latin typeface="Arial" pitchFamily="34" charset="0"/>
                <a:cs typeface="Arial" pitchFamily="34" charset="0"/>
              </a:rPr>
              <a:t>(1842-1847).</a:t>
            </a:r>
            <a:endParaRPr lang="en-US" sz="2000" dirty="0">
              <a:latin typeface="Arial" pitchFamily="34" charset="0"/>
              <a:cs typeface="Arial" pitchFamily="34" charset="0"/>
            </a:endParaRPr>
          </a:p>
          <a:p>
            <a:pPr algn="just">
              <a:buFont typeface="Wingdings" pitchFamily="2" charset="2"/>
              <a:buChar char="Ø"/>
            </a:pPr>
            <a:endParaRPr lang="en-US" sz="2000" dirty="0">
              <a:latin typeface="Arial" pitchFamily="34" charset="0"/>
              <a:cs typeface="Arial" pitchFamily="34" charset="0"/>
            </a:endParaRPr>
          </a:p>
          <a:p>
            <a:pPr algn="just">
              <a:buFont typeface="Wingdings" pitchFamily="2" charset="2"/>
              <a:buChar char="Ø"/>
            </a:pPr>
            <a:r>
              <a:rPr lang="ru-RU" sz="2000" dirty="0">
                <a:latin typeface="Arial" pitchFamily="34" charset="0"/>
                <a:cs typeface="Arial" pitchFamily="34" charset="0"/>
              </a:rPr>
              <a:t>У току 1848. и 1849. године Библиотека није радила, као ни Матица српска.</a:t>
            </a:r>
          </a:p>
          <a:p>
            <a:pPr algn="just">
              <a:buFont typeface="Wingdings" pitchFamily="2" charset="2"/>
              <a:buChar char="Ø"/>
            </a:pPr>
            <a:endParaRPr lang="sr-Cyrl-CS" dirty="0">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1186" y="0"/>
            <a:ext cx="9144000" cy="6553200"/>
          </a:xfrm>
        </p:spPr>
        <p:txBody>
          <a:bodyPr>
            <a:normAutofit/>
          </a:bodyPr>
          <a:lstStyle/>
          <a:p>
            <a:pPr algn="just"/>
            <a:endParaRPr lang="en-US" sz="2000" dirty="0">
              <a:latin typeface="Arial" pitchFamily="34" charset="0"/>
              <a:cs typeface="Arial" pitchFamily="34" charset="0"/>
            </a:endParaRPr>
          </a:p>
          <a:p>
            <a:pPr algn="just"/>
            <a:endParaRPr lang="ru-RU" sz="1800"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Књижевни и позоришни посленик </a:t>
            </a:r>
            <a:r>
              <a:rPr lang="sr-Cyrl-CS" sz="1800" b="1" dirty="0">
                <a:latin typeface="Arial" pitchFamily="34" charset="0"/>
                <a:cs typeface="Arial" pitchFamily="34" charset="0"/>
              </a:rPr>
              <a:t>Јован Ђорђевић</a:t>
            </a:r>
            <a:r>
              <a:rPr lang="sr-Cyrl-CS" sz="1800" dirty="0">
                <a:latin typeface="Arial" pitchFamily="34" charset="0"/>
                <a:cs typeface="Arial" pitchFamily="34" charset="0"/>
              </a:rPr>
              <a:t>, секретар Матице српске између 1857. и 1859. године, први је сагледао и предложио </a:t>
            </a:r>
            <a:r>
              <a:rPr lang="sr-Cyrl-CS" sz="1800" dirty="0">
                <a:solidFill>
                  <a:srgbClr val="C00000"/>
                </a:solidFill>
                <a:latin typeface="Arial" pitchFamily="34" charset="0"/>
                <a:cs typeface="Arial" pitchFamily="34" charset="0"/>
              </a:rPr>
              <a:t>концепцију Библиотеке Матице српске као националне библиотеке</a:t>
            </a:r>
            <a:r>
              <a:rPr lang="sr-Cyrl-CS" sz="1800" dirty="0">
                <a:latin typeface="Arial" pitchFamily="34" charset="0"/>
                <a:cs typeface="Arial" pitchFamily="34" charset="0"/>
              </a:rPr>
              <a:t>. Залагао се да се сакупљају све српске књиге и периодичне публикације, словенске књиге и све публикације које говоре о српском народу. </a:t>
            </a:r>
            <a:endParaRPr lang="en-US" sz="1800" dirty="0">
              <a:latin typeface="Arial" pitchFamily="34" charset="0"/>
              <a:cs typeface="Arial" pitchFamily="34" charset="0"/>
            </a:endParaRPr>
          </a:p>
          <a:p>
            <a:pPr algn="just">
              <a:buFont typeface="Wingdings" pitchFamily="2" charset="2"/>
              <a:buChar char="Ø"/>
            </a:pPr>
            <a:endParaRPr lang="en-US" sz="1800" dirty="0">
              <a:solidFill>
                <a:srgbClr val="C00000"/>
              </a:solidFill>
              <a:latin typeface="Arial" pitchFamily="34" charset="0"/>
              <a:cs typeface="Arial" pitchFamily="34" charset="0"/>
            </a:endParaRPr>
          </a:p>
          <a:p>
            <a:pPr algn="just">
              <a:buFont typeface="Wingdings" pitchFamily="2" charset="2"/>
              <a:buChar char="Ø"/>
            </a:pPr>
            <a:r>
              <a:rPr lang="ru-RU" sz="1800" dirty="0">
                <a:solidFill>
                  <a:srgbClr val="C00000"/>
                </a:solidFill>
                <a:latin typeface="Arial" pitchFamily="34" charset="0"/>
                <a:cs typeface="Arial" pitchFamily="34" charset="0"/>
              </a:rPr>
              <a:t>Заједно с Матицом, 1864. године, Библиотека је пресељена у Нови Сад. </a:t>
            </a:r>
            <a:endParaRPr lang="en-US" sz="1800" dirty="0">
              <a:solidFill>
                <a:srgbClr val="C00000"/>
              </a:solidFill>
              <a:latin typeface="Arial" pitchFamily="34" charset="0"/>
              <a:cs typeface="Arial" pitchFamily="34" charset="0"/>
            </a:endParaRPr>
          </a:p>
          <a:p>
            <a:pPr algn="just">
              <a:buNone/>
            </a:pPr>
            <a:endParaRPr lang="en-US" sz="1800" dirty="0">
              <a:latin typeface="Arial" pitchFamily="34" charset="0"/>
              <a:cs typeface="Arial" pitchFamily="34" charset="0"/>
            </a:endParaRPr>
          </a:p>
          <a:p>
            <a:pPr algn="just">
              <a:buFont typeface="Wingdings" pitchFamily="2" charset="2"/>
              <a:buChar char="Ø"/>
            </a:pPr>
            <a:r>
              <a:rPr lang="ru-RU" sz="1800" dirty="0">
                <a:latin typeface="Arial" pitchFamily="34" charset="0"/>
                <a:cs typeface="Arial" pitchFamily="34" charset="0"/>
              </a:rPr>
              <a:t>Између два светска рата Библиотека Матице српске је наставила да делује као јавна и научна библиотека: као јавна библиотека настојала је да књигу учини што доступнијом читаоцу, као научна библиотека тежила је да формира збирке које ће служити при истраживачком раду на проучавању Војводине, јер је Матица српска своју делатност усмерила у том правцу. </a:t>
            </a:r>
            <a:endParaRPr lang="en-US" sz="1800" dirty="0">
              <a:latin typeface="Arial" pitchFamily="34" charset="0"/>
              <a:cs typeface="Arial" pitchFamily="34" charset="0"/>
            </a:endParaRPr>
          </a:p>
          <a:p>
            <a:pPr algn="just">
              <a:buFont typeface="Wingdings" pitchFamily="2" charset="2"/>
              <a:buChar char="Ø"/>
            </a:pPr>
            <a:endParaRPr lang="en-US" sz="1800" dirty="0">
              <a:latin typeface="Arial" pitchFamily="34" charset="0"/>
              <a:cs typeface="Arial" pitchFamily="34" charset="0"/>
            </a:endParaRPr>
          </a:p>
          <a:p>
            <a:pPr algn="just">
              <a:buFont typeface="Wingdings" pitchFamily="2" charset="2"/>
              <a:buChar char="Ø"/>
            </a:pPr>
            <a:r>
              <a:rPr lang="ru-RU" sz="1800" dirty="0">
                <a:latin typeface="Arial" pitchFamily="34" charset="0"/>
                <a:cs typeface="Arial" pitchFamily="34" charset="0"/>
              </a:rPr>
              <a:t>Током оба светска рата Библиотека је била затворена, а њене збирке су, срећом, остале готово нетакнуте.</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20688"/>
            <a:ext cx="9036496" cy="5943600"/>
          </a:xfrm>
        </p:spPr>
        <p:txBody>
          <a:bodyPr>
            <a:normAutofit/>
          </a:bodyPr>
          <a:lstStyle/>
          <a:p>
            <a:pPr algn="just">
              <a:buFont typeface="Wingdings" pitchFamily="2" charset="2"/>
              <a:buChar char="Ø"/>
            </a:pPr>
            <a:r>
              <a:rPr lang="ru-RU" sz="1800" dirty="0">
                <a:solidFill>
                  <a:srgbClr val="C00000"/>
                </a:solidFill>
                <a:latin typeface="Arial" pitchFamily="34" charset="0"/>
                <a:cs typeface="Arial" pitchFamily="34" charset="0"/>
              </a:rPr>
              <a:t>Од 1948. године постаје Централна (матична) библиотека Војводине </a:t>
            </a:r>
            <a:r>
              <a:rPr lang="ru-RU" sz="1800" dirty="0">
                <a:latin typeface="Arial" pitchFamily="34" charset="0"/>
                <a:cs typeface="Arial" pitchFamily="34" charset="0"/>
              </a:rPr>
              <a:t>и почиње да прима обавезни примерак свих штампаних публикација из Србије </a:t>
            </a:r>
            <a:endParaRPr lang="en-US" sz="1800" dirty="0">
              <a:latin typeface="Arial" pitchFamily="34" charset="0"/>
              <a:cs typeface="Arial" pitchFamily="34" charset="0"/>
            </a:endParaRPr>
          </a:p>
          <a:p>
            <a:pPr algn="just">
              <a:buFont typeface="Wingdings" pitchFamily="2" charset="2"/>
              <a:buChar char="Ø"/>
            </a:pPr>
            <a:endParaRPr lang="en-US" sz="1800" dirty="0">
              <a:latin typeface="Arial" pitchFamily="34" charset="0"/>
              <a:cs typeface="Arial" pitchFamily="34" charset="0"/>
            </a:endParaRPr>
          </a:p>
          <a:p>
            <a:pPr algn="just">
              <a:buFont typeface="Wingdings" pitchFamily="2" charset="2"/>
              <a:buChar char="Ø"/>
            </a:pPr>
            <a:r>
              <a:rPr lang="ru-RU" sz="1800" dirty="0">
                <a:solidFill>
                  <a:srgbClr val="C00000"/>
                </a:solidFill>
                <a:latin typeface="Arial" pitchFamily="34" charset="0"/>
                <a:cs typeface="Arial" pitchFamily="34" charset="0"/>
              </a:rPr>
              <a:t>Самостална установа постаје 1958. године</a:t>
            </a:r>
            <a:r>
              <a:rPr lang="ru-RU" sz="1800" dirty="0">
                <a:latin typeface="Arial" pitchFamily="34" charset="0"/>
                <a:cs typeface="Arial" pitchFamily="34" charset="0"/>
              </a:rPr>
              <a:t>. </a:t>
            </a:r>
            <a:endParaRPr lang="en-US" sz="1800" dirty="0">
              <a:latin typeface="Arial" pitchFamily="34" charset="0"/>
              <a:cs typeface="Arial" pitchFamily="34" charset="0"/>
            </a:endParaRPr>
          </a:p>
          <a:p>
            <a:pPr algn="just">
              <a:buFont typeface="Wingdings" pitchFamily="2" charset="2"/>
              <a:buChar char="Ø"/>
            </a:pPr>
            <a:endParaRPr lang="en-US" sz="1800" dirty="0">
              <a:latin typeface="Arial" pitchFamily="34" charset="0"/>
              <a:cs typeface="Arial" pitchFamily="34" charset="0"/>
            </a:endParaRPr>
          </a:p>
          <a:p>
            <a:pPr algn="just">
              <a:buFont typeface="Wingdings" pitchFamily="2" charset="2"/>
              <a:buChar char="Ø"/>
            </a:pPr>
            <a:r>
              <a:rPr lang="ru-RU" sz="1800" dirty="0">
                <a:latin typeface="Arial" pitchFamily="34" charset="0"/>
                <a:cs typeface="Arial" pitchFamily="34" charset="0"/>
              </a:rPr>
              <a:t>Од оснивања Универзитета у Новом Саду (1960) доприноси развоју научног рада на овом Универзитету практично обављајући и функције универзитетске библиотеке. </a:t>
            </a:r>
            <a:endParaRPr lang="en-US" sz="1800" dirty="0">
              <a:latin typeface="Arial" pitchFamily="34" charset="0"/>
              <a:cs typeface="Arial" pitchFamily="34" charset="0"/>
            </a:endParaRPr>
          </a:p>
          <a:p>
            <a:pPr algn="just">
              <a:buFont typeface="Wingdings" pitchFamily="2" charset="2"/>
              <a:buChar char="Ø"/>
            </a:pPr>
            <a:endParaRPr lang="en-US" sz="1800" dirty="0">
              <a:latin typeface="Arial" pitchFamily="34" charset="0"/>
              <a:cs typeface="Arial" pitchFamily="34" charset="0"/>
            </a:endParaRPr>
          </a:p>
          <a:p>
            <a:pPr algn="just">
              <a:buFont typeface="Wingdings" pitchFamily="2" charset="2"/>
              <a:buChar char="Ø"/>
            </a:pPr>
            <a:r>
              <a:rPr lang="ru-RU" sz="1800" dirty="0">
                <a:latin typeface="Arial" pitchFamily="34" charset="0"/>
                <a:cs typeface="Arial" pitchFamily="34" charset="0"/>
              </a:rPr>
              <a:t>Према одредбама Закона о библиотечкој делатности из 1994. године, Народна библиотека Србије у остваривању општег интереса у библиотечкој делатности Републике сарађује са Библиотеком Матице српске.  </a:t>
            </a:r>
            <a:endParaRPr lang="en-US" sz="1800" dirty="0">
              <a:latin typeface="Arial" pitchFamily="34" charset="0"/>
              <a:cs typeface="Arial" pitchFamily="34" charset="0"/>
            </a:endParaRPr>
          </a:p>
          <a:p>
            <a:pPr algn="just">
              <a:buFont typeface="Wingdings" pitchFamily="2" charset="2"/>
              <a:buChar char="Ø"/>
            </a:pPr>
            <a:endParaRPr lang="en-US" sz="1800" dirty="0">
              <a:latin typeface="Arial" pitchFamily="34" charset="0"/>
              <a:cs typeface="Arial" pitchFamily="34" charset="0"/>
            </a:endParaRPr>
          </a:p>
          <a:p>
            <a:pPr algn="just">
              <a:buFont typeface="Wingdings" pitchFamily="2" charset="2"/>
              <a:buChar char="Ø"/>
            </a:pPr>
            <a:r>
              <a:rPr lang="ru-RU" sz="1800" dirty="0">
                <a:latin typeface="Arial" pitchFamily="34" charset="0"/>
                <a:cs typeface="Arial" pitchFamily="34" charset="0"/>
              </a:rPr>
              <a:t>Библиотека Матице српске обавља матичне функције и организује стручне испите за библиотек</a:t>
            </a:r>
            <a:r>
              <a:rPr lang="x-none" sz="1800" dirty="0">
                <a:latin typeface="Arial" pitchFamily="34" charset="0"/>
                <a:cs typeface="Arial" pitchFamily="34" charset="0"/>
              </a:rPr>
              <a:t>аре</a:t>
            </a:r>
            <a:r>
              <a:rPr lang="ru-RU" sz="1800" dirty="0">
                <a:latin typeface="Arial" pitchFamily="34" charset="0"/>
                <a:cs typeface="Arial" pitchFamily="34" charset="0"/>
              </a:rPr>
              <a:t> у Војводини. </a:t>
            </a:r>
            <a:endParaRPr lang="en-US" sz="1800" dirty="0">
              <a:latin typeface="Arial" pitchFamily="34" charset="0"/>
              <a:cs typeface="Arial" pitchFamily="34" charset="0"/>
            </a:endParaRPr>
          </a:p>
          <a:p>
            <a:pPr algn="just">
              <a:buFont typeface="Wingdings" pitchFamily="2" charset="2"/>
              <a:buChar char="Ø"/>
            </a:pPr>
            <a:endParaRPr lang="en-US" sz="1800" dirty="0">
              <a:latin typeface="Arial" pitchFamily="34" charset="0"/>
              <a:cs typeface="Arial" pitchFamily="34" charset="0"/>
            </a:endParaRPr>
          </a:p>
          <a:p>
            <a:pPr algn="just">
              <a:buFont typeface="Wingdings" pitchFamily="2" charset="2"/>
              <a:buChar char="Ø"/>
            </a:pPr>
            <a:r>
              <a:rPr lang="ru-RU" sz="1800" dirty="0">
                <a:latin typeface="Arial" pitchFamily="34" charset="0"/>
                <a:cs typeface="Arial" pitchFamily="34" charset="0"/>
              </a:rPr>
              <a:t>По фондовима она је претежно </a:t>
            </a:r>
            <a:r>
              <a:rPr lang="ru-RU" sz="1800" dirty="0">
                <a:solidFill>
                  <a:srgbClr val="C00000"/>
                </a:solidFill>
                <a:latin typeface="Arial" pitchFamily="34" charset="0"/>
                <a:cs typeface="Arial" pitchFamily="34" charset="0"/>
              </a:rPr>
              <a:t>универзитетска и научна библиотека</a:t>
            </a:r>
            <a:r>
              <a:rPr lang="ru-RU" sz="1800" dirty="0">
                <a:latin typeface="Arial" pitchFamily="34" charset="0"/>
                <a:cs typeface="Arial" pitchFamily="34" charset="0"/>
              </a:rPr>
              <a:t>.</a:t>
            </a:r>
            <a:endParaRPr lang="en-US"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764704"/>
            <a:ext cx="9144000" cy="6400800"/>
          </a:xfrm>
        </p:spPr>
        <p:txBody>
          <a:bodyPr>
            <a:normAutofit/>
          </a:bodyPr>
          <a:lstStyle/>
          <a:p>
            <a:pPr marL="0" indent="0">
              <a:buNone/>
            </a:pPr>
            <a:r>
              <a:rPr lang="sr-Cyrl-CS" sz="1800" b="1" dirty="0">
                <a:solidFill>
                  <a:srgbClr val="C00000"/>
                </a:solidFill>
                <a:latin typeface="Arial" pitchFamily="34" charset="0"/>
                <a:cs typeface="Arial" pitchFamily="34" charset="0"/>
              </a:rPr>
              <a:t>       САВРЕМЕНЕ ФУНКЦИЈЕ БИБЛИОТЕКЕ МАТИЦЕ СРПСКЕ </a:t>
            </a:r>
            <a:r>
              <a:rPr lang="sr-Cyrl-CS" sz="1800" dirty="0">
                <a:latin typeface="Arial" pitchFamily="34" charset="0"/>
                <a:cs typeface="Arial" pitchFamily="34" charset="0"/>
              </a:rPr>
              <a:t>су:</a:t>
            </a:r>
          </a:p>
          <a:p>
            <a:endParaRPr lang="sr-Cyrl-CS" sz="1800" dirty="0">
              <a:latin typeface="Arial" pitchFamily="34" charset="0"/>
              <a:cs typeface="Arial" pitchFamily="34" charset="0"/>
            </a:endParaRPr>
          </a:p>
          <a:p>
            <a:pPr marL="457200" indent="-457200" algn="just">
              <a:buFont typeface="+mj-lt"/>
              <a:buAutoNum type="arabicPeriod"/>
            </a:pPr>
            <a:r>
              <a:rPr lang="sr-Cyrl-CS" sz="1800" dirty="0">
                <a:latin typeface="Arial" pitchFamily="34" charset="0"/>
                <a:cs typeface="Arial" pitchFamily="34" charset="0"/>
              </a:rPr>
              <a:t>води регистар библиотека на територији Војводине</a:t>
            </a:r>
          </a:p>
          <a:p>
            <a:pPr marL="457200" indent="-457200" algn="just">
              <a:buFont typeface="+mj-lt"/>
              <a:buAutoNum type="arabicPeriod"/>
            </a:pPr>
            <a:r>
              <a:rPr lang="sr-Cyrl-CS" sz="1800" dirty="0">
                <a:latin typeface="Arial" pitchFamily="34" charset="0"/>
                <a:cs typeface="Arial" pitchFamily="34" charset="0"/>
              </a:rPr>
              <a:t>води каталог књига и периодичних публикација у библиотекама Војводине</a:t>
            </a:r>
          </a:p>
          <a:p>
            <a:pPr marL="457200" indent="-457200" algn="just">
              <a:buFont typeface="+mj-lt"/>
              <a:buAutoNum type="arabicPeriod"/>
            </a:pPr>
            <a:r>
              <a:rPr lang="sr-Cyrl-CS" sz="1800" dirty="0">
                <a:latin typeface="Arial" pitchFamily="34" charset="0"/>
                <a:cs typeface="Arial" pitchFamily="34" charset="0"/>
              </a:rPr>
              <a:t>прима и чува обавезни примерак</a:t>
            </a:r>
          </a:p>
          <a:p>
            <a:pPr marL="457200" indent="-457200" algn="just">
              <a:buFont typeface="+mj-lt"/>
              <a:buAutoNum type="arabicPeriod"/>
            </a:pPr>
            <a:r>
              <a:rPr lang="sr-Cyrl-CS" sz="1800" dirty="0">
                <a:latin typeface="Arial" pitchFamily="34" charset="0"/>
                <a:cs typeface="Arial" pitchFamily="34" charset="0"/>
              </a:rPr>
              <a:t>израђује </a:t>
            </a:r>
            <a:r>
              <a:rPr lang="sr-Latn-CS" sz="1800" dirty="0">
                <a:latin typeface="Arial" pitchFamily="34" charset="0"/>
                <a:cs typeface="Arial" pitchFamily="34" charset="0"/>
              </a:rPr>
              <a:t>CIP</a:t>
            </a:r>
            <a:r>
              <a:rPr lang="sr-Cyrl-CS" sz="1800" dirty="0">
                <a:latin typeface="Arial" pitchFamily="34" charset="0"/>
                <a:cs typeface="Arial" pitchFamily="34" charset="0"/>
              </a:rPr>
              <a:t> за публикације објављене на територији Војводине</a:t>
            </a:r>
          </a:p>
          <a:p>
            <a:pPr marL="457200" indent="-457200" algn="just">
              <a:buFont typeface="+mj-lt"/>
              <a:buAutoNum type="arabicPeriod"/>
            </a:pPr>
            <a:r>
              <a:rPr lang="sr-Cyrl-CS" sz="1800" dirty="0">
                <a:latin typeface="Arial" pitchFamily="34" charset="0"/>
                <a:cs typeface="Arial" pitchFamily="34" charset="0"/>
              </a:rPr>
              <a:t>прима и чува један примерак одбрањених докторских дисертација и мастер радова на факултетима са територије Војводине</a:t>
            </a:r>
          </a:p>
          <a:p>
            <a:pPr marL="457200" indent="-457200" algn="just">
              <a:buFont typeface="+mj-lt"/>
              <a:buAutoNum type="arabicPeriod"/>
            </a:pPr>
            <a:r>
              <a:rPr lang="sr-Cyrl-CS" sz="1800" dirty="0">
                <a:latin typeface="Arial" pitchFamily="34" charset="0"/>
                <a:cs typeface="Arial" pitchFamily="34" charset="0"/>
              </a:rPr>
              <a:t>израђује библиографије</a:t>
            </a:r>
            <a:r>
              <a:rPr lang="ru-RU" sz="1800" dirty="0"/>
              <a:t> </a:t>
            </a:r>
            <a:r>
              <a:rPr lang="ru-RU" sz="1800" dirty="0">
                <a:latin typeface="Arial" pitchFamily="34" charset="0"/>
                <a:cs typeface="Arial" pitchFamily="34" charset="0"/>
              </a:rPr>
              <a:t>(најзначајнија је израда и објављивање текуће </a:t>
            </a:r>
            <a:r>
              <a:rPr lang="ru-RU" sz="1800" i="1" dirty="0">
                <a:solidFill>
                  <a:srgbClr val="C00000"/>
                </a:solidFill>
                <a:latin typeface="Arial" pitchFamily="34" charset="0"/>
                <a:cs typeface="Arial" pitchFamily="34" charset="0"/>
              </a:rPr>
              <a:t>Библиографије књига у Војводини </a:t>
            </a:r>
            <a:r>
              <a:rPr lang="ru-RU" sz="1800" dirty="0">
                <a:latin typeface="Arial" pitchFamily="34" charset="0"/>
                <a:cs typeface="Arial" pitchFamily="34" charset="0"/>
              </a:rPr>
              <a:t>која је започета 1981. године. У Библиотеци се израђују и персоналне и специјалне библиографије. Компјутерски се обрађују текстови из периодичних публикација које издаје Матица српска (</a:t>
            </a:r>
            <a:r>
              <a:rPr lang="ru-RU" sz="1800" i="1" dirty="0">
                <a:latin typeface="Arial" pitchFamily="34" charset="0"/>
                <a:cs typeface="Arial" pitchFamily="34" charset="0"/>
              </a:rPr>
              <a:t>Летопис</a:t>
            </a:r>
            <a:r>
              <a:rPr lang="ru-RU" sz="1800" dirty="0">
                <a:latin typeface="Arial" pitchFamily="34" charset="0"/>
                <a:cs typeface="Arial" pitchFamily="34" charset="0"/>
              </a:rPr>
              <a:t>, научни </a:t>
            </a:r>
            <a:r>
              <a:rPr lang="ru-RU" sz="1800" i="1" dirty="0">
                <a:latin typeface="Arial" pitchFamily="34" charset="0"/>
                <a:cs typeface="Arial" pitchFamily="34" charset="0"/>
              </a:rPr>
              <a:t>Зборници</a:t>
            </a:r>
            <a:r>
              <a:rPr lang="ru-RU" sz="1800" dirty="0">
                <a:latin typeface="Arial" pitchFamily="34" charset="0"/>
                <a:cs typeface="Arial" pitchFamily="34" charset="0"/>
              </a:rPr>
              <a:t>), </a:t>
            </a:r>
            <a:r>
              <a:rPr lang="ru-RU" sz="1800" b="1" i="1" dirty="0">
                <a:latin typeface="Arial" pitchFamily="34" charset="0"/>
                <a:cs typeface="Arial" pitchFamily="34" charset="0"/>
              </a:rPr>
              <a:t>Годишњака Библиотеке Матице српске</a:t>
            </a:r>
            <a:r>
              <a:rPr lang="ru-RU" sz="1800" dirty="0">
                <a:latin typeface="Arial" pitchFamily="34" charset="0"/>
                <a:cs typeface="Arial" pitchFamily="34" charset="0"/>
              </a:rPr>
              <a:t>, као и из других часописа и листова. Значај аналитичке обраде је вишеструк, како за пружање информација читаоцима, тако и у припреми штампаних библиографија ових публикација. Редовно се обрађују и књиге које садрже посвете и потписе аутора као и књиге са различитим печатима и ex-librisima</a:t>
            </a:r>
          </a:p>
          <a:p>
            <a:pPr marL="457200" indent="-457200">
              <a:buFont typeface="+mj-lt"/>
              <a:buAutoNum type="arabicPeriod"/>
            </a:pPr>
            <a:endParaRPr lang="sr-Cyrl-CS" sz="2000" dirty="0">
              <a:latin typeface="Arial" pitchFamily="34" charset="0"/>
              <a:cs typeface="Arial" pitchFamily="34" charset="0"/>
            </a:endParaRPr>
          </a:p>
          <a:p>
            <a:pPr marL="457200" indent="-457200">
              <a:buFont typeface="+mj-lt"/>
              <a:buAutoNum type="arabicPeriod"/>
            </a:pPr>
            <a:endParaRPr lang="sr-Cyrl-CS" sz="2000" dirty="0">
              <a:latin typeface="Arial" pitchFamily="34" charset="0"/>
              <a:cs typeface="Arial" pitchFamily="34" charset="0"/>
            </a:endParaRPr>
          </a:p>
          <a:p>
            <a:endParaRPr lang="en-US" sz="2000" dirty="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762000"/>
            <a:ext cx="8229600" cy="5867400"/>
          </a:xfrm>
        </p:spPr>
        <p:txBody>
          <a:bodyPr vert="horz" lIns="91440" tIns="45720" rIns="91440" bIns="45720" rtlCol="0" anchor="t">
            <a:normAutofit fontScale="55000" lnSpcReduction="20000"/>
          </a:bodyPr>
          <a:lstStyle/>
          <a:p>
            <a:pPr algn="just">
              <a:buFont typeface="Wingdings" pitchFamily="2" charset="2"/>
              <a:buChar char="v"/>
            </a:pPr>
            <a:r>
              <a:rPr lang="sr-Cyrl-CS" b="1" dirty="0">
                <a:latin typeface="Arial" pitchFamily="34" charset="0"/>
                <a:cs typeface="Arial" pitchFamily="34" charset="0"/>
              </a:rPr>
              <a:t>Статус предмета: </a:t>
            </a:r>
            <a:r>
              <a:rPr lang="sr-Cyrl-CS" dirty="0">
                <a:latin typeface="Arial" pitchFamily="34" charset="0"/>
                <a:cs typeface="Arial" pitchFamily="34" charset="0"/>
              </a:rPr>
              <a:t>Обавезан</a:t>
            </a:r>
            <a:endParaRPr lang="en-US" dirty="0">
              <a:latin typeface="Arial" pitchFamily="34" charset="0"/>
              <a:cs typeface="Arial" pitchFamily="34" charset="0"/>
            </a:endParaRPr>
          </a:p>
          <a:p>
            <a:pPr algn="just">
              <a:buFont typeface="Wingdings" pitchFamily="2" charset="2"/>
              <a:buChar char="v"/>
            </a:pPr>
            <a:r>
              <a:rPr lang="sr-Cyrl-CS" b="1" dirty="0">
                <a:latin typeface="Arial" pitchFamily="34" charset="0"/>
                <a:cs typeface="Arial" pitchFamily="34" charset="0"/>
              </a:rPr>
              <a:t>Број ЕСПБ</a:t>
            </a:r>
            <a:r>
              <a:rPr lang="sr-Latn-CS" b="1" dirty="0">
                <a:latin typeface="Arial" pitchFamily="34" charset="0"/>
                <a:cs typeface="Arial" pitchFamily="34" charset="0"/>
              </a:rPr>
              <a:t>: </a:t>
            </a:r>
            <a:r>
              <a:rPr lang="sr-Cyrl-CS" dirty="0">
                <a:latin typeface="Arial" pitchFamily="34" charset="0"/>
                <a:cs typeface="Arial" pitchFamily="34" charset="0"/>
              </a:rPr>
              <a:t>6</a:t>
            </a:r>
            <a:endParaRPr lang="en-US" dirty="0">
              <a:latin typeface="Arial" pitchFamily="34" charset="0"/>
              <a:cs typeface="Arial" pitchFamily="34" charset="0"/>
            </a:endParaRPr>
          </a:p>
          <a:p>
            <a:pPr algn="just">
              <a:buFont typeface="Wingdings" pitchFamily="2" charset="2"/>
              <a:buChar char="v"/>
            </a:pPr>
            <a:r>
              <a:rPr lang="sr-Cyrl-CS" b="1" dirty="0">
                <a:latin typeface="Arial" pitchFamily="34" charset="0"/>
                <a:cs typeface="Arial" pitchFamily="34" charset="0"/>
              </a:rPr>
              <a:t>Литература:</a:t>
            </a:r>
            <a:endParaRPr lang="en-US" dirty="0">
              <a:latin typeface="Arial" pitchFamily="34" charset="0"/>
              <a:cs typeface="Arial" pitchFamily="34" charset="0"/>
            </a:endParaRPr>
          </a:p>
          <a:p>
            <a:pPr marL="0" indent="0" algn="just">
              <a:buNone/>
            </a:pPr>
            <a:r>
              <a:rPr lang="sr-Cyrl-CS" dirty="0">
                <a:ea typeface="+mn-lt"/>
                <a:cs typeface="+mn-lt"/>
              </a:rPr>
              <a:t>1. </a:t>
            </a:r>
            <a:r>
              <a:rPr lang="sr-Cyrl-CS" dirty="0" err="1">
                <a:ea typeface="+mn-lt"/>
                <a:cs typeface="+mn-lt"/>
              </a:rPr>
              <a:t>Стокић</a:t>
            </a:r>
            <a:r>
              <a:rPr lang="sr-Cyrl-CS" dirty="0">
                <a:ea typeface="+mn-lt"/>
                <a:cs typeface="+mn-lt"/>
              </a:rPr>
              <a:t> </a:t>
            </a:r>
            <a:r>
              <a:rPr lang="sr-Cyrl-CS" dirty="0" err="1">
                <a:ea typeface="+mn-lt"/>
                <a:cs typeface="+mn-lt"/>
              </a:rPr>
              <a:t>Симончић</a:t>
            </a:r>
            <a:r>
              <a:rPr lang="sr-Cyrl-CS" dirty="0">
                <a:ea typeface="+mn-lt"/>
                <a:cs typeface="+mn-lt"/>
              </a:rPr>
              <a:t> Г., Вучковић Ж. (2012). </a:t>
            </a:r>
            <a:r>
              <a:rPr lang="sr-Cyrl-CS" i="1" dirty="0">
                <a:ea typeface="+mn-lt"/>
                <a:cs typeface="+mn-lt"/>
              </a:rPr>
              <a:t>Библиотеке и идентитет</a:t>
            </a:r>
            <a:r>
              <a:rPr lang="sr-Cyrl-CS" dirty="0">
                <a:ea typeface="+mn-lt"/>
                <a:cs typeface="+mn-lt"/>
              </a:rPr>
              <a:t>. Панчево: </a:t>
            </a:r>
            <a:r>
              <a:rPr lang="sr-Cyrl-CS">
                <a:ea typeface="+mn-lt"/>
                <a:cs typeface="+mn-lt"/>
              </a:rPr>
              <a:t>Градска библиотека.</a:t>
            </a:r>
            <a:endParaRPr lang="sr-Latn-CS" dirty="0">
              <a:ea typeface="+mn-lt"/>
              <a:cs typeface="+mn-lt"/>
            </a:endParaRPr>
          </a:p>
          <a:p>
            <a:pPr marL="0" indent="0" algn="just">
              <a:buNone/>
            </a:pPr>
            <a:r>
              <a:rPr lang="sr">
                <a:ea typeface="+mn-lt"/>
                <a:cs typeface="+mn-lt"/>
              </a:rPr>
              <a:t>2. Брофи</a:t>
            </a:r>
            <a:r>
              <a:rPr lang="sr-Cyrl-CS" dirty="0">
                <a:ea typeface="+mn-lt"/>
                <a:cs typeface="+mn-lt"/>
              </a:rPr>
              <a:t>, П. (2005)</a:t>
            </a:r>
            <a:r>
              <a:rPr lang="sr" dirty="0">
                <a:ea typeface="+mn-lt"/>
                <a:cs typeface="+mn-lt"/>
              </a:rPr>
              <a:t>.  </a:t>
            </a:r>
            <a:r>
              <a:rPr lang="sr-Cyrl-CS" i="1" dirty="0">
                <a:ea typeface="+mn-lt"/>
                <a:cs typeface="+mn-lt"/>
              </a:rPr>
              <a:t>Библиотека у 21. веку</a:t>
            </a:r>
            <a:r>
              <a:rPr lang="sr">
                <a:ea typeface="+mn-lt"/>
                <a:cs typeface="+mn-lt"/>
              </a:rPr>
              <a:t>. Београд: Clio.</a:t>
            </a:r>
          </a:p>
          <a:p>
            <a:pPr marL="0" indent="0" algn="just">
              <a:buNone/>
            </a:pPr>
            <a:r>
              <a:rPr lang="sr">
                <a:ea typeface="+mn-lt"/>
                <a:cs typeface="+mn-lt"/>
              </a:rPr>
              <a:t>3. Вучковић</a:t>
            </a:r>
            <a:r>
              <a:rPr lang="sr-Cyrl-CS" dirty="0">
                <a:ea typeface="+mn-lt"/>
                <a:cs typeface="+mn-lt"/>
              </a:rPr>
              <a:t>, Ж. (2003)</a:t>
            </a:r>
            <a:r>
              <a:rPr lang="sr" dirty="0">
                <a:ea typeface="+mn-lt"/>
                <a:cs typeface="+mn-lt"/>
              </a:rPr>
              <a:t>. </a:t>
            </a:r>
            <a:r>
              <a:rPr lang="sr-Cyrl-CS" i="1" dirty="0">
                <a:ea typeface="+mn-lt"/>
                <a:cs typeface="+mn-lt"/>
              </a:rPr>
              <a:t>Јавне библиотеке и јавно знање</a:t>
            </a:r>
            <a:r>
              <a:rPr lang="sr">
                <a:ea typeface="+mn-lt"/>
                <a:cs typeface="+mn-lt"/>
              </a:rPr>
              <a:t>. Нови Сад:</a:t>
            </a:r>
            <a:r>
              <a:rPr lang="sr-Cyrl-CS">
                <a:ea typeface="+mn-lt"/>
                <a:cs typeface="+mn-lt"/>
              </a:rPr>
              <a:t> БМС.</a:t>
            </a:r>
            <a:endParaRPr lang="en-US">
              <a:cs typeface="Calibri"/>
            </a:endParaRPr>
          </a:p>
          <a:p>
            <a:pPr marL="0" indent="0" algn="just">
              <a:buNone/>
            </a:pPr>
            <a:r>
              <a:rPr lang="sr">
                <a:ea typeface="+mn-lt"/>
                <a:cs typeface="+mn-lt"/>
              </a:rPr>
              <a:t>4. Вучковић</a:t>
            </a:r>
            <a:r>
              <a:rPr lang="sr-Cyrl-CS" dirty="0">
                <a:ea typeface="+mn-lt"/>
                <a:cs typeface="+mn-lt"/>
              </a:rPr>
              <a:t>, Ж. (1997)</a:t>
            </a:r>
            <a:r>
              <a:rPr lang="sr" dirty="0">
                <a:ea typeface="+mn-lt"/>
                <a:cs typeface="+mn-lt"/>
              </a:rPr>
              <a:t>. </a:t>
            </a:r>
            <a:r>
              <a:rPr lang="sr-Cyrl-CS" i="1" dirty="0">
                <a:ea typeface="+mn-lt"/>
                <a:cs typeface="+mn-lt"/>
              </a:rPr>
              <a:t>Ка савременој библиотеци</a:t>
            </a:r>
            <a:r>
              <a:rPr lang="sr">
                <a:ea typeface="+mn-lt"/>
                <a:cs typeface="+mn-lt"/>
              </a:rPr>
              <a:t>. Нови Сад: БМС</a:t>
            </a:r>
            <a:endParaRPr lang="x-none">
              <a:ea typeface="+mn-lt"/>
              <a:cs typeface="+mn-lt"/>
            </a:endParaRPr>
          </a:p>
          <a:p>
            <a:pPr marL="0" indent="0" algn="just">
              <a:buNone/>
            </a:pPr>
            <a:r>
              <a:rPr lang="sr">
                <a:ea typeface="+mn-lt"/>
                <a:cs typeface="+mn-lt"/>
              </a:rPr>
              <a:t>5. Уркхарт</a:t>
            </a:r>
            <a:r>
              <a:rPr lang="sr-Cyrl-CS" dirty="0">
                <a:ea typeface="+mn-lt"/>
                <a:cs typeface="+mn-lt"/>
              </a:rPr>
              <a:t>, Д. (1986). </a:t>
            </a:r>
            <a:r>
              <a:rPr lang="sr-Cyrl-CS" i="1" dirty="0">
                <a:ea typeface="+mn-lt"/>
                <a:cs typeface="+mn-lt"/>
              </a:rPr>
              <a:t>Начела библиотекарства</a:t>
            </a:r>
            <a:r>
              <a:rPr lang="sr" dirty="0">
                <a:ea typeface="+mn-lt"/>
                <a:cs typeface="+mn-lt"/>
              </a:rPr>
              <a:t>. Ријека: ИЦ Ријека</a:t>
            </a:r>
            <a:r>
              <a:rPr lang="sr-Cyrl-CS" dirty="0">
                <a:ea typeface="+mn-lt"/>
                <a:cs typeface="+mn-lt"/>
              </a:rPr>
              <a:t> </a:t>
            </a:r>
            <a:endParaRPr lang="x-none">
              <a:cs typeface="Calibri"/>
            </a:endParaRPr>
          </a:p>
          <a:p>
            <a:pPr marL="514350" indent="-66675" algn="just">
              <a:buAutoNum type="arabicPeriod"/>
            </a:pPr>
            <a:endParaRPr lang="sr-Cyrl-CS" dirty="0">
              <a:latin typeface="Arial" pitchFamily="34" charset="0"/>
              <a:cs typeface="Arial" pitchFamily="34" charset="0"/>
            </a:endParaRPr>
          </a:p>
          <a:p>
            <a:pPr algn="just">
              <a:buFont typeface="Wingdings" pitchFamily="2" charset="2"/>
              <a:buChar char="v"/>
            </a:pPr>
            <a:r>
              <a:rPr lang="x-none" b="1" dirty="0">
                <a:latin typeface="Arial" pitchFamily="34" charset="0"/>
                <a:cs typeface="Arial" pitchFamily="34" charset="0"/>
              </a:rPr>
              <a:t>Предавања:</a:t>
            </a:r>
            <a:r>
              <a:rPr lang="x-none" dirty="0">
                <a:latin typeface="Arial" pitchFamily="34" charset="0"/>
                <a:cs typeface="Arial" pitchFamily="34" charset="0"/>
              </a:rPr>
              <a:t> 3 часа</a:t>
            </a:r>
          </a:p>
          <a:p>
            <a:pPr algn="just">
              <a:buFont typeface="Wingdings" pitchFamily="2" charset="2"/>
              <a:buChar char="v"/>
            </a:pPr>
            <a:r>
              <a:rPr lang="x-none" b="1" dirty="0">
                <a:latin typeface="Arial" pitchFamily="34" charset="0"/>
                <a:cs typeface="Arial" pitchFamily="34" charset="0"/>
              </a:rPr>
              <a:t>Вежбе: </a:t>
            </a:r>
            <a:r>
              <a:rPr lang="x-none" dirty="0">
                <a:latin typeface="Arial" pitchFamily="34" charset="0"/>
                <a:cs typeface="Arial" pitchFamily="34" charset="0"/>
              </a:rPr>
              <a:t>2 часа</a:t>
            </a:r>
          </a:p>
          <a:p>
            <a:pPr algn="just">
              <a:buFont typeface="Wingdings" pitchFamily="2" charset="2"/>
              <a:buChar char="v"/>
            </a:pPr>
            <a:r>
              <a:rPr lang="x-none" b="1" dirty="0">
                <a:latin typeface="Arial" pitchFamily="34" charset="0"/>
                <a:cs typeface="Arial" pitchFamily="34" charset="0"/>
              </a:rPr>
              <a:t>Методе извођења наставе: </a:t>
            </a:r>
            <a:r>
              <a:rPr lang="x-none" dirty="0">
                <a:latin typeface="Arial" pitchFamily="34" charset="0"/>
                <a:cs typeface="Arial" pitchFamily="34" charset="0"/>
              </a:rPr>
              <a:t>Предавања, дискусије, студије случаја, претраживање Интернета.</a:t>
            </a:r>
          </a:p>
          <a:p>
            <a:pPr algn="just">
              <a:buNone/>
            </a:pPr>
            <a:endParaRPr lang="x-none" dirty="0">
              <a:latin typeface="Arial" pitchFamily="34" charset="0"/>
              <a:cs typeface="Arial" pitchFamily="34" charset="0"/>
            </a:endParaRPr>
          </a:p>
          <a:p>
            <a:pPr algn="just">
              <a:buFont typeface="Wingdings" pitchFamily="2" charset="2"/>
              <a:buChar char="v"/>
            </a:pPr>
            <a:r>
              <a:rPr lang="x-none" b="1" dirty="0">
                <a:latin typeface="Arial" pitchFamily="34" charset="0"/>
                <a:cs typeface="Arial" pitchFamily="34" charset="0"/>
              </a:rPr>
              <a:t>Оцена  знања (максимални број поена 100)</a:t>
            </a:r>
            <a:endParaRPr lang="x-none" dirty="0">
              <a:latin typeface="Arial" pitchFamily="34" charset="0"/>
              <a:cs typeface="Arial" pitchFamily="34" charset="0"/>
            </a:endParaRPr>
          </a:p>
          <a:p>
            <a:pPr algn="just">
              <a:buNone/>
            </a:pPr>
            <a:r>
              <a:rPr lang="x-none" b="1" dirty="0">
                <a:latin typeface="Arial" pitchFamily="34" charset="0"/>
                <a:cs typeface="Arial" pitchFamily="34" charset="0"/>
              </a:rPr>
              <a:t>1. Предиспитне обавезе</a:t>
            </a:r>
          </a:p>
          <a:p>
            <a:pPr marL="273050" indent="-6350" algn="just">
              <a:buNone/>
            </a:pPr>
            <a:r>
              <a:rPr lang="x-none" dirty="0">
                <a:latin typeface="Arial" pitchFamily="34" charset="0"/>
                <a:cs typeface="Arial" pitchFamily="34" charset="0"/>
              </a:rPr>
              <a:t>- активност у току предавања: </a:t>
            </a:r>
            <a:r>
              <a:rPr lang="x-none" b="1" dirty="0">
                <a:latin typeface="Arial" pitchFamily="34" charset="0"/>
                <a:cs typeface="Arial" pitchFamily="34" charset="0"/>
              </a:rPr>
              <a:t>10 поена</a:t>
            </a:r>
          </a:p>
          <a:p>
            <a:pPr marL="273050" indent="-6350" algn="just">
              <a:buNone/>
            </a:pPr>
            <a:r>
              <a:rPr lang="x-none" dirty="0">
                <a:latin typeface="Arial" pitchFamily="34" charset="0"/>
                <a:cs typeface="Arial" pitchFamily="34" charset="0"/>
              </a:rPr>
              <a:t>- колоквијум: </a:t>
            </a:r>
            <a:r>
              <a:rPr lang="x-none" b="1" dirty="0">
                <a:latin typeface="Arial" pitchFamily="34" charset="0"/>
                <a:cs typeface="Arial" pitchFamily="34" charset="0"/>
              </a:rPr>
              <a:t>20</a:t>
            </a:r>
            <a:endParaRPr lang="x-none" dirty="0">
              <a:latin typeface="Arial" pitchFamily="34" charset="0"/>
              <a:cs typeface="Arial" pitchFamily="34" charset="0"/>
            </a:endParaRPr>
          </a:p>
          <a:p>
            <a:pPr marL="273050" indent="-6350" algn="just">
              <a:buNone/>
            </a:pPr>
            <a:r>
              <a:rPr lang="x-none" dirty="0">
                <a:latin typeface="Arial" pitchFamily="34" charset="0"/>
                <a:cs typeface="Arial" pitchFamily="34" charset="0"/>
              </a:rPr>
              <a:t>- семинар: </a:t>
            </a:r>
            <a:r>
              <a:rPr lang="x-none" b="1" dirty="0">
                <a:latin typeface="Arial" pitchFamily="34" charset="0"/>
                <a:cs typeface="Arial" pitchFamily="34" charset="0"/>
              </a:rPr>
              <a:t>20</a:t>
            </a:r>
            <a:endParaRPr lang="x-none" dirty="0">
              <a:latin typeface="Arial" pitchFamily="34" charset="0"/>
              <a:cs typeface="Arial" pitchFamily="34" charset="0"/>
            </a:endParaRPr>
          </a:p>
          <a:p>
            <a:pPr algn="just">
              <a:buNone/>
            </a:pPr>
            <a:r>
              <a:rPr lang="x-none" b="1">
                <a:latin typeface="Arial"/>
                <a:cs typeface="Arial"/>
              </a:rPr>
              <a:t>2. Завршни испит</a:t>
            </a:r>
            <a:r>
              <a:rPr lang="sr-Cyrl-CS" dirty="0">
                <a:latin typeface="Arial"/>
                <a:cs typeface="Arial"/>
              </a:rPr>
              <a:t>:</a:t>
            </a:r>
            <a:r>
              <a:rPr lang="sr-Cyrl-CS" i="1" dirty="0">
                <a:latin typeface="Arial"/>
                <a:cs typeface="Arial"/>
              </a:rPr>
              <a:t> </a:t>
            </a:r>
            <a:r>
              <a:rPr lang="sr-Cyrl-CS" dirty="0">
                <a:latin typeface="Arial"/>
                <a:cs typeface="Arial"/>
              </a:rPr>
              <a:t>усмени испит </a:t>
            </a:r>
            <a:r>
              <a:rPr lang="sr-Cyrl-CS" b="1" dirty="0">
                <a:latin typeface="Arial"/>
                <a:cs typeface="Arial"/>
              </a:rPr>
              <a:t>50 поена</a:t>
            </a:r>
            <a:endParaRPr lang="en-US" dirty="0">
              <a:latin typeface="Arial"/>
              <a:cs typeface="Arial"/>
            </a:endParaRPr>
          </a:p>
          <a:p>
            <a:pPr>
              <a:buNone/>
            </a:pPr>
            <a:endParaRPr lang="en-US" dirty="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914400"/>
            <a:ext cx="9144000" cy="6705600"/>
          </a:xfrm>
        </p:spPr>
        <p:txBody>
          <a:bodyPr>
            <a:normAutofit/>
          </a:bodyPr>
          <a:lstStyle/>
          <a:p>
            <a:pPr marL="514350" indent="-514350" algn="just">
              <a:buAutoNum type="arabicPeriod" startAt="7"/>
            </a:pPr>
            <a:r>
              <a:rPr lang="ru-RU" sz="1800" dirty="0">
                <a:latin typeface="Arial" pitchFamily="34" charset="0"/>
                <a:cs typeface="Arial" pitchFamily="34" charset="0"/>
              </a:rPr>
              <a:t>посредује у позајмици и размени библиотечког материјала између библиотека</a:t>
            </a:r>
          </a:p>
          <a:p>
            <a:pPr marL="514350" indent="-514350" algn="just">
              <a:buAutoNum type="arabicPeriod" startAt="7"/>
            </a:pPr>
            <a:r>
              <a:rPr lang="ru-RU" sz="1800" dirty="0">
                <a:latin typeface="Arial" pitchFamily="34" charset="0"/>
                <a:cs typeface="Arial" pitchFamily="34" charset="0"/>
              </a:rPr>
              <a:t>сарађује са библиотекама у набавци библиотечког материјала из иностранства</a:t>
            </a:r>
          </a:p>
          <a:p>
            <a:pPr marL="514350" indent="-514350" algn="just">
              <a:buAutoNum type="arabicPeriod" startAt="7"/>
            </a:pPr>
            <a:r>
              <a:rPr lang="ru-RU" sz="1800" dirty="0">
                <a:latin typeface="Arial" pitchFamily="34" charset="0"/>
                <a:cs typeface="Arial" pitchFamily="34" charset="0"/>
              </a:rPr>
              <a:t>обавља рефералну делатност</a:t>
            </a:r>
          </a:p>
          <a:p>
            <a:pPr marL="514350" indent="-514350" algn="just">
              <a:buAutoNum type="arabicPeriod" startAt="7"/>
            </a:pPr>
            <a:r>
              <a:rPr lang="ru-RU" sz="1800" dirty="0">
                <a:latin typeface="Arial" pitchFamily="34" charset="0"/>
                <a:cs typeface="Arial" pitchFamily="34" charset="0"/>
              </a:rPr>
              <a:t>врши надзор над стручним радом библиотека које обављају матичне функције на територији Војводине </a:t>
            </a:r>
          </a:p>
          <a:p>
            <a:pPr marL="514350" indent="-514350" algn="just">
              <a:buNone/>
            </a:pPr>
            <a:endParaRPr lang="ru-RU" sz="1800" dirty="0">
              <a:latin typeface="Arial" pitchFamily="34" charset="0"/>
              <a:cs typeface="Arial" pitchFamily="34" charset="0"/>
            </a:endParaRPr>
          </a:p>
          <a:p>
            <a:pPr algn="just">
              <a:buFont typeface="Wingdings" pitchFamily="2" charset="2"/>
              <a:buChar char="Ø"/>
            </a:pPr>
            <a:r>
              <a:rPr lang="ru-RU" sz="1800" dirty="0">
                <a:latin typeface="Arial" pitchFamily="34" charset="0"/>
                <a:cs typeface="Arial" pitchFamily="34" charset="0"/>
              </a:rPr>
              <a:t>Библиотека Матице српске има највећу базу записа у земљи која је послужила као основ за Виртуелну библиотеку Србије тј. централну републичку базу. </a:t>
            </a:r>
          </a:p>
          <a:p>
            <a:pPr algn="just">
              <a:buFont typeface="Wingdings" pitchFamily="2" charset="2"/>
              <a:buChar char="Ø"/>
            </a:pPr>
            <a:r>
              <a:rPr lang="ru-RU" sz="1800" dirty="0">
                <a:solidFill>
                  <a:srgbClr val="FF0000"/>
                </a:solidFill>
                <a:latin typeface="Arial" pitchFamily="34" charset="0"/>
                <a:cs typeface="Arial" pitchFamily="34" charset="0"/>
              </a:rPr>
              <a:t>У збирци рукописа налази се 707 примерака, од којих су 492 ћириличке књиге. </a:t>
            </a:r>
            <a:endParaRPr lang="sr-Latn-CS" sz="1800" dirty="0">
              <a:solidFill>
                <a:srgbClr val="FF0000"/>
              </a:solidFill>
              <a:latin typeface="Arial" pitchFamily="34" charset="0"/>
              <a:cs typeface="Arial" pitchFamily="34" charset="0"/>
            </a:endParaRPr>
          </a:p>
          <a:p>
            <a:pPr algn="just">
              <a:buFont typeface="Wingdings" pitchFamily="2" charset="2"/>
              <a:buChar char="Ø"/>
            </a:pPr>
            <a:r>
              <a:rPr lang="ru-RU" sz="1800" dirty="0">
                <a:latin typeface="Arial" pitchFamily="34" charset="0"/>
                <a:cs typeface="Arial" pitchFamily="34" charset="0"/>
              </a:rPr>
              <a:t>Има највећу збирку српских књига XV-XVIII века и најбогатију збирку српских периодичних публикација XVIII и прве половине XIX века. </a:t>
            </a:r>
          </a:p>
          <a:p>
            <a:pPr algn="just">
              <a:buFont typeface="Wingdings" pitchFamily="2" charset="2"/>
              <a:buChar char="Ø"/>
            </a:pPr>
            <a:r>
              <a:rPr lang="ru-RU" sz="1800" dirty="0">
                <a:latin typeface="Arial" pitchFamily="34" charset="0"/>
                <a:cs typeface="Arial" pitchFamily="34" charset="0"/>
              </a:rPr>
              <a:t>Као посебне целине чува легате и библиотеке дародаваца и установа.</a:t>
            </a:r>
          </a:p>
          <a:p>
            <a:pPr algn="just">
              <a:buFont typeface="Wingdings" pitchFamily="2" charset="2"/>
              <a:buChar char="Ø"/>
            </a:pPr>
            <a:r>
              <a:rPr lang="ru-RU" sz="1800" dirty="0">
                <a:latin typeface="Arial" pitchFamily="34" charset="0"/>
                <a:cs typeface="Arial" pitchFamily="34" charset="0"/>
              </a:rPr>
              <a:t>Размењује публикације са 350 библиотека и сродних установа из иностранства.</a:t>
            </a:r>
          </a:p>
          <a:p>
            <a:pPr>
              <a:buFont typeface="Wingdings" pitchFamily="2" charset="2"/>
              <a:buChar char="Ø"/>
            </a:pPr>
            <a:r>
              <a:rPr lang="ru-RU" sz="1800" dirty="0">
                <a:latin typeface="Arial" pitchFamily="34" charset="0"/>
                <a:cs typeface="Arial" pitchFamily="34" charset="0"/>
              </a:rPr>
              <a:t>У савремено опремљеним лабораторијама обавља рестаурацију и конзервацију.</a:t>
            </a:r>
            <a:br>
              <a:rPr lang="ru-RU" sz="2000" dirty="0"/>
            </a:br>
            <a:endParaRPr lang="ru-RU" sz="2000" dirty="0">
              <a:latin typeface="Arial" pitchFamily="34" charset="0"/>
              <a:cs typeface="Arial" pitchFamily="34" charset="0"/>
            </a:endParaRPr>
          </a:p>
          <a:p>
            <a:pPr marL="514350" indent="-514350">
              <a:buAutoNum type="arabicPeriod" startAt="7"/>
            </a:pPr>
            <a:endParaRPr lang="ru-RU" sz="2000" dirty="0">
              <a:latin typeface="Arial" pitchFamily="34" charset="0"/>
              <a:cs typeface="Arial" pitchFamily="34" charset="0"/>
            </a:endParaRPr>
          </a:p>
          <a:p>
            <a:pPr marL="514350" indent="-514350">
              <a:buAutoNum type="arabicPeriod" startAt="7"/>
            </a:pPr>
            <a:endParaRPr lang="ru-RU" sz="2000" dirty="0">
              <a:latin typeface="Arial" pitchFamily="34" charset="0"/>
              <a:cs typeface="Arial" pitchFamily="34" charset="0"/>
            </a:endParaRP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990600"/>
            <a:ext cx="9144000" cy="6553200"/>
          </a:xfrm>
        </p:spPr>
        <p:txBody>
          <a:bodyPr>
            <a:normAutofit/>
          </a:bodyPr>
          <a:lstStyle/>
          <a:p>
            <a:pPr algn="ctr">
              <a:buNone/>
            </a:pPr>
            <a:r>
              <a:rPr lang="sr-Cyrl-CS" sz="2200" b="1" u="sng" dirty="0">
                <a:latin typeface="Arial" pitchFamily="34" charset="0"/>
                <a:cs typeface="Arial" pitchFamily="34" charset="0"/>
              </a:rPr>
              <a:t>ПОЈАМ И ФУНКЦИЈЕ ЈАВНЕ (НАРОДНЕ) БИБЛИОТЕКЕ</a:t>
            </a:r>
          </a:p>
          <a:p>
            <a:pPr algn="ctr">
              <a:buNone/>
            </a:pPr>
            <a:endParaRPr lang="sr-Cyrl-CS" sz="2200" b="1" u="sng" dirty="0">
              <a:latin typeface="Arial" pitchFamily="34" charset="0"/>
              <a:cs typeface="Arial" pitchFamily="34" charset="0"/>
            </a:endParaRPr>
          </a:p>
          <a:p>
            <a:pPr algn="ctr">
              <a:buNone/>
            </a:pPr>
            <a:endParaRPr lang="sr-Cyrl-CS" sz="1100" b="1" u="sng"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Јавна (народна, градска) библиотека је библиотека која је намењена становницима једне територије и формира се у општинским центрима.</a:t>
            </a:r>
          </a:p>
          <a:p>
            <a:pPr algn="just">
              <a:buFont typeface="Wingdings" pitchFamily="2" charset="2"/>
              <a:buChar char="Ø"/>
            </a:pPr>
            <a:endParaRPr lang="sr-Cyrl-CS" sz="1800"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 По својој функцији она је</a:t>
            </a:r>
            <a:r>
              <a:rPr lang="sr-Cyrl-CS" sz="1800" dirty="0">
                <a:solidFill>
                  <a:srgbClr val="C00000"/>
                </a:solidFill>
                <a:latin typeface="Arial" pitchFamily="34" charset="0"/>
                <a:cs typeface="Arial" pitchFamily="34" charset="0"/>
              </a:rPr>
              <a:t> </a:t>
            </a:r>
            <a:r>
              <a:rPr lang="sr-Cyrl-CS" sz="1800" b="1" dirty="0">
                <a:solidFill>
                  <a:srgbClr val="C00000"/>
                </a:solidFill>
                <a:latin typeface="Arial" pitchFamily="34" charset="0"/>
                <a:cs typeface="Arial" pitchFamily="34" charset="0"/>
              </a:rPr>
              <a:t>опште-образовна</a:t>
            </a:r>
            <a:r>
              <a:rPr lang="sr-Cyrl-CS" sz="1800" dirty="0">
                <a:solidFill>
                  <a:srgbClr val="C00000"/>
                </a:solidFill>
                <a:latin typeface="Arial" pitchFamily="34" charset="0"/>
                <a:cs typeface="Arial" pitchFamily="34" charset="0"/>
              </a:rPr>
              <a:t> </a:t>
            </a:r>
            <a:r>
              <a:rPr lang="sr-Cyrl-CS" sz="1800" dirty="0">
                <a:latin typeface="Arial" pitchFamily="34" charset="0"/>
                <a:cs typeface="Arial" pitchFamily="34" charset="0"/>
              </a:rPr>
              <a:t>јер у подједнакој мери служи културним потребама, стручном усавршавању, ширењу научних сазнања свим становницима одређене територије, у складу са њиховим потребама.</a:t>
            </a:r>
          </a:p>
          <a:p>
            <a:pPr algn="just">
              <a:buFont typeface="Wingdings" pitchFamily="2" charset="2"/>
              <a:buChar char="Ø"/>
            </a:pPr>
            <a:endParaRPr lang="sr-Cyrl-CS" sz="1800"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Основни задатак народне библиотеке као </a:t>
            </a:r>
            <a:r>
              <a:rPr lang="sr-Cyrl-CS" sz="1800" b="1" dirty="0">
                <a:solidFill>
                  <a:srgbClr val="C00000"/>
                </a:solidFill>
                <a:latin typeface="Arial" pitchFamily="34" charset="0"/>
                <a:cs typeface="Arial" pitchFamily="34" charset="0"/>
              </a:rPr>
              <a:t>културно-информационог центра</a:t>
            </a:r>
            <a:r>
              <a:rPr lang="sr-Cyrl-CS" sz="1800" dirty="0">
                <a:latin typeface="Arial" pitchFamily="34" charset="0"/>
                <a:cs typeface="Arial" pitchFamily="34" charset="0"/>
              </a:rPr>
              <a:t>, сразмерно величини и специфичности појединих средина је да осигура опште и специфичне културне и информационе потребе, образовне потребе, потребе за научним информацијама и подацима, и</a:t>
            </a:r>
            <a:r>
              <a:rPr lang="sr-Cyrl-CS" sz="1800" dirty="0">
                <a:solidFill>
                  <a:srgbClr val="C00000"/>
                </a:solidFill>
                <a:latin typeface="Arial" pitchFamily="34" charset="0"/>
                <a:cs typeface="Arial" pitchFamily="34" charset="0"/>
              </a:rPr>
              <a:t> то из свих области знања и уметности и податке о својој средини </a:t>
            </a:r>
            <a:r>
              <a:rPr lang="sr-Cyrl-CS" sz="1800" dirty="0">
                <a:latin typeface="Arial" pitchFamily="34" charset="0"/>
                <a:cs typeface="Arial" pitchFamily="34" charset="0"/>
              </a:rPr>
              <a:t>(историјске и садашње)</a:t>
            </a:r>
          </a:p>
          <a:p>
            <a:endParaRPr lang="en-US" sz="2000" dirty="0">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394" y="1905000"/>
            <a:ext cx="9107606" cy="3139321"/>
          </a:xfrm>
          <a:prstGeom prst="rect">
            <a:avLst/>
          </a:prstGeom>
        </p:spPr>
        <p:txBody>
          <a:bodyPr wrap="square">
            <a:spAutoFit/>
          </a:bodyPr>
          <a:lstStyle/>
          <a:p>
            <a:pPr marL="285750" indent="-285750" algn="just">
              <a:buFont typeface="Wingdings" pitchFamily="2" charset="2"/>
              <a:buChar char="Ø"/>
            </a:pPr>
            <a:r>
              <a:rPr lang="ru-RU" dirty="0">
                <a:latin typeface="Arial" pitchFamily="34" charset="0"/>
                <a:cs typeface="Arial" pitchFamily="34" charset="0"/>
              </a:rPr>
              <a:t>По функцији може бити матична библиотека за једну или више општина. Свој рад општинска матична библиотека планира и координира са библиотекама свих типова на територији општине. С обзиром да је она основна јединица јединственог БИС-а, преко ње постају доступни корисницима и фондови свих библиотека које су укључене у тај систем.</a:t>
            </a:r>
          </a:p>
          <a:p>
            <a:pPr marL="285750" indent="-285750" algn="just">
              <a:buFont typeface="Wingdings" pitchFamily="2" charset="2"/>
              <a:buChar char="Ø"/>
            </a:pPr>
            <a:endParaRPr lang="ru-RU" dirty="0">
              <a:latin typeface="Arial" pitchFamily="34" charset="0"/>
              <a:cs typeface="Arial" pitchFamily="34" charset="0"/>
            </a:endParaRPr>
          </a:p>
          <a:p>
            <a:pPr marL="285750" indent="-285750" algn="just">
              <a:buFont typeface="Wingdings" pitchFamily="2" charset="2"/>
              <a:buChar char="Ø"/>
            </a:pPr>
            <a:r>
              <a:rPr lang="ru-RU" dirty="0">
                <a:latin typeface="Arial" pitchFamily="34" charset="0"/>
                <a:cs typeface="Arial" pitchFamily="34" charset="0"/>
              </a:rPr>
              <a:t>Нарочито тесну сарадњу остварује са школским библиотекама, као и специјалним библиотекама са територије своје општине. Та сарадња се огледа у координирању набавке, коришћењу фондова, </a:t>
            </a:r>
            <a:r>
              <a:rPr lang="x-none" dirty="0">
                <a:latin typeface="Arial" pitchFamily="34" charset="0"/>
                <a:cs typeface="Arial" pitchFamily="34" charset="0"/>
              </a:rPr>
              <a:t>али и </a:t>
            </a:r>
            <a:r>
              <a:rPr lang="ru-RU" dirty="0">
                <a:latin typeface="Arial" pitchFamily="34" charset="0"/>
                <a:cs typeface="Arial" pitchFamily="34" charset="0"/>
              </a:rPr>
              <a:t>усаглашавању акција на популарисању књиге и читања.</a:t>
            </a:r>
          </a:p>
          <a:p>
            <a:pPr marL="285750" indent="-285750">
              <a:buFont typeface="Wingdings" pitchFamily="2" charset="2"/>
              <a:buChar char="Ø"/>
            </a:pPr>
            <a:endParaRPr lang="ru-RU" dirty="0"/>
          </a:p>
        </p:txBody>
      </p:sp>
    </p:spTree>
    <p:extLst>
      <p:ext uri="{BB962C8B-B14F-4D97-AF65-F5344CB8AC3E}">
        <p14:creationId xmlns:p14="http://schemas.microsoft.com/office/powerpoint/2010/main" val="8637011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381000"/>
            <a:ext cx="9144000" cy="6477000"/>
          </a:xfrm>
        </p:spPr>
        <p:txBody>
          <a:bodyPr>
            <a:normAutofit/>
          </a:bodyPr>
          <a:lstStyle/>
          <a:p>
            <a:pPr algn="just"/>
            <a:r>
              <a:rPr lang="sr-Cyrl-CS" sz="1800" dirty="0">
                <a:latin typeface="Arial" pitchFamily="34" charset="0"/>
                <a:cs typeface="Arial" pitchFamily="34" charset="0"/>
              </a:rPr>
              <a:t>Јавна библиотека којој се повери функција матичности, дужна је да:</a:t>
            </a:r>
          </a:p>
          <a:p>
            <a:pPr marL="457200" indent="-457200" algn="just">
              <a:buFont typeface="+mj-lt"/>
              <a:buAutoNum type="arabicPeriod"/>
            </a:pPr>
            <a:r>
              <a:rPr lang="sr-Cyrl-CS" sz="1800" dirty="0">
                <a:latin typeface="Arial" pitchFamily="34" charset="0"/>
                <a:cs typeface="Arial" pitchFamily="34" charset="0"/>
              </a:rPr>
              <a:t>обавља надзор над стручним радом библиотека</a:t>
            </a:r>
          </a:p>
          <a:p>
            <a:pPr marL="457200" indent="-457200" algn="just">
              <a:buFont typeface="+mj-lt"/>
              <a:buAutoNum type="arabicPeriod"/>
            </a:pPr>
            <a:r>
              <a:rPr lang="sr-Cyrl-CS" sz="1800" dirty="0">
                <a:latin typeface="Arial" pitchFamily="34" charset="0"/>
                <a:cs typeface="Arial" pitchFamily="34" charset="0"/>
              </a:rPr>
              <a:t>води централни каталог библиотечког материјала</a:t>
            </a:r>
          </a:p>
          <a:p>
            <a:pPr marL="457200" indent="-457200" algn="just">
              <a:buFont typeface="+mj-lt"/>
              <a:buAutoNum type="arabicPeriod"/>
            </a:pPr>
            <a:r>
              <a:rPr lang="sr-Cyrl-CS" sz="1800" dirty="0">
                <a:latin typeface="Arial" pitchFamily="34" charset="0"/>
                <a:cs typeface="Arial" pitchFamily="34" charset="0"/>
              </a:rPr>
              <a:t>води евиденције о библиотекама</a:t>
            </a:r>
          </a:p>
          <a:p>
            <a:pPr marL="457200" indent="-457200" algn="just">
              <a:buFont typeface="+mj-lt"/>
              <a:buAutoNum type="arabicPeriod"/>
            </a:pPr>
            <a:r>
              <a:rPr lang="sr-Cyrl-CS" sz="1800" dirty="0">
                <a:latin typeface="Arial" pitchFamily="34" charset="0"/>
                <a:cs typeface="Arial" pitchFamily="34" charset="0"/>
              </a:rPr>
              <a:t>пружа стручну помоћ</a:t>
            </a:r>
          </a:p>
          <a:p>
            <a:pPr marL="457200" indent="-457200" algn="just">
              <a:buFont typeface="+mj-lt"/>
              <a:buAutoNum type="arabicPeriod"/>
            </a:pPr>
            <a:r>
              <a:rPr lang="sr-Cyrl-CS" sz="1800" dirty="0">
                <a:latin typeface="Arial" pitchFamily="34" charset="0"/>
                <a:cs typeface="Arial" pitchFamily="34" charset="0"/>
              </a:rPr>
              <a:t>стара се о усавршавању кадрова</a:t>
            </a:r>
          </a:p>
          <a:p>
            <a:pPr marL="457200" indent="-457200" algn="just">
              <a:buFont typeface="+mj-lt"/>
              <a:buAutoNum type="arabicPeriod"/>
            </a:pPr>
            <a:r>
              <a:rPr lang="sr-Cyrl-CS" sz="1800" dirty="0">
                <a:latin typeface="Arial" pitchFamily="34" charset="0"/>
                <a:cs typeface="Arial" pitchFamily="34" charset="0"/>
              </a:rPr>
              <a:t>прати и проучава стање, потребе и услове рада</a:t>
            </a:r>
          </a:p>
          <a:p>
            <a:pPr marL="457200" indent="-457200" algn="just">
              <a:buFont typeface="+mj-lt"/>
              <a:buAutoNum type="arabicPeriod"/>
            </a:pPr>
            <a:r>
              <a:rPr lang="sr-Cyrl-CS" sz="1800" dirty="0">
                <a:latin typeface="Arial" pitchFamily="34" charset="0"/>
                <a:cs typeface="Arial" pitchFamily="34" charset="0"/>
              </a:rPr>
              <a:t>предлаже мере у циљу унапређења делатности</a:t>
            </a:r>
          </a:p>
          <a:p>
            <a:pPr marL="457200" indent="-457200" algn="just">
              <a:buFont typeface="+mj-lt"/>
              <a:buAutoNum type="arabicPeriod"/>
            </a:pPr>
            <a:r>
              <a:rPr lang="sr-Cyrl-CS" sz="1800" dirty="0">
                <a:latin typeface="Arial" pitchFamily="34" charset="0"/>
                <a:cs typeface="Arial" pitchFamily="34" charset="0"/>
              </a:rPr>
              <a:t>као библиотечко-информациони центар организује рефералну делатност и сарађује са осталим члановима БИС-а</a:t>
            </a:r>
          </a:p>
          <a:p>
            <a:pPr marL="0" indent="0" algn="just">
              <a:buNone/>
            </a:pPr>
            <a:endParaRPr lang="sr-Cyrl-CS" sz="1800"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Јавна библиотека је као матична, дужна да организује </a:t>
            </a:r>
            <a:r>
              <a:rPr lang="sr-Cyrl-CS" sz="1800" dirty="0">
                <a:solidFill>
                  <a:srgbClr val="C00000"/>
                </a:solidFill>
                <a:latin typeface="Arial" pitchFamily="34" charset="0"/>
                <a:cs typeface="Arial" pitchFamily="34" charset="0"/>
              </a:rPr>
              <a:t>посебна одељења намењена раду са децом, одраслим корисницима, читаоницу и завичајни фонд</a:t>
            </a:r>
          </a:p>
          <a:p>
            <a:pPr algn="just">
              <a:buFont typeface="Wingdings" pitchFamily="2" charset="2"/>
              <a:buChar char="Ø"/>
            </a:pPr>
            <a:endParaRPr lang="sr-Cyrl-CS" sz="1800" b="1" dirty="0">
              <a:solidFill>
                <a:srgbClr val="C00000"/>
              </a:solidFill>
              <a:latin typeface="Arial" pitchFamily="34" charset="0"/>
              <a:cs typeface="Arial" pitchFamily="34" charset="0"/>
            </a:endParaRPr>
          </a:p>
          <a:p>
            <a:pPr algn="just">
              <a:buFont typeface="Wingdings" pitchFamily="2" charset="2"/>
              <a:buChar char="Ø"/>
            </a:pPr>
            <a:r>
              <a:rPr lang="sr-Cyrl-CS" sz="1800" b="1" dirty="0">
                <a:solidFill>
                  <a:srgbClr val="C00000"/>
                </a:solidFill>
                <a:latin typeface="Arial" pitchFamily="34" charset="0"/>
                <a:cs typeface="Arial" pitchFamily="34" charset="0"/>
              </a:rPr>
              <a:t>Библиотечки огранак </a:t>
            </a:r>
            <a:r>
              <a:rPr lang="sr-Cyrl-CS" sz="1800" dirty="0">
                <a:latin typeface="Arial" pitchFamily="34" charset="0"/>
                <a:cs typeface="Arial" pitchFamily="34" charset="0"/>
              </a:rPr>
              <a:t>је саставни део општинске јавне библиотеке и формира се у насељима, месним заједницама, радним организацијама, болницама, домовима за старе и у другим институцијама. Може бити </a:t>
            </a:r>
            <a:r>
              <a:rPr lang="sr-Cyrl-CS" sz="1800" b="1" dirty="0">
                <a:latin typeface="Arial" pitchFamily="34" charset="0"/>
                <a:cs typeface="Arial" pitchFamily="34" charset="0"/>
              </a:rPr>
              <a:t>стационирани</a:t>
            </a:r>
            <a:r>
              <a:rPr lang="sr-Cyrl-CS" sz="1800" dirty="0">
                <a:latin typeface="Arial" pitchFamily="34" charset="0"/>
                <a:cs typeface="Arial" pitchFamily="34" charset="0"/>
              </a:rPr>
              <a:t> или </a:t>
            </a:r>
            <a:r>
              <a:rPr lang="sr-Cyrl-CS" sz="1800" b="1" dirty="0">
                <a:latin typeface="Arial" pitchFamily="34" charset="0"/>
                <a:cs typeface="Arial" pitchFamily="34" charset="0"/>
              </a:rPr>
              <a:t>покретни библиотечки огранак</a:t>
            </a:r>
            <a:r>
              <a:rPr lang="sr-Cyrl-CS" sz="1800" dirty="0">
                <a:latin typeface="Arial" pitchFamily="34" charset="0"/>
                <a:cs typeface="Arial" pitchFamily="34" charset="0"/>
              </a:rPr>
              <a:t>, а услови коришћења услуга су у складу са условима који важе за целу територију општине.</a:t>
            </a:r>
            <a:endParaRPr lang="en-US" sz="1800" dirty="0">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381000"/>
            <a:ext cx="9144000" cy="6629400"/>
          </a:xfrm>
        </p:spPr>
        <p:txBody>
          <a:bodyPr>
            <a:normAutofit/>
          </a:bodyPr>
          <a:lstStyle/>
          <a:p>
            <a:pPr algn="just">
              <a:buFont typeface="Wingdings" pitchFamily="2" charset="2"/>
              <a:buChar char="Ø"/>
            </a:pPr>
            <a:r>
              <a:rPr lang="sr-Cyrl-CS" sz="1800" b="1" u="sng" dirty="0">
                <a:solidFill>
                  <a:srgbClr val="C00000"/>
                </a:solidFill>
                <a:latin typeface="Arial" pitchFamily="34" charset="0"/>
                <a:cs typeface="Arial" pitchFamily="34" charset="0"/>
              </a:rPr>
              <a:t>Стационирани библиотечки огранак</a:t>
            </a:r>
            <a:r>
              <a:rPr lang="sr-Cyrl-CS" sz="1800" b="1" dirty="0">
                <a:solidFill>
                  <a:srgbClr val="C00000"/>
                </a:solidFill>
                <a:latin typeface="Arial" pitchFamily="34" charset="0"/>
                <a:cs typeface="Arial" pitchFamily="34" charset="0"/>
              </a:rPr>
              <a:t> </a:t>
            </a:r>
            <a:r>
              <a:rPr lang="sr-Cyrl-CS" sz="1800" dirty="0">
                <a:latin typeface="Arial" pitchFamily="34" charset="0"/>
                <a:cs typeface="Arial" pitchFamily="34" charset="0"/>
              </a:rPr>
              <a:t>формира се у насељима преко 1000 становника, већим радним организацијама, већим болницама итд. </a:t>
            </a:r>
          </a:p>
          <a:p>
            <a:pPr algn="just">
              <a:buFont typeface="Wingdings" pitchFamily="2" charset="2"/>
              <a:buChar char="Ø"/>
            </a:pPr>
            <a:endParaRPr lang="sr-Cyrl-CS" sz="1800" b="1" u="sng" dirty="0">
              <a:latin typeface="Arial" pitchFamily="34" charset="0"/>
              <a:cs typeface="Arial" pitchFamily="34" charset="0"/>
            </a:endParaRPr>
          </a:p>
          <a:p>
            <a:pPr algn="just">
              <a:buFont typeface="Wingdings" pitchFamily="2" charset="2"/>
              <a:buChar char="Ø"/>
            </a:pPr>
            <a:r>
              <a:rPr lang="sr-Cyrl-CS" sz="1800" b="1" u="sng" dirty="0">
                <a:solidFill>
                  <a:srgbClr val="C00000"/>
                </a:solidFill>
                <a:latin typeface="Arial" pitchFamily="34" charset="0"/>
                <a:cs typeface="Arial" pitchFamily="34" charset="0"/>
              </a:rPr>
              <a:t>Покретна библиотека</a:t>
            </a:r>
            <a:r>
              <a:rPr lang="sr-Cyrl-CS" sz="1800" b="1" dirty="0">
                <a:solidFill>
                  <a:srgbClr val="C00000"/>
                </a:solidFill>
                <a:latin typeface="Arial" pitchFamily="34" charset="0"/>
                <a:cs typeface="Arial" pitchFamily="34" charset="0"/>
              </a:rPr>
              <a:t> </a:t>
            </a:r>
            <a:r>
              <a:rPr lang="sr-Cyrl-CS" sz="1800" dirty="0">
                <a:latin typeface="Arial" pitchFamily="34" charset="0"/>
                <a:cs typeface="Arial" pitchFamily="34" charset="0"/>
              </a:rPr>
              <a:t>(тј. огранак) је огранак општинске јавне библиотеке и њен интегрални део. Формира се у оним подручјима где није могуће, или није економично формирати сталне библиотеке. То је посебан облик библиотеке смештен у возилу (</a:t>
            </a:r>
            <a:r>
              <a:rPr lang="sr-Cyrl-CS" sz="1800" dirty="0">
                <a:solidFill>
                  <a:srgbClr val="C00000"/>
                </a:solidFill>
                <a:latin typeface="Arial" pitchFamily="34" charset="0"/>
                <a:cs typeface="Arial" pitchFamily="34" charset="0"/>
              </a:rPr>
              <a:t>библиобус</a:t>
            </a:r>
            <a:r>
              <a:rPr lang="sr-Cyrl-CS" sz="1800" dirty="0">
                <a:latin typeface="Arial" pitchFamily="34" charset="0"/>
                <a:cs typeface="Arial" pitchFamily="34" charset="0"/>
              </a:rPr>
              <a:t> или сл.). Битна карактеристика је покретљивост и могућност услуживања неколико подручја међусобно удаљених у току једног дана. Развој покретне библиотеке креира матична библиотека у складу са потребама и развојем целокупне мреже библиотека одређеног подручја. Иначе то је самостална јединица која сама изграђује и уређује књижни фонд и своје активности, а набављене књиге и остали библиотечки материјал добија обрађене у матичној библиотеци.</a:t>
            </a:r>
          </a:p>
          <a:p>
            <a:pPr algn="just">
              <a:buFont typeface="Wingdings" pitchFamily="2" charset="2"/>
              <a:buChar char="Ø"/>
            </a:pPr>
            <a:endParaRPr lang="sr-Cyrl-CS" sz="1800"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Њен библиотечки фонд састоји се од </a:t>
            </a:r>
            <a:r>
              <a:rPr lang="sr-Cyrl-CS" sz="1800" u="sng" dirty="0">
                <a:latin typeface="Arial" pitchFamily="34" charset="0"/>
                <a:cs typeface="Arial" pitchFamily="34" charset="0"/>
              </a:rPr>
              <a:t>централног</a:t>
            </a:r>
            <a:r>
              <a:rPr lang="sr-Cyrl-CS" sz="1800" dirty="0">
                <a:latin typeface="Arial" pitchFamily="34" charset="0"/>
                <a:cs typeface="Arial" pitchFamily="34" charset="0"/>
              </a:rPr>
              <a:t> и </a:t>
            </a:r>
            <a:r>
              <a:rPr lang="sr-Cyrl-CS" sz="1800" u="sng" dirty="0">
                <a:latin typeface="Arial" pitchFamily="34" charset="0"/>
                <a:cs typeface="Arial" pitchFamily="34" charset="0"/>
              </a:rPr>
              <a:t>покретног</a:t>
            </a:r>
            <a:r>
              <a:rPr lang="sr-Cyrl-CS" sz="1800" dirty="0">
                <a:latin typeface="Arial" pitchFamily="34" charset="0"/>
                <a:cs typeface="Arial" pitchFamily="34" charset="0"/>
              </a:rPr>
              <a:t> фонда. Централни фонд је издвојен из фонда матичне библиотеке и обично је три пута већи од фонда који возило може да превезе. За конципирање садржаја фонда покретне библиотеке важе исти принципи као и за матичну библиотеку.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533400"/>
            <a:ext cx="9144000" cy="6629400"/>
          </a:xfrm>
        </p:spPr>
        <p:txBody>
          <a:bodyPr>
            <a:normAutofit/>
          </a:bodyPr>
          <a:lstStyle/>
          <a:p>
            <a:pPr marL="0" indent="0" algn="ctr">
              <a:buNone/>
            </a:pPr>
            <a:r>
              <a:rPr lang="sr-Cyrl-CS" sz="1800" b="1" u="sng" dirty="0">
                <a:solidFill>
                  <a:srgbClr val="C00000"/>
                </a:solidFill>
                <a:latin typeface="Arial" pitchFamily="34" charset="0"/>
                <a:cs typeface="Arial" pitchFamily="34" charset="0"/>
              </a:rPr>
              <a:t>ПОЈАМ И ФУНКЦИЈЕ ВИСОКОШКОЛСКИХ БИБЛИОТЕКА</a:t>
            </a:r>
          </a:p>
          <a:p>
            <a:endParaRPr lang="sr-Cyrl-CS" sz="1800"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Формирају се при универзитетима, високим и вишим школама и другим институцијама при универзитету и учествују у образовању и научноистраживачким процесима на универзитету.</a:t>
            </a:r>
          </a:p>
          <a:p>
            <a:pPr algn="just">
              <a:buFont typeface="Wingdings" pitchFamily="2" charset="2"/>
              <a:buChar char="Ø"/>
            </a:pPr>
            <a:endParaRPr lang="sr-Cyrl-CS" sz="1800"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Високошколске библиотеке у оквиру једног универзитета граде </a:t>
            </a:r>
            <a:r>
              <a:rPr lang="sr-Cyrl-CS" sz="1800" dirty="0">
                <a:solidFill>
                  <a:srgbClr val="C00000"/>
                </a:solidFill>
                <a:latin typeface="Arial" pitchFamily="34" charset="0"/>
                <a:cs typeface="Arial" pitchFamily="34" charset="0"/>
              </a:rPr>
              <a:t>властити</a:t>
            </a:r>
            <a:r>
              <a:rPr lang="sr-Cyrl-CS" sz="1800" dirty="0">
                <a:latin typeface="Arial" pitchFamily="34" charset="0"/>
                <a:cs typeface="Arial" pitchFamily="34" charset="0"/>
              </a:rPr>
              <a:t> </a:t>
            </a:r>
            <a:r>
              <a:rPr lang="sr-Cyrl-CS" sz="1800" dirty="0">
                <a:solidFill>
                  <a:srgbClr val="C00000"/>
                </a:solidFill>
                <a:latin typeface="Arial" pitchFamily="34" charset="0"/>
                <a:cs typeface="Arial" pitchFamily="34" charset="0"/>
              </a:rPr>
              <a:t>библиотечко-информациони систем тј. мрежу библиотека</a:t>
            </a:r>
            <a:r>
              <a:rPr lang="sr-Cyrl-CS" sz="1800" dirty="0">
                <a:latin typeface="Arial" pitchFamily="34" charset="0"/>
                <a:cs typeface="Arial" pitchFamily="34" charset="0"/>
              </a:rPr>
              <a:t>. Њега чине: </a:t>
            </a:r>
          </a:p>
          <a:p>
            <a:pPr marL="457200" indent="-457200" algn="just">
              <a:buFont typeface="+mj-lt"/>
              <a:buAutoNum type="arabicPeriod"/>
            </a:pPr>
            <a:r>
              <a:rPr lang="sr-Cyrl-CS" sz="1800" dirty="0">
                <a:latin typeface="Arial" pitchFamily="34" charset="0"/>
                <a:cs typeface="Arial" pitchFamily="34" charset="0"/>
              </a:rPr>
              <a:t>универзитетска библиотека (као централна библиотека)</a:t>
            </a:r>
          </a:p>
          <a:p>
            <a:pPr marL="457200" indent="-457200" algn="just">
              <a:buFont typeface="+mj-lt"/>
              <a:buAutoNum type="arabicPeriod"/>
            </a:pPr>
            <a:r>
              <a:rPr lang="sr-Cyrl-CS" sz="1800" dirty="0">
                <a:latin typeface="Arial" pitchFamily="34" charset="0"/>
                <a:cs typeface="Arial" pitchFamily="34" charset="0"/>
              </a:rPr>
              <a:t>библиотеке при факултетима (катедрама и семинарима / департманима)</a:t>
            </a:r>
          </a:p>
          <a:p>
            <a:pPr marL="457200" indent="-457200" algn="just">
              <a:buFont typeface="+mj-lt"/>
              <a:buAutoNum type="arabicPeriod"/>
            </a:pPr>
            <a:r>
              <a:rPr lang="sr-Cyrl-CS" sz="1800" dirty="0">
                <a:latin typeface="Arial" pitchFamily="34" charset="0"/>
                <a:cs typeface="Arial" pitchFamily="34" charset="0"/>
              </a:rPr>
              <a:t>библиотеке при вишим школама</a:t>
            </a:r>
          </a:p>
          <a:p>
            <a:pPr marL="457200" indent="-457200" algn="just">
              <a:buFont typeface="+mj-lt"/>
              <a:buAutoNum type="arabicPeriod"/>
            </a:pPr>
            <a:r>
              <a:rPr lang="sr-Cyrl-CS" sz="1800" dirty="0">
                <a:latin typeface="Arial" pitchFamily="34" charset="0"/>
                <a:cs typeface="Arial" pitchFamily="34" charset="0"/>
              </a:rPr>
              <a:t>библиотеке при институтима и студентским домовима</a:t>
            </a:r>
          </a:p>
          <a:p>
            <a:pPr marL="457200" indent="-457200" algn="just">
              <a:buNone/>
            </a:pPr>
            <a:endParaRPr lang="sr-Cyrl-CS" sz="1800"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Све ове библиотеке чине БИС универзитета и система научно-техничких информација (НТИС). Њихов </a:t>
            </a:r>
            <a:r>
              <a:rPr lang="sr-Cyrl-CS" sz="1800" b="1" dirty="0">
                <a:latin typeface="Arial" pitchFamily="34" charset="0"/>
                <a:cs typeface="Arial" pitchFamily="34" charset="0"/>
              </a:rPr>
              <a:t>основни задатак </a:t>
            </a:r>
            <a:r>
              <a:rPr lang="sr-Cyrl-CS" sz="1800" dirty="0">
                <a:latin typeface="Arial" pitchFamily="34" charset="0"/>
                <a:cs typeface="Arial" pitchFamily="34" charset="0"/>
              </a:rPr>
              <a:t>је да омогуће студентима, професорима, научним радницима и сарадницима који су укључени у образовање и научно-истраживачке процесе, информације и публикације потребне за студирање, научни, стручни и истраживачки рад.</a:t>
            </a:r>
          </a:p>
          <a:p>
            <a:pPr marL="457200" indent="-457200"/>
            <a:endParaRPr lang="en-US" sz="2000" dirty="0">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304800"/>
            <a:ext cx="9144000" cy="6553200"/>
          </a:xfrm>
        </p:spPr>
        <p:txBody>
          <a:bodyPr>
            <a:normAutofit/>
          </a:bodyPr>
          <a:lstStyle/>
          <a:p>
            <a:pPr algn="just">
              <a:buFont typeface="Wingdings" pitchFamily="2" charset="2"/>
              <a:buChar char="Ø"/>
            </a:pPr>
            <a:r>
              <a:rPr lang="sr-Cyrl-CS" sz="1800" dirty="0">
                <a:latin typeface="Arial" pitchFamily="34" charset="0"/>
                <a:cs typeface="Arial" pitchFamily="34" charset="0"/>
              </a:rPr>
              <a:t>Библиотеке при факултетима, вишим школама и институтима су специјализоване, док су библиотеке при студентским домовима општеобразовне. </a:t>
            </a:r>
          </a:p>
          <a:p>
            <a:pPr algn="just">
              <a:buFont typeface="Wingdings" pitchFamily="2" charset="2"/>
              <a:buChar char="Ø"/>
            </a:pPr>
            <a:endParaRPr lang="sr-Cyrl-CS" sz="1800" b="1" dirty="0">
              <a:latin typeface="Arial" pitchFamily="34" charset="0"/>
              <a:cs typeface="Arial" pitchFamily="34" charset="0"/>
            </a:endParaRPr>
          </a:p>
          <a:p>
            <a:pPr algn="just">
              <a:buFont typeface="Wingdings" pitchFamily="2" charset="2"/>
              <a:buChar char="Ø"/>
            </a:pPr>
            <a:r>
              <a:rPr lang="sr-Cyrl-CS" sz="1800" b="1" dirty="0">
                <a:latin typeface="Arial" pitchFamily="34" charset="0"/>
                <a:cs typeface="Arial" pitchFamily="34" charset="0"/>
              </a:rPr>
              <a:t>Фондови високошколских библиотека </a:t>
            </a:r>
            <a:r>
              <a:rPr lang="sr-Cyrl-CS" sz="1800" dirty="0">
                <a:latin typeface="Arial" pitchFamily="34" charset="0"/>
                <a:cs typeface="Arial" pitchFamily="34" charset="0"/>
              </a:rPr>
              <a:t>одговарају научним подручјима факултета у чијем су саставу, а обимом и садржајем морају да омогуће одвијање образовних и научноистраживачких процеса.</a:t>
            </a:r>
          </a:p>
          <a:p>
            <a:pPr algn="just">
              <a:buFont typeface="Wingdings" pitchFamily="2" charset="2"/>
              <a:buChar char="Ø"/>
            </a:pPr>
            <a:endParaRPr lang="sr-Cyrl-CS" sz="1800"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Фондови ових библиотека морају да садрже:</a:t>
            </a:r>
          </a:p>
          <a:p>
            <a:pPr marL="457200" indent="-457200" algn="just">
              <a:buFont typeface="+mj-lt"/>
              <a:buAutoNum type="arabicPeriod"/>
            </a:pPr>
            <a:r>
              <a:rPr lang="sr-Cyrl-CS" sz="1800" dirty="0">
                <a:latin typeface="Arial" pitchFamily="34" charset="0"/>
                <a:cs typeface="Arial" pitchFamily="34" charset="0"/>
              </a:rPr>
              <a:t>фундаментална и специјализована дела одговарајућег научног подручја</a:t>
            </a:r>
          </a:p>
          <a:p>
            <a:pPr marL="457200" indent="-457200" algn="just">
              <a:buFont typeface="+mj-lt"/>
              <a:buAutoNum type="arabicPeriod"/>
            </a:pPr>
            <a:r>
              <a:rPr lang="sr-Cyrl-CS" sz="1800" dirty="0">
                <a:latin typeface="Arial" pitchFamily="34" charset="0"/>
                <a:cs typeface="Arial" pitchFamily="34" charset="0"/>
              </a:rPr>
              <a:t>специјализоване домаће и стране периодичне публикације</a:t>
            </a:r>
          </a:p>
          <a:p>
            <a:pPr marL="457200" indent="-457200" algn="just">
              <a:buFont typeface="+mj-lt"/>
              <a:buAutoNum type="arabicPeriod"/>
            </a:pPr>
            <a:r>
              <a:rPr lang="sr-Cyrl-CS" sz="1800" dirty="0">
                <a:latin typeface="Arial" pitchFamily="34" charset="0"/>
                <a:cs typeface="Arial" pitchFamily="34" charset="0"/>
              </a:rPr>
              <a:t>уџбенике, обавезну и допунску литературу прописану програмом наставе</a:t>
            </a:r>
          </a:p>
          <a:p>
            <a:pPr marL="457200" indent="-457200" algn="just">
              <a:buFont typeface="+mj-lt"/>
              <a:buAutoNum type="arabicPeriod"/>
            </a:pPr>
            <a:r>
              <a:rPr lang="sr-Cyrl-CS" sz="1800" dirty="0">
                <a:latin typeface="Arial" pitchFamily="34" charset="0"/>
                <a:cs typeface="Arial" pitchFamily="34" charset="0"/>
              </a:rPr>
              <a:t>све врсте библиотечког материјала у којима се налазе информације потребне за стицање и продубљивање знања и које омогућавају научноистраживачки рад </a:t>
            </a:r>
          </a:p>
          <a:p>
            <a:pPr marL="457200" indent="-457200" algn="just">
              <a:buFont typeface="+mj-lt"/>
              <a:buAutoNum type="arabicPeriod"/>
            </a:pPr>
            <a:endParaRPr lang="sr-Cyrl-CS" sz="1800"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У својим фондовима оне садрже и све оно што настаје као резултат научноистраживачког и образовног рада: научне радове, докторске дисертације, магистарске радове, мастер радове, дипломске радове, сепарате, пројекте итд.</a:t>
            </a:r>
            <a:endParaRPr lang="en-US" sz="1800" dirty="0">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609600"/>
            <a:ext cx="9144000" cy="6477000"/>
          </a:xfrm>
        </p:spPr>
        <p:txBody>
          <a:bodyPr>
            <a:normAutofit/>
          </a:bodyPr>
          <a:lstStyle/>
          <a:p>
            <a:pPr algn="just"/>
            <a:endParaRPr lang="sr-Cyrl-CS" sz="1800" b="1" dirty="0">
              <a:latin typeface="Arial" pitchFamily="34" charset="0"/>
              <a:cs typeface="Arial" pitchFamily="34" charset="0"/>
            </a:endParaRPr>
          </a:p>
          <a:p>
            <a:pPr algn="just">
              <a:buFont typeface="Wingdings" pitchFamily="2" charset="2"/>
              <a:buChar char="Ø"/>
            </a:pPr>
            <a:r>
              <a:rPr lang="sr-Cyrl-CS" sz="1800" b="1" dirty="0">
                <a:latin typeface="Arial" pitchFamily="34" charset="0"/>
                <a:cs typeface="Arial" pitchFamily="34" charset="0"/>
              </a:rPr>
              <a:t>Универзитетска</a:t>
            </a:r>
            <a:r>
              <a:rPr lang="sr-Cyrl-CS" sz="1800" dirty="0">
                <a:latin typeface="Arial" pitchFamily="34" charset="0"/>
                <a:cs typeface="Arial" pitchFamily="34" charset="0"/>
              </a:rPr>
              <a:t> </a:t>
            </a:r>
            <a:r>
              <a:rPr lang="sr-Cyrl-CS" sz="1800" b="1" dirty="0">
                <a:latin typeface="Arial" pitchFamily="34" charset="0"/>
                <a:cs typeface="Arial" pitchFamily="34" charset="0"/>
              </a:rPr>
              <a:t>библиотека</a:t>
            </a:r>
            <a:r>
              <a:rPr lang="sr-Cyrl-CS" sz="1800" dirty="0">
                <a:latin typeface="Arial" pitchFamily="34" charset="0"/>
                <a:cs typeface="Arial" pitchFamily="34" charset="0"/>
              </a:rPr>
              <a:t> је </a:t>
            </a:r>
            <a:r>
              <a:rPr lang="sr-Cyrl-CS" sz="1800" dirty="0">
                <a:solidFill>
                  <a:srgbClr val="C00000"/>
                </a:solidFill>
                <a:latin typeface="Arial" pitchFamily="34" charset="0"/>
                <a:cs typeface="Arial" pitchFamily="34" charset="0"/>
              </a:rPr>
              <a:t>самостална и централна библиотека општенаучног карактера.</a:t>
            </a:r>
          </a:p>
          <a:p>
            <a:pPr algn="just">
              <a:buFont typeface="Wingdings" pitchFamily="2" charset="2"/>
              <a:buChar char="Ø"/>
            </a:pPr>
            <a:endParaRPr lang="sr-Cyrl-CS" sz="1800" dirty="0">
              <a:solidFill>
                <a:srgbClr val="C00000"/>
              </a:solidFill>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Својим фондовима обухвата сва подручја науке. </a:t>
            </a:r>
          </a:p>
          <a:p>
            <a:pPr algn="just">
              <a:buFont typeface="Wingdings" pitchFamily="2" charset="2"/>
              <a:buChar char="Ø"/>
            </a:pPr>
            <a:endParaRPr lang="sr-Cyrl-CS" sz="1800"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Пре свега прикупља:</a:t>
            </a:r>
          </a:p>
          <a:p>
            <a:pPr marL="457200" indent="-457200" algn="just">
              <a:buFont typeface="+mj-lt"/>
              <a:buAutoNum type="arabicPeriod"/>
            </a:pPr>
            <a:r>
              <a:rPr lang="sr-Cyrl-CS" sz="1800" dirty="0">
                <a:latin typeface="Arial" pitchFamily="34" charset="0"/>
                <a:cs typeface="Arial" pitchFamily="34" charset="0"/>
              </a:rPr>
              <a:t>приручнике за потребе информационо-рефералне делатности</a:t>
            </a:r>
          </a:p>
          <a:p>
            <a:pPr marL="457200" indent="-457200" algn="just">
              <a:buFont typeface="+mj-lt"/>
              <a:buAutoNum type="arabicPeriod"/>
            </a:pPr>
            <a:r>
              <a:rPr lang="sr-Cyrl-CS" sz="1800" dirty="0">
                <a:latin typeface="Arial" pitchFamily="34" charset="0"/>
                <a:cs typeface="Arial" pitchFamily="34" charset="0"/>
              </a:rPr>
              <a:t>радове који представљају основ науке и културе</a:t>
            </a:r>
          </a:p>
          <a:p>
            <a:pPr marL="457200" indent="-457200" algn="just">
              <a:buFont typeface="+mj-lt"/>
              <a:buAutoNum type="arabicPeriod"/>
            </a:pPr>
            <a:r>
              <a:rPr lang="sr-Cyrl-CS" sz="1800" dirty="0">
                <a:latin typeface="Arial" pitchFamily="34" charset="0"/>
                <a:cs typeface="Arial" pitchFamily="34" charset="0"/>
              </a:rPr>
              <a:t>домаће и стране периодичне публикације</a:t>
            </a:r>
          </a:p>
          <a:p>
            <a:pPr marL="457200" indent="-457200" algn="just">
              <a:buFont typeface="+mj-lt"/>
              <a:buAutoNum type="arabicPeriod"/>
            </a:pPr>
            <a:r>
              <a:rPr lang="sr-Cyrl-CS" sz="1800" dirty="0">
                <a:latin typeface="Arial" pitchFamily="34" charset="0"/>
                <a:cs typeface="Arial" pitchFamily="34" charset="0"/>
              </a:rPr>
              <a:t>публикације универзитета из земље и иностранства (докторске</a:t>
            </a:r>
            <a:r>
              <a:rPr lang="en-US" sz="1800" dirty="0">
                <a:latin typeface="Arial" pitchFamily="34" charset="0"/>
                <a:cs typeface="Arial" pitchFamily="34" charset="0"/>
              </a:rPr>
              <a:t>, </a:t>
            </a:r>
            <a:r>
              <a:rPr lang="sr-Cyrl-CS" sz="1800" dirty="0">
                <a:latin typeface="Arial" pitchFamily="34" charset="0"/>
                <a:cs typeface="Arial" pitchFamily="34" charset="0"/>
              </a:rPr>
              <a:t>магистарске</a:t>
            </a:r>
            <a:r>
              <a:rPr lang="sr-Cyrl-RS" sz="1800" dirty="0">
                <a:latin typeface="Arial" pitchFamily="34" charset="0"/>
                <a:cs typeface="Arial" pitchFamily="34" charset="0"/>
              </a:rPr>
              <a:t> и мастер</a:t>
            </a:r>
            <a:r>
              <a:rPr lang="sr-Cyrl-CS" sz="1800" dirty="0">
                <a:latin typeface="Arial" pitchFamily="34" charset="0"/>
                <a:cs typeface="Arial" pitchFamily="34" charset="0"/>
              </a:rPr>
              <a:t> радове одбрањене на матичном и другим универзитетима)</a:t>
            </a:r>
          </a:p>
          <a:p>
            <a:pPr marL="457200" indent="-457200" algn="just">
              <a:buFont typeface="+mj-lt"/>
              <a:buAutoNum type="arabicPeriod"/>
            </a:pPr>
            <a:r>
              <a:rPr lang="sr-Cyrl-CS" sz="1800" dirty="0">
                <a:latin typeface="Arial" pitchFamily="34" charset="0"/>
                <a:cs typeface="Arial" pitchFamily="34" charset="0"/>
              </a:rPr>
              <a:t>радове изложене на симпозијумима, све радове настале на матичном универзитету, изворна документа на разним медијима који су потребни у образовном и научноистраживачком раду</a:t>
            </a:r>
          </a:p>
          <a:p>
            <a:pPr marL="457200" indent="-457200" algn="just">
              <a:buFont typeface="+mj-lt"/>
              <a:buAutoNum type="arabicPeriod"/>
            </a:pPr>
            <a:endParaRPr lang="sr-Cyrl-CS" sz="1800" dirty="0">
              <a:latin typeface="Arial" pitchFamily="34" charset="0"/>
              <a:cs typeface="Arial" pitchFamily="34" charset="0"/>
            </a:endParaRPr>
          </a:p>
          <a:p>
            <a:pPr marL="457200" indent="-457200">
              <a:buNone/>
            </a:pPr>
            <a:endParaRPr lang="sr-Cyrl-CS" sz="2000" dirty="0">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38200"/>
            <a:ext cx="9144000" cy="6217087"/>
          </a:xfrm>
          <a:prstGeom prst="rect">
            <a:avLst/>
          </a:prstGeom>
        </p:spPr>
        <p:txBody>
          <a:bodyPr wrap="square">
            <a:spAutoFit/>
          </a:bodyPr>
          <a:lstStyle/>
          <a:p>
            <a:pPr marL="457200" indent="-457200" algn="ctr">
              <a:buNone/>
            </a:pPr>
            <a:r>
              <a:rPr lang="sr-Cyrl-CS" b="1" u="sng" dirty="0">
                <a:solidFill>
                  <a:srgbClr val="C00000"/>
                </a:solidFill>
                <a:latin typeface="Arial" pitchFamily="34" charset="0"/>
                <a:cs typeface="Arial" pitchFamily="34" charset="0"/>
              </a:rPr>
              <a:t>УНИВЕРЗИТЕТСКА БИБЛИОТЕКА “СВЕТОЗАР МАРКОВИЋ”</a:t>
            </a:r>
            <a:endParaRPr lang="sr-Latn-CS" b="1" u="sng" dirty="0">
              <a:solidFill>
                <a:srgbClr val="C00000"/>
              </a:solidFill>
              <a:latin typeface="Arial" pitchFamily="34" charset="0"/>
              <a:cs typeface="Arial" pitchFamily="34" charset="0"/>
            </a:endParaRPr>
          </a:p>
          <a:p>
            <a:pPr marL="457200" indent="-457200" algn="ctr">
              <a:buNone/>
            </a:pPr>
            <a:endParaRPr lang="sr-Latn-CS" b="1" u="sng" dirty="0">
              <a:solidFill>
                <a:srgbClr val="C00000"/>
              </a:solidFill>
              <a:latin typeface="Arial" pitchFamily="34" charset="0"/>
              <a:cs typeface="Arial" pitchFamily="34" charset="0"/>
            </a:endParaRPr>
          </a:p>
          <a:p>
            <a:pPr marL="457200" indent="-457200" algn="ctr">
              <a:buNone/>
            </a:pPr>
            <a:endParaRPr lang="en-US" b="1" u="sng" dirty="0">
              <a:solidFill>
                <a:srgbClr val="C00000"/>
              </a:solidFill>
              <a:latin typeface="Arial" pitchFamily="34" charset="0"/>
              <a:cs typeface="Arial" pitchFamily="34" charset="0"/>
            </a:endParaRPr>
          </a:p>
          <a:p>
            <a:pPr marL="117475" indent="-117475" algn="just">
              <a:buFont typeface="Wingdings" pitchFamily="2" charset="2"/>
              <a:buChar char="Ø"/>
            </a:pPr>
            <a:r>
              <a:rPr lang="ru-RU" dirty="0">
                <a:latin typeface="Arial" pitchFamily="34" charset="0"/>
                <a:cs typeface="Arial" pitchFamily="34" charset="0"/>
              </a:rPr>
              <a:t>Универзитетска библиотека, једна од највећих научних библиотека на Балкану чија функција јесте да служи наставним и научним потребама академске популације - студената, универзитетских наставника и научних радника уопште – </a:t>
            </a:r>
            <a:r>
              <a:rPr lang="ru-RU" dirty="0">
                <a:solidFill>
                  <a:srgbClr val="C00000"/>
                </a:solidFill>
                <a:latin typeface="Arial" pitchFamily="34" charset="0"/>
                <a:cs typeface="Arial" pitchFamily="34" charset="0"/>
              </a:rPr>
              <a:t>произашла је из библиотеке Лицеја Кнежевине Србије. </a:t>
            </a:r>
            <a:endParaRPr lang="sr-Latn-CS" dirty="0">
              <a:solidFill>
                <a:srgbClr val="C00000"/>
              </a:solidFill>
              <a:latin typeface="Arial" pitchFamily="34" charset="0"/>
              <a:cs typeface="Arial" pitchFamily="34" charset="0"/>
            </a:endParaRPr>
          </a:p>
          <a:p>
            <a:pPr marL="117475" indent="-117475" algn="just">
              <a:buFont typeface="Wingdings" pitchFamily="2" charset="2"/>
              <a:buChar char="Ø"/>
            </a:pPr>
            <a:endParaRPr lang="sr-Latn-CS" dirty="0">
              <a:latin typeface="Arial" pitchFamily="34" charset="0"/>
              <a:cs typeface="Arial" pitchFamily="34" charset="0"/>
            </a:endParaRPr>
          </a:p>
          <a:p>
            <a:pPr marL="117475" indent="-117475" algn="just">
              <a:buFont typeface="Wingdings" pitchFamily="2" charset="2"/>
              <a:buChar char="Ø"/>
            </a:pPr>
            <a:r>
              <a:rPr lang="ru-RU" dirty="0">
                <a:latin typeface="Arial" pitchFamily="34" charset="0"/>
                <a:cs typeface="Arial" pitchFamily="34" charset="0"/>
              </a:rPr>
              <a:t>Ова највиша школска установа у Србији тога времена, </a:t>
            </a:r>
            <a:r>
              <a:rPr lang="ru-RU" dirty="0">
                <a:solidFill>
                  <a:srgbClr val="C00000"/>
                </a:solidFill>
                <a:latin typeface="Arial" pitchFamily="34" charset="0"/>
                <a:cs typeface="Arial" pitchFamily="34" charset="0"/>
              </a:rPr>
              <a:t>основана 1838. године, </a:t>
            </a:r>
            <a:r>
              <a:rPr lang="ru-RU" dirty="0">
                <a:latin typeface="Arial" pitchFamily="34" charset="0"/>
                <a:cs typeface="Arial" pitchFamily="34" charset="0"/>
              </a:rPr>
              <a:t>имала је Библиотеку коју су користили професори и ђаци Лицеја и ученици Београдске гимназије. </a:t>
            </a:r>
            <a:endParaRPr lang="sr-Latn-CS" dirty="0">
              <a:latin typeface="Arial" pitchFamily="34" charset="0"/>
              <a:cs typeface="Arial" pitchFamily="34" charset="0"/>
            </a:endParaRPr>
          </a:p>
          <a:p>
            <a:pPr marL="117475" indent="-117475" algn="just">
              <a:buFont typeface="Wingdings" pitchFamily="2" charset="2"/>
              <a:buChar char="Ø"/>
            </a:pPr>
            <a:endParaRPr lang="sr-Latn-CS" dirty="0">
              <a:latin typeface="Arial" pitchFamily="34" charset="0"/>
              <a:cs typeface="Arial" pitchFamily="34" charset="0"/>
            </a:endParaRPr>
          </a:p>
          <a:p>
            <a:pPr marL="117475" indent="-117475" algn="just">
              <a:buFont typeface="Wingdings" pitchFamily="2" charset="2"/>
              <a:buChar char="Ø"/>
            </a:pPr>
            <a:r>
              <a:rPr lang="ru-RU" dirty="0">
                <a:latin typeface="Arial" pitchFamily="34" charset="0"/>
                <a:cs typeface="Arial" pitchFamily="34" charset="0"/>
              </a:rPr>
              <a:t>Њене фондове сачињавали су поклони домаћих и страних дародаваца и обавезни примерак Кнежевине Србије. </a:t>
            </a:r>
            <a:endParaRPr lang="sr-Latn-CS" dirty="0">
              <a:latin typeface="Arial" pitchFamily="34" charset="0"/>
              <a:cs typeface="Arial" pitchFamily="34" charset="0"/>
            </a:endParaRPr>
          </a:p>
          <a:p>
            <a:pPr marL="117475" indent="-117475" algn="just">
              <a:buFont typeface="Wingdings" pitchFamily="2" charset="2"/>
              <a:buChar char="Ø"/>
            </a:pPr>
            <a:endParaRPr lang="sr-Latn-CS" dirty="0">
              <a:latin typeface="Arial" pitchFamily="34" charset="0"/>
              <a:cs typeface="Arial" pitchFamily="34" charset="0"/>
            </a:endParaRPr>
          </a:p>
          <a:p>
            <a:pPr marL="117475" indent="-117475" algn="just">
              <a:buFont typeface="Wingdings" pitchFamily="2" charset="2"/>
              <a:buChar char="Ø"/>
            </a:pPr>
            <a:r>
              <a:rPr lang="ru-RU" dirty="0">
                <a:latin typeface="Arial" pitchFamily="34" charset="0"/>
                <a:cs typeface="Arial" pitchFamily="34" charset="0"/>
              </a:rPr>
              <a:t>По одредбама Устројенија Лицеја, библиотекар је морао бити један од лицејских професора, па је њен први библиотекар био </a:t>
            </a:r>
            <a:r>
              <a:rPr lang="ru-RU" dirty="0">
                <a:solidFill>
                  <a:srgbClr val="C00000"/>
                </a:solidFill>
                <a:latin typeface="Arial" pitchFamily="34" charset="0"/>
                <a:cs typeface="Arial" pitchFamily="34" charset="0"/>
              </a:rPr>
              <a:t>др Јанко Шафарик </a:t>
            </a:r>
            <a:r>
              <a:rPr lang="ru-RU" dirty="0">
                <a:latin typeface="Arial" pitchFamily="34" charset="0"/>
                <a:cs typeface="Arial" pitchFamily="34" charset="0"/>
              </a:rPr>
              <a:t>(1814-1876), филолог и професор историје. </a:t>
            </a:r>
            <a:endParaRPr lang="sr-Latn-CS" dirty="0">
              <a:latin typeface="Arial" pitchFamily="34" charset="0"/>
              <a:cs typeface="Arial" pitchFamily="34" charset="0"/>
            </a:endParaRPr>
          </a:p>
          <a:p>
            <a:pPr marL="117475" indent="-117475" algn="just">
              <a:buFont typeface="Wingdings" pitchFamily="2" charset="2"/>
              <a:buChar char="Ø"/>
            </a:pPr>
            <a:endParaRPr lang="sr-Latn-CS" dirty="0">
              <a:latin typeface="Arial" pitchFamily="34" charset="0"/>
              <a:cs typeface="Arial" pitchFamily="34" charset="0"/>
            </a:endParaRPr>
          </a:p>
          <a:p>
            <a:pPr marL="117475" indent="-117475" algn="just">
              <a:buFont typeface="Wingdings" pitchFamily="2" charset="2"/>
              <a:buChar char="Ø"/>
            </a:pPr>
            <a:r>
              <a:rPr lang="ru-RU" dirty="0">
                <a:latin typeface="Arial" pitchFamily="34" charset="0"/>
                <a:cs typeface="Arial" pitchFamily="34" charset="0"/>
              </a:rPr>
              <a:t>Библиотека је 1850. године имала 927 свезака.</a:t>
            </a:r>
            <a:endParaRPr lang="en-US" dirty="0">
              <a:latin typeface="Arial" pitchFamily="34" charset="0"/>
              <a:cs typeface="Arial" pitchFamily="34" charset="0"/>
            </a:endParaRPr>
          </a:p>
          <a:p>
            <a:pPr algn="just"/>
            <a:endParaRPr lang="sr-Cyrl-CS" sz="2000" dirty="0">
              <a:latin typeface="Arial" pitchFamily="34" charset="0"/>
              <a:cs typeface="Arial" pitchFamily="34" charset="0"/>
            </a:endParaRPr>
          </a:p>
          <a:p>
            <a:pPr marL="457200" indent="-457200">
              <a:buNone/>
            </a:pPr>
            <a:endParaRPr lang="en-US" dirty="0">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066800"/>
            <a:ext cx="8991600" cy="4524315"/>
          </a:xfrm>
          <a:prstGeom prst="rect">
            <a:avLst/>
          </a:prstGeom>
        </p:spPr>
        <p:txBody>
          <a:bodyPr wrap="square">
            <a:spAutoFit/>
          </a:bodyPr>
          <a:lstStyle/>
          <a:p>
            <a:pPr algn="just">
              <a:buFont typeface="Wingdings" pitchFamily="2" charset="2"/>
              <a:buChar char="Ø"/>
            </a:pPr>
            <a:r>
              <a:rPr lang="ru-RU" dirty="0">
                <a:latin typeface="Arial" pitchFamily="34" charset="0"/>
                <a:cs typeface="Arial" pitchFamily="34" charset="0"/>
              </a:rPr>
              <a:t>Лицеј Кнежевине Србије је, Законом од 24. септембра 1863. претворен у </a:t>
            </a:r>
            <a:r>
              <a:rPr lang="ru-RU" dirty="0">
                <a:solidFill>
                  <a:srgbClr val="C00000"/>
                </a:solidFill>
                <a:latin typeface="Arial" pitchFamily="34" charset="0"/>
                <a:cs typeface="Arial" pitchFamily="34" charset="0"/>
              </a:rPr>
              <a:t>Велику школу. </a:t>
            </a:r>
            <a:r>
              <a:rPr lang="ru-RU" dirty="0">
                <a:latin typeface="Arial" pitchFamily="34" charset="0"/>
                <a:cs typeface="Arial" pitchFamily="34" charset="0"/>
              </a:rPr>
              <a:t>У Библиотеци Велике школе задржане су само стручне публикације, док су остале предате Народној библиотеци.</a:t>
            </a:r>
            <a:endParaRPr lang="sr-Latn-CS" dirty="0">
              <a:latin typeface="Arial" pitchFamily="34" charset="0"/>
              <a:cs typeface="Arial" pitchFamily="34" charset="0"/>
            </a:endParaRPr>
          </a:p>
          <a:p>
            <a:pPr algn="just">
              <a:buFont typeface="Wingdings" pitchFamily="2" charset="2"/>
              <a:buChar char="Ø"/>
            </a:pPr>
            <a:endParaRPr lang="sr-Latn-CS" dirty="0">
              <a:latin typeface="Arial" pitchFamily="34" charset="0"/>
              <a:cs typeface="Arial" pitchFamily="34" charset="0"/>
            </a:endParaRPr>
          </a:p>
          <a:p>
            <a:pPr algn="just">
              <a:buFont typeface="Wingdings" pitchFamily="2" charset="2"/>
              <a:buChar char="Ø"/>
            </a:pPr>
            <a:r>
              <a:rPr lang="ru-RU" dirty="0">
                <a:latin typeface="Arial" pitchFamily="34" charset="0"/>
                <a:cs typeface="Arial" pitchFamily="34" charset="0"/>
              </a:rPr>
              <a:t>Када је </a:t>
            </a:r>
            <a:r>
              <a:rPr lang="ru-RU" dirty="0">
                <a:solidFill>
                  <a:srgbClr val="C00000"/>
                </a:solidFill>
                <a:latin typeface="Arial" pitchFamily="34" charset="0"/>
                <a:cs typeface="Arial" pitchFamily="34" charset="0"/>
              </a:rPr>
              <a:t>1905. године Велика школа прерасла у Универзитет</a:t>
            </a:r>
            <a:r>
              <a:rPr lang="ru-RU" dirty="0">
                <a:latin typeface="Arial" pitchFamily="34" charset="0"/>
                <a:cs typeface="Arial" pitchFamily="34" charset="0"/>
              </a:rPr>
              <a:t>, библиотека је расформирана. Њен фонд је, према научним областима, подељен семинарима одговарајућих факултета. Највреднији део библиотеке припао је библиотеци Српског семинара.</a:t>
            </a:r>
            <a:endParaRPr lang="sr-Latn-CS" dirty="0">
              <a:latin typeface="Arial" pitchFamily="34" charset="0"/>
              <a:cs typeface="Arial" pitchFamily="34" charset="0"/>
            </a:endParaRPr>
          </a:p>
          <a:p>
            <a:pPr algn="just">
              <a:buFont typeface="Wingdings" pitchFamily="2" charset="2"/>
              <a:buChar char="Ø"/>
            </a:pPr>
            <a:endParaRPr lang="sr-Latn-CS" dirty="0">
              <a:latin typeface="Arial" pitchFamily="34" charset="0"/>
              <a:cs typeface="Arial" pitchFamily="34" charset="0"/>
            </a:endParaRPr>
          </a:p>
          <a:p>
            <a:pPr algn="just">
              <a:buFont typeface="Wingdings" pitchFamily="2" charset="2"/>
              <a:buChar char="Ø"/>
            </a:pPr>
            <a:r>
              <a:rPr lang="ru-RU" dirty="0">
                <a:latin typeface="Arial" pitchFamily="34" charset="0"/>
                <a:cs typeface="Arial" pitchFamily="34" charset="0"/>
              </a:rPr>
              <a:t>Убрзо се увидело да је Универзитету потребна једна општа научна библиотека, али, избијање Првог светског рата одлаже њено оснивање. </a:t>
            </a:r>
          </a:p>
          <a:p>
            <a:pPr algn="just"/>
            <a:endParaRPr lang="sr-Latn-CS" dirty="0">
              <a:latin typeface="Arial" pitchFamily="34" charset="0"/>
              <a:cs typeface="Arial" pitchFamily="34" charset="0"/>
            </a:endParaRPr>
          </a:p>
          <a:p>
            <a:pPr algn="just">
              <a:buFont typeface="Wingdings" pitchFamily="2" charset="2"/>
              <a:buChar char="Ø"/>
            </a:pPr>
            <a:r>
              <a:rPr lang="ru-RU" dirty="0">
                <a:latin typeface="Arial" pitchFamily="34" charset="0"/>
                <a:cs typeface="Arial" pitchFamily="34" charset="0"/>
              </a:rPr>
              <a:t>После рата, због великог страдања српских библиотека, из иностранства су у већем броју почеле да стижу књиге на адресу Универзитетске библиотеке, иако је она </a:t>
            </a:r>
            <a:r>
              <a:rPr lang="ru-RU" dirty="0">
                <a:solidFill>
                  <a:srgbClr val="C00000"/>
                </a:solidFill>
                <a:latin typeface="Arial" pitchFamily="34" charset="0"/>
                <a:cs typeface="Arial" pitchFamily="34" charset="0"/>
              </a:rPr>
              <a:t>основана тек</a:t>
            </a:r>
            <a:r>
              <a:rPr lang="en-US" dirty="0">
                <a:solidFill>
                  <a:srgbClr val="C00000"/>
                </a:solidFill>
                <a:latin typeface="Arial" pitchFamily="34" charset="0"/>
                <a:cs typeface="Arial" pitchFamily="34" charset="0"/>
              </a:rPr>
              <a:t> </a:t>
            </a:r>
            <a:r>
              <a:rPr lang="ru-RU" dirty="0">
                <a:solidFill>
                  <a:srgbClr val="C00000"/>
                </a:solidFill>
                <a:latin typeface="Arial" pitchFamily="34" charset="0"/>
                <a:cs typeface="Arial" pitchFamily="34" charset="0"/>
              </a:rPr>
              <a:t> јануара 1921. године.</a:t>
            </a:r>
            <a:endParaRPr lang="sr-Latn-CS" dirty="0">
              <a:solidFill>
                <a:srgbClr val="C00000"/>
              </a:solidFill>
              <a:latin typeface="Arial" pitchFamily="34" charset="0"/>
              <a:cs typeface="Arial" pitchFamily="34" charset="0"/>
            </a:endParaRPr>
          </a:p>
          <a:p>
            <a:endParaRPr lang="ru-RU"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a:bodyPr>
          <a:lstStyle/>
          <a:p>
            <a:pPr algn="ctr"/>
            <a:r>
              <a:rPr lang="sr-Cyrl-CS" sz="3600" dirty="0">
                <a:solidFill>
                  <a:schemeClr val="accent2"/>
                </a:solidFill>
              </a:rPr>
              <a:t>Питања:</a:t>
            </a:r>
            <a:endParaRPr lang="en-US" sz="3600" dirty="0">
              <a:solidFill>
                <a:schemeClr val="accent2"/>
              </a:solidFill>
            </a:endParaRPr>
          </a:p>
        </p:txBody>
      </p:sp>
      <p:sp>
        <p:nvSpPr>
          <p:cNvPr id="3" name="Content Placeholder 2"/>
          <p:cNvSpPr>
            <a:spLocks noGrp="1"/>
          </p:cNvSpPr>
          <p:nvPr>
            <p:ph idx="1"/>
          </p:nvPr>
        </p:nvSpPr>
        <p:spPr>
          <a:xfrm>
            <a:off x="9754" y="924192"/>
            <a:ext cx="8954733" cy="5943600"/>
          </a:xfrm>
        </p:spPr>
        <p:txBody>
          <a:bodyPr vert="horz" lIns="91440" tIns="45720" rIns="91440" bIns="45720" rtlCol="0" anchor="t">
            <a:normAutofit lnSpcReduction="10000"/>
          </a:bodyPr>
          <a:lstStyle/>
          <a:p>
            <a:pPr marL="514350" indent="-514350">
              <a:buFont typeface="Wingdings 2"/>
              <a:buAutoNum type="arabicPeriod"/>
            </a:pPr>
            <a:r>
              <a:rPr lang="sr-Cyrl-CS" sz="1600" dirty="0">
                <a:latin typeface="Arial" pitchFamily="34" charset="0"/>
                <a:cs typeface="Arial" pitchFamily="34" charset="0"/>
              </a:rPr>
              <a:t>Библиотекарство и библиотечко-информациона делатност</a:t>
            </a:r>
          </a:p>
          <a:p>
            <a:pPr marL="514350" indent="-514350">
              <a:buFont typeface="Wingdings 2"/>
              <a:buAutoNum type="arabicPeriod"/>
            </a:pPr>
            <a:r>
              <a:rPr lang="sr-Cyrl-CS" sz="1600" dirty="0">
                <a:latin typeface="Arial" pitchFamily="34" charset="0"/>
                <a:cs typeface="Arial" pitchFamily="34" charset="0"/>
              </a:rPr>
              <a:t>Дефиниција и класификација библиотека</a:t>
            </a:r>
          </a:p>
          <a:p>
            <a:pPr marL="514350" indent="-514350">
              <a:buAutoNum type="arabicPeriod"/>
            </a:pPr>
            <a:r>
              <a:rPr lang="sr-Cyrl-CS" sz="1600" dirty="0">
                <a:latin typeface="Arial" pitchFamily="34" charset="0"/>
                <a:cs typeface="Arial" pitchFamily="34" charset="0"/>
              </a:rPr>
              <a:t>Појам и функције националних библиотека</a:t>
            </a:r>
          </a:p>
          <a:p>
            <a:pPr marL="514350" indent="-514350">
              <a:buAutoNum type="arabicPeriod"/>
            </a:pPr>
            <a:r>
              <a:rPr lang="sr-Cyrl-CS" sz="1600" dirty="0">
                <a:latin typeface="Arial" pitchFamily="34" charset="0"/>
                <a:cs typeface="Arial" pitchFamily="34" charset="0"/>
              </a:rPr>
              <a:t>Савремене функције Народне библиотеке Србије</a:t>
            </a:r>
          </a:p>
          <a:p>
            <a:pPr marL="514350" indent="-514350">
              <a:buAutoNum type="arabicPeriod"/>
            </a:pPr>
            <a:r>
              <a:rPr lang="sr-Cyrl-CS" sz="1600" dirty="0">
                <a:latin typeface="Arial" pitchFamily="34" charset="0"/>
                <a:cs typeface="Arial" pitchFamily="34" charset="0"/>
              </a:rPr>
              <a:t>Савремене функције Библиотеке Матице српске</a:t>
            </a:r>
          </a:p>
          <a:p>
            <a:pPr marL="514350" indent="-514350">
              <a:buFont typeface="Arial" pitchFamily="34" charset="0"/>
              <a:buAutoNum type="arabicPeriod"/>
            </a:pPr>
            <a:r>
              <a:rPr lang="sr-Cyrl-CS" sz="1600" dirty="0">
                <a:latin typeface="Arial" pitchFamily="34" charset="0"/>
                <a:cs typeface="Arial" pitchFamily="34" charset="0"/>
              </a:rPr>
              <a:t>Појам и функције јавних библиотека</a:t>
            </a:r>
          </a:p>
          <a:p>
            <a:pPr marL="514350" indent="-514350">
              <a:buAutoNum type="arabicPeriod"/>
            </a:pPr>
            <a:r>
              <a:rPr lang="sr-Cyrl-CS" sz="1600" dirty="0">
                <a:latin typeface="Arial" pitchFamily="34" charset="0"/>
                <a:cs typeface="Arial" pitchFamily="34" charset="0"/>
              </a:rPr>
              <a:t>Појам и функције високошколских библиотека</a:t>
            </a:r>
          </a:p>
          <a:p>
            <a:pPr marL="514350" indent="-514350">
              <a:buAutoNum type="arabicPeriod"/>
            </a:pPr>
            <a:r>
              <a:rPr lang="sr-Cyrl-CS" sz="1600" dirty="0">
                <a:latin typeface="Arial" pitchFamily="34" charset="0"/>
                <a:cs typeface="Arial" pitchFamily="34" charset="0"/>
              </a:rPr>
              <a:t>Савремене функције Универзитетске библиотеке “Светозар Марковић”</a:t>
            </a:r>
          </a:p>
          <a:p>
            <a:pPr marL="514350" indent="-514350">
              <a:buAutoNum type="arabicPeriod"/>
            </a:pPr>
            <a:r>
              <a:rPr lang="sr-Cyrl-CS" sz="1600" dirty="0">
                <a:latin typeface="Arial" pitchFamily="34" charset="0"/>
                <a:cs typeface="Arial" pitchFamily="34" charset="0"/>
              </a:rPr>
              <a:t>Појам и функције школских библиотека</a:t>
            </a:r>
          </a:p>
          <a:p>
            <a:pPr marL="514350" indent="-514350">
              <a:buAutoNum type="arabicPeriod"/>
            </a:pPr>
            <a:r>
              <a:rPr lang="sr-Cyrl-CS" sz="1600" dirty="0">
                <a:latin typeface="Arial" pitchFamily="34" charset="0"/>
                <a:cs typeface="Arial" pitchFamily="34" charset="0"/>
              </a:rPr>
              <a:t>Појам и функције специјалних библиотека</a:t>
            </a:r>
          </a:p>
          <a:p>
            <a:pPr marL="514350" indent="-514350">
              <a:buFont typeface="Arial" pitchFamily="34" charset="0"/>
              <a:buAutoNum type="arabicPeriod"/>
            </a:pPr>
            <a:r>
              <a:rPr lang="sr-Cyrl-CS" sz="1600" dirty="0">
                <a:latin typeface="Arial" pitchFamily="34" charset="0"/>
                <a:cs typeface="Arial" pitchFamily="34" charset="0"/>
              </a:rPr>
              <a:t>Место и улога матичних библиотека</a:t>
            </a:r>
          </a:p>
          <a:p>
            <a:pPr marL="514350" indent="-514350">
              <a:buFont typeface="Arial" pitchFamily="34" charset="0"/>
              <a:buAutoNum type="arabicPeriod"/>
            </a:pPr>
            <a:r>
              <a:rPr lang="sr-Cyrl-CS" sz="1600" dirty="0">
                <a:latin typeface="Arial" pitchFamily="34" charset="0"/>
                <a:cs typeface="Arial" pitchFamily="34" charset="0"/>
              </a:rPr>
              <a:t>Услови за оснивање библиотека</a:t>
            </a:r>
          </a:p>
          <a:p>
            <a:pPr marL="514350" indent="-514350">
              <a:buFont typeface="Arial" pitchFamily="34" charset="0"/>
              <a:buAutoNum type="arabicPeriod"/>
            </a:pPr>
            <a:r>
              <a:rPr lang="sr-Cyrl-CS" sz="1600" dirty="0">
                <a:latin typeface="Arial" pitchFamily="34" charset="0"/>
                <a:cs typeface="Arial" pitchFamily="34" charset="0"/>
              </a:rPr>
              <a:t>Облици међубиблиотечке сарадње</a:t>
            </a:r>
          </a:p>
          <a:p>
            <a:pPr marL="514350" indent="-514350">
              <a:buAutoNum type="arabicPeriod"/>
            </a:pPr>
            <a:r>
              <a:rPr lang="sr-Cyrl-CS" sz="1600" dirty="0">
                <a:latin typeface="Arial" pitchFamily="34" charset="0"/>
                <a:cs typeface="Arial" pitchFamily="34" charset="0"/>
              </a:rPr>
              <a:t>Место и улога завичајних збирки</a:t>
            </a:r>
          </a:p>
          <a:p>
            <a:pPr marL="514350" indent="-514350">
              <a:buAutoNum type="arabicPeriod"/>
            </a:pPr>
            <a:r>
              <a:rPr lang="sr-Cyrl-CS" sz="1600" dirty="0">
                <a:latin typeface="Arial" pitchFamily="34" charset="0"/>
                <a:cs typeface="Arial" pitchFamily="34" charset="0"/>
              </a:rPr>
              <a:t>Појам и значај обавезног примерка</a:t>
            </a:r>
            <a:endParaRPr lang="sr-Latn-CS" sz="1600" dirty="0">
              <a:latin typeface="Arial" pitchFamily="34" charset="0"/>
              <a:cs typeface="Arial" pitchFamily="34" charset="0"/>
            </a:endParaRPr>
          </a:p>
          <a:p>
            <a:pPr marL="514350" indent="-514350">
              <a:buFont typeface="Arial" pitchFamily="34" charset="0"/>
              <a:buAutoNum type="arabicPeriod"/>
            </a:pPr>
            <a:r>
              <a:rPr lang="sr-Cyrl-CS" sz="1600" dirty="0">
                <a:latin typeface="Arial" pitchFamily="34" charset="0"/>
                <a:cs typeface="Arial" pitchFamily="34" charset="0"/>
              </a:rPr>
              <a:t>Библиотечко-информациони систем Србије</a:t>
            </a:r>
          </a:p>
          <a:p>
            <a:pPr marL="514350" indent="-514350">
              <a:buAutoNum type="arabicPeriod"/>
            </a:pPr>
            <a:r>
              <a:rPr lang="sr-Cyrl-CS" sz="1600" dirty="0">
                <a:latin typeface="Arial" pitchFamily="34" charset="0"/>
                <a:cs typeface="Arial" pitchFamily="34" charset="0"/>
              </a:rPr>
              <a:t>Библиотечке организације у Србији</a:t>
            </a:r>
          </a:p>
          <a:p>
            <a:pPr marL="514350" indent="-514350">
              <a:buAutoNum type="arabicPeriod"/>
            </a:pPr>
            <a:r>
              <a:rPr lang="sr-Cyrl-CS" sz="1600" dirty="0">
                <a:latin typeface="Arial"/>
                <a:cs typeface="Arial"/>
              </a:rPr>
              <a:t>Библиотечке организације у свету</a:t>
            </a:r>
          </a:p>
          <a:p>
            <a:pPr marL="514350" indent="-514350">
              <a:buFont typeface="Arial" pitchFamily="34" charset="0"/>
              <a:buAutoNum type="arabicPeriod"/>
            </a:pPr>
            <a:r>
              <a:rPr lang="sr-Cyrl-CS" sz="1600" dirty="0">
                <a:latin typeface="Arial" pitchFamily="34" charset="0"/>
                <a:cs typeface="Arial" pitchFamily="34" charset="0"/>
              </a:rPr>
              <a:t>Александријска библиотека – некад и сад</a:t>
            </a:r>
          </a:p>
          <a:p>
            <a:pPr marL="514350" indent="-514350">
              <a:buAutoNum type="arabicPeriod"/>
            </a:pPr>
            <a:r>
              <a:rPr lang="sr-Cyrl-CS" sz="1600" dirty="0">
                <a:latin typeface="Arial" pitchFamily="34" charset="0"/>
                <a:cs typeface="Arial" pitchFamily="34" charset="0"/>
              </a:rPr>
              <a:t>Библиотеке и интернет</a:t>
            </a:r>
          </a:p>
          <a:p>
            <a:pPr marL="514350" indent="-514350">
              <a:buAutoNum type="arabicPeriod"/>
            </a:pPr>
            <a:r>
              <a:rPr lang="sr-Cyrl-CS" sz="1600" dirty="0">
                <a:latin typeface="Arial" pitchFamily="34" charset="0"/>
                <a:cs typeface="Arial" pitchFamily="34" charset="0"/>
              </a:rPr>
              <a:t>Дигиталне и хибридне библиотеке</a:t>
            </a:r>
          </a:p>
          <a:p>
            <a:pPr marL="514350" indent="-514350">
              <a:buAutoNum type="arabicPeriod"/>
            </a:pPr>
            <a:endParaRPr lang="sr-Cyrl-CS" sz="1400" dirty="0"/>
          </a:p>
          <a:p>
            <a:pPr marL="514350" indent="-514350">
              <a:buAutoNum type="arabicPeriod"/>
            </a:pPr>
            <a:endParaRPr lang="sr-Cyrl-CS" dirty="0"/>
          </a:p>
          <a:p>
            <a:pPr marL="514350" indent="-514350">
              <a:buAutoNum type="arabicPeriod"/>
            </a:pP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08520" y="764704"/>
            <a:ext cx="9144000" cy="6629400"/>
          </a:xfrm>
        </p:spPr>
        <p:txBody>
          <a:bodyPr/>
          <a:lstStyle/>
          <a:p>
            <a:pPr algn="just">
              <a:buFont typeface="Wingdings" pitchFamily="2" charset="2"/>
              <a:buChar char="Ø"/>
            </a:pPr>
            <a:r>
              <a:rPr lang="ru-RU" sz="1800" dirty="0">
                <a:latin typeface="Arial" pitchFamily="34" charset="0"/>
                <a:cs typeface="Arial" pitchFamily="34" charset="0"/>
              </a:rPr>
              <a:t>На иницијативу нашег посланика у Вашингтону, др Славка Грујића, Карнегијева задужбина, која је до тада већ изградила читав низ библиотека у свету, прихватила је да одобри 100</a:t>
            </a:r>
            <a:r>
              <a:rPr lang="en-US" sz="1800" dirty="0">
                <a:latin typeface="Arial" pitchFamily="34" charset="0"/>
                <a:cs typeface="Arial" pitchFamily="34" charset="0"/>
              </a:rPr>
              <a:t>.</a:t>
            </a:r>
            <a:r>
              <a:rPr lang="ru-RU" sz="1800" dirty="0">
                <a:latin typeface="Arial" pitchFamily="34" charset="0"/>
                <a:cs typeface="Arial" pitchFamily="34" charset="0"/>
              </a:rPr>
              <a:t>000 долара као поклон српској влади за градњу и опремање једне библиотеке у Београду. </a:t>
            </a:r>
            <a:endParaRPr lang="sr-Latn-CS" sz="1800" dirty="0">
              <a:latin typeface="Arial" pitchFamily="34" charset="0"/>
              <a:cs typeface="Arial" pitchFamily="34" charset="0"/>
            </a:endParaRPr>
          </a:p>
          <a:p>
            <a:pPr algn="just">
              <a:buFont typeface="Wingdings" pitchFamily="2" charset="2"/>
              <a:buChar char="Ø"/>
            </a:pPr>
            <a:endParaRPr lang="sr-Latn-CS" sz="1800" dirty="0">
              <a:latin typeface="Arial" pitchFamily="34" charset="0"/>
              <a:cs typeface="Arial" pitchFamily="34" charset="0"/>
            </a:endParaRPr>
          </a:p>
          <a:p>
            <a:pPr algn="just">
              <a:buFont typeface="Wingdings" pitchFamily="2" charset="2"/>
              <a:buChar char="Ø"/>
            </a:pPr>
            <a:r>
              <a:rPr lang="ru-RU" sz="1800" dirty="0">
                <a:latin typeface="Arial" pitchFamily="34" charset="0"/>
                <a:cs typeface="Arial" pitchFamily="34" charset="0"/>
              </a:rPr>
              <a:t>Професор др </a:t>
            </a:r>
            <a:r>
              <a:rPr lang="ru-RU" sz="1800" dirty="0">
                <a:solidFill>
                  <a:srgbClr val="C00000"/>
                </a:solidFill>
                <a:latin typeface="Arial" pitchFamily="34" charset="0"/>
                <a:cs typeface="Arial" pitchFamily="34" charset="0"/>
              </a:rPr>
              <a:t>Слободан Јовановић</a:t>
            </a:r>
            <a:r>
              <a:rPr lang="ru-RU" sz="1800" dirty="0">
                <a:latin typeface="Arial" pitchFamily="34" charset="0"/>
                <a:cs typeface="Arial" pitchFamily="34" charset="0"/>
              </a:rPr>
              <a:t>, </a:t>
            </a:r>
            <a:r>
              <a:rPr lang="ru-RU" sz="1800" dirty="0">
                <a:solidFill>
                  <a:srgbClr val="C00000"/>
                </a:solidFill>
                <a:latin typeface="Arial" pitchFamily="34" charset="0"/>
                <a:cs typeface="Arial" pitchFamily="34" charset="0"/>
              </a:rPr>
              <a:t>тадашњи ректор Универзитета</a:t>
            </a:r>
            <a:r>
              <a:rPr lang="ru-RU" sz="1800" dirty="0">
                <a:latin typeface="Arial" pitchFamily="34" charset="0"/>
                <a:cs typeface="Arial" pitchFamily="34" charset="0"/>
              </a:rPr>
              <a:t>, успео је личним залагањем да та материјална средства увећа државним кредитима, како би се изградила једна већа библиотека, која би задовољила потребе Универзитета. </a:t>
            </a:r>
            <a:endParaRPr lang="sr-Latn-CS" sz="1800" dirty="0">
              <a:latin typeface="Arial" pitchFamily="34" charset="0"/>
              <a:cs typeface="Arial" pitchFamily="34" charset="0"/>
            </a:endParaRPr>
          </a:p>
          <a:p>
            <a:pPr algn="just">
              <a:buFont typeface="Wingdings" pitchFamily="2" charset="2"/>
              <a:buChar char="Ø"/>
            </a:pPr>
            <a:endParaRPr lang="sr-Latn-CS" sz="1800" dirty="0">
              <a:latin typeface="Arial" pitchFamily="34" charset="0"/>
              <a:cs typeface="Arial" pitchFamily="34" charset="0"/>
            </a:endParaRPr>
          </a:p>
          <a:p>
            <a:pPr algn="just">
              <a:buFont typeface="Wingdings" pitchFamily="2" charset="2"/>
              <a:buChar char="Ø"/>
            </a:pPr>
            <a:r>
              <a:rPr lang="ru-RU" sz="1800" dirty="0">
                <a:latin typeface="Arial" pitchFamily="34" charset="0"/>
                <a:cs typeface="Arial" pitchFamily="34" charset="0"/>
              </a:rPr>
              <a:t>Град Београд је поклонио земљиште у центру града, а пројекат су урадили професори универзитета, архитекти Драгутин Ђорђевић и Никола Нешторовић. Тако је подигнута прва и тада једина зграда у Србији, наменски саграђена за библиотеку.</a:t>
            </a:r>
            <a:endParaRPr lang="sr-Latn-CS" sz="1800" dirty="0">
              <a:latin typeface="Arial" pitchFamily="34" charset="0"/>
              <a:cs typeface="Arial" pitchFamily="34" charset="0"/>
            </a:endParaRPr>
          </a:p>
          <a:p>
            <a:pPr algn="just">
              <a:buFont typeface="Wingdings" pitchFamily="2" charset="2"/>
              <a:buChar char="Ø"/>
            </a:pPr>
            <a:endParaRPr lang="sr-Latn-CS" sz="1800" dirty="0">
              <a:latin typeface="Arial" pitchFamily="34" charset="0"/>
              <a:cs typeface="Arial" pitchFamily="34" charset="0"/>
            </a:endParaRPr>
          </a:p>
          <a:p>
            <a:pPr algn="just">
              <a:buFont typeface="Wingdings" pitchFamily="2" charset="2"/>
              <a:buChar char="Ø"/>
            </a:pPr>
            <a:r>
              <a:rPr lang="ru-RU" sz="1800" dirty="0">
                <a:solidFill>
                  <a:srgbClr val="C00000"/>
                </a:solidFill>
                <a:latin typeface="Arial" pitchFamily="34" charset="0"/>
                <a:cs typeface="Arial" pitchFamily="34" charset="0"/>
              </a:rPr>
              <a:t>Библиотека је у новој згради свечано отворена на дан св. Ћирила и Методија</a:t>
            </a:r>
            <a:r>
              <a:rPr lang="ru-RU" sz="1800" dirty="0">
                <a:latin typeface="Arial" pitchFamily="34" charset="0"/>
                <a:cs typeface="Arial" pitchFamily="34" charset="0"/>
              </a:rPr>
              <a:t>, </a:t>
            </a:r>
            <a:r>
              <a:rPr lang="ru-RU" sz="1800" dirty="0">
                <a:solidFill>
                  <a:srgbClr val="C00000"/>
                </a:solidFill>
                <a:latin typeface="Arial" pitchFamily="34" charset="0"/>
                <a:cs typeface="Arial" pitchFamily="34" charset="0"/>
              </a:rPr>
              <a:t>24. маја 1926. године</a:t>
            </a:r>
            <a:r>
              <a:rPr lang="ru-RU" sz="1800" dirty="0">
                <a:latin typeface="Arial" pitchFamily="34" charset="0"/>
                <a:cs typeface="Arial" pitchFamily="34" charset="0"/>
              </a:rPr>
              <a:t>.</a:t>
            </a:r>
          </a:p>
          <a:p>
            <a:endParaRPr lang="en-US" sz="2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457200"/>
            <a:ext cx="9144000" cy="6858000"/>
          </a:xfrm>
        </p:spPr>
        <p:txBody>
          <a:bodyPr>
            <a:normAutofit/>
          </a:bodyPr>
          <a:lstStyle/>
          <a:p>
            <a:pPr algn="just">
              <a:buFont typeface="Wingdings" pitchFamily="2" charset="2"/>
              <a:buChar char="Ø"/>
            </a:pPr>
            <a:r>
              <a:rPr lang="ru-RU" sz="1800" dirty="0">
                <a:latin typeface="Arial" pitchFamily="34" charset="0"/>
                <a:cs typeface="Arial" pitchFamily="34" charset="0"/>
              </a:rPr>
              <a:t>Главни задатак Библиотеке био је "да као самостална универзитетска установа помаже неговање науке и у својству научне библиотеке послужи не само студентима и професорима Београдског универзитета, већ и свима онима који се баве науком".</a:t>
            </a:r>
            <a:endParaRPr lang="sr-Latn-CS" sz="1800" dirty="0">
              <a:latin typeface="Arial" pitchFamily="34" charset="0"/>
              <a:cs typeface="Arial" pitchFamily="34" charset="0"/>
            </a:endParaRPr>
          </a:p>
          <a:p>
            <a:pPr algn="just">
              <a:buFont typeface="Wingdings" pitchFamily="2" charset="2"/>
              <a:buChar char="Ø"/>
            </a:pPr>
            <a:endParaRPr lang="sr-Latn-CS" sz="1800" dirty="0">
              <a:latin typeface="Arial" pitchFamily="34" charset="0"/>
              <a:cs typeface="Arial" pitchFamily="34" charset="0"/>
            </a:endParaRPr>
          </a:p>
          <a:p>
            <a:pPr algn="just">
              <a:buFont typeface="Wingdings" pitchFamily="2" charset="2"/>
              <a:buChar char="Ø"/>
            </a:pPr>
            <a:r>
              <a:rPr lang="ru-RU" sz="1800" dirty="0">
                <a:latin typeface="Arial" pitchFamily="34" charset="0"/>
                <a:cs typeface="Arial" pitchFamily="34" charset="0"/>
              </a:rPr>
              <a:t>За време Другог светског рата, под немачком окупацијом, Библиотека није радила са публиком, а део зграде заузела је немачка војска. Залагањем особља библиотеке, њени фондови су ипак сачувани. После ослобођења, за управника Библиотеке постављена је </a:t>
            </a:r>
            <a:r>
              <a:rPr lang="ru-RU" sz="1800" dirty="0">
                <a:solidFill>
                  <a:srgbClr val="C00000"/>
                </a:solidFill>
                <a:latin typeface="Arial" pitchFamily="34" charset="0"/>
                <a:cs typeface="Arial" pitchFamily="34" charset="0"/>
              </a:rPr>
              <a:t>Милица Продановић</a:t>
            </a:r>
            <a:r>
              <a:rPr lang="ru-RU" sz="1800" dirty="0">
                <a:latin typeface="Arial" pitchFamily="34" charset="0"/>
                <a:cs typeface="Arial" pitchFamily="34" charset="0"/>
              </a:rPr>
              <a:t>, дотадашњи библиотекар Универзитетске библиотеке.</a:t>
            </a:r>
            <a:endParaRPr lang="sr-Latn-CS" sz="1800" dirty="0">
              <a:latin typeface="Arial" pitchFamily="34" charset="0"/>
              <a:cs typeface="Arial" pitchFamily="34" charset="0"/>
            </a:endParaRPr>
          </a:p>
          <a:p>
            <a:pPr algn="just">
              <a:buFont typeface="Wingdings" pitchFamily="2" charset="2"/>
              <a:buChar char="Ø"/>
            </a:pPr>
            <a:endParaRPr lang="sr-Latn-CS" sz="1800" dirty="0">
              <a:latin typeface="Arial" pitchFamily="34" charset="0"/>
              <a:cs typeface="Arial" pitchFamily="34" charset="0"/>
            </a:endParaRPr>
          </a:p>
          <a:p>
            <a:pPr algn="just">
              <a:buFont typeface="Wingdings" pitchFamily="2" charset="2"/>
              <a:buChar char="Ø"/>
            </a:pPr>
            <a:r>
              <a:rPr lang="ru-RU" sz="1800" dirty="0">
                <a:solidFill>
                  <a:srgbClr val="C00000"/>
                </a:solidFill>
                <a:latin typeface="Arial" pitchFamily="34" charset="0"/>
                <a:cs typeface="Arial" pitchFamily="34" charset="0"/>
              </a:rPr>
              <a:t>Поводом прославе стогодишњице рођења Светозара Марковића 1946. године, Библиотека је добила данашњи назив: Универзитетска библиотека "Светозар Марковић".</a:t>
            </a:r>
            <a:endParaRPr lang="sr-Latn-CS" sz="1800" dirty="0">
              <a:solidFill>
                <a:srgbClr val="C00000"/>
              </a:solidFill>
              <a:latin typeface="Arial" pitchFamily="34" charset="0"/>
              <a:cs typeface="Arial" pitchFamily="34" charset="0"/>
            </a:endParaRPr>
          </a:p>
          <a:p>
            <a:pPr algn="just">
              <a:buFont typeface="Wingdings" pitchFamily="2" charset="2"/>
              <a:buChar char="Ø"/>
            </a:pPr>
            <a:endParaRPr lang="sr-Latn-CS" sz="1800" dirty="0">
              <a:latin typeface="Arial" pitchFamily="34" charset="0"/>
              <a:cs typeface="Arial" pitchFamily="34" charset="0"/>
            </a:endParaRPr>
          </a:p>
          <a:p>
            <a:pPr algn="just">
              <a:buFont typeface="Wingdings" pitchFamily="2" charset="2"/>
              <a:buChar char="Ø"/>
            </a:pPr>
            <a:r>
              <a:rPr lang="ru-RU" sz="1800" dirty="0">
                <a:latin typeface="Arial" pitchFamily="34" charset="0"/>
                <a:cs typeface="Arial" pitchFamily="34" charset="0"/>
              </a:rPr>
              <a:t>Приликом пројектовања зграде Библиотеке, планирани су магацини за 300.000 свезака, а публикације су биле смештане по научним областима. Међутим, већ шездесетих година постало је јасно да и поред адаптација нових просторија за магацине, у згради ускоро неће бити довољно простора за смештај књига. Стога се 1963. године прешло на смештај публикација по формату, како би се најрационалније искористио простор.</a:t>
            </a:r>
            <a:endParaRPr lang="en-US" sz="1800" dirty="0">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228600"/>
            <a:ext cx="9144000" cy="6858000"/>
          </a:xfrm>
        </p:spPr>
        <p:txBody>
          <a:bodyPr>
            <a:normAutofit/>
          </a:bodyPr>
          <a:lstStyle/>
          <a:p>
            <a:pPr algn="just">
              <a:buFont typeface="Wingdings" pitchFamily="2" charset="2"/>
              <a:buChar char="Ø"/>
            </a:pPr>
            <a:r>
              <a:rPr lang="ru-RU" sz="1800" dirty="0">
                <a:latin typeface="Arial" pitchFamily="34" charset="0"/>
                <a:cs typeface="Arial" pitchFamily="34" charset="0"/>
              </a:rPr>
              <a:t>Библиотечки фонд је веома брзо растао, тако да 1975. године достиже преко милион</a:t>
            </a:r>
            <a:r>
              <a:rPr lang="en-US" sz="1800" dirty="0">
                <a:latin typeface="Arial" pitchFamily="34" charset="0"/>
                <a:cs typeface="Arial" pitchFamily="34" charset="0"/>
              </a:rPr>
              <a:t> </a:t>
            </a:r>
            <a:r>
              <a:rPr lang="ru-RU" sz="1800" dirty="0">
                <a:latin typeface="Arial" pitchFamily="34" charset="0"/>
                <a:cs typeface="Arial" pitchFamily="34" charset="0"/>
              </a:rPr>
              <a:t>свезака</a:t>
            </a:r>
            <a:r>
              <a:rPr lang="ru-RU" sz="1800" dirty="0">
                <a:solidFill>
                  <a:srgbClr val="FF0000"/>
                </a:solidFill>
                <a:latin typeface="Arial" pitchFamily="34" charset="0"/>
                <a:cs typeface="Arial" pitchFamily="34" charset="0"/>
              </a:rPr>
              <a:t>. </a:t>
            </a:r>
            <a:r>
              <a:rPr lang="ru-RU" sz="1800" dirty="0">
                <a:latin typeface="Arial" pitchFamily="34" charset="0"/>
                <a:cs typeface="Arial" pitchFamily="34" charset="0"/>
              </a:rPr>
              <a:t>Овако велики број публикација знатно је премашио смештајне капацитете зграде, озбиљно је оптеретивши, због чега су већ седамдесетих година почеле припреме за санацију, доградњу и адаптацију Библиотеке</a:t>
            </a:r>
            <a:endParaRPr lang="sr-Latn-CS" sz="1800" dirty="0">
              <a:latin typeface="Arial" pitchFamily="34" charset="0"/>
              <a:cs typeface="Arial" pitchFamily="34" charset="0"/>
            </a:endParaRPr>
          </a:p>
          <a:p>
            <a:pPr algn="just">
              <a:buFont typeface="Wingdings" pitchFamily="2" charset="2"/>
              <a:buChar char="Ø"/>
            </a:pPr>
            <a:endParaRPr lang="sr-Latn-CS" sz="1800" dirty="0">
              <a:latin typeface="Arial" pitchFamily="34" charset="0"/>
              <a:cs typeface="Arial" pitchFamily="34" charset="0"/>
            </a:endParaRPr>
          </a:p>
          <a:p>
            <a:pPr algn="just">
              <a:buFont typeface="Wingdings" pitchFamily="2" charset="2"/>
              <a:buChar char="Ø"/>
            </a:pPr>
            <a:r>
              <a:rPr lang="ru-RU" sz="1800" dirty="0">
                <a:latin typeface="Arial" pitchFamily="34" charset="0"/>
                <a:cs typeface="Arial" pitchFamily="34" charset="0"/>
              </a:rPr>
              <a:t>У складу са могућностима, Библиотека је радила на модернизацији своје делатности и одлуком Универзитета 1987. године дефинисана је као </a:t>
            </a:r>
            <a:r>
              <a:rPr lang="ru-RU" sz="1800" dirty="0">
                <a:solidFill>
                  <a:srgbClr val="C00000"/>
                </a:solidFill>
                <a:latin typeface="Arial" pitchFamily="34" charset="0"/>
                <a:cs typeface="Arial" pitchFamily="34" charset="0"/>
              </a:rPr>
              <a:t>центар информационог система Универзитета у Београду. </a:t>
            </a:r>
            <a:endParaRPr lang="sr-Latn-CS" sz="1800" dirty="0">
              <a:solidFill>
                <a:srgbClr val="C00000"/>
              </a:solidFill>
              <a:latin typeface="Arial" pitchFamily="34" charset="0"/>
              <a:cs typeface="Arial" pitchFamily="34" charset="0"/>
            </a:endParaRPr>
          </a:p>
          <a:p>
            <a:pPr algn="just">
              <a:buFont typeface="Wingdings" pitchFamily="2" charset="2"/>
              <a:buChar char="Ø"/>
            </a:pPr>
            <a:endParaRPr lang="sr-Latn-CS" sz="1800" dirty="0">
              <a:solidFill>
                <a:srgbClr val="C00000"/>
              </a:solidFill>
              <a:latin typeface="Arial" pitchFamily="34" charset="0"/>
              <a:cs typeface="Arial" pitchFamily="34" charset="0"/>
            </a:endParaRPr>
          </a:p>
          <a:p>
            <a:pPr algn="just">
              <a:buFont typeface="Wingdings" pitchFamily="2" charset="2"/>
              <a:buChar char="Ø"/>
            </a:pPr>
            <a:r>
              <a:rPr lang="ru-RU" sz="1800" dirty="0">
                <a:latin typeface="Arial" pitchFamily="34" charset="0"/>
                <a:cs typeface="Arial" pitchFamily="34" charset="0"/>
              </a:rPr>
              <a:t>Од 1988. започета је аутоматизација пословања Библиотеке и њено укључење у Систем научно-технолошких информација Југославије. Формиран је електронски каталог, који је онлајн доступан 24 сата дневно. </a:t>
            </a:r>
            <a:endParaRPr lang="sr-Latn-CS" sz="1800" dirty="0">
              <a:latin typeface="Arial" pitchFamily="34" charset="0"/>
              <a:cs typeface="Arial" pitchFamily="34" charset="0"/>
            </a:endParaRPr>
          </a:p>
          <a:p>
            <a:pPr algn="just">
              <a:buFont typeface="Wingdings" pitchFamily="2" charset="2"/>
              <a:buChar char="Ø"/>
            </a:pPr>
            <a:endParaRPr lang="sr-Latn-CS" sz="1800" dirty="0">
              <a:latin typeface="Arial" pitchFamily="34" charset="0"/>
              <a:cs typeface="Arial" pitchFamily="34" charset="0"/>
            </a:endParaRPr>
          </a:p>
          <a:p>
            <a:pPr algn="just">
              <a:buFont typeface="Wingdings" pitchFamily="2" charset="2"/>
              <a:buChar char="Ø"/>
            </a:pPr>
            <a:r>
              <a:rPr lang="ru-RU" sz="1800" dirty="0">
                <a:latin typeface="Arial" pitchFamily="34" charset="0"/>
                <a:cs typeface="Arial" pitchFamily="34" charset="0"/>
              </a:rPr>
              <a:t>Одмах по увођењу Интернет сервиса у Србију и Библиотека је својим члановима омогућила претраживања, а први домаћи библиотечки сајт на Интернету урађен је маја 1996. године у Универзитетској библиотеци.</a:t>
            </a:r>
            <a:endParaRPr lang="sr-Latn-CS" sz="1800" dirty="0">
              <a:latin typeface="Arial" pitchFamily="34" charset="0"/>
              <a:cs typeface="Arial" pitchFamily="34" charset="0"/>
            </a:endParaRPr>
          </a:p>
          <a:p>
            <a:pPr algn="just">
              <a:buFont typeface="Wingdings" pitchFamily="2" charset="2"/>
              <a:buChar char="Ø"/>
            </a:pPr>
            <a:endParaRPr lang="sr-Latn-CS" sz="1800" dirty="0">
              <a:latin typeface="Arial" pitchFamily="34" charset="0"/>
              <a:cs typeface="Arial" pitchFamily="34" charset="0"/>
            </a:endParaRPr>
          </a:p>
          <a:p>
            <a:pPr algn="just">
              <a:buFont typeface="Wingdings" pitchFamily="2" charset="2"/>
              <a:buChar char="Ø"/>
            </a:pPr>
            <a:r>
              <a:rPr lang="ru-RU" sz="1800" dirty="0">
                <a:latin typeface="Arial" pitchFamily="34" charset="0"/>
                <a:cs typeface="Arial" pitchFamily="34" charset="0"/>
              </a:rPr>
              <a:t>Деведесетих година нагло је опао прилив публикација, због економске кризе и међународне изолације. Тиме су фондови Библиотеке, па свакако и научна и културна јавност, знатно осиромашени. Почетком 2001. године обнављају се међународне везе.</a:t>
            </a:r>
            <a:r>
              <a:rPr lang="ru-RU" dirty="0"/>
              <a:t> </a:t>
            </a:r>
          </a:p>
          <a:p>
            <a:endParaRPr lang="en-US" dirty="0">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52400"/>
            <a:ext cx="9144000" cy="7239000"/>
          </a:xfrm>
        </p:spPr>
        <p:txBody>
          <a:bodyPr>
            <a:noAutofit/>
          </a:bodyPr>
          <a:lstStyle/>
          <a:p>
            <a:pPr algn="just">
              <a:buFont typeface="Wingdings" pitchFamily="2" charset="2"/>
              <a:buChar char="Ø"/>
            </a:pPr>
            <a:r>
              <a:rPr lang="ru-RU" sz="1800" b="1" dirty="0">
                <a:latin typeface="Arial" pitchFamily="34" charset="0"/>
                <a:cs typeface="Arial" pitchFamily="34" charset="0"/>
              </a:rPr>
              <a:t>Универзитетска библиотека "Светозар Марковић</a:t>
            </a:r>
            <a:r>
              <a:rPr lang="sr-Cyrl-CS" sz="1800" b="1" dirty="0">
                <a:latin typeface="Arial" pitchFamily="34" charset="0"/>
                <a:cs typeface="Arial" pitchFamily="34" charset="0"/>
              </a:rPr>
              <a:t>”</a:t>
            </a:r>
            <a:r>
              <a:rPr lang="en-US" sz="1800" b="1" dirty="0">
                <a:latin typeface="Arial" pitchFamily="34" charset="0"/>
                <a:cs typeface="Arial" pitchFamily="34" charset="0"/>
              </a:rPr>
              <a:t> </a:t>
            </a:r>
            <a:r>
              <a:rPr lang="ru-RU" sz="1800" b="1" dirty="0">
                <a:latin typeface="Arial" pitchFamily="34" charset="0"/>
                <a:cs typeface="Arial" pitchFamily="34" charset="0"/>
              </a:rPr>
              <a:t>је библиотечки, информационо-документациони и реферални центар Универзитета у Београду. Оснивач Библиотеке је Универзитет у Београду.</a:t>
            </a:r>
            <a:endParaRPr lang="en-US" sz="1800" b="1" dirty="0">
              <a:latin typeface="Arial" pitchFamily="34" charset="0"/>
              <a:cs typeface="Arial" pitchFamily="34" charset="0"/>
            </a:endParaRPr>
          </a:p>
          <a:p>
            <a:pPr algn="just">
              <a:buFont typeface="Wingdings" pitchFamily="2" charset="2"/>
              <a:buChar char="Ø"/>
            </a:pPr>
            <a:endParaRPr lang="en-US" sz="1800" dirty="0">
              <a:latin typeface="Arial" pitchFamily="34" charset="0"/>
              <a:cs typeface="Arial" pitchFamily="34" charset="0"/>
            </a:endParaRPr>
          </a:p>
          <a:p>
            <a:pPr algn="just">
              <a:buFont typeface="Wingdings" pitchFamily="2" charset="2"/>
              <a:buChar char="Ø"/>
            </a:pPr>
            <a:r>
              <a:rPr lang="ru-RU" sz="1800" dirty="0">
                <a:latin typeface="Arial" pitchFamily="34" charset="0"/>
                <a:cs typeface="Arial" pitchFamily="34" charset="0"/>
              </a:rPr>
              <a:t>Универзитетска библиотека је матична за универзитетске библиотеке и библиотеке факултета у саставу Универзитета у Београду, Нишу и Крагујевцу, и за специјалне библиотеке у саставу научних установа према Решењу о одређивању библиотека које обављају матичну функцију у библиотечкој делатности (укупно око 250 библиотека).</a:t>
            </a:r>
          </a:p>
          <a:p>
            <a:pPr algn="just">
              <a:buFont typeface="Wingdings" pitchFamily="2" charset="2"/>
              <a:buChar char="v"/>
            </a:pPr>
            <a:r>
              <a:rPr lang="ru-RU" sz="1800" dirty="0">
                <a:latin typeface="Arial" pitchFamily="34" charset="0"/>
                <a:cs typeface="Arial" pitchFamily="34" charset="0"/>
              </a:rPr>
              <a:t>Библиотека је седиште </a:t>
            </a:r>
            <a:r>
              <a:rPr lang="ru-RU" sz="1800" b="1" dirty="0">
                <a:solidFill>
                  <a:srgbClr val="C00000"/>
                </a:solidFill>
                <a:latin typeface="Arial" pitchFamily="34" charset="0"/>
                <a:cs typeface="Arial" pitchFamily="34" charset="0"/>
              </a:rPr>
              <a:t>Заједнице библиотека универзитета у Србији</a:t>
            </a:r>
            <a:endParaRPr lang="ru-RU" sz="1800" dirty="0">
              <a:solidFill>
                <a:srgbClr val="C00000"/>
              </a:solidFill>
              <a:latin typeface="Arial" pitchFamily="34" charset="0"/>
              <a:cs typeface="Arial" pitchFamily="34" charset="0"/>
            </a:endParaRPr>
          </a:p>
          <a:p>
            <a:pPr marL="0" indent="0" algn="just">
              <a:buNone/>
            </a:pPr>
            <a:r>
              <a:rPr lang="x-none" sz="1800">
                <a:solidFill>
                  <a:srgbClr val="C00000"/>
                </a:solidFill>
                <a:latin typeface="Arial" pitchFamily="34" charset="0"/>
                <a:cs typeface="Arial" pitchFamily="34" charset="0"/>
              </a:rPr>
              <a:t>      </a:t>
            </a:r>
            <a:r>
              <a:rPr lang="en-US" sz="1800" dirty="0">
                <a:solidFill>
                  <a:srgbClr val="C00000"/>
                </a:solidFill>
                <a:latin typeface="Arial" pitchFamily="34" charset="0"/>
                <a:cs typeface="Arial" pitchFamily="34" charset="0"/>
                <a:hlinkClick r:id="rId2"/>
              </a:rPr>
              <a:t>https://zbus.rs/</a:t>
            </a:r>
            <a:endParaRPr lang="sr-Cyrl-RS" sz="1800" dirty="0">
              <a:solidFill>
                <a:srgbClr val="C00000"/>
              </a:solidFill>
              <a:latin typeface="Arial" pitchFamily="34" charset="0"/>
              <a:cs typeface="Arial" pitchFamily="34" charset="0"/>
            </a:endParaRPr>
          </a:p>
          <a:p>
            <a:pPr marL="0" indent="0" algn="just">
              <a:buNone/>
            </a:pPr>
            <a:r>
              <a:rPr lang="sr-Cyrl-RS" sz="1800" dirty="0">
                <a:solidFill>
                  <a:srgbClr val="C00000"/>
                </a:solidFill>
                <a:latin typeface="Arial" pitchFamily="34" charset="0"/>
                <a:cs typeface="Arial" pitchFamily="34" charset="0"/>
              </a:rPr>
              <a:t>     Часопис Високошколске библиотеке </a:t>
            </a:r>
          </a:p>
          <a:p>
            <a:pPr algn="just">
              <a:buFont typeface="Wingdings" pitchFamily="2" charset="2"/>
              <a:buChar char="Ø"/>
            </a:pPr>
            <a:r>
              <a:rPr lang="ru-RU" sz="1800" b="1" u="sng" dirty="0">
                <a:latin typeface="Arial" pitchFamily="34" charset="0"/>
                <a:cs typeface="Arial" pitchFamily="34" charset="0"/>
              </a:rPr>
              <a:t>У оквиру основне делатности, Библиотека:</a:t>
            </a:r>
            <a:endParaRPr lang="en-US" sz="1800" b="1" u="sng" dirty="0">
              <a:latin typeface="Arial" pitchFamily="34" charset="0"/>
              <a:cs typeface="Arial" pitchFamily="34" charset="0"/>
            </a:endParaRPr>
          </a:p>
          <a:p>
            <a:pPr algn="just">
              <a:buFont typeface="Wingdings" pitchFamily="2" charset="2"/>
              <a:buChar char="ü"/>
            </a:pPr>
            <a:r>
              <a:rPr lang="x-none" sz="1800" dirty="0">
                <a:latin typeface="Arial" pitchFamily="34" charset="0"/>
                <a:cs typeface="Arial" pitchFamily="34" charset="0"/>
              </a:rPr>
              <a:t>п</a:t>
            </a:r>
            <a:r>
              <a:rPr lang="ru-RU" sz="1800" dirty="0">
                <a:latin typeface="Arial" pitchFamily="34" charset="0"/>
                <a:cs typeface="Arial" pitchFamily="34" charset="0"/>
              </a:rPr>
              <a:t>реко својих фондова и база података доприноси одвијању високошколске наставе, научно-истраживачког рада и образовања студената;</a:t>
            </a:r>
          </a:p>
          <a:p>
            <a:pPr algn="just">
              <a:buFont typeface="Wingdings" pitchFamily="2" charset="2"/>
              <a:buChar char="ü"/>
            </a:pPr>
            <a:r>
              <a:rPr lang="ru-RU" sz="1800" dirty="0">
                <a:latin typeface="Arial" pitchFamily="34" charset="0"/>
                <a:cs typeface="Arial" pitchFamily="34" charset="0"/>
              </a:rPr>
              <a:t>обавља матичну функцију;</a:t>
            </a:r>
          </a:p>
          <a:p>
            <a:pPr algn="just">
              <a:buFont typeface="Wingdings" pitchFamily="2" charset="2"/>
              <a:buChar char="ü"/>
            </a:pPr>
            <a:r>
              <a:rPr lang="ru-RU" sz="1800" dirty="0">
                <a:latin typeface="Arial" pitchFamily="34" charset="0"/>
                <a:cs typeface="Arial" pitchFamily="34" charset="0"/>
              </a:rPr>
              <a:t>обавља функцију координатора библиотечке мреже универзитета у систему научно-технолошких информација Србије и информационог система Универзитета;</a:t>
            </a:r>
          </a:p>
          <a:p>
            <a:pPr algn="just">
              <a:buFont typeface="Wingdings" pitchFamily="2" charset="2"/>
              <a:buChar char="ü"/>
            </a:pPr>
            <a:r>
              <a:rPr lang="ru-RU" sz="1800" dirty="0">
                <a:latin typeface="Arial" pitchFamily="34" charset="0"/>
                <a:cs typeface="Arial" pitchFamily="34" charset="0"/>
              </a:rPr>
              <a:t>прати текућу домаћу и страну издавачку продукцију и набавља литературу у складу са потребама наставног и научног рада на Универзитету</a:t>
            </a:r>
            <a:r>
              <a:rPr lang="ru-RU" sz="1600" dirty="0">
                <a:latin typeface="Arial" pitchFamily="34" charset="0"/>
                <a:cs typeface="Arial" pitchFamily="34" charset="0"/>
              </a:rPr>
              <a:t>;</a:t>
            </a:r>
            <a:br>
              <a:rPr lang="ru-RU" sz="1600" dirty="0">
                <a:latin typeface="Arial" pitchFamily="34" charset="0"/>
                <a:cs typeface="Arial" pitchFamily="34" charset="0"/>
              </a:rPr>
            </a:br>
            <a:br>
              <a:rPr lang="ru-RU" sz="1600" dirty="0">
                <a:latin typeface="Arial" pitchFamily="34" charset="0"/>
                <a:cs typeface="Arial" pitchFamily="34" charset="0"/>
              </a:rPr>
            </a:br>
            <a:endParaRPr lang="en-US" sz="1600" dirty="0">
              <a:latin typeface="Arial" pitchFamily="34" charset="0"/>
              <a:cs typeface="Arial"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228600"/>
            <a:ext cx="9144000" cy="6858000"/>
          </a:xfrm>
        </p:spPr>
        <p:txBody>
          <a:bodyPr>
            <a:normAutofit lnSpcReduction="10000"/>
          </a:bodyPr>
          <a:lstStyle/>
          <a:p>
            <a:pPr algn="just"/>
            <a:endParaRPr lang="ru-RU" sz="1800" dirty="0">
              <a:latin typeface="Arial" pitchFamily="34" charset="0"/>
              <a:cs typeface="Arial" pitchFamily="34" charset="0"/>
            </a:endParaRPr>
          </a:p>
          <a:p>
            <a:pPr algn="just">
              <a:buFont typeface="Wingdings" pitchFamily="2" charset="2"/>
              <a:buChar char="ü"/>
            </a:pPr>
            <a:r>
              <a:rPr lang="ru-RU" sz="1800" dirty="0">
                <a:latin typeface="Arial" pitchFamily="34" charset="0"/>
                <a:cs typeface="Arial" pitchFamily="34" charset="0"/>
              </a:rPr>
              <a:t>комплетира раније набављене значајне серије, као и појединачне публикације, збирке рукописа, старих и ретких књига и часописа;</a:t>
            </a:r>
          </a:p>
          <a:p>
            <a:pPr algn="just">
              <a:buFont typeface="Wingdings" pitchFamily="2" charset="2"/>
              <a:buChar char="ü"/>
            </a:pPr>
            <a:r>
              <a:rPr lang="ru-RU" sz="1800" dirty="0">
                <a:latin typeface="Arial" pitchFamily="34" charset="0"/>
                <a:cs typeface="Arial" pitchFamily="34" charset="0"/>
              </a:rPr>
              <a:t>као депозитна библиотека, прима рукописне и штампане докторске дисертације одбрањене на универзитетима у Србији, стране докторске дисертације и представља реферални центар за докторске дисертације;</a:t>
            </a:r>
          </a:p>
          <a:p>
            <a:pPr algn="just">
              <a:buFont typeface="Wingdings" pitchFamily="2" charset="2"/>
              <a:buChar char="ü"/>
            </a:pPr>
            <a:r>
              <a:rPr lang="ru-RU" sz="1800" dirty="0">
                <a:latin typeface="Arial" pitchFamily="34" charset="0"/>
                <a:cs typeface="Arial" pitchFamily="34" charset="0"/>
              </a:rPr>
              <a:t>размењује публикације са библиотекама и другим институцијама у земљи и иностранству у циљу комплетирања фондова и ширења знања о нашој култури и науци;</a:t>
            </a:r>
          </a:p>
          <a:p>
            <a:pPr algn="just">
              <a:buFont typeface="Wingdings" pitchFamily="2" charset="2"/>
              <a:buChar char="ü"/>
            </a:pPr>
            <a:r>
              <a:rPr lang="ru-RU" sz="1800" dirty="0">
                <a:latin typeface="Arial" pitchFamily="34" charset="0"/>
                <a:cs typeface="Arial" pitchFamily="34" charset="0"/>
              </a:rPr>
              <a:t>даје на коришћење библиотечку грађу; </a:t>
            </a:r>
          </a:p>
          <a:p>
            <a:pPr algn="just">
              <a:buFont typeface="Wingdings" pitchFamily="2" charset="2"/>
              <a:buChar char="ü"/>
            </a:pPr>
            <a:r>
              <a:rPr lang="ru-RU" sz="1800" dirty="0">
                <a:latin typeface="Arial" pitchFamily="34" charset="0"/>
                <a:cs typeface="Arial" pitchFamily="34" charset="0"/>
              </a:rPr>
              <a:t>обрађује библиотечку грађу, израђује јавне каталоге и формира базе података о својим фондовима;</a:t>
            </a:r>
          </a:p>
          <a:p>
            <a:pPr algn="just">
              <a:buFont typeface="Wingdings" pitchFamily="2" charset="2"/>
              <a:buChar char="ü"/>
            </a:pPr>
            <a:r>
              <a:rPr lang="ru-RU" sz="1800" dirty="0">
                <a:latin typeface="Arial" pitchFamily="34" charset="0"/>
                <a:cs typeface="Arial" pitchFamily="34" charset="0"/>
              </a:rPr>
              <a:t>чува целокупну библиотечку грађу и предузима мере њене заштите;</a:t>
            </a:r>
          </a:p>
          <a:p>
            <a:pPr algn="just">
              <a:buFont typeface="Wingdings" pitchFamily="2" charset="2"/>
              <a:buChar char="ü"/>
            </a:pPr>
            <a:r>
              <a:rPr lang="ru-RU" sz="1800" dirty="0">
                <a:latin typeface="Arial" pitchFamily="34" charset="0"/>
                <a:cs typeface="Arial" pitchFamily="34" charset="0"/>
              </a:rPr>
              <a:t>посебно чува и заштићује библиотечку грађу са својствима културног добра, сходно одредбама Закона о заштити културних добара; </a:t>
            </a:r>
          </a:p>
          <a:p>
            <a:pPr algn="just">
              <a:buFont typeface="Wingdings" pitchFamily="2" charset="2"/>
              <a:buChar char="ü"/>
            </a:pPr>
            <a:r>
              <a:rPr lang="ru-RU" sz="1800" dirty="0">
                <a:latin typeface="Arial" pitchFamily="34" charset="0"/>
                <a:cs typeface="Arial" pitchFamily="34" charset="0"/>
              </a:rPr>
              <a:t>обавља рефералну делатност и функцију центра за научне и технолошке информације Универзитета у Београду;</a:t>
            </a:r>
          </a:p>
          <a:p>
            <a:pPr algn="just">
              <a:buFont typeface="Wingdings" pitchFamily="2" charset="2"/>
              <a:buChar char="ü"/>
            </a:pPr>
            <a:r>
              <a:rPr lang="ru-RU" sz="1800" dirty="0">
                <a:latin typeface="Arial" pitchFamily="34" charset="0"/>
                <a:cs typeface="Arial" pitchFamily="34" charset="0"/>
              </a:rPr>
              <a:t>прикупља и омогућава коришћења домаћих и страних база података и пружа научне информације;</a:t>
            </a:r>
          </a:p>
          <a:p>
            <a:pPr algn="just">
              <a:buFont typeface="Wingdings" pitchFamily="2" charset="2"/>
              <a:buChar char="ü"/>
            </a:pPr>
            <a:r>
              <a:rPr lang="ru-RU" sz="1800" dirty="0">
                <a:latin typeface="Arial" pitchFamily="34" charset="0"/>
                <a:cs typeface="Arial" pitchFamily="34" charset="0"/>
              </a:rPr>
              <a:t>обавља истраживања у области библиотечке информационе делатности;</a:t>
            </a:r>
            <a:br>
              <a:rPr lang="ru-RU" sz="2400" dirty="0">
                <a:latin typeface="Arial" pitchFamily="34" charset="0"/>
                <a:cs typeface="Arial" pitchFamily="34" charset="0"/>
              </a:rPr>
            </a:br>
            <a:br>
              <a:rPr lang="ru-RU" dirty="0"/>
            </a:b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0"/>
            <a:ext cx="9144000" cy="6858000"/>
          </a:xfrm>
        </p:spPr>
        <p:txBody>
          <a:bodyPr>
            <a:normAutofit/>
          </a:bodyPr>
          <a:lstStyle/>
          <a:p>
            <a:endParaRPr lang="ru-RU" sz="2000" dirty="0">
              <a:latin typeface="Arial" pitchFamily="34" charset="0"/>
              <a:cs typeface="Arial" pitchFamily="34" charset="0"/>
            </a:endParaRPr>
          </a:p>
          <a:p>
            <a:pPr algn="just">
              <a:buFont typeface="Wingdings" pitchFamily="2" charset="2"/>
              <a:buChar char="ü"/>
            </a:pPr>
            <a:r>
              <a:rPr lang="ru-RU" sz="1800" dirty="0">
                <a:latin typeface="Arial" pitchFamily="34" charset="0"/>
                <a:cs typeface="Arial" pitchFamily="34" charset="0"/>
              </a:rPr>
              <a:t>израђује библиографију радова наставника и сарадника Универзитета у Београду;</a:t>
            </a:r>
          </a:p>
          <a:p>
            <a:pPr algn="just">
              <a:buFont typeface="Wingdings" pitchFamily="2" charset="2"/>
              <a:buChar char="ü"/>
            </a:pPr>
            <a:r>
              <a:rPr lang="ru-RU" sz="1800" dirty="0">
                <a:latin typeface="Arial" pitchFamily="34" charset="0"/>
                <a:cs typeface="Arial" pitchFamily="34" charset="0"/>
              </a:rPr>
              <a:t>израђује библиографију докторских дисертација одбрањених у Србији;</a:t>
            </a:r>
          </a:p>
          <a:p>
            <a:pPr algn="just">
              <a:buFont typeface="Wingdings" pitchFamily="2" charset="2"/>
              <a:buChar char="ü"/>
            </a:pPr>
            <a:r>
              <a:rPr lang="ru-RU" sz="1800" dirty="0">
                <a:latin typeface="Arial" pitchFamily="34" charset="0"/>
                <a:cs typeface="Arial" pitchFamily="34" charset="0"/>
              </a:rPr>
              <a:t>израђује библиографије, билтене приновљених публикација и друге публикације информативног карактера;</a:t>
            </a:r>
          </a:p>
          <a:p>
            <a:pPr algn="just">
              <a:buFont typeface="Wingdings" pitchFamily="2" charset="2"/>
              <a:buChar char="ü"/>
            </a:pPr>
            <a:r>
              <a:rPr lang="ru-RU" sz="1800" dirty="0">
                <a:latin typeface="Arial" pitchFamily="34" charset="0"/>
                <a:cs typeface="Arial" pitchFamily="34" charset="0"/>
              </a:rPr>
              <a:t>издаје штампане каталоге појединих делова библиотечких грађа;</a:t>
            </a:r>
          </a:p>
          <a:p>
            <a:pPr algn="just">
              <a:buFont typeface="Wingdings" pitchFamily="2" charset="2"/>
              <a:buChar char="ü"/>
            </a:pPr>
            <a:r>
              <a:rPr lang="ru-RU" sz="1800" dirty="0">
                <a:latin typeface="Arial" pitchFamily="34" charset="0"/>
                <a:cs typeface="Arial" pitchFamily="34" charset="0"/>
              </a:rPr>
              <a:t>објављује рукописе и другу библиотечку грађу ради упознавања јавности са својим фондовима;</a:t>
            </a:r>
          </a:p>
          <a:p>
            <a:pPr algn="just">
              <a:buFont typeface="Wingdings" pitchFamily="2" charset="2"/>
              <a:buChar char="ü"/>
            </a:pPr>
            <a:r>
              <a:rPr lang="ru-RU" sz="1800" dirty="0">
                <a:latin typeface="Arial" pitchFamily="34" charset="0"/>
                <a:cs typeface="Arial" pitchFamily="34" charset="0"/>
              </a:rPr>
              <a:t>објављује фототипска издања публикација; </a:t>
            </a:r>
          </a:p>
          <a:p>
            <a:pPr algn="just">
              <a:buFont typeface="Wingdings" pitchFamily="2" charset="2"/>
              <a:buChar char="ü"/>
            </a:pPr>
            <a:r>
              <a:rPr lang="ru-RU" sz="1800" dirty="0">
                <a:latin typeface="Arial" pitchFamily="34" charset="0"/>
                <a:cs typeface="Arial" pitchFamily="34" charset="0"/>
              </a:rPr>
              <a:t>објављује научно-истраживачке и стручне радове из области библиотекарства, информатике и других научних области;</a:t>
            </a:r>
          </a:p>
          <a:p>
            <a:pPr algn="just">
              <a:buFont typeface="Wingdings" pitchFamily="2" charset="2"/>
              <a:buChar char="ü"/>
            </a:pPr>
            <a:r>
              <a:rPr lang="ru-RU" sz="1800" dirty="0">
                <a:latin typeface="Arial" pitchFamily="34" charset="0"/>
                <a:cs typeface="Arial" pitchFamily="34" charset="0"/>
              </a:rPr>
              <a:t>организује научне и стручне скупове, изложбе, академске вечери и сличне манифестације у складу са програмима посебних образовних, научних и културних активности Библиотеке;</a:t>
            </a:r>
          </a:p>
          <a:p>
            <a:pPr algn="just">
              <a:buFont typeface="Wingdings" pitchFamily="2" charset="2"/>
              <a:buChar char="ü"/>
            </a:pPr>
            <a:r>
              <a:rPr lang="ru-RU" sz="1800" dirty="0">
                <a:latin typeface="Arial" pitchFamily="34" charset="0"/>
                <a:cs typeface="Arial" pitchFamily="34" charset="0"/>
              </a:rPr>
              <a:t>одржава и развија сарадњу са библиотекама, универзитетима и другим институцијама у земљи и иностранству, преко размене и позајмице публикација, пружања научних информација и других видова сарадње;</a:t>
            </a:r>
          </a:p>
          <a:p>
            <a:pPr algn="just">
              <a:buFont typeface="Wingdings" pitchFamily="2" charset="2"/>
              <a:buChar char="ü"/>
            </a:pPr>
            <a:r>
              <a:rPr lang="ru-RU" sz="1800" dirty="0">
                <a:latin typeface="Arial" pitchFamily="34" charset="0"/>
                <a:cs typeface="Arial" pitchFamily="34" charset="0"/>
              </a:rPr>
              <a:t>одржава и развија међународну сарадњу у складу са међународним уговорима;</a:t>
            </a:r>
          </a:p>
          <a:p>
            <a:pPr algn="just">
              <a:buFont typeface="Wingdings" pitchFamily="2" charset="2"/>
              <a:buChar char="ü"/>
            </a:pPr>
            <a:r>
              <a:rPr lang="ru-RU" sz="1800" dirty="0">
                <a:latin typeface="Arial" pitchFamily="34" charset="0"/>
                <a:cs typeface="Arial" pitchFamily="34" charset="0"/>
              </a:rPr>
              <a:t>обавља и друге послове предвиђене законом.</a:t>
            </a:r>
            <a:endParaRPr lang="en-US" sz="1800" dirty="0">
              <a:latin typeface="Arial" pitchFamily="34" charset="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685800"/>
            <a:ext cx="9144000" cy="6629400"/>
          </a:xfrm>
        </p:spPr>
        <p:txBody>
          <a:bodyPr vert="horz" lIns="91440" tIns="45720" rIns="91440" bIns="45720" rtlCol="0" anchor="t">
            <a:normAutofit/>
          </a:bodyPr>
          <a:lstStyle/>
          <a:p>
            <a:pPr algn="just">
              <a:buFont typeface="Wingdings" pitchFamily="2" charset="2"/>
              <a:buChar char="Ø"/>
            </a:pPr>
            <a:r>
              <a:rPr lang="ru-RU" sz="1800" b="1" dirty="0">
                <a:latin typeface="Arial" pitchFamily="34" charset="0"/>
                <a:cs typeface="Arial" pitchFamily="34" charset="0"/>
              </a:rPr>
              <a:t>У оквиру матичне делатности, Библиотека:</a:t>
            </a:r>
          </a:p>
          <a:p>
            <a:pPr algn="just">
              <a:buFont typeface="Wingdings" pitchFamily="2" charset="2"/>
              <a:buChar char="Ø"/>
            </a:pPr>
            <a:endParaRPr lang="ru-RU" sz="1800" b="1" dirty="0">
              <a:latin typeface="Arial"/>
              <a:cs typeface="Arial"/>
            </a:endParaRPr>
          </a:p>
          <a:p>
            <a:pPr algn="just">
              <a:buFont typeface="Wingdings" pitchFamily="2" charset="2"/>
              <a:buChar char="ü"/>
            </a:pPr>
            <a:r>
              <a:rPr lang="ru-RU" sz="1800" dirty="0">
                <a:latin typeface="Arial" pitchFamily="34" charset="0"/>
                <a:cs typeface="Arial" pitchFamily="34" charset="0"/>
              </a:rPr>
              <a:t>прати и проучава стање, потребе и услове рада у библиотечкој делатности и предлаже мере за њихово унапређење;</a:t>
            </a:r>
          </a:p>
          <a:p>
            <a:pPr algn="just">
              <a:buFont typeface="Wingdings" pitchFamily="2" charset="2"/>
              <a:buChar char="ü"/>
            </a:pPr>
            <a:r>
              <a:rPr lang="ru-RU" sz="1800" dirty="0">
                <a:latin typeface="Arial" pitchFamily="34" charset="0"/>
                <a:cs typeface="Arial" pitchFamily="34" charset="0"/>
              </a:rPr>
              <a:t>пружа стручну помоћ у обављању библиотечке делатности;</a:t>
            </a:r>
          </a:p>
          <a:p>
            <a:pPr algn="just">
              <a:buFont typeface="Wingdings" pitchFamily="2" charset="2"/>
              <a:buChar char="ü"/>
            </a:pPr>
            <a:r>
              <a:rPr lang="ru-RU" sz="1800" dirty="0">
                <a:latin typeface="Arial" pitchFamily="34" charset="0"/>
                <a:cs typeface="Arial" pitchFamily="34" charset="0"/>
              </a:rPr>
              <a:t>одржава базу података о организацијама које обављају библиотечку делатност;</a:t>
            </a:r>
          </a:p>
          <a:p>
            <a:pPr algn="just">
              <a:buFont typeface="Wingdings" pitchFamily="2" charset="2"/>
              <a:buChar char="ü"/>
            </a:pPr>
            <a:r>
              <a:rPr lang="ru-RU" sz="1800" dirty="0">
                <a:latin typeface="Arial" pitchFamily="34" charset="0"/>
                <a:cs typeface="Arial" pitchFamily="34" charset="0"/>
              </a:rPr>
              <a:t>организује стално стручно усавршавање кадрова за обављање библиотечких делатности;</a:t>
            </a:r>
          </a:p>
          <a:p>
            <a:pPr algn="just">
              <a:buFont typeface="Wingdings" pitchFamily="2" charset="2"/>
              <a:buChar char="ü"/>
            </a:pPr>
            <a:r>
              <a:rPr lang="ru-RU" sz="1800" dirty="0">
                <a:latin typeface="Arial" pitchFamily="34" charset="0"/>
                <a:cs typeface="Arial" pitchFamily="34" charset="0"/>
              </a:rPr>
              <a:t>координира набавку публикација на Универзитету у Београду;</a:t>
            </a:r>
          </a:p>
          <a:p>
            <a:pPr algn="just">
              <a:buFont typeface="Wingdings" pitchFamily="2" charset="2"/>
              <a:buChar char="ü"/>
            </a:pPr>
            <a:r>
              <a:rPr lang="ru-RU" sz="1800" dirty="0">
                <a:latin typeface="Arial" pitchFamily="34" charset="0"/>
                <a:cs typeface="Arial" pitchFamily="34" charset="0"/>
              </a:rPr>
              <a:t>води централни, односно узајамни каталог и базу података о фондовима високошколских библиотека у Србији;</a:t>
            </a:r>
          </a:p>
          <a:p>
            <a:pPr algn="just">
              <a:buFont typeface="Wingdings" pitchFamily="2" charset="2"/>
              <a:buChar char="ü"/>
            </a:pPr>
            <a:r>
              <a:rPr lang="ru-RU" sz="1800" dirty="0">
                <a:latin typeface="Arial" pitchFamily="34" charset="0"/>
                <a:cs typeface="Arial" pitchFamily="34" charset="0"/>
              </a:rPr>
              <a:t>врши надзор над стручним радом организација које обављају библиотечку делатност;</a:t>
            </a:r>
          </a:p>
          <a:p>
            <a:pPr algn="just">
              <a:buFont typeface="Wingdings" pitchFamily="2" charset="2"/>
              <a:buChar char="ü"/>
            </a:pPr>
            <a:r>
              <a:rPr lang="ru-RU" sz="1800" dirty="0">
                <a:latin typeface="Arial" pitchFamily="34" charset="0"/>
                <a:cs typeface="Arial" pitchFamily="34" charset="0"/>
              </a:rPr>
              <a:t>координира рад и обавља стручне послове библиотека за које је матична;</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371600"/>
            <a:ext cx="9144000" cy="6629400"/>
          </a:xfrm>
        </p:spPr>
        <p:txBody>
          <a:bodyPr>
            <a:normAutofit/>
          </a:bodyPr>
          <a:lstStyle/>
          <a:p>
            <a:pPr algn="just">
              <a:buFont typeface="Wingdings" pitchFamily="2" charset="2"/>
              <a:buChar char="Ø"/>
            </a:pPr>
            <a:r>
              <a:rPr lang="ru-RU" sz="1800" dirty="0">
                <a:latin typeface="Arial" pitchFamily="34" charset="0"/>
                <a:cs typeface="Arial" pitchFamily="34" charset="0"/>
              </a:rPr>
              <a:t>Библиотека учествује у реализацији наставног плана и програма високог образовања. </a:t>
            </a:r>
          </a:p>
          <a:p>
            <a:pPr algn="just">
              <a:buFont typeface="Wingdings" pitchFamily="2" charset="2"/>
              <a:buChar char="Ø"/>
            </a:pPr>
            <a:endParaRPr lang="ru-RU" sz="1800" dirty="0">
              <a:latin typeface="Arial" pitchFamily="34" charset="0"/>
              <a:cs typeface="Arial" pitchFamily="34" charset="0"/>
            </a:endParaRPr>
          </a:p>
          <a:p>
            <a:pPr algn="just">
              <a:buFont typeface="Wingdings" pitchFamily="2" charset="2"/>
              <a:buChar char="Ø"/>
            </a:pPr>
            <a:r>
              <a:rPr lang="ru-RU" sz="1800" dirty="0">
                <a:latin typeface="Arial" pitchFamily="34" charset="0"/>
                <a:cs typeface="Arial" pitchFamily="34" charset="0"/>
              </a:rPr>
              <a:t>У Библиотеци се обавља практична настава за студенте Филолошког факултета у Београду – смер за библиотекарство. Практичну наставу изводе стручњаци Библиотеке према наставном плану и програму.</a:t>
            </a:r>
          </a:p>
          <a:p>
            <a:pPr algn="just">
              <a:buFont typeface="Wingdings" pitchFamily="2" charset="2"/>
              <a:buChar char="Ø"/>
            </a:pPr>
            <a:endParaRPr lang="ru-RU" sz="1800" dirty="0">
              <a:latin typeface="Arial" pitchFamily="34" charset="0"/>
              <a:cs typeface="Arial" pitchFamily="34" charset="0"/>
            </a:endParaRPr>
          </a:p>
          <a:p>
            <a:pPr algn="just">
              <a:buFont typeface="Wingdings" pitchFamily="2" charset="2"/>
              <a:buChar char="Ø"/>
            </a:pPr>
            <a:r>
              <a:rPr lang="ru-RU" sz="1800" dirty="0">
                <a:latin typeface="Arial" pitchFamily="34" charset="0"/>
                <a:cs typeface="Arial" pitchFamily="34" charset="0"/>
              </a:rPr>
              <a:t>Библиотека спроводи обуку студената завршних година студија и последипломаца путем курсева који обухватају предавања и вежбе ради увођења у коришћење извора научних информација.</a:t>
            </a:r>
          </a:p>
          <a:p>
            <a:pPr algn="just">
              <a:buFont typeface="Wingdings" pitchFamily="2" charset="2"/>
              <a:buChar char="Ø"/>
            </a:pPr>
            <a:endParaRPr lang="ru-RU" sz="1800" dirty="0">
              <a:latin typeface="Arial" pitchFamily="34" charset="0"/>
              <a:cs typeface="Arial" pitchFamily="34" charset="0"/>
            </a:endParaRPr>
          </a:p>
          <a:p>
            <a:pPr algn="just">
              <a:buFont typeface="Wingdings" pitchFamily="2" charset="2"/>
              <a:buChar char="Ø"/>
            </a:pPr>
            <a:r>
              <a:rPr lang="ru-RU" sz="1800" dirty="0">
                <a:latin typeface="Arial" pitchFamily="34" charset="0"/>
                <a:cs typeface="Arial" pitchFamily="34" charset="0"/>
              </a:rPr>
              <a:t>У Библиотеци се обавља и стручна обука библиотечких радника. </a:t>
            </a:r>
          </a:p>
          <a:p>
            <a:pPr algn="just">
              <a:buFont typeface="Wingdings" pitchFamily="2" charset="2"/>
              <a:buChar char="Ø"/>
            </a:pPr>
            <a:endParaRPr lang="ru-RU" sz="1800" dirty="0">
              <a:latin typeface="Arial" pitchFamily="34" charset="0"/>
              <a:cs typeface="Arial" pitchFamily="34" charset="0"/>
            </a:endParaRPr>
          </a:p>
          <a:p>
            <a:pPr algn="just">
              <a:buFont typeface="Wingdings" pitchFamily="2" charset="2"/>
              <a:buChar char="Ø"/>
            </a:pPr>
            <a:r>
              <a:rPr lang="ru-RU" sz="1800" dirty="0">
                <a:latin typeface="Arial" pitchFamily="34" charset="0"/>
                <a:cs typeface="Arial" pitchFamily="34" charset="0"/>
              </a:rPr>
              <a:t>Библиотека обавља издавачку, репрографску, штампарску, књиговезачку и друге техничке делатности.</a:t>
            </a:r>
          </a:p>
          <a:p>
            <a:pPr>
              <a:buNone/>
            </a:pPr>
            <a:r>
              <a:rPr lang="x-none" dirty="0">
                <a:latin typeface="Arial" pitchFamily="34" charset="0"/>
                <a:cs typeface="Arial" pitchFamily="34" charset="0"/>
              </a:rPr>
              <a:t>  </a:t>
            </a:r>
            <a:r>
              <a:rPr lang="sr-Latn-CS" dirty="0">
                <a:latin typeface="Arial" pitchFamily="34" charset="0"/>
                <a:cs typeface="Arial" pitchFamily="34" charset="0"/>
              </a:rPr>
              <a:t> </a:t>
            </a:r>
            <a:r>
              <a:rPr lang="sr-Latn-CS" sz="2400" dirty="0">
                <a:latin typeface="Arial" pitchFamily="34" charset="0"/>
                <a:cs typeface="Arial" pitchFamily="34" charset="0"/>
                <a:hlinkClick r:id="rId2"/>
              </a:rPr>
              <a:t>http://www.unilib.rs/</a:t>
            </a:r>
            <a:r>
              <a:rPr lang="sr-Latn-CS" sz="2400" dirty="0">
                <a:latin typeface="Arial" pitchFamily="34" charset="0"/>
                <a:cs typeface="Arial" pitchFamily="34" charset="0"/>
              </a:rPr>
              <a:t> </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838200"/>
            <a:ext cx="9144000" cy="6629400"/>
          </a:xfrm>
        </p:spPr>
        <p:txBody>
          <a:bodyPr>
            <a:normAutofit/>
          </a:bodyPr>
          <a:lstStyle/>
          <a:p>
            <a:pPr algn="ctr">
              <a:buNone/>
            </a:pPr>
            <a:r>
              <a:rPr lang="sr-Cyrl-CS" sz="2000" b="1" u="sng" dirty="0">
                <a:solidFill>
                  <a:srgbClr val="C00000"/>
                </a:solidFill>
                <a:latin typeface="Arial" pitchFamily="34" charset="0"/>
                <a:cs typeface="Arial" pitchFamily="34" charset="0"/>
              </a:rPr>
              <a:t>ПОЈАМ И ФУНКЦИЈЕ ШКОЛСКЕ БИБЛИОТЕКЕ</a:t>
            </a:r>
          </a:p>
          <a:p>
            <a:pPr algn="just">
              <a:buNone/>
            </a:pPr>
            <a:endParaRPr lang="sr-Cyrl-CS" sz="2000" b="1" u="sng"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Термин се односи на библиотеке основане при основним и средњим школама</a:t>
            </a:r>
            <a:endParaRPr lang="sr-Latn-CS" sz="1800" dirty="0">
              <a:latin typeface="Arial" pitchFamily="34" charset="0"/>
              <a:cs typeface="Arial" pitchFamily="34" charset="0"/>
            </a:endParaRPr>
          </a:p>
          <a:p>
            <a:pPr algn="just">
              <a:buFont typeface="Wingdings" pitchFamily="2" charset="2"/>
              <a:buChar char="Ø"/>
            </a:pPr>
            <a:endParaRPr lang="sr-Latn-CS" sz="1800"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По својим основним задацима она је у служби целокупне наставе и повезана је са свим наставним програмима</a:t>
            </a:r>
            <a:endParaRPr lang="sr-Latn-CS" sz="1800" dirty="0">
              <a:latin typeface="Arial" pitchFamily="34" charset="0"/>
              <a:cs typeface="Arial" pitchFamily="34" charset="0"/>
            </a:endParaRPr>
          </a:p>
          <a:p>
            <a:pPr algn="just">
              <a:buFont typeface="Wingdings" pitchFamily="2" charset="2"/>
              <a:buChar char="Ø"/>
            </a:pPr>
            <a:endParaRPr lang="sr-Latn-CS" sz="1800"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Уз одговарајуће облике и методе рада, помаже својим корисницима -</a:t>
            </a:r>
            <a:r>
              <a:rPr lang="sr-Cyrl-CS" sz="1800" dirty="0">
                <a:solidFill>
                  <a:srgbClr val="C00000"/>
                </a:solidFill>
                <a:latin typeface="Arial" pitchFamily="34" charset="0"/>
                <a:cs typeface="Arial" pitchFamily="34" charset="0"/>
              </a:rPr>
              <a:t> ученицима </a:t>
            </a:r>
            <a:r>
              <a:rPr lang="sr-Cyrl-CS" sz="1800" dirty="0">
                <a:latin typeface="Arial" pitchFamily="34" charset="0"/>
                <a:cs typeface="Arial" pitchFamily="34" charset="0"/>
              </a:rPr>
              <a:t>и </a:t>
            </a:r>
            <a:r>
              <a:rPr lang="sr-Cyrl-CS" sz="1800" dirty="0">
                <a:solidFill>
                  <a:srgbClr val="C00000"/>
                </a:solidFill>
                <a:latin typeface="Arial" pitchFamily="34" charset="0"/>
                <a:cs typeface="Arial" pitchFamily="34" charset="0"/>
              </a:rPr>
              <a:t>наставницима</a:t>
            </a:r>
            <a:r>
              <a:rPr lang="sr-Cyrl-CS" sz="1800" dirty="0">
                <a:latin typeface="Arial" pitchFamily="34" charset="0"/>
                <a:cs typeface="Arial" pitchFamily="34" charset="0"/>
              </a:rPr>
              <a:t> у стицању знања, перманентног стручног усавршавања и унапређивању васпитних процеса</a:t>
            </a:r>
            <a:endParaRPr lang="sr-Latn-CS" sz="1800" dirty="0">
              <a:latin typeface="Arial" pitchFamily="34" charset="0"/>
              <a:cs typeface="Arial" pitchFamily="34" charset="0"/>
            </a:endParaRPr>
          </a:p>
          <a:p>
            <a:pPr algn="just">
              <a:buFont typeface="Wingdings" pitchFamily="2" charset="2"/>
              <a:buChar char="Ø"/>
            </a:pPr>
            <a:endParaRPr lang="sr-Latn-CS" sz="1800"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Активно се укључује у наставне и васпитне делатности</a:t>
            </a:r>
            <a:endParaRPr lang="sr-Latn-CS" sz="1800" dirty="0">
              <a:latin typeface="Arial" pitchFamily="34" charset="0"/>
              <a:cs typeface="Arial" pitchFamily="34" charset="0"/>
            </a:endParaRPr>
          </a:p>
          <a:p>
            <a:pPr algn="just">
              <a:buNone/>
            </a:pPr>
            <a:endParaRPr lang="sr-Cyrl-CS" sz="1800" dirty="0">
              <a:latin typeface="Arial" pitchFamily="34" charset="0"/>
              <a:cs typeface="Arial" pitchFamily="34" charset="0"/>
            </a:endParaRPr>
          </a:p>
          <a:p>
            <a:pPr algn="just">
              <a:buNone/>
            </a:pPr>
            <a:r>
              <a:rPr lang="sr-Latn-CS" sz="1800" b="1" dirty="0">
                <a:latin typeface="Arial" pitchFamily="34" charset="0"/>
                <a:cs typeface="Arial" pitchFamily="34" charset="0"/>
              </a:rPr>
              <a:t>      </a:t>
            </a:r>
            <a:r>
              <a:rPr lang="sr-Cyrl-CS" sz="1800" b="1" u="sng" dirty="0">
                <a:latin typeface="Arial" pitchFamily="34" charset="0"/>
                <a:cs typeface="Arial" pitchFamily="34" charset="0"/>
              </a:rPr>
              <a:t>Функције </a:t>
            </a:r>
            <a:r>
              <a:rPr lang="sr-Cyrl-CS" sz="1800" u="sng" dirty="0">
                <a:latin typeface="Arial" pitchFamily="34" charset="0"/>
                <a:cs typeface="Arial" pitchFamily="34" charset="0"/>
              </a:rPr>
              <a:t>школске библиотеке су: </a:t>
            </a:r>
          </a:p>
          <a:p>
            <a:pPr marL="457200" indent="-457200" algn="just">
              <a:buFont typeface="+mj-lt"/>
              <a:buAutoNum type="arabicPeriod"/>
            </a:pPr>
            <a:r>
              <a:rPr lang="sr-Cyrl-CS" sz="1800" dirty="0">
                <a:solidFill>
                  <a:srgbClr val="C00000"/>
                </a:solidFill>
                <a:latin typeface="Arial" pitchFamily="34" charset="0"/>
                <a:cs typeface="Arial" pitchFamily="34" charset="0"/>
              </a:rPr>
              <a:t>библиотечко-информациона</a:t>
            </a:r>
          </a:p>
          <a:p>
            <a:pPr marL="457200" indent="-457200" algn="just">
              <a:buFont typeface="+mj-lt"/>
              <a:buAutoNum type="arabicPeriod"/>
            </a:pPr>
            <a:r>
              <a:rPr lang="sr-Cyrl-CS" sz="1800" dirty="0">
                <a:solidFill>
                  <a:srgbClr val="C00000"/>
                </a:solidFill>
                <a:latin typeface="Arial" pitchFamily="34" charset="0"/>
                <a:cs typeface="Arial" pitchFamily="34" charset="0"/>
              </a:rPr>
              <a:t>васпитно-образовна</a:t>
            </a:r>
          </a:p>
          <a:p>
            <a:pPr marL="457200" indent="-457200" algn="just">
              <a:buFont typeface="+mj-lt"/>
              <a:buAutoNum type="arabicPeriod"/>
            </a:pPr>
            <a:r>
              <a:rPr lang="sr-Cyrl-CS" sz="1800" dirty="0">
                <a:solidFill>
                  <a:srgbClr val="C00000"/>
                </a:solidFill>
                <a:latin typeface="Arial" pitchFamily="34" charset="0"/>
                <a:cs typeface="Arial" pitchFamily="34" charset="0"/>
              </a:rPr>
              <a:t>културна</a:t>
            </a:r>
          </a:p>
          <a:p>
            <a:pPr marL="457200" indent="-457200"/>
            <a:endParaRPr lang="sr-Cyrl-CS" sz="2000" b="1" u="sng" dirty="0">
              <a:latin typeface="Arial" pitchFamily="34" charset="0"/>
              <a:cs typeface="Arial" pitchFamily="34" charset="0"/>
            </a:endParaRPr>
          </a:p>
          <a:p>
            <a:pPr marL="457200" indent="-457200"/>
            <a:endParaRPr lang="en-US" sz="2000" dirty="0">
              <a:latin typeface="Arial" pitchFamily="34" charset="0"/>
              <a:cs typeface="Arial"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838200"/>
            <a:ext cx="9144000" cy="6477000"/>
          </a:xfrm>
        </p:spPr>
        <p:txBody>
          <a:bodyPr>
            <a:normAutofit/>
          </a:bodyPr>
          <a:lstStyle/>
          <a:p>
            <a:endParaRPr lang="sr-Latn-CS" sz="2000" dirty="0">
              <a:latin typeface="Arial" pitchFamily="34" charset="0"/>
              <a:cs typeface="Arial" pitchFamily="34" charset="0"/>
            </a:endParaRPr>
          </a:p>
          <a:p>
            <a:pPr algn="just">
              <a:buNone/>
            </a:pPr>
            <a:r>
              <a:rPr lang="sr-Latn-CS" sz="2000" dirty="0">
                <a:latin typeface="Arial" pitchFamily="34" charset="0"/>
                <a:cs typeface="Arial" pitchFamily="34" charset="0"/>
              </a:rPr>
              <a:t>      </a:t>
            </a:r>
            <a:r>
              <a:rPr lang="sr-Cyrl-CS" sz="1800" b="1" u="sng" dirty="0">
                <a:latin typeface="Arial" pitchFamily="34" charset="0"/>
                <a:cs typeface="Arial" pitchFamily="34" charset="0"/>
              </a:rPr>
              <a:t>Фондови</a:t>
            </a:r>
            <a:r>
              <a:rPr lang="sr-Cyrl-CS" sz="1800" u="sng" dirty="0">
                <a:latin typeface="Arial" pitchFamily="34" charset="0"/>
                <a:cs typeface="Arial" pitchFamily="34" charset="0"/>
              </a:rPr>
              <a:t> школске библиотеке садрже:</a:t>
            </a:r>
            <a:endParaRPr lang="sr-Latn-CS" sz="1800" u="sng" dirty="0">
              <a:latin typeface="Arial" pitchFamily="34" charset="0"/>
              <a:cs typeface="Arial" pitchFamily="34" charset="0"/>
            </a:endParaRPr>
          </a:p>
          <a:p>
            <a:pPr algn="just">
              <a:buNone/>
            </a:pPr>
            <a:endParaRPr lang="sr-Cyrl-CS" sz="1800" u="sng" dirty="0">
              <a:latin typeface="Arial" pitchFamily="34" charset="0"/>
              <a:cs typeface="Arial" pitchFamily="34" charset="0"/>
            </a:endParaRPr>
          </a:p>
          <a:p>
            <a:pPr marL="457200" indent="-457200" algn="just">
              <a:buAutoNum type="arabicPeriod"/>
            </a:pPr>
            <a:r>
              <a:rPr lang="sr-Cyrl-CS" sz="1800" dirty="0">
                <a:latin typeface="Arial" pitchFamily="34" charset="0"/>
                <a:cs typeface="Arial" pitchFamily="34" charset="0"/>
              </a:rPr>
              <a:t>стручну литературу за поједине наставне предмете</a:t>
            </a:r>
          </a:p>
          <a:p>
            <a:pPr marL="457200" indent="-457200" algn="just">
              <a:buAutoNum type="arabicPeriod"/>
            </a:pPr>
            <a:r>
              <a:rPr lang="sr-Cyrl-CS" sz="1800" dirty="0">
                <a:latin typeface="Arial" pitchFamily="34" charset="0"/>
                <a:cs typeface="Arial" pitchFamily="34" charset="0"/>
              </a:rPr>
              <a:t>основна дела из педагошке теорије и праксе</a:t>
            </a:r>
          </a:p>
          <a:p>
            <a:pPr marL="457200" indent="-457200" algn="just">
              <a:buAutoNum type="arabicPeriod"/>
            </a:pPr>
            <a:r>
              <a:rPr lang="sr-Cyrl-CS" sz="1800" dirty="0">
                <a:latin typeface="Arial" pitchFamily="34" charset="0"/>
                <a:cs typeface="Arial" pitchFamily="34" charset="0"/>
              </a:rPr>
              <a:t>стручне приручнике за потребе наставника</a:t>
            </a:r>
            <a:endParaRPr lang="sr-Latn-CS" sz="1800" dirty="0">
              <a:latin typeface="Arial" pitchFamily="34" charset="0"/>
              <a:cs typeface="Arial" pitchFamily="34" charset="0"/>
            </a:endParaRPr>
          </a:p>
          <a:p>
            <a:pPr algn="just"/>
            <a:endParaRPr lang="sr-Latn-CS" sz="1800"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Обим фондова зависи од броја ученика (минимум је 10-15 књига по ученику, оптимално15-20)</a:t>
            </a:r>
            <a:endParaRPr lang="sr-Latn-CS" sz="1800" dirty="0">
              <a:latin typeface="Arial" pitchFamily="34" charset="0"/>
              <a:cs typeface="Arial" pitchFamily="34" charset="0"/>
            </a:endParaRPr>
          </a:p>
          <a:p>
            <a:pPr algn="just">
              <a:buFont typeface="Wingdings" pitchFamily="2" charset="2"/>
              <a:buChar char="Ø"/>
            </a:pPr>
            <a:endParaRPr lang="sr-Latn-CS" sz="1800"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Фондови у основној школи се деле на</a:t>
            </a:r>
            <a:r>
              <a:rPr lang="sr-Latn-CS" sz="1800" dirty="0">
                <a:latin typeface="Arial" pitchFamily="34" charset="0"/>
                <a:cs typeface="Arial" pitchFamily="34" charset="0"/>
              </a:rPr>
              <a:t>:</a:t>
            </a:r>
            <a:r>
              <a:rPr lang="sr-Cyrl-CS" sz="1800" dirty="0">
                <a:latin typeface="Arial" pitchFamily="34" charset="0"/>
                <a:cs typeface="Arial" pitchFamily="34" charset="0"/>
              </a:rPr>
              <a:t> </a:t>
            </a:r>
            <a:endParaRPr lang="sr-Latn-CS" sz="1800" dirty="0">
              <a:latin typeface="Arial" pitchFamily="34" charset="0"/>
              <a:cs typeface="Arial" pitchFamily="34" charset="0"/>
            </a:endParaRPr>
          </a:p>
          <a:p>
            <a:pPr algn="just">
              <a:buFont typeface="Wingdings" pitchFamily="2" charset="2"/>
              <a:buChar char="ü"/>
            </a:pPr>
            <a:r>
              <a:rPr lang="sr-Cyrl-CS" sz="1800" b="1" u="sng" dirty="0">
                <a:solidFill>
                  <a:srgbClr val="C00000"/>
                </a:solidFill>
                <a:latin typeface="Arial" pitchFamily="34" charset="0"/>
                <a:cs typeface="Arial" pitchFamily="34" charset="0"/>
              </a:rPr>
              <a:t>фонд за ученике </a:t>
            </a:r>
            <a:r>
              <a:rPr lang="sr-Cyrl-CS" sz="1800" dirty="0">
                <a:latin typeface="Arial" pitchFamily="34" charset="0"/>
                <a:cs typeface="Arial" pitchFamily="34" charset="0"/>
              </a:rPr>
              <a:t>и </a:t>
            </a:r>
            <a:endParaRPr lang="sr-Latn-CS" sz="1800" dirty="0">
              <a:latin typeface="Arial" pitchFamily="34" charset="0"/>
              <a:cs typeface="Arial" pitchFamily="34" charset="0"/>
            </a:endParaRPr>
          </a:p>
          <a:p>
            <a:pPr algn="just">
              <a:buFont typeface="Wingdings" pitchFamily="2" charset="2"/>
              <a:buChar char="ü"/>
            </a:pPr>
            <a:r>
              <a:rPr lang="sr-Cyrl-CS" sz="1800" b="1" u="sng" dirty="0">
                <a:solidFill>
                  <a:srgbClr val="C00000"/>
                </a:solidFill>
                <a:latin typeface="Arial" pitchFamily="34" charset="0"/>
                <a:cs typeface="Arial" pitchFamily="34" charset="0"/>
              </a:rPr>
              <a:t>фонд за наставнике</a:t>
            </a:r>
            <a:endParaRPr lang="sr-Cyrl-CS" sz="1800" b="1" dirty="0">
              <a:latin typeface="Arial" pitchFamily="34" charset="0"/>
              <a:cs typeface="Arial" pitchFamily="34" charset="0"/>
            </a:endParaRPr>
          </a:p>
          <a:p>
            <a:pPr marL="457200" indent="-457200">
              <a:buNone/>
            </a:pPr>
            <a:endParaRPr lang="sr-Cyrl-CS" sz="2000"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pPr algn="ctr"/>
            <a:r>
              <a:rPr lang="sr-Cyrl-CS" sz="3600" b="1" dirty="0">
                <a:solidFill>
                  <a:schemeClr val="accent2">
                    <a:lumMod val="75000"/>
                  </a:schemeClr>
                </a:solidFill>
                <a:latin typeface="Arial Black" pitchFamily="34" charset="0"/>
              </a:rPr>
              <a:t>БИБЛИОТЕКАРСТВО И БИБЛИОТЕЧКО-ИНФОРМАЦИОНА ДЕЛАТНОСТ</a:t>
            </a:r>
            <a:endParaRPr lang="en-US" sz="3600" b="1" dirty="0">
              <a:solidFill>
                <a:schemeClr val="accent2">
                  <a:lumMod val="75000"/>
                </a:schemeClr>
              </a:solidFill>
              <a:latin typeface="Arial Black" pitchFamily="34" charset="0"/>
            </a:endParaRPr>
          </a:p>
        </p:txBody>
      </p:sp>
      <p:sp>
        <p:nvSpPr>
          <p:cNvPr id="3" name="Content Placeholder 2"/>
          <p:cNvSpPr>
            <a:spLocks noGrp="1"/>
          </p:cNvSpPr>
          <p:nvPr>
            <p:ph idx="1"/>
          </p:nvPr>
        </p:nvSpPr>
        <p:spPr>
          <a:xfrm>
            <a:off x="0" y="2057400"/>
            <a:ext cx="9144000" cy="5105400"/>
          </a:xfrm>
        </p:spPr>
        <p:txBody>
          <a:bodyPr>
            <a:normAutofit/>
          </a:bodyPr>
          <a:lstStyle/>
          <a:p>
            <a:pPr algn="just">
              <a:buNone/>
            </a:pPr>
            <a:r>
              <a:rPr lang="sr-Cyrl-CS" sz="2000" b="1" dirty="0">
                <a:solidFill>
                  <a:schemeClr val="accent2">
                    <a:lumMod val="75000"/>
                  </a:schemeClr>
                </a:solidFill>
                <a:latin typeface="Arial" pitchFamily="34" charset="0"/>
                <a:cs typeface="Arial" pitchFamily="34" charset="0"/>
              </a:rPr>
              <a:t>     </a:t>
            </a:r>
            <a:r>
              <a:rPr lang="sr-Cyrl-CS" sz="1800" b="1" dirty="0">
                <a:solidFill>
                  <a:schemeClr val="accent2">
                    <a:lumMod val="75000"/>
                  </a:schemeClr>
                </a:solidFill>
                <a:latin typeface="Arial" pitchFamily="34" charset="0"/>
                <a:cs typeface="Arial" pitchFamily="34" charset="0"/>
              </a:rPr>
              <a:t>БИБЛИОТЕКАРСТВО</a:t>
            </a:r>
            <a:r>
              <a:rPr lang="sr-Cyrl-CS" sz="1800" dirty="0">
                <a:latin typeface="Arial" pitchFamily="34" charset="0"/>
                <a:cs typeface="Arial" pitchFamily="34" charset="0"/>
              </a:rPr>
              <a:t> је скуп научних дисциплина које се баве књигом и њеним корисником, односно проблемом библиотекарске теорије и праксе. </a:t>
            </a:r>
          </a:p>
          <a:p>
            <a:pPr algn="just">
              <a:buFont typeface="Wingdings" pitchFamily="2" charset="2"/>
              <a:buChar char="Ø"/>
            </a:pPr>
            <a:r>
              <a:rPr lang="sr-Cyrl-CS" sz="1800" dirty="0">
                <a:latin typeface="Arial" pitchFamily="34" charset="0"/>
                <a:cs typeface="Arial" pitchFamily="34" charset="0"/>
              </a:rPr>
              <a:t>Обухвата историју књиге</a:t>
            </a:r>
            <a:r>
              <a:rPr lang="sr-Cyrl-RS" sz="1800" dirty="0">
                <a:latin typeface="Arial" pitchFamily="34" charset="0"/>
                <a:cs typeface="Arial" pitchFamily="34" charset="0"/>
              </a:rPr>
              <a:t> и </a:t>
            </a:r>
            <a:r>
              <a:rPr lang="sr-Cyrl-CS" sz="1800" dirty="0">
                <a:latin typeface="Arial" pitchFamily="34" charset="0"/>
                <a:cs typeface="Arial" pitchFamily="34" charset="0"/>
              </a:rPr>
              <a:t>писма, историју штампарства, историју, организацију и администрацију библиотека, библиографију, библиотечку статистику итд.</a:t>
            </a:r>
          </a:p>
          <a:p>
            <a:pPr algn="just">
              <a:buFont typeface="Wingdings" pitchFamily="2" charset="2"/>
              <a:buChar char="Ø"/>
            </a:pPr>
            <a:r>
              <a:rPr lang="sr-Cyrl-CS" sz="1800" dirty="0">
                <a:latin typeface="Arial" pitchFamily="34" charset="0"/>
                <a:cs typeface="Arial" pitchFamily="34" charset="0"/>
              </a:rPr>
              <a:t>Као посебна наука јавља се у другој половини 18. века, а нагли развој доживљава у 19. веку.</a:t>
            </a:r>
          </a:p>
          <a:p>
            <a:pPr algn="just">
              <a:buFont typeface="Wingdings" pitchFamily="2" charset="2"/>
              <a:buChar char="Ø"/>
            </a:pPr>
            <a:endParaRPr lang="sr-Cyrl-CS" sz="1800" dirty="0">
              <a:latin typeface="Arial" pitchFamily="34" charset="0"/>
              <a:cs typeface="Arial" pitchFamily="34" charset="0"/>
            </a:endParaRPr>
          </a:p>
          <a:p>
            <a:pPr algn="just">
              <a:buNone/>
            </a:pPr>
            <a:r>
              <a:rPr lang="sr-Cyrl-CS" sz="1800" b="1" dirty="0">
                <a:solidFill>
                  <a:schemeClr val="accent2">
                    <a:lumMod val="75000"/>
                  </a:schemeClr>
                </a:solidFill>
                <a:latin typeface="Arial" pitchFamily="34" charset="0"/>
                <a:cs typeface="Arial" pitchFamily="34" charset="0"/>
              </a:rPr>
              <a:t>     БИБЛИОТЕЧК</a:t>
            </a:r>
            <a:r>
              <a:rPr lang="sr-Cyrl-RS" sz="1800" b="1" dirty="0">
                <a:solidFill>
                  <a:schemeClr val="accent2">
                    <a:lumMod val="75000"/>
                  </a:schemeClr>
                </a:solidFill>
                <a:latin typeface="Arial" pitchFamily="34" charset="0"/>
                <a:cs typeface="Arial" pitchFamily="34" charset="0"/>
              </a:rPr>
              <a:t>О-ИНФОРМАЦИОНА</a:t>
            </a:r>
            <a:r>
              <a:rPr lang="sr-Cyrl-CS" sz="1800" b="1" dirty="0">
                <a:solidFill>
                  <a:schemeClr val="accent2">
                    <a:lumMod val="75000"/>
                  </a:schemeClr>
                </a:solidFill>
                <a:latin typeface="Arial" pitchFamily="34" charset="0"/>
                <a:cs typeface="Arial" pitchFamily="34" charset="0"/>
              </a:rPr>
              <a:t> ДЕЛАТНОСТ </a:t>
            </a:r>
            <a:r>
              <a:rPr lang="sr-Cyrl-CS" sz="1800" dirty="0">
                <a:latin typeface="Arial" pitchFamily="34" charset="0"/>
                <a:cs typeface="Arial" pitchFamily="34" charset="0"/>
              </a:rPr>
              <a:t>је ужи појам од библиотекарства и подразумева набавку, обраду, чување и давање на коришћење библиотечког материјала, уз превентивну и рестаураторско-конзерваторску заштиту тога материјала. Она је дефинисана </a:t>
            </a:r>
            <a:r>
              <a:rPr lang="sr-Cyrl-CS" sz="1800" b="1" dirty="0">
                <a:latin typeface="Arial" pitchFamily="34" charset="0"/>
                <a:cs typeface="Arial" pitchFamily="34" charset="0"/>
              </a:rPr>
              <a:t>Законом о библиотечко</a:t>
            </a:r>
            <a:r>
              <a:rPr lang="sr-Latn-CS" sz="1800" b="1" dirty="0">
                <a:latin typeface="Arial" pitchFamily="34" charset="0"/>
                <a:cs typeface="Arial" pitchFamily="34" charset="0"/>
              </a:rPr>
              <a:t>-</a:t>
            </a:r>
            <a:r>
              <a:rPr lang="x-none" sz="1800" b="1">
                <a:latin typeface="Arial" pitchFamily="34" charset="0"/>
                <a:cs typeface="Arial" pitchFamily="34" charset="0"/>
              </a:rPr>
              <a:t>информационој</a:t>
            </a:r>
            <a:r>
              <a:rPr lang="en-US" sz="1800" b="1" dirty="0">
                <a:latin typeface="Arial" pitchFamily="34" charset="0"/>
                <a:cs typeface="Arial" pitchFamily="34" charset="0"/>
              </a:rPr>
              <a:t> </a:t>
            </a:r>
            <a:r>
              <a:rPr lang="sr-Cyrl-CS" sz="1800" b="1" dirty="0">
                <a:latin typeface="Arial" pitchFamily="34" charset="0"/>
                <a:cs typeface="Arial" pitchFamily="34" charset="0"/>
              </a:rPr>
              <a:t>делатности (члан 8)</a:t>
            </a:r>
            <a:r>
              <a:rPr lang="sr-Cyrl-CS" sz="1800" dirty="0">
                <a:latin typeface="Arial" pitchFamily="34" charset="0"/>
                <a:cs typeface="Arial" pitchFamily="34" charset="0"/>
              </a:rPr>
              <a:t>. </a:t>
            </a:r>
          </a:p>
          <a:p>
            <a:pPr algn="just">
              <a:buFont typeface="Wingdings" pitchFamily="2" charset="2"/>
              <a:buChar char="Ø"/>
            </a:pPr>
            <a:r>
              <a:rPr lang="sr-Cyrl-CS" sz="1800" dirty="0">
                <a:latin typeface="Arial" pitchFamily="34" charset="0"/>
                <a:cs typeface="Arial" pitchFamily="34" charset="0"/>
              </a:rPr>
              <a:t>У библиотечко-информациону делатност спадају и разни облици популарисања књиге и читања, као и стварање библиотечко-информационих система (БИС), с којима се функционално обједињују фондови и рад свих библиотека одређеног подручја (сајт Министарства културе и информисања)</a:t>
            </a:r>
          </a:p>
          <a:p>
            <a:endParaRPr lang="en-US" sz="2000" dirty="0">
              <a:latin typeface="Arial" pitchFamily="34" charset="0"/>
              <a:cs typeface="Arial"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143000"/>
            <a:ext cx="8991600" cy="4801314"/>
          </a:xfrm>
          <a:prstGeom prst="rect">
            <a:avLst/>
          </a:prstGeom>
        </p:spPr>
        <p:txBody>
          <a:bodyPr wrap="square">
            <a:spAutoFit/>
          </a:bodyPr>
          <a:lstStyle/>
          <a:p>
            <a:pPr algn="just"/>
            <a:r>
              <a:rPr lang="sr-Cyrl-CS" b="1" u="sng" dirty="0">
                <a:latin typeface="Arial" pitchFamily="34" charset="0"/>
                <a:cs typeface="Arial" pitchFamily="34" charset="0"/>
              </a:rPr>
              <a:t>Фонд за ученике </a:t>
            </a:r>
            <a:r>
              <a:rPr lang="sr-Cyrl-CS" u="sng" dirty="0">
                <a:latin typeface="Arial" pitchFamily="34" charset="0"/>
                <a:cs typeface="Arial" pitchFamily="34" charset="0"/>
              </a:rPr>
              <a:t>садржи:</a:t>
            </a:r>
            <a:endParaRPr lang="sr-Latn-CS" u="sng" dirty="0">
              <a:latin typeface="Arial" pitchFamily="34" charset="0"/>
              <a:cs typeface="Arial" pitchFamily="34" charset="0"/>
            </a:endParaRPr>
          </a:p>
          <a:p>
            <a:pPr algn="just"/>
            <a:endParaRPr lang="sr-Cyrl-CS" dirty="0">
              <a:latin typeface="Arial" pitchFamily="34" charset="0"/>
              <a:cs typeface="Arial" pitchFamily="34" charset="0"/>
            </a:endParaRPr>
          </a:p>
          <a:p>
            <a:pPr marL="457200" indent="-457200" algn="just">
              <a:buFont typeface="+mj-lt"/>
              <a:buAutoNum type="arabicPeriod"/>
            </a:pPr>
            <a:r>
              <a:rPr lang="sr-Cyrl-CS" dirty="0">
                <a:latin typeface="Arial" pitchFamily="34" charset="0"/>
                <a:cs typeface="Arial" pitchFamily="34" charset="0"/>
              </a:rPr>
              <a:t>дела из програма за матерњи језик и све остале предмете</a:t>
            </a:r>
          </a:p>
          <a:p>
            <a:pPr marL="457200" indent="-457200" algn="just">
              <a:buFont typeface="+mj-lt"/>
              <a:buAutoNum type="arabicPeriod"/>
            </a:pPr>
            <a:r>
              <a:rPr lang="sr-Cyrl-CS" dirty="0">
                <a:latin typeface="Arial" pitchFamily="34" charset="0"/>
                <a:cs typeface="Arial" pitchFamily="34" charset="0"/>
              </a:rPr>
              <a:t>научно-популарну литературу</a:t>
            </a:r>
          </a:p>
          <a:p>
            <a:pPr marL="457200" indent="-457200" algn="just">
              <a:buFont typeface="+mj-lt"/>
              <a:buAutoNum type="arabicPeriod"/>
            </a:pPr>
            <a:r>
              <a:rPr lang="sr-Cyrl-CS" dirty="0">
                <a:latin typeface="Arial" pitchFamily="34" charset="0"/>
                <a:cs typeface="Arial" pitchFamily="34" charset="0"/>
              </a:rPr>
              <a:t>референсну литературу (енциклопедије, лексиконе, речнике итд.)</a:t>
            </a:r>
          </a:p>
          <a:p>
            <a:pPr marL="457200" indent="-457200" algn="just">
              <a:buFont typeface="+mj-lt"/>
              <a:buAutoNum type="arabicPeriod"/>
            </a:pPr>
            <a:r>
              <a:rPr lang="sr-Cyrl-CS" dirty="0">
                <a:latin typeface="Arial" pitchFamily="34" charset="0"/>
                <a:cs typeface="Arial" pitchFamily="34" charset="0"/>
              </a:rPr>
              <a:t>литературу на страним језицима</a:t>
            </a:r>
          </a:p>
          <a:p>
            <a:pPr marL="457200" indent="-457200" algn="just">
              <a:buFont typeface="+mj-lt"/>
              <a:buAutoNum type="arabicPeriod"/>
            </a:pPr>
            <a:r>
              <a:rPr lang="sr-Cyrl-CS" dirty="0">
                <a:latin typeface="Arial" pitchFamily="34" charset="0"/>
                <a:cs typeface="Arial" pitchFamily="34" charset="0"/>
              </a:rPr>
              <a:t>дечије листове и часописе</a:t>
            </a:r>
          </a:p>
          <a:p>
            <a:pPr marL="457200" indent="-457200" algn="just">
              <a:buFont typeface="+mj-lt"/>
              <a:buAutoNum type="arabicPeriod"/>
            </a:pPr>
            <a:r>
              <a:rPr lang="sr-Cyrl-CS" dirty="0">
                <a:latin typeface="Arial" pitchFamily="34" charset="0"/>
                <a:cs typeface="Arial" pitchFamily="34" charset="0"/>
              </a:rPr>
              <a:t>аудиовизуелни материјал</a:t>
            </a:r>
            <a:endParaRPr lang="sr-Latn-CS" dirty="0">
              <a:latin typeface="Arial" pitchFamily="34" charset="0"/>
              <a:cs typeface="Arial" pitchFamily="34" charset="0"/>
            </a:endParaRPr>
          </a:p>
          <a:p>
            <a:pPr marL="457200" indent="-457200" algn="just">
              <a:buFont typeface="+mj-lt"/>
              <a:buAutoNum type="arabicPeriod"/>
            </a:pPr>
            <a:endParaRPr lang="sr-Latn-CS" dirty="0">
              <a:latin typeface="Arial" pitchFamily="34" charset="0"/>
              <a:cs typeface="Arial" pitchFamily="34" charset="0"/>
            </a:endParaRPr>
          </a:p>
          <a:p>
            <a:pPr marL="457200" indent="-457200" algn="just"/>
            <a:endParaRPr lang="sr-Cyrl-CS" dirty="0">
              <a:latin typeface="Arial" pitchFamily="34" charset="0"/>
              <a:cs typeface="Arial" pitchFamily="34" charset="0"/>
            </a:endParaRPr>
          </a:p>
          <a:p>
            <a:pPr marL="457200" indent="-457200" algn="just">
              <a:buNone/>
            </a:pPr>
            <a:endParaRPr lang="sr-Cyrl-CS" u="sng" dirty="0">
              <a:latin typeface="Arial" pitchFamily="34" charset="0"/>
              <a:cs typeface="Arial" pitchFamily="34" charset="0"/>
            </a:endParaRPr>
          </a:p>
          <a:p>
            <a:pPr algn="just"/>
            <a:r>
              <a:rPr lang="sr-Cyrl-CS" b="1" u="sng" dirty="0">
                <a:latin typeface="Arial" pitchFamily="34" charset="0"/>
                <a:cs typeface="Arial" pitchFamily="34" charset="0"/>
              </a:rPr>
              <a:t>Фонд за наставнике </a:t>
            </a:r>
            <a:r>
              <a:rPr lang="sr-Cyrl-CS" u="sng" dirty="0">
                <a:latin typeface="Arial" pitchFamily="34" charset="0"/>
                <a:cs typeface="Arial" pitchFamily="34" charset="0"/>
              </a:rPr>
              <a:t>садржи:</a:t>
            </a:r>
            <a:endParaRPr lang="sr-Latn-CS" u="sng" dirty="0">
              <a:latin typeface="Arial" pitchFamily="34" charset="0"/>
              <a:cs typeface="Arial" pitchFamily="34" charset="0"/>
            </a:endParaRPr>
          </a:p>
          <a:p>
            <a:pPr algn="just"/>
            <a:endParaRPr lang="sr-Cyrl-CS" dirty="0">
              <a:latin typeface="Arial" pitchFamily="34" charset="0"/>
              <a:cs typeface="Arial" pitchFamily="34" charset="0"/>
            </a:endParaRPr>
          </a:p>
          <a:p>
            <a:pPr marL="457200" indent="-457200" algn="just">
              <a:buFont typeface="+mj-lt"/>
              <a:buAutoNum type="arabicPeriod"/>
            </a:pPr>
            <a:r>
              <a:rPr lang="sr-Cyrl-CS" dirty="0">
                <a:latin typeface="Arial" pitchFamily="34" charset="0"/>
                <a:cs typeface="Arial" pitchFamily="34" charset="0"/>
              </a:rPr>
              <a:t>дела из педагогије и психологије</a:t>
            </a:r>
          </a:p>
          <a:p>
            <a:pPr marL="457200" indent="-457200" algn="just">
              <a:buFont typeface="+mj-lt"/>
              <a:buAutoNum type="arabicPeriod"/>
            </a:pPr>
            <a:r>
              <a:rPr lang="sr-Cyrl-CS" dirty="0">
                <a:latin typeface="Arial" pitchFamily="34" charset="0"/>
                <a:cs typeface="Arial" pitchFamily="34" charset="0"/>
              </a:rPr>
              <a:t>дидактичко-методичку литературу за све наставне предмете и разреде</a:t>
            </a:r>
          </a:p>
          <a:p>
            <a:pPr marL="457200" indent="-457200" algn="just">
              <a:buFont typeface="+mj-lt"/>
              <a:buAutoNum type="arabicPeriod"/>
            </a:pPr>
            <a:r>
              <a:rPr lang="sr-Cyrl-CS" dirty="0">
                <a:latin typeface="Arial" pitchFamily="34" charset="0"/>
                <a:cs typeface="Arial" pitchFamily="34" charset="0"/>
              </a:rPr>
              <a:t>педагошку документацију (огледни примерци текстова итд.)</a:t>
            </a:r>
          </a:p>
          <a:p>
            <a:pPr marL="457200" indent="-457200" algn="just">
              <a:buFont typeface="+mj-lt"/>
              <a:buAutoNum type="arabicPeriod"/>
            </a:pPr>
            <a:r>
              <a:rPr lang="sr-Cyrl-CS" dirty="0">
                <a:latin typeface="Arial" pitchFamily="34" charset="0"/>
                <a:cs typeface="Arial" pitchFamily="34" charset="0"/>
              </a:rPr>
              <a:t>уџбенике и приручнике</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762000"/>
            <a:ext cx="9144000" cy="6553200"/>
          </a:xfrm>
        </p:spPr>
        <p:txBody>
          <a:bodyPr/>
          <a:lstStyle/>
          <a:p>
            <a:pPr marL="457200" indent="-457200"/>
            <a:endParaRPr lang="sr-Cyrl-CS" sz="2000" dirty="0">
              <a:latin typeface="Arial" pitchFamily="34" charset="0"/>
              <a:cs typeface="Arial" pitchFamily="34" charset="0"/>
            </a:endParaRPr>
          </a:p>
          <a:p>
            <a:pPr marL="457200" indent="-457200" algn="just">
              <a:buFont typeface="Wingdings" pitchFamily="2" charset="2"/>
              <a:buChar char="Ø"/>
            </a:pPr>
            <a:r>
              <a:rPr lang="sr-Cyrl-CS" sz="1800" dirty="0">
                <a:latin typeface="Arial" pitchFamily="34" charset="0"/>
                <a:cs typeface="Arial" pitchFamily="34" charset="0"/>
              </a:rPr>
              <a:t>Структура фондова </a:t>
            </a:r>
            <a:r>
              <a:rPr lang="sr-Cyrl-CS" sz="1800" u="sng" dirty="0">
                <a:solidFill>
                  <a:srgbClr val="C00000"/>
                </a:solidFill>
                <a:latin typeface="Arial" pitchFamily="34" charset="0"/>
                <a:cs typeface="Arial" pitchFamily="34" charset="0"/>
              </a:rPr>
              <a:t>средњих школа</a:t>
            </a:r>
            <a:r>
              <a:rPr lang="sr-Latn-CS" sz="1800" dirty="0">
                <a:solidFill>
                  <a:srgbClr val="C00000"/>
                </a:solidFill>
                <a:latin typeface="Arial" pitchFamily="34" charset="0"/>
                <a:cs typeface="Arial" pitchFamily="34" charset="0"/>
              </a:rPr>
              <a:t> </a:t>
            </a:r>
            <a:r>
              <a:rPr lang="sr-Cyrl-CS" sz="1800" dirty="0">
                <a:latin typeface="Arial" pitchFamily="34" charset="0"/>
                <a:cs typeface="Arial" pitchFamily="34" charset="0"/>
              </a:rPr>
              <a:t>зависи од профила саме школе и заједнички је за ученике и наставнике. </a:t>
            </a:r>
            <a:endParaRPr lang="sr-Latn-CS" sz="1800" dirty="0">
              <a:latin typeface="Arial" pitchFamily="34" charset="0"/>
              <a:cs typeface="Arial" pitchFamily="34" charset="0"/>
            </a:endParaRPr>
          </a:p>
          <a:p>
            <a:pPr marL="457200" indent="-457200" algn="just">
              <a:buFont typeface="Wingdings" pitchFamily="2" charset="2"/>
              <a:buChar char="Ø"/>
            </a:pPr>
            <a:endParaRPr lang="sr-Latn-CS" sz="1800" dirty="0">
              <a:latin typeface="Arial" pitchFamily="34" charset="0"/>
              <a:cs typeface="Arial" pitchFamily="34" charset="0"/>
            </a:endParaRPr>
          </a:p>
          <a:p>
            <a:pPr marL="457200" indent="-457200" algn="just">
              <a:buFont typeface="Wingdings" pitchFamily="2" charset="2"/>
              <a:buChar char="Ø"/>
            </a:pPr>
            <a:r>
              <a:rPr lang="sr-Cyrl-CS" sz="1800" b="1" u="sng" dirty="0">
                <a:latin typeface="Arial" pitchFamily="34" charset="0"/>
                <a:cs typeface="Arial" pitchFamily="34" charset="0"/>
              </a:rPr>
              <a:t>Фонд треба да садржи:</a:t>
            </a:r>
          </a:p>
          <a:p>
            <a:pPr marL="457200" indent="-457200" algn="just">
              <a:buFont typeface="+mj-lt"/>
              <a:buAutoNum type="arabicPeriod"/>
            </a:pPr>
            <a:r>
              <a:rPr lang="sr-Cyrl-CS" sz="1800" dirty="0">
                <a:latin typeface="Arial" pitchFamily="34" charset="0"/>
                <a:cs typeface="Arial" pitchFamily="34" charset="0"/>
              </a:rPr>
              <a:t>дела из програма за матерњи језик и књижевност за све разреде, као и шири избор из савременог књижевног стваралаштва</a:t>
            </a:r>
          </a:p>
          <a:p>
            <a:pPr marL="457200" indent="-457200" algn="just">
              <a:buFont typeface="+mj-lt"/>
              <a:buAutoNum type="arabicPeriod"/>
            </a:pPr>
            <a:r>
              <a:rPr lang="sr-Cyrl-CS" sz="1800" dirty="0">
                <a:latin typeface="Arial" pitchFamily="34" charset="0"/>
                <a:cs typeface="Arial" pitchFamily="34" charset="0"/>
              </a:rPr>
              <a:t>стручну литературу за све стручне предмете</a:t>
            </a:r>
          </a:p>
          <a:p>
            <a:pPr marL="457200" indent="-457200" algn="just">
              <a:buFont typeface="+mj-lt"/>
              <a:buAutoNum type="arabicPeriod"/>
            </a:pPr>
            <a:r>
              <a:rPr lang="sr-Cyrl-CS" sz="1800" dirty="0">
                <a:latin typeface="Arial" pitchFamily="34" charset="0"/>
                <a:cs typeface="Arial" pitchFamily="34" charset="0"/>
              </a:rPr>
              <a:t>референсну литературу</a:t>
            </a:r>
          </a:p>
          <a:p>
            <a:pPr marL="457200" indent="-457200" algn="just">
              <a:buFont typeface="+mj-lt"/>
              <a:buAutoNum type="arabicPeriod"/>
            </a:pPr>
            <a:r>
              <a:rPr lang="sr-Cyrl-CS" sz="1800" dirty="0">
                <a:latin typeface="Arial" pitchFamily="34" charset="0"/>
                <a:cs typeface="Arial" pitchFamily="34" charset="0"/>
              </a:rPr>
              <a:t>уџбенике за све предмете и све разреде</a:t>
            </a:r>
          </a:p>
          <a:p>
            <a:pPr marL="457200" indent="-457200" algn="just">
              <a:buFont typeface="+mj-lt"/>
              <a:buAutoNum type="arabicPeriod"/>
            </a:pPr>
            <a:r>
              <a:rPr lang="sr-Cyrl-CS" sz="1800" dirty="0">
                <a:latin typeface="Arial" pitchFamily="34" charset="0"/>
                <a:cs typeface="Arial" pitchFamily="34" charset="0"/>
              </a:rPr>
              <a:t>дидактичко-методичку литературу за све предмете</a:t>
            </a:r>
          </a:p>
          <a:p>
            <a:pPr marL="457200" indent="-457200" algn="just">
              <a:buFont typeface="+mj-lt"/>
              <a:buAutoNum type="arabicPeriod"/>
            </a:pPr>
            <a:r>
              <a:rPr lang="sr-Cyrl-CS" sz="1800" dirty="0">
                <a:latin typeface="Arial" pitchFamily="34" charset="0"/>
                <a:cs typeface="Arial" pitchFamily="34" charset="0"/>
              </a:rPr>
              <a:t>стручне часописе и листове</a:t>
            </a:r>
          </a:p>
          <a:p>
            <a:pPr marL="457200" indent="-457200" algn="just">
              <a:buFont typeface="+mj-lt"/>
              <a:buAutoNum type="arabicPeriod"/>
            </a:pPr>
            <a:r>
              <a:rPr lang="sr-Cyrl-CS" sz="1800" dirty="0">
                <a:latin typeface="Arial" pitchFamily="34" charset="0"/>
                <a:cs typeface="Arial" pitchFamily="34" charset="0"/>
              </a:rPr>
              <a:t>часописе и листове за младе</a:t>
            </a:r>
          </a:p>
          <a:p>
            <a:pPr marL="457200" indent="-457200" algn="just">
              <a:buFont typeface="+mj-lt"/>
              <a:buAutoNum type="arabicPeriod"/>
            </a:pPr>
            <a:r>
              <a:rPr lang="sr-Cyrl-CS" sz="1800" dirty="0">
                <a:latin typeface="Arial" pitchFamily="34" charset="0"/>
                <a:cs typeface="Arial" pitchFamily="34" charset="0"/>
              </a:rPr>
              <a:t>педагошку документацију</a:t>
            </a:r>
          </a:p>
          <a:p>
            <a:pPr marL="457200" indent="-457200" algn="just">
              <a:buFont typeface="+mj-lt"/>
              <a:buAutoNum type="arabicPeriod"/>
            </a:pPr>
            <a:endParaRPr lang="sr-Cyrl-CS" sz="1800" dirty="0">
              <a:latin typeface="Arial" pitchFamily="34" charset="0"/>
              <a:cs typeface="Arial" pitchFamily="34" charset="0"/>
            </a:endParaRPr>
          </a:p>
          <a:p>
            <a:pPr marL="457200" indent="-457200">
              <a:buNone/>
            </a:pPr>
            <a:endParaRPr lang="en-US" sz="2000" dirty="0">
              <a:latin typeface="Arial" pitchFamily="34" charset="0"/>
              <a:cs typeface="Arial" pitchFamily="34" charset="0"/>
            </a:endParaRP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90600"/>
            <a:ext cx="8991600" cy="6019800"/>
          </a:xfrm>
        </p:spPr>
        <p:txBody>
          <a:bodyPr>
            <a:normAutofit fontScale="77500" lnSpcReduction="20000"/>
          </a:bodyPr>
          <a:lstStyle/>
          <a:p>
            <a:pPr marL="457200" indent="-457200" algn="just">
              <a:buFont typeface="Wingdings" pitchFamily="2" charset="2"/>
              <a:buChar char="v"/>
            </a:pPr>
            <a:endParaRPr lang="sr-Cyrl-CS" sz="2100" dirty="0">
              <a:latin typeface="Arial" pitchFamily="34" charset="0"/>
              <a:cs typeface="Arial" pitchFamily="34" charset="0"/>
            </a:endParaRPr>
          </a:p>
          <a:p>
            <a:pPr marL="457200" indent="-457200" algn="just">
              <a:lnSpc>
                <a:spcPct val="120000"/>
              </a:lnSpc>
              <a:spcBef>
                <a:spcPts val="0"/>
              </a:spcBef>
              <a:buFont typeface="Wingdings" pitchFamily="2" charset="2"/>
              <a:buChar char="Ø"/>
            </a:pPr>
            <a:r>
              <a:rPr lang="sr-Cyrl-CS" sz="2300" b="1" dirty="0">
                <a:latin typeface="Arial" pitchFamily="34" charset="0"/>
                <a:cs typeface="Arial" pitchFamily="34" charset="0"/>
              </a:rPr>
              <a:t>Школска библиотека је део васпитно-образовног система школе. Она пружа информације свим члановима школске заједнице подједнако. Таква подршка је од великог значаја за развијање критичког мишљења и укључивање деце у модерно друштво које је засновано на знању и информацијама. Библиотека им олакшава учење и проширује знање, развија машту и вештине у комуникационим технологијама и развија навику читања и коришћења библиотечких услуга</a:t>
            </a:r>
          </a:p>
          <a:p>
            <a:pPr marL="457200" indent="-457200" algn="just">
              <a:buNone/>
            </a:pPr>
            <a:endParaRPr lang="sr-Cyrl-CS" sz="2100" dirty="0">
              <a:latin typeface="Arial" pitchFamily="34" charset="0"/>
              <a:cs typeface="Arial" pitchFamily="34" charset="0"/>
            </a:endParaRPr>
          </a:p>
          <a:p>
            <a:pPr marL="457200" indent="-457200" algn="just">
              <a:buNone/>
            </a:pPr>
            <a:endParaRPr lang="sr-Cyrl-CS" sz="2100" dirty="0">
              <a:latin typeface="Arial" pitchFamily="34" charset="0"/>
              <a:cs typeface="Arial" pitchFamily="34" charset="0"/>
            </a:endParaRPr>
          </a:p>
          <a:p>
            <a:pPr marL="457200" indent="-457200" algn="just">
              <a:buNone/>
            </a:pPr>
            <a:endParaRPr lang="sr-Cyrl-CS" sz="2100" dirty="0">
              <a:latin typeface="Arial" pitchFamily="34" charset="0"/>
              <a:cs typeface="Arial" pitchFamily="34" charset="0"/>
            </a:endParaRPr>
          </a:p>
          <a:p>
            <a:pPr marL="457200" indent="-457200" algn="just">
              <a:buNone/>
            </a:pPr>
            <a:endParaRPr lang="sr-Cyrl-CS" sz="2100" dirty="0">
              <a:latin typeface="Arial" pitchFamily="34" charset="0"/>
              <a:cs typeface="Arial" pitchFamily="34" charset="0"/>
            </a:endParaRPr>
          </a:p>
          <a:p>
            <a:pPr marL="457200" indent="-457200" algn="just">
              <a:buNone/>
            </a:pPr>
            <a:r>
              <a:rPr lang="sr-Cyrl-CS" sz="2100" dirty="0">
                <a:latin typeface="Arial" pitchFamily="34" charset="0"/>
                <a:cs typeface="Arial" pitchFamily="34" charset="0"/>
              </a:rPr>
              <a:t> </a:t>
            </a:r>
          </a:p>
          <a:p>
            <a:pPr marL="457200" indent="-457200" algn="just">
              <a:buFont typeface="Wingdings" pitchFamily="2" charset="2"/>
              <a:buChar char="v"/>
            </a:pPr>
            <a:r>
              <a:rPr lang="sr-Cyrl-CS" sz="2300" dirty="0">
                <a:latin typeface="Arial" pitchFamily="34" charset="0"/>
                <a:cs typeface="Arial" pitchFamily="34" charset="0"/>
              </a:rPr>
              <a:t>Награда за најбољег школског библиотекара </a:t>
            </a:r>
            <a:r>
              <a:rPr lang="sr-Cyrl-CS" sz="2300" b="1" dirty="0">
                <a:latin typeface="Arial" pitchFamily="34" charset="0"/>
                <a:cs typeface="Arial" pitchFamily="34" charset="0"/>
              </a:rPr>
              <a:t>“Мина Караџић” </a:t>
            </a:r>
          </a:p>
          <a:p>
            <a:pPr marL="457200" indent="-457200" algn="just">
              <a:buNone/>
            </a:pPr>
            <a:r>
              <a:rPr lang="sr-Cyrl-CS" sz="2300" dirty="0">
                <a:latin typeface="Arial" pitchFamily="34" charset="0"/>
                <a:cs typeface="Arial" pitchFamily="34" charset="0"/>
              </a:rPr>
              <a:t> </a:t>
            </a:r>
            <a:r>
              <a:rPr lang="sr-Latn-CS" sz="2300" dirty="0">
                <a:latin typeface="Arial" pitchFamily="34" charset="0"/>
                <a:cs typeface="Arial" pitchFamily="34" charset="0"/>
                <a:hlinkClick r:id="rId2"/>
              </a:rPr>
              <a:t>http://www.skolskibibliotekari.edu.rs/sajt/index.php/o-nama/nagrada-mina-karadzic</a:t>
            </a:r>
            <a:r>
              <a:rPr lang="x-none" sz="2300" dirty="0">
                <a:latin typeface="Arial" pitchFamily="34" charset="0"/>
                <a:cs typeface="Arial" pitchFamily="34" charset="0"/>
              </a:rPr>
              <a:t> </a:t>
            </a:r>
          </a:p>
          <a:p>
            <a:pPr marL="457200" indent="-457200" algn="just">
              <a:buNone/>
            </a:pPr>
            <a:endParaRPr lang="x-none" sz="2300" dirty="0">
              <a:latin typeface="Arial" pitchFamily="34" charset="0"/>
              <a:cs typeface="Arial" pitchFamily="34" charset="0"/>
            </a:endParaRPr>
          </a:p>
          <a:p>
            <a:pPr marL="457200" indent="-457200" algn="just">
              <a:buFont typeface="Wingdings" pitchFamily="2" charset="2"/>
              <a:buChar char="v"/>
            </a:pPr>
            <a:r>
              <a:rPr lang="sr-Cyrl-CS" sz="2300" dirty="0">
                <a:latin typeface="Arial" pitchFamily="34" charset="0"/>
                <a:cs typeface="Arial" pitchFamily="34" charset="0"/>
              </a:rPr>
              <a:t>Часопис </a:t>
            </a:r>
            <a:r>
              <a:rPr lang="sr-Cyrl-CS" sz="2300" b="1" dirty="0">
                <a:latin typeface="Arial" pitchFamily="34" charset="0"/>
                <a:cs typeface="Arial" pitchFamily="34" charset="0"/>
              </a:rPr>
              <a:t>Школски библиотекар</a:t>
            </a:r>
          </a:p>
          <a:p>
            <a:pPr marL="457200" indent="-457200" algn="just">
              <a:buNone/>
            </a:pPr>
            <a:r>
              <a:rPr lang="sr-Latn-CS" sz="2300" dirty="0">
                <a:latin typeface="Arial" pitchFamily="34" charset="0"/>
                <a:cs typeface="Arial" pitchFamily="34" charset="0"/>
                <a:hlinkClick r:id="rId3"/>
              </a:rPr>
              <a:t>http://www.skolskibibliotekari.edu.rs/sajt/index.php/aktuelno/24-dogadjaji/25-casopis</a:t>
            </a:r>
            <a:r>
              <a:rPr lang="x-none" sz="2300" dirty="0">
                <a:latin typeface="Arial" pitchFamily="34" charset="0"/>
                <a:cs typeface="Arial" pitchFamily="34" charset="0"/>
              </a:rPr>
              <a:t> </a:t>
            </a:r>
            <a:endParaRPr lang="sr-Cyrl-CS" sz="2300" dirty="0">
              <a:latin typeface="Arial" pitchFamily="34" charset="0"/>
              <a:cs typeface="Arial" pitchFamily="34" charset="0"/>
            </a:endParaRPr>
          </a:p>
          <a:p>
            <a:endParaRPr lang="sr-Latn-C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44415" y="1209136"/>
            <a:ext cx="9144000" cy="6629400"/>
          </a:xfrm>
        </p:spPr>
        <p:txBody>
          <a:bodyPr>
            <a:normAutofit/>
          </a:bodyPr>
          <a:lstStyle/>
          <a:p>
            <a:pPr algn="ctr">
              <a:buNone/>
            </a:pPr>
            <a:r>
              <a:rPr lang="sr-Cyrl-CS" sz="2000" b="1" u="sng" dirty="0">
                <a:solidFill>
                  <a:srgbClr val="C00000"/>
                </a:solidFill>
                <a:latin typeface="Arial" pitchFamily="34" charset="0"/>
                <a:cs typeface="Arial" pitchFamily="34" charset="0"/>
              </a:rPr>
              <a:t>ПОЈАМ И ФУНКЦИЈЕ СПЕЦИЈАЛНИХ БИБЛИОТЕКА</a:t>
            </a:r>
          </a:p>
          <a:p>
            <a:pPr algn="just">
              <a:buNone/>
            </a:pPr>
            <a:endParaRPr lang="sr-Latn-CS" sz="2000" b="1" u="sng" dirty="0">
              <a:latin typeface="Arial" pitchFamily="34" charset="0"/>
              <a:cs typeface="Arial" pitchFamily="34" charset="0"/>
            </a:endParaRPr>
          </a:p>
          <a:p>
            <a:pPr algn="just">
              <a:buNone/>
            </a:pPr>
            <a:endParaRPr lang="sr-Cyrl-CS" sz="2000" b="1" u="sng"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Специјална библиотека је </a:t>
            </a:r>
            <a:r>
              <a:rPr lang="sr-Cyrl-CS" sz="1800" dirty="0">
                <a:solidFill>
                  <a:srgbClr val="C00000"/>
                </a:solidFill>
                <a:latin typeface="Arial" pitchFamily="34" charset="0"/>
                <a:cs typeface="Arial" pitchFamily="34" charset="0"/>
              </a:rPr>
              <a:t>информациони и документациони центар </a:t>
            </a:r>
            <a:r>
              <a:rPr lang="sr-Cyrl-CS" sz="1800" dirty="0">
                <a:latin typeface="Arial" pitchFamily="34" charset="0"/>
                <a:cs typeface="Arial" pitchFamily="34" charset="0"/>
              </a:rPr>
              <a:t>који пружа услуге одређеној групи корисника, у зависности од делатности организације у чијем је саставу</a:t>
            </a:r>
            <a:endParaRPr lang="sr-Latn-CS" sz="1800" dirty="0">
              <a:latin typeface="Arial" pitchFamily="34" charset="0"/>
              <a:cs typeface="Arial" pitchFamily="34" charset="0"/>
            </a:endParaRPr>
          </a:p>
          <a:p>
            <a:pPr algn="just">
              <a:buFont typeface="Wingdings" pitchFamily="2" charset="2"/>
              <a:buChar char="Ø"/>
            </a:pPr>
            <a:endParaRPr lang="sr-Latn-CS" sz="1800"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По међународној класификацији у специјалне библиотеке уврштавају се библиотеке:</a:t>
            </a:r>
          </a:p>
          <a:p>
            <a:pPr marL="457200" indent="-457200" algn="just">
              <a:buFont typeface="+mj-lt"/>
              <a:buAutoNum type="arabicPeriod"/>
            </a:pPr>
            <a:r>
              <a:rPr lang="sr-Cyrl-CS" sz="1800" dirty="0">
                <a:latin typeface="Arial" pitchFamily="34" charset="0"/>
                <a:cs typeface="Arial" pitchFamily="34" charset="0"/>
              </a:rPr>
              <a:t>истраживачких института</a:t>
            </a:r>
          </a:p>
          <a:p>
            <a:pPr marL="457200" indent="-457200" algn="just">
              <a:buFont typeface="+mj-lt"/>
              <a:buAutoNum type="arabicPeriod"/>
            </a:pPr>
            <a:r>
              <a:rPr lang="sr-Cyrl-CS" sz="1800" dirty="0">
                <a:latin typeface="Arial" pitchFamily="34" charset="0"/>
                <a:cs typeface="Arial" pitchFamily="34" charset="0"/>
              </a:rPr>
              <a:t>појединих државних органа</a:t>
            </a:r>
          </a:p>
          <a:p>
            <a:pPr marL="457200" indent="-457200" algn="just">
              <a:buFont typeface="+mj-lt"/>
              <a:buAutoNum type="arabicPeriod"/>
            </a:pPr>
            <a:r>
              <a:rPr lang="sr-Cyrl-CS" sz="1800" dirty="0">
                <a:latin typeface="Arial" pitchFamily="34" charset="0"/>
                <a:cs typeface="Arial" pitchFamily="34" charset="0"/>
              </a:rPr>
              <a:t>радних организација</a:t>
            </a:r>
          </a:p>
          <a:p>
            <a:pPr marL="457200" indent="-457200" algn="just">
              <a:buFont typeface="+mj-lt"/>
              <a:buAutoNum type="arabicPeriod"/>
            </a:pPr>
            <a:r>
              <a:rPr lang="sr-Cyrl-CS" sz="1800" dirty="0">
                <a:latin typeface="Arial" pitchFamily="34" charset="0"/>
                <a:cs typeface="Arial" pitchFamily="34" charset="0"/>
              </a:rPr>
              <a:t>јавних служби, стручних удружења и сл.</a:t>
            </a:r>
          </a:p>
          <a:p>
            <a:pPr marL="457200" indent="-457200" algn="just">
              <a:buNone/>
            </a:pPr>
            <a:endParaRPr lang="sr-Cyrl-CS" sz="1800" dirty="0">
              <a:latin typeface="Arial" pitchFamily="34" charset="0"/>
              <a:cs typeface="Arial" pitchFamily="34" charset="0"/>
            </a:endParaRPr>
          </a:p>
          <a:p>
            <a:pPr marL="457200" indent="-457200">
              <a:buNone/>
            </a:pPr>
            <a:endParaRPr lang="en-US" sz="2000" dirty="0">
              <a:latin typeface="Arial" pitchFamily="34" charset="0"/>
              <a:cs typeface="Arial"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228600"/>
            <a:ext cx="9144000" cy="6629400"/>
          </a:xfrm>
        </p:spPr>
        <p:txBody>
          <a:bodyPr vert="horz" lIns="91440" tIns="45720" rIns="91440" bIns="45720" rtlCol="0" anchor="t">
            <a:normAutofit/>
          </a:bodyPr>
          <a:lstStyle/>
          <a:p>
            <a:endParaRPr lang="sr-Latn-CS" sz="1800" dirty="0">
              <a:latin typeface="Arial" pitchFamily="34" charset="0"/>
              <a:cs typeface="Arial" pitchFamily="34" charset="0"/>
            </a:endParaRPr>
          </a:p>
          <a:p>
            <a:pPr marL="457200" indent="-457200" algn="just">
              <a:buFont typeface="Wingdings" pitchFamily="2" charset="2"/>
              <a:buChar char="Ø"/>
            </a:pPr>
            <a:r>
              <a:rPr lang="sr-Cyrl-CS" sz="1800" dirty="0">
                <a:latin typeface="Arial"/>
                <a:cs typeface="Arial"/>
              </a:rPr>
              <a:t>Специјалне библиотеке се разликују од других библиотека по врсти библиотечке грађе тј.</a:t>
            </a:r>
            <a:r>
              <a:rPr lang="sr-Latn-CS" sz="1800" dirty="0">
                <a:latin typeface="Arial"/>
                <a:cs typeface="Arial"/>
              </a:rPr>
              <a:t> </a:t>
            </a:r>
            <a:r>
              <a:rPr lang="sr-Cyrl-CS" sz="1800" dirty="0">
                <a:latin typeface="Arial"/>
                <a:cs typeface="Arial"/>
              </a:rPr>
              <a:t>информација из одређене стручне области и техници коју користи у раду (специјалне технике за прикупљање, обраду, смештај, проналажење, дисеминацију грађе - </a:t>
            </a:r>
            <a:r>
              <a:rPr lang="sr-Cyrl-CS" sz="1800" dirty="0">
                <a:latin typeface="Arial"/>
                <a:ea typeface="+mn-lt"/>
                <a:cs typeface="Arial"/>
              </a:rPr>
              <a:t>у</a:t>
            </a:r>
            <a:r>
              <a:rPr lang="sr-Cyrl-CS" sz="1800" dirty="0">
                <a:latin typeface="Arial"/>
                <a:ea typeface="+mn-lt"/>
                <a:cs typeface="+mn-lt"/>
              </a:rPr>
              <a:t>напред обавештавају корисника о новим, актуелним информацијама</a:t>
            </a:r>
            <a:r>
              <a:rPr lang="sr-Cyrl-CS" sz="1800" dirty="0">
                <a:latin typeface="Arial"/>
                <a:cs typeface="Arial"/>
              </a:rPr>
              <a:t>)</a:t>
            </a:r>
            <a:endParaRPr lang="sr-Latn-CS" sz="1800" dirty="0">
              <a:latin typeface="Arial"/>
              <a:cs typeface="Arial"/>
            </a:endParaRPr>
          </a:p>
          <a:p>
            <a:pPr marL="457200" indent="-457200" algn="just">
              <a:buFont typeface="Wingdings" pitchFamily="2" charset="2"/>
              <a:buChar char="Ø"/>
            </a:pPr>
            <a:endParaRPr lang="sr-Latn-CS" sz="1800" dirty="0">
              <a:latin typeface="Arial" pitchFamily="34" charset="0"/>
              <a:cs typeface="Arial" pitchFamily="34" charset="0"/>
            </a:endParaRPr>
          </a:p>
          <a:p>
            <a:pPr marL="457200" indent="-457200" algn="just">
              <a:buFont typeface="Wingdings" pitchFamily="2" charset="2"/>
              <a:buChar char="Ø"/>
            </a:pPr>
            <a:r>
              <a:rPr lang="sr-Cyrl-CS" sz="1800" dirty="0">
                <a:latin typeface="Arial"/>
                <a:cs typeface="Arial"/>
              </a:rPr>
              <a:t>Прве су увеле сарадњу са другим библиотекама у земљи и иностранству успостављањем </a:t>
            </a:r>
            <a:r>
              <a:rPr lang="sr-Latn-CS" sz="1800" dirty="0" err="1">
                <a:latin typeface="Arial"/>
                <a:cs typeface="Arial"/>
              </a:rPr>
              <a:t>онлајн</a:t>
            </a:r>
            <a:r>
              <a:rPr lang="sr-Latn-CS" sz="1800" dirty="0">
                <a:latin typeface="Arial"/>
                <a:cs typeface="Arial"/>
              </a:rPr>
              <a:t> </a:t>
            </a:r>
            <a:r>
              <a:rPr lang="sr-Cyrl-CS" sz="1800" dirty="0">
                <a:latin typeface="Arial"/>
                <a:cs typeface="Arial"/>
              </a:rPr>
              <a:t>претраживачких служби</a:t>
            </a:r>
            <a:endParaRPr lang="sr-Latn-CS" sz="1800" dirty="0">
              <a:latin typeface="Arial"/>
              <a:cs typeface="Arial"/>
            </a:endParaRPr>
          </a:p>
          <a:p>
            <a:pPr marL="457200" indent="-457200" algn="just">
              <a:buFont typeface="Wingdings" pitchFamily="2" charset="2"/>
              <a:buChar char="Ø"/>
            </a:pPr>
            <a:endParaRPr lang="sr-Latn-CS" sz="1800" dirty="0">
              <a:latin typeface="Arial" pitchFamily="34" charset="0"/>
              <a:cs typeface="Arial" pitchFamily="34" charset="0"/>
            </a:endParaRPr>
          </a:p>
          <a:p>
            <a:pPr marL="457200" indent="-457200" algn="just">
              <a:buFont typeface="Wingdings" pitchFamily="2" charset="2"/>
              <a:buChar char="Ø"/>
            </a:pPr>
            <a:r>
              <a:rPr lang="sr-Cyrl-CS" sz="1800" b="1" dirty="0">
                <a:latin typeface="Arial" pitchFamily="34" charset="0"/>
                <a:cs typeface="Arial" pitchFamily="34" charset="0"/>
              </a:rPr>
              <a:t>Библиотечка грађа се организује на једном месту као целина. </a:t>
            </a:r>
            <a:r>
              <a:rPr lang="sr-Cyrl-CS" sz="1800" dirty="0">
                <a:latin typeface="Arial" pitchFamily="34" charset="0"/>
                <a:cs typeface="Arial" pitchFamily="34" charset="0"/>
              </a:rPr>
              <a:t>Величина, ширина и дубина предметног садржаја фондова специјалних библиотека, као и врста библиотечког материјала, зависи од специфичних потреба организације у чијем је саставу. У већини специјалних библиотека главни део фонда чине </a:t>
            </a:r>
            <a:r>
              <a:rPr lang="sr-Cyrl-CS" sz="1800" u="sng" dirty="0">
                <a:latin typeface="Arial" pitchFamily="34" charset="0"/>
                <a:cs typeface="Arial" pitchFamily="34" charset="0"/>
              </a:rPr>
              <a:t>периодичне публикације</a:t>
            </a:r>
            <a:endParaRPr lang="sr-Latn-CS" sz="1800" u="sng" dirty="0">
              <a:latin typeface="Arial" pitchFamily="34" charset="0"/>
              <a:cs typeface="Arial" pitchFamily="34" charset="0"/>
            </a:endParaRPr>
          </a:p>
          <a:p>
            <a:pPr marL="457200" indent="-457200" algn="just">
              <a:buFont typeface="Wingdings" pitchFamily="2" charset="2"/>
              <a:buChar char="Ø"/>
            </a:pPr>
            <a:endParaRPr lang="sr-Latn-CS" sz="1800" dirty="0">
              <a:latin typeface="Arial" pitchFamily="34" charset="0"/>
              <a:cs typeface="Arial" pitchFamily="34" charset="0"/>
            </a:endParaRPr>
          </a:p>
          <a:p>
            <a:pPr marL="457200" indent="-457200" algn="just">
              <a:buFont typeface="Wingdings" pitchFamily="2" charset="2"/>
              <a:buChar char="Ø"/>
            </a:pPr>
            <a:r>
              <a:rPr lang="sr-Cyrl-CS" sz="1800" dirty="0">
                <a:latin typeface="Arial" pitchFamily="34" charset="0"/>
                <a:cs typeface="Arial" pitchFamily="34" charset="0"/>
              </a:rPr>
              <a:t>Појам специјалних библиотека односи се и на врсте колекција, односно материјала које сакупљају и поседују поједине библиотеке (нпр. посебне збирке грамафонских плоча, манускрипта, графика и сличног материјала, старе и ретке књиге итд.)</a:t>
            </a:r>
            <a:endParaRPr lang="en-US" sz="1800" dirty="0">
              <a:latin typeface="Arial" pitchFamily="34" charset="0"/>
              <a:cs typeface="Arial"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304800"/>
            <a:ext cx="9144000" cy="6278642"/>
          </a:xfrm>
          <a:prstGeom prst="rect">
            <a:avLst/>
          </a:prstGeom>
          <a:noFill/>
        </p:spPr>
        <p:txBody>
          <a:bodyPr wrap="square" rtlCol="0">
            <a:spAutoFit/>
          </a:bodyPr>
          <a:lstStyle/>
          <a:p>
            <a:pPr algn="ctr"/>
            <a:r>
              <a:rPr lang="x-none" sz="2400" dirty="0">
                <a:latin typeface="Arial" pitchFamily="34" charset="0"/>
                <a:cs typeface="Arial" pitchFamily="34" charset="0"/>
              </a:rPr>
              <a:t>МЕСТО И УЛОГА МАТИЧНИХ БИБЛИОТЕКА</a:t>
            </a:r>
          </a:p>
          <a:p>
            <a:pPr algn="just"/>
            <a:endParaRPr lang="x-none" dirty="0">
              <a:latin typeface="Arial" pitchFamily="34" charset="0"/>
              <a:cs typeface="Arial" pitchFamily="34" charset="0"/>
            </a:endParaRPr>
          </a:p>
          <a:p>
            <a:pPr algn="just">
              <a:buFont typeface="Wingdings" pitchFamily="2" charset="2"/>
              <a:buChar char="Ø"/>
            </a:pPr>
            <a:r>
              <a:rPr lang="x-none" dirty="0">
                <a:latin typeface="Arial" pitchFamily="34" charset="0"/>
                <a:cs typeface="Arial" pitchFamily="34" charset="0"/>
              </a:rPr>
              <a:t>Матичне функције у савременим библиотекама имају два основна циља:</a:t>
            </a:r>
          </a:p>
          <a:p>
            <a:pPr algn="just">
              <a:buFont typeface="Wingdings" pitchFamily="2" charset="2"/>
              <a:buChar char="Ø"/>
            </a:pPr>
            <a:endParaRPr lang="x-none" dirty="0">
              <a:latin typeface="Arial" pitchFamily="34" charset="0"/>
              <a:cs typeface="Arial" pitchFamily="34" charset="0"/>
            </a:endParaRPr>
          </a:p>
          <a:p>
            <a:pPr algn="just">
              <a:buFont typeface="Wingdings" pitchFamily="2" charset="2"/>
              <a:buChar char="ü"/>
            </a:pPr>
            <a:r>
              <a:rPr lang="x-none" b="1" dirty="0">
                <a:latin typeface="Arial" pitchFamily="34" charset="0"/>
                <a:cs typeface="Arial" pitchFamily="34" charset="0"/>
              </a:rPr>
              <a:t>јединствено обављање библиотечке делатности </a:t>
            </a:r>
            <a:r>
              <a:rPr lang="x-none" dirty="0">
                <a:latin typeface="Arial" pitchFamily="34" charset="0"/>
                <a:cs typeface="Arial" pitchFamily="34" charset="0"/>
              </a:rPr>
              <a:t>у складу са законским и    стручним нормативима и међународним стандардима и </a:t>
            </a:r>
          </a:p>
          <a:p>
            <a:pPr algn="just">
              <a:buFont typeface="Wingdings" pitchFamily="2" charset="2"/>
              <a:buChar char="ü"/>
            </a:pPr>
            <a:endParaRPr lang="x-none" dirty="0">
              <a:latin typeface="Arial" pitchFamily="34" charset="0"/>
              <a:cs typeface="Arial" pitchFamily="34" charset="0"/>
            </a:endParaRPr>
          </a:p>
          <a:p>
            <a:pPr algn="just">
              <a:buFont typeface="Wingdings" pitchFamily="2" charset="2"/>
              <a:buChar char="ü"/>
            </a:pPr>
            <a:r>
              <a:rPr lang="x-none" b="1" dirty="0">
                <a:latin typeface="Arial" pitchFamily="34" charset="0"/>
                <a:cs typeface="Arial" pitchFamily="34" charset="0"/>
              </a:rPr>
              <a:t>њено унапређење и развој</a:t>
            </a:r>
          </a:p>
          <a:p>
            <a:endParaRPr lang="x-none" dirty="0"/>
          </a:p>
          <a:p>
            <a:pPr algn="just">
              <a:buFont typeface="Wingdings" pitchFamily="2" charset="2"/>
              <a:buChar char="Ø"/>
            </a:pPr>
            <a:r>
              <a:rPr lang="sr-Latn-CS" dirty="0">
                <a:latin typeface="Arial" pitchFamily="34" charset="0"/>
                <a:cs typeface="Arial" pitchFamily="34" charset="0"/>
              </a:rPr>
              <a:t> </a:t>
            </a:r>
            <a:r>
              <a:rPr lang="x-none" dirty="0">
                <a:latin typeface="Arial" pitchFamily="34" charset="0"/>
                <a:cs typeface="Arial" pitchFamily="34" charset="0"/>
              </a:rPr>
              <a:t>Ради </a:t>
            </a:r>
            <a:r>
              <a:rPr lang="x-none" u="sng" dirty="0">
                <a:latin typeface="Arial" pitchFamily="34" charset="0"/>
                <a:cs typeface="Arial" pitchFamily="34" charset="0"/>
              </a:rPr>
              <a:t>трајног и систематског рада на развоју и унапређивању библиотечко-информационе делатности</a:t>
            </a:r>
            <a:r>
              <a:rPr lang="x-none" dirty="0">
                <a:latin typeface="Arial" pitchFamily="34" charset="0"/>
                <a:cs typeface="Arial" pitchFamily="34" charset="0"/>
              </a:rPr>
              <a:t> у Републици Србији установљавају се матичне функције појединих библиотека, које обављају те послове на одређеној територији, на научном или на уметничком подручју, или за одређене типове библиотека, као поверени посао</a:t>
            </a:r>
            <a:endParaRPr lang="sr-Latn-CS" dirty="0">
              <a:latin typeface="Arial" pitchFamily="34" charset="0"/>
              <a:cs typeface="Arial" pitchFamily="34" charset="0"/>
            </a:endParaRPr>
          </a:p>
          <a:p>
            <a:pPr algn="just">
              <a:buFont typeface="Wingdings" pitchFamily="2" charset="2"/>
              <a:buChar char="Ø"/>
            </a:pPr>
            <a:endParaRPr lang="sr-Latn-CS" dirty="0">
              <a:latin typeface="Arial" pitchFamily="34" charset="0"/>
              <a:cs typeface="Arial" pitchFamily="34" charset="0"/>
            </a:endParaRPr>
          </a:p>
          <a:p>
            <a:pPr algn="just">
              <a:buFont typeface="Wingdings" pitchFamily="2" charset="2"/>
              <a:buChar char="Ø"/>
            </a:pPr>
            <a:r>
              <a:rPr lang="x-none" u="sng" dirty="0">
                <a:latin typeface="Arial" pitchFamily="34" charset="0"/>
                <a:cs typeface="Arial" pitchFamily="34" charset="0"/>
              </a:rPr>
              <a:t>Матичне функције у библиотечко-информационој делатности су:</a:t>
            </a:r>
          </a:p>
          <a:p>
            <a:pPr algn="just">
              <a:buFont typeface="Wingdings" pitchFamily="2" charset="2"/>
              <a:buChar char="Ø"/>
            </a:pPr>
            <a:endParaRPr lang="x-none" u="sng" dirty="0">
              <a:latin typeface="Arial" pitchFamily="34" charset="0"/>
              <a:cs typeface="Arial" pitchFamily="34" charset="0"/>
            </a:endParaRPr>
          </a:p>
          <a:p>
            <a:pPr algn="just">
              <a:buFont typeface="Wingdings" pitchFamily="2" charset="2"/>
              <a:buChar char="ü"/>
            </a:pPr>
            <a:r>
              <a:rPr lang="x-none" dirty="0">
                <a:latin typeface="Arial" pitchFamily="34" charset="0"/>
                <a:cs typeface="Arial" pitchFamily="34" charset="0"/>
              </a:rPr>
              <a:t>учешће у свеукупном развоју библиотечко-информационе делатности у Републици Србији;</a:t>
            </a:r>
          </a:p>
          <a:p>
            <a:pPr algn="just">
              <a:buFont typeface="Wingdings" pitchFamily="2" charset="2"/>
              <a:buChar char="ü"/>
            </a:pPr>
            <a:endParaRPr lang="x-none" dirty="0">
              <a:latin typeface="Arial" pitchFamily="34" charset="0"/>
              <a:cs typeface="Arial" pitchFamily="34" charset="0"/>
            </a:endParaRPr>
          </a:p>
          <a:p>
            <a:pPr algn="just">
              <a:buFont typeface="Wingdings" pitchFamily="2" charset="2"/>
              <a:buChar char="ü"/>
            </a:pPr>
            <a:r>
              <a:rPr lang="x-none" dirty="0">
                <a:latin typeface="Arial" pitchFamily="34" charset="0"/>
                <a:cs typeface="Arial" pitchFamily="34" charset="0"/>
              </a:rPr>
              <a:t>учешће у изградњи јединствене националне мреже библиотека;</a:t>
            </a:r>
          </a:p>
          <a:p>
            <a:pPr algn="just">
              <a:buFont typeface="Wingdings" pitchFamily="2" charset="2"/>
              <a:buChar char="ü"/>
            </a:pPr>
            <a:endParaRPr lang="x-none" dirty="0">
              <a:latin typeface="Arial" pitchFamily="34" charset="0"/>
              <a:cs typeface="Arial"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8991600" cy="6477000"/>
          </a:xfrm>
        </p:spPr>
        <p:txBody>
          <a:bodyPr>
            <a:normAutofit/>
          </a:bodyPr>
          <a:lstStyle/>
          <a:p>
            <a:pPr algn="just">
              <a:buFont typeface="Wingdings" pitchFamily="2" charset="2"/>
              <a:buChar char="ü"/>
            </a:pPr>
            <a:endParaRPr lang="x-none" sz="1800" dirty="0">
              <a:latin typeface="Arial" pitchFamily="34" charset="0"/>
              <a:cs typeface="Arial" pitchFamily="34" charset="0"/>
            </a:endParaRPr>
          </a:p>
          <a:p>
            <a:pPr algn="just">
              <a:buFont typeface="Wingdings" pitchFamily="2" charset="2"/>
              <a:buChar char="ü"/>
            </a:pPr>
            <a:r>
              <a:rPr lang="x-none" sz="1800" dirty="0">
                <a:latin typeface="Arial" pitchFamily="34" charset="0"/>
                <a:cs typeface="Arial" pitchFamily="34" charset="0"/>
              </a:rPr>
              <a:t>учешће у изградњи јединственог националног библиографско-информационог система;</a:t>
            </a:r>
          </a:p>
          <a:p>
            <a:pPr algn="just">
              <a:buNone/>
            </a:pPr>
            <a:endParaRPr lang="x-none" sz="1800" dirty="0">
              <a:latin typeface="Arial" pitchFamily="34" charset="0"/>
              <a:cs typeface="Arial" pitchFamily="34" charset="0"/>
            </a:endParaRPr>
          </a:p>
          <a:p>
            <a:pPr algn="just">
              <a:buFont typeface="Wingdings" pitchFamily="2" charset="2"/>
              <a:buChar char="ü"/>
            </a:pPr>
            <a:r>
              <a:rPr lang="x-none" sz="1800" dirty="0">
                <a:latin typeface="Arial" pitchFamily="34" charset="0"/>
                <a:cs typeface="Arial" pitchFamily="34" charset="0"/>
              </a:rPr>
              <a:t>вођење регистара библиотека за подручје матичних библиотека и других    евалуационих евиденција;</a:t>
            </a:r>
          </a:p>
          <a:p>
            <a:pPr algn="just">
              <a:buFont typeface="Wingdings" pitchFamily="2" charset="2"/>
              <a:buChar char="ü"/>
            </a:pPr>
            <a:endParaRPr lang="x-none" sz="1800" dirty="0">
              <a:latin typeface="Arial" pitchFamily="34" charset="0"/>
              <a:cs typeface="Arial" pitchFamily="34" charset="0"/>
            </a:endParaRPr>
          </a:p>
          <a:p>
            <a:pPr algn="just">
              <a:buFont typeface="Wingdings" pitchFamily="2" charset="2"/>
              <a:buChar char="ü"/>
            </a:pPr>
            <a:r>
              <a:rPr lang="x-none" sz="1800" dirty="0">
                <a:latin typeface="Arial" pitchFamily="34" charset="0"/>
                <a:cs typeface="Arial" pitchFamily="34" charset="0"/>
              </a:rPr>
              <a:t>пружање стручне помоћи и инструкторски рад са запосленима у библиотекама</a:t>
            </a:r>
          </a:p>
          <a:p>
            <a:pPr algn="just">
              <a:buFont typeface="Wingdings" pitchFamily="2" charset="2"/>
              <a:buChar char="ü"/>
            </a:pPr>
            <a:endParaRPr lang="x-none" sz="1800" dirty="0">
              <a:latin typeface="Arial" pitchFamily="34" charset="0"/>
              <a:cs typeface="Arial" pitchFamily="34" charset="0"/>
            </a:endParaRPr>
          </a:p>
          <a:p>
            <a:pPr algn="just">
              <a:buFont typeface="Wingdings" pitchFamily="2" charset="2"/>
              <a:buChar char="ü"/>
            </a:pPr>
            <a:r>
              <a:rPr lang="x-none" sz="1800" dirty="0">
                <a:latin typeface="Arial" pitchFamily="34" charset="0"/>
                <a:cs typeface="Arial" pitchFamily="34" charset="0"/>
              </a:rPr>
              <a:t>надзор над стручним радом библиотека</a:t>
            </a:r>
          </a:p>
          <a:p>
            <a:pPr algn="just">
              <a:buFont typeface="Wingdings" pitchFamily="2" charset="2"/>
              <a:buChar char="ü"/>
            </a:pPr>
            <a:endParaRPr lang="x-none" sz="1800" dirty="0">
              <a:latin typeface="Arial" pitchFamily="34" charset="0"/>
              <a:cs typeface="Arial" pitchFamily="34" charset="0"/>
            </a:endParaRPr>
          </a:p>
          <a:p>
            <a:pPr algn="just">
              <a:buFont typeface="Wingdings" pitchFamily="2" charset="2"/>
              <a:buChar char="ü"/>
            </a:pPr>
            <a:r>
              <a:rPr lang="x-none" sz="1800" dirty="0">
                <a:latin typeface="Arial" pitchFamily="34" charset="0"/>
                <a:cs typeface="Arial" pitchFamily="34" charset="0"/>
              </a:rPr>
              <a:t>старање о сталном стручном усавршавању библиотечко-информационих стручњака</a:t>
            </a:r>
          </a:p>
          <a:p>
            <a:pPr algn="just">
              <a:buFont typeface="Wingdings" pitchFamily="2" charset="2"/>
              <a:buChar char="ü"/>
            </a:pPr>
            <a:endParaRPr lang="x-none" sz="1800" dirty="0">
              <a:latin typeface="Arial" pitchFamily="34" charset="0"/>
              <a:cs typeface="Arial" pitchFamily="34" charset="0"/>
            </a:endParaRPr>
          </a:p>
          <a:p>
            <a:pPr algn="just">
              <a:buFont typeface="Wingdings" pitchFamily="2" charset="2"/>
              <a:buChar char="ü"/>
            </a:pPr>
            <a:r>
              <a:rPr lang="x-none" sz="1800" dirty="0">
                <a:latin typeface="Arial" pitchFamily="34" charset="0"/>
                <a:cs typeface="Arial" pitchFamily="34" charset="0"/>
              </a:rPr>
              <a:t>праћење стања и проучавање потреба и услова рада у библиотекама</a:t>
            </a:r>
          </a:p>
          <a:p>
            <a:pPr algn="just">
              <a:buFont typeface="Wingdings" pitchFamily="2" charset="2"/>
              <a:buChar char="ü"/>
            </a:pPr>
            <a:endParaRPr lang="x-none" sz="1800" dirty="0">
              <a:latin typeface="Arial" pitchFamily="34" charset="0"/>
              <a:cs typeface="Arial" pitchFamily="34" charset="0"/>
            </a:endParaRPr>
          </a:p>
          <a:p>
            <a:pPr algn="just">
              <a:buFont typeface="Wingdings" pitchFamily="2" charset="2"/>
              <a:buChar char="ü"/>
            </a:pPr>
            <a:r>
              <a:rPr lang="x-none" sz="1800" dirty="0">
                <a:latin typeface="Arial" pitchFamily="34" charset="0"/>
                <a:cs typeface="Arial" pitchFamily="34" charset="0"/>
              </a:rPr>
              <a:t>предлагање мера за унапређење рада и развој библиотека</a:t>
            </a:r>
          </a:p>
          <a:p>
            <a:pPr algn="just">
              <a:buFont typeface="Wingdings" pitchFamily="2" charset="2"/>
              <a:buChar char="ü"/>
            </a:pPr>
            <a:endParaRPr lang="x-none" sz="1800" dirty="0">
              <a:latin typeface="Arial" pitchFamily="34" charset="0"/>
              <a:cs typeface="Arial" pitchFamily="34" charset="0"/>
            </a:endParaRPr>
          </a:p>
          <a:p>
            <a:pPr algn="just">
              <a:buFont typeface="Wingdings" pitchFamily="2" charset="2"/>
              <a:buChar char="ü"/>
            </a:pPr>
            <a:r>
              <a:rPr lang="x-none" sz="1800" dirty="0">
                <a:latin typeface="Arial" pitchFamily="34" charset="0"/>
                <a:cs typeface="Arial" pitchFamily="34" charset="0"/>
              </a:rPr>
              <a:t>учешће у изради предлога дугорочне стратегије развоја библиотека, краткорочних  програма </a:t>
            </a:r>
            <a:r>
              <a:rPr lang="x-none" sz="1800">
                <a:latin typeface="Arial" pitchFamily="34" charset="0"/>
                <a:cs typeface="Arial" pitchFamily="34" charset="0"/>
              </a:rPr>
              <a:t>и пројека</a:t>
            </a:r>
            <a:r>
              <a:rPr lang="sr-Cyrl-RS" sz="1800">
                <a:latin typeface="Arial" pitchFamily="34" charset="0"/>
                <a:cs typeface="Arial" pitchFamily="34" charset="0"/>
              </a:rPr>
              <a:t>т</a:t>
            </a:r>
            <a:r>
              <a:rPr lang="x-none" sz="1800">
                <a:latin typeface="Arial" pitchFamily="34" charset="0"/>
                <a:cs typeface="Arial" pitchFamily="34" charset="0"/>
              </a:rPr>
              <a:t>а</a:t>
            </a:r>
            <a:endParaRPr lang="x-none" sz="1800" dirty="0">
              <a:latin typeface="Arial" pitchFamily="34" charset="0"/>
              <a:cs typeface="Arial" pitchFamily="34" charset="0"/>
            </a:endParaRPr>
          </a:p>
          <a:p>
            <a:pPr algn="just">
              <a:buFont typeface="Wingdings" pitchFamily="2" charset="2"/>
              <a:buChar char="ü"/>
            </a:pPr>
            <a:endParaRPr lang="x-none" sz="1800" dirty="0">
              <a:latin typeface="Arial" pitchFamily="34" charset="0"/>
              <a:cs typeface="Arial" pitchFamily="34" charset="0"/>
            </a:endParaRPr>
          </a:p>
          <a:p>
            <a:endParaRPr lang="sr-Latn-C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0"/>
            <a:ext cx="9144000" cy="5867400"/>
          </a:xfrm>
        </p:spPr>
        <p:txBody>
          <a:bodyPr vert="horz" lIns="91440" tIns="45720" rIns="91440" bIns="45720" rtlCol="0" anchor="t">
            <a:normAutofit/>
          </a:bodyPr>
          <a:lstStyle/>
          <a:p>
            <a:pPr algn="just">
              <a:buFont typeface="Wingdings" pitchFamily="2" charset="2"/>
              <a:buChar char="Ø"/>
            </a:pPr>
            <a:r>
              <a:rPr lang="x-none" sz="2000" dirty="0">
                <a:latin typeface="Arial"/>
                <a:cs typeface="Arial"/>
              </a:rPr>
              <a:t>Народна библиотека Србије је матична библиотека и она обавља </a:t>
            </a:r>
            <a:r>
              <a:rPr lang="x-none" sz="2000">
                <a:latin typeface="Arial"/>
                <a:cs typeface="Arial"/>
              </a:rPr>
              <a:t>матичне функције за све библиотеке на територији РС у сарадњи с </a:t>
            </a:r>
            <a:r>
              <a:rPr lang="x-none" sz="2000" dirty="0">
                <a:latin typeface="Arial"/>
                <a:cs typeface="Arial"/>
              </a:rPr>
              <a:t>Библиотеком Матице српске која обавља матичне функције на територији АП Војводине</a:t>
            </a:r>
            <a:endParaRPr lang="sr-Latn-CS" sz="2000" dirty="0">
              <a:latin typeface="Arial"/>
              <a:cs typeface="Arial"/>
            </a:endParaRPr>
          </a:p>
          <a:p>
            <a:pPr algn="just">
              <a:buFont typeface="Wingdings" pitchFamily="2" charset="2"/>
              <a:buChar char="v"/>
            </a:pPr>
            <a:endParaRPr lang="x-none" sz="2000" b="1" dirty="0">
              <a:latin typeface="Arial" pitchFamily="34" charset="0"/>
              <a:cs typeface="Arial" pitchFamily="34" charset="0"/>
            </a:endParaRPr>
          </a:p>
          <a:p>
            <a:pPr algn="just">
              <a:buFont typeface="Wingdings" pitchFamily="2" charset="2"/>
              <a:buChar char="v"/>
            </a:pPr>
            <a:r>
              <a:rPr lang="x-none" sz="2000" b="1" dirty="0">
                <a:latin typeface="Arial" pitchFamily="34" charset="0"/>
                <a:cs typeface="Arial" pitchFamily="34" charset="0"/>
              </a:rPr>
              <a:t>Заједница матичних библиотека Србије </a:t>
            </a:r>
            <a:r>
              <a:rPr lang="x-none" sz="2000" dirty="0">
                <a:latin typeface="Arial" pitchFamily="34" charset="0"/>
                <a:cs typeface="Arial" pitchFamily="34" charset="0"/>
              </a:rPr>
              <a:t>окупља матичне библиотеке – седиште је у НБС </a:t>
            </a:r>
          </a:p>
          <a:p>
            <a:pPr algn="just"/>
            <a:r>
              <a:rPr lang="sr-Latn-CS" sz="2000" dirty="0">
                <a:latin typeface="Arial" pitchFamily="34" charset="0"/>
                <a:cs typeface="Arial" pitchFamily="34" charset="0"/>
                <a:hlinkClick r:id="rId2"/>
              </a:rPr>
              <a:t>https://www.nb.rs/pages/article.php?id=1318</a:t>
            </a:r>
            <a:r>
              <a:rPr lang="x-none" sz="2000" dirty="0">
                <a:latin typeface="Arial" pitchFamily="34" charset="0"/>
                <a:cs typeface="Arial" pitchFamily="34" charset="0"/>
              </a:rPr>
              <a:t> </a:t>
            </a:r>
          </a:p>
          <a:p>
            <a:pPr algn="just"/>
            <a:endParaRPr lang="x-none" sz="2000" dirty="0">
              <a:latin typeface="Arial" pitchFamily="34" charset="0"/>
              <a:cs typeface="Arial" pitchFamily="34" charset="0"/>
            </a:endParaRPr>
          </a:p>
          <a:p>
            <a:pPr algn="just">
              <a:buFont typeface="Wingdings" pitchFamily="2" charset="2"/>
              <a:buChar char="v"/>
            </a:pPr>
            <a:r>
              <a:rPr lang="x-none" sz="2000" b="1" dirty="0">
                <a:latin typeface="Arial"/>
                <a:cs typeface="Arial"/>
              </a:rPr>
              <a:t>Библионет</a:t>
            </a:r>
            <a:r>
              <a:rPr lang="x-none" sz="2000">
                <a:latin typeface="Arial"/>
                <a:cs typeface="Arial"/>
              </a:rPr>
              <a:t> – годишњи стручно</a:t>
            </a:r>
            <a:r>
              <a:rPr lang="sr-Latn-CS" sz="2000" dirty="0">
                <a:latin typeface="Arial"/>
                <a:cs typeface="Arial"/>
              </a:rPr>
              <a:t> </a:t>
            </a:r>
            <a:r>
              <a:rPr lang="x-none" sz="2000">
                <a:latin typeface="Arial"/>
                <a:cs typeface="Arial"/>
              </a:rPr>
              <a:t>- научни скуп</a:t>
            </a:r>
          </a:p>
          <a:p>
            <a:pPr algn="just"/>
            <a:endParaRPr lang="x-none" sz="2000" dirty="0">
              <a:latin typeface="Arial" pitchFamily="34" charset="0"/>
              <a:cs typeface="Arial" pitchFamily="34" charset="0"/>
            </a:endParaRPr>
          </a:p>
          <a:p>
            <a:pPr algn="just">
              <a:buFont typeface="Wingdings" pitchFamily="2" charset="2"/>
              <a:buChar char="v"/>
            </a:pPr>
            <a:r>
              <a:rPr lang="x-none" sz="2000" b="1" dirty="0">
                <a:latin typeface="Arial" pitchFamily="34" charset="0"/>
                <a:cs typeface="Arial" pitchFamily="34" charset="0"/>
              </a:rPr>
              <a:t>Награда “Ђура Даничић” </a:t>
            </a:r>
            <a:r>
              <a:rPr lang="ru-RU" sz="2000" dirty="0">
                <a:latin typeface="Arial" pitchFamily="34" charset="0"/>
                <a:cs typeface="Arial" pitchFamily="34" charset="0"/>
              </a:rPr>
              <a:t>за укупан допринос развоју библиотечко-информационе делатности и културе у Републици Србији</a:t>
            </a:r>
            <a:endParaRPr lang="x-none" sz="2000" dirty="0">
              <a:latin typeface="Arial" pitchFamily="34" charset="0"/>
              <a:cs typeface="Arial" pitchFamily="34" charset="0"/>
            </a:endParaRPr>
          </a:p>
          <a:p>
            <a:pPr algn="just"/>
            <a:r>
              <a:rPr lang="sr-Latn-CS" sz="2000" dirty="0">
                <a:latin typeface="Arial" pitchFamily="34" charset="0"/>
                <a:cs typeface="Arial" pitchFamily="34" charset="0"/>
                <a:hlinkClick r:id="rId3"/>
              </a:rPr>
              <a:t>https://www.nb.rs/pages/article.php?id=19733</a:t>
            </a:r>
            <a:r>
              <a:rPr lang="x-none" sz="2000" dirty="0">
                <a:latin typeface="Arial" pitchFamily="34" charset="0"/>
                <a:cs typeface="Arial" pitchFamily="34" charset="0"/>
              </a:rPr>
              <a:t> </a:t>
            </a:r>
            <a:endParaRPr lang="sr-Latn-CS" sz="2000" dirty="0">
              <a:latin typeface="Arial" pitchFamily="34" charset="0"/>
              <a:cs typeface="Arial"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90600"/>
            <a:ext cx="8229600" cy="1143000"/>
          </a:xfrm>
        </p:spPr>
        <p:txBody>
          <a:bodyPr>
            <a:noAutofit/>
          </a:bodyPr>
          <a:lstStyle/>
          <a:p>
            <a:r>
              <a:rPr lang="x-none" sz="2400" dirty="0">
                <a:latin typeface="Arial" pitchFamily="34" charset="0"/>
                <a:cs typeface="Arial" pitchFamily="34" charset="0"/>
              </a:rPr>
              <a:t>УСЛОВИ ЗА ОСНИВАЊЕ БИБЛИОТЕКА</a:t>
            </a:r>
            <a:endParaRPr lang="sr-Latn-CS" sz="2400" dirty="0">
              <a:latin typeface="Arial" pitchFamily="34" charset="0"/>
              <a:cs typeface="Arial" pitchFamily="34" charset="0"/>
            </a:endParaRPr>
          </a:p>
        </p:txBody>
      </p:sp>
      <p:sp>
        <p:nvSpPr>
          <p:cNvPr id="3" name="Content Placeholder 2"/>
          <p:cNvSpPr>
            <a:spLocks noGrp="1"/>
          </p:cNvSpPr>
          <p:nvPr>
            <p:ph idx="1"/>
          </p:nvPr>
        </p:nvSpPr>
        <p:spPr>
          <a:xfrm>
            <a:off x="0" y="2332037"/>
            <a:ext cx="8991600" cy="4525963"/>
          </a:xfrm>
        </p:spPr>
        <p:txBody>
          <a:bodyPr>
            <a:normAutofit/>
          </a:bodyPr>
          <a:lstStyle/>
          <a:p>
            <a:pPr algn="just">
              <a:buFont typeface="Wingdings" pitchFamily="2" charset="2"/>
              <a:buChar char="Ø"/>
            </a:pPr>
            <a:r>
              <a:rPr lang="x-none" sz="1800" dirty="0">
                <a:latin typeface="Arial" pitchFamily="34" charset="0"/>
                <a:cs typeface="Arial" pitchFamily="34" charset="0"/>
              </a:rPr>
              <a:t>Библиотеку може да оснује Република Србија, аутономна покрајина, јединица локалне самоуправе, национални савет националних мањина, друго домаће и страно физичко и правно лице</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u="sng" dirty="0">
                <a:latin typeface="Arial" pitchFamily="34" charset="0"/>
                <a:cs typeface="Arial" pitchFamily="34" charset="0"/>
              </a:rPr>
              <a:t>Библиотека може да обавља библиотечко-информациону делатност ако: </a:t>
            </a:r>
          </a:p>
          <a:p>
            <a:pPr algn="just">
              <a:buFont typeface="Wingdings" pitchFamily="2" charset="2"/>
              <a:buChar char="ü"/>
            </a:pPr>
            <a:r>
              <a:rPr lang="x-none" sz="1800" dirty="0">
                <a:latin typeface="Arial" pitchFamily="34" charset="0"/>
                <a:cs typeface="Arial" pitchFamily="34" charset="0"/>
              </a:rPr>
              <a:t>поседује одређени број јединица библиотечко-информационе грађе и извора намењених за слободно коришћење, </a:t>
            </a:r>
          </a:p>
          <a:p>
            <a:pPr algn="just">
              <a:buFont typeface="Wingdings" pitchFamily="2" charset="2"/>
              <a:buChar char="ü"/>
            </a:pPr>
            <a:r>
              <a:rPr lang="x-none" sz="1800" dirty="0">
                <a:latin typeface="Arial" pitchFamily="34" charset="0"/>
                <a:cs typeface="Arial" pitchFamily="34" charset="0"/>
              </a:rPr>
              <a:t>испуњава услове за рад у погледу простора, телекомуникационе и рачунарске опреме, библиотечко-информационих стручњака, </a:t>
            </a:r>
          </a:p>
          <a:p>
            <a:pPr algn="just">
              <a:buFont typeface="Wingdings" pitchFamily="2" charset="2"/>
              <a:buChar char="ü"/>
            </a:pPr>
            <a:r>
              <a:rPr lang="x-none" sz="1800" dirty="0">
                <a:latin typeface="Arial" pitchFamily="34" charset="0"/>
                <a:cs typeface="Arial" pitchFamily="34" charset="0"/>
              </a:rPr>
              <a:t>је регистрована као установа за обављање делатности у складу са одредбама закона, </a:t>
            </a:r>
          </a:p>
          <a:p>
            <a:pPr algn="just">
              <a:buFont typeface="Wingdings" pitchFamily="2" charset="2"/>
              <a:buChar char="ü"/>
            </a:pPr>
            <a:r>
              <a:rPr lang="x-none" sz="1800" dirty="0">
                <a:latin typeface="Arial" pitchFamily="34" charset="0"/>
                <a:cs typeface="Arial" pitchFamily="34" charset="0"/>
              </a:rPr>
              <a:t>испуњава и друге услове за рад утврђене у складу са усвојеним националним и међународним стандардима</a:t>
            </a:r>
            <a:endParaRPr lang="sr-Latn-CS" sz="1800" dirty="0">
              <a:latin typeface="Arial" pitchFamily="34" charset="0"/>
              <a:cs typeface="Arial"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8991600" cy="6629400"/>
          </a:xfrm>
        </p:spPr>
        <p:txBody>
          <a:bodyPr>
            <a:normAutofit lnSpcReduction="10000"/>
          </a:bodyPr>
          <a:lstStyle/>
          <a:p>
            <a:pPr algn="just">
              <a:buFont typeface="Wingdings" pitchFamily="2" charset="2"/>
              <a:buChar char="Ø"/>
            </a:pPr>
            <a:r>
              <a:rPr lang="x-none" sz="1800" dirty="0">
                <a:latin typeface="Arial" pitchFamily="34" charset="0"/>
                <a:cs typeface="Arial" pitchFamily="34" charset="0"/>
              </a:rPr>
              <a:t>Библиотеке се могу образовати и као организационе јединице других установа, организација, удружења и других правних лица, ако испуњавају прописане услове</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Јединица локалне самоуправе обавезна је да оснује јавну библиотеку као установу и да обезбеди све потребне услове за њен рад</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Васпитно-образовна и научна установа обавезна је да организује школску, високошколску, универзитетску библиотеку, односно библиотеку научноистраживачког института и установе и да обезбеди све потребне услове за њен рад</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Специјалну библиотеку као посебну организациону јединицу организује правно, односно физичко лице чија се делатност односи на неку специфичну област знања и рада</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На оснивање библиотека, вршење оснивачких права, оснивачки акт, упис у судски регистар и евиденцију установа основаних средствима у јавној својини примењују се </a:t>
            </a:r>
            <a:r>
              <a:rPr lang="x-none" sz="1800" u="sng" dirty="0">
                <a:latin typeface="Arial" pitchFamily="34" charset="0"/>
                <a:cs typeface="Arial" pitchFamily="34" charset="0"/>
              </a:rPr>
              <a:t>одредбе закона којим се уређује област културе</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Испуњеност услова за обављање библиотечко-информационе делатности утврђује </a:t>
            </a:r>
            <a:r>
              <a:rPr lang="x-none" sz="1800" u="sng" dirty="0">
                <a:latin typeface="Arial" pitchFamily="34" charset="0"/>
                <a:cs typeface="Arial" pitchFamily="34" charset="0"/>
              </a:rPr>
              <a:t>министраство надлежно за културу</a:t>
            </a:r>
            <a:r>
              <a:rPr lang="x-none" sz="1800" dirty="0">
                <a:latin typeface="Arial" pitchFamily="34" charset="0"/>
                <a:cs typeface="Arial" pitchFamily="34" charset="0"/>
              </a:rPr>
              <a:t>, на основу мишљења надлежне матичне библиотеке</a:t>
            </a:r>
            <a:endParaRPr lang="sr-Latn-CS" sz="1800"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1143000"/>
          </a:xfrm>
        </p:spPr>
        <p:txBody>
          <a:bodyPr>
            <a:normAutofit/>
          </a:bodyPr>
          <a:lstStyle/>
          <a:p>
            <a:pPr algn="ctr"/>
            <a:r>
              <a:rPr lang="sr-Cyrl-CS" sz="3200" dirty="0">
                <a:solidFill>
                  <a:schemeClr val="accent2">
                    <a:lumMod val="75000"/>
                  </a:schemeClr>
                </a:solidFill>
                <a:latin typeface="Arial Black" pitchFamily="34" charset="0"/>
              </a:rPr>
              <a:t>ДЕФИНИЦИЈА И КЛАСИФИКАЦИЈА БИБЛИОТЕКА</a:t>
            </a:r>
            <a:endParaRPr lang="en-US" sz="3200" dirty="0">
              <a:solidFill>
                <a:schemeClr val="accent2">
                  <a:lumMod val="75000"/>
                </a:schemeClr>
              </a:solidFill>
              <a:latin typeface="Arial Black" pitchFamily="34" charset="0"/>
            </a:endParaRPr>
          </a:p>
        </p:txBody>
      </p:sp>
      <p:sp>
        <p:nvSpPr>
          <p:cNvPr id="4" name="Content Placeholder 3"/>
          <p:cNvSpPr>
            <a:spLocks noGrp="1"/>
          </p:cNvSpPr>
          <p:nvPr>
            <p:ph idx="1"/>
          </p:nvPr>
        </p:nvSpPr>
        <p:spPr>
          <a:xfrm>
            <a:off x="152400" y="1752600"/>
            <a:ext cx="8915400" cy="5334000"/>
          </a:xfrm>
        </p:spPr>
        <p:txBody>
          <a:bodyPr>
            <a:normAutofit/>
          </a:bodyPr>
          <a:lstStyle/>
          <a:p>
            <a:pPr marL="0" indent="0" algn="just">
              <a:spcBef>
                <a:spcPts val="600"/>
              </a:spcBef>
              <a:buFont typeface="Wingdings" pitchFamily="2" charset="2"/>
              <a:buChar char="Ø"/>
            </a:pPr>
            <a:r>
              <a:rPr lang="sr-Cyrl-CS" sz="1800" dirty="0">
                <a:latin typeface="Arial" pitchFamily="34" charset="0"/>
                <a:cs typeface="Arial" pitchFamily="34" charset="0"/>
              </a:rPr>
              <a:t> Библиотеке - дуг историјски пут - од институција древних цивилизација Блиског и Средњег истока до </a:t>
            </a:r>
            <a:r>
              <a:rPr lang="sr-Cyrl-CS" sz="1800" b="1" dirty="0">
                <a:latin typeface="Arial" pitchFamily="34" charset="0"/>
                <a:cs typeface="Arial" pitchFamily="34" charset="0"/>
              </a:rPr>
              <a:t>савремених библиотечко-информационих центара</a:t>
            </a:r>
          </a:p>
          <a:p>
            <a:pPr marL="0" indent="0" algn="just">
              <a:spcBef>
                <a:spcPts val="600"/>
              </a:spcBef>
              <a:buFont typeface="Wingdings" pitchFamily="2" charset="2"/>
              <a:buChar char="Ø"/>
            </a:pPr>
            <a:r>
              <a:rPr lang="sr-Cyrl-CS" sz="1800" dirty="0">
                <a:latin typeface="Arial" pitchFamily="34" charset="0"/>
                <a:cs typeface="Arial" pitchFamily="34" charset="0"/>
              </a:rPr>
              <a:t> Од статичних чувара знања, од музеја писане и штампане речи библиотеке прерастају у </a:t>
            </a:r>
            <a:r>
              <a:rPr lang="sr-Cyrl-CS" sz="1800" dirty="0">
                <a:solidFill>
                  <a:srgbClr val="C00000"/>
                </a:solidFill>
                <a:latin typeface="Arial" pitchFamily="34" charset="0"/>
                <a:cs typeface="Arial" pitchFamily="34" charset="0"/>
              </a:rPr>
              <a:t>библиотечко-информационе центре </a:t>
            </a:r>
            <a:r>
              <a:rPr lang="sr-Cyrl-CS" sz="1800" dirty="0">
                <a:latin typeface="Arial" pitchFamily="34" charset="0"/>
                <a:cs typeface="Arial" pitchFamily="34" charset="0"/>
              </a:rPr>
              <a:t>и њихова основна функција - прикупљање, обрада, чување и коришћење разноврсне библиотечке грађе - све се више проширује и обогаћује</a:t>
            </a:r>
          </a:p>
          <a:p>
            <a:pPr marL="0" indent="0" algn="just">
              <a:spcBef>
                <a:spcPts val="600"/>
              </a:spcBef>
              <a:buFont typeface="Wingdings" pitchFamily="2" charset="2"/>
              <a:buChar char="Ø"/>
            </a:pPr>
            <a:endParaRPr lang="sr-Cyrl-CS" sz="1800" b="1" dirty="0">
              <a:latin typeface="Arial" pitchFamily="34" charset="0"/>
              <a:cs typeface="Arial" pitchFamily="34" charset="0"/>
            </a:endParaRPr>
          </a:p>
          <a:p>
            <a:pPr marL="0" indent="0" algn="just">
              <a:spcBef>
                <a:spcPts val="600"/>
              </a:spcBef>
              <a:buNone/>
            </a:pPr>
            <a:r>
              <a:rPr lang="sr-Cyrl-CS" sz="1800" b="1" dirty="0">
                <a:solidFill>
                  <a:schemeClr val="accent2">
                    <a:lumMod val="75000"/>
                  </a:schemeClr>
                </a:solidFill>
                <a:latin typeface="Arial" pitchFamily="34" charset="0"/>
                <a:cs typeface="Arial" pitchFamily="34" charset="0"/>
              </a:rPr>
              <a:t>БИБЛИОТЕКА</a:t>
            </a:r>
            <a:r>
              <a:rPr lang="sr-Cyrl-CS" sz="1800" b="1" dirty="0">
                <a:latin typeface="Arial" pitchFamily="34" charset="0"/>
                <a:cs typeface="Arial" pitchFamily="34" charset="0"/>
              </a:rPr>
              <a:t> је установа која прикупља, истражује, обрађује, чува и даје на коришћење књиге, периодику и други библиотечко-информациони материјал и информације које он садржи</a:t>
            </a:r>
          </a:p>
          <a:p>
            <a:pPr marL="0" indent="0" algn="just">
              <a:spcBef>
                <a:spcPts val="600"/>
              </a:spcBef>
              <a:buNone/>
            </a:pPr>
            <a:endParaRPr lang="sr-Cyrl-CS" sz="1800" b="1" dirty="0">
              <a:latin typeface="Arial" pitchFamily="34" charset="0"/>
              <a:cs typeface="Arial" pitchFamily="34" charset="0"/>
            </a:endParaRPr>
          </a:p>
          <a:p>
            <a:pPr marL="0" indent="0" algn="just">
              <a:spcBef>
                <a:spcPts val="600"/>
              </a:spcBef>
              <a:buFont typeface="Wingdings" pitchFamily="2" charset="2"/>
              <a:buChar char="Ø"/>
            </a:pPr>
            <a:r>
              <a:rPr lang="sr-Cyrl-CS" sz="1800" dirty="0">
                <a:latin typeface="Arial" pitchFamily="34" charset="0"/>
                <a:cs typeface="Arial" pitchFamily="34" charset="0"/>
              </a:rPr>
              <a:t> Библиотека обезбеђује доступност библиотечког материјала свим заинтересованим корисницима и представља своје фондове путем формирања информационих инструмената - библиографија, каталога, база података (члан 5)</a:t>
            </a:r>
          </a:p>
          <a:p>
            <a:pPr marL="1371600" lvl="3" indent="-457200">
              <a:buNone/>
            </a:pPr>
            <a:endParaRPr lang="sr-Cyrl-CS" dirty="0">
              <a:latin typeface="Arial" pitchFamily="34" charset="0"/>
              <a:cs typeface="Arial" pitchFamily="34" charset="0"/>
            </a:endParaRPr>
          </a:p>
          <a:p>
            <a:endParaRPr lang="en-US" sz="2000" dirty="0">
              <a:latin typeface="Arial" pitchFamily="34" charset="0"/>
              <a:cs typeface="Arial"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Autofit/>
          </a:bodyPr>
          <a:lstStyle/>
          <a:p>
            <a:r>
              <a:rPr lang="x-none" sz="2400" dirty="0">
                <a:latin typeface="Arial" pitchFamily="34" charset="0"/>
                <a:cs typeface="Arial" pitchFamily="34" charset="0"/>
              </a:rPr>
              <a:t>ОБЛИЦИ МЕЂУБИБЛИОТЕЧКЕ САРАДЊЕ</a:t>
            </a:r>
            <a:endParaRPr lang="sr-Latn-CS" sz="2400" dirty="0">
              <a:latin typeface="Arial" pitchFamily="34" charset="0"/>
              <a:cs typeface="Arial" pitchFamily="34" charset="0"/>
            </a:endParaRPr>
          </a:p>
        </p:txBody>
      </p:sp>
      <p:sp>
        <p:nvSpPr>
          <p:cNvPr id="3" name="Content Placeholder 2"/>
          <p:cNvSpPr>
            <a:spLocks noGrp="1"/>
          </p:cNvSpPr>
          <p:nvPr>
            <p:ph idx="1"/>
          </p:nvPr>
        </p:nvSpPr>
        <p:spPr>
          <a:xfrm>
            <a:off x="0" y="1143000"/>
            <a:ext cx="8991600" cy="5715000"/>
          </a:xfrm>
        </p:spPr>
        <p:txBody>
          <a:bodyPr>
            <a:normAutofit lnSpcReduction="10000"/>
          </a:bodyPr>
          <a:lstStyle/>
          <a:p>
            <a:pPr algn="just">
              <a:buFont typeface="Wingdings" pitchFamily="2" charset="2"/>
              <a:buChar char="Ø"/>
            </a:pPr>
            <a:r>
              <a:rPr lang="x-none" sz="1800" dirty="0">
                <a:latin typeface="Arial" pitchFamily="34" charset="0"/>
                <a:cs typeface="Arial" pitchFamily="34" charset="0"/>
              </a:rPr>
              <a:t>Сарадњом између библиотека омогућен је проток информација који утиче на друштвени развој и омогућава дијалоге међу различитим културама</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Ниједна библиотечка колекција не може да садржи све материјале који су потребни њеним корисницима; стога библиотеке развијају разне облике међусобне сарадње у циљу побољшања пружања услуга, промовисања и представљања властитих колекција</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Сарадња је традиција у библиотекарској професији, остварује се заједничким пројектима на унапређењу библиотекарства, разменом библиотечких јединица, информација, идеја, услуга и вештина, као и издавањем заједничких публикација</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Сарадња и партнерство могу бити организовани на локалном, регионалном и међународном нивоу</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Остали облици сарадње укључују партнерство у оквиру типологије библиотека (заједничка веб страница, портал, каталог), сарадњу са другим институцијама и сарадњу у уквиру одређене области (заштита грађе, обука, аутоматизација, куповина)</a:t>
            </a:r>
            <a:endParaRPr lang="sr-Latn-CS" sz="1800" dirty="0">
              <a:latin typeface="Arial" pitchFamily="34" charset="0"/>
              <a:cs typeface="Arial"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067800" cy="6172200"/>
          </a:xfrm>
        </p:spPr>
        <p:txBody>
          <a:bodyPr>
            <a:normAutofit/>
          </a:bodyPr>
          <a:lstStyle/>
          <a:p>
            <a:pPr algn="just">
              <a:buFont typeface="Wingdings" pitchFamily="2" charset="2"/>
              <a:buChar char="v"/>
            </a:pPr>
            <a:r>
              <a:rPr lang="x-none" sz="1800" u="sng" dirty="0">
                <a:latin typeface="Arial" pitchFamily="34" charset="0"/>
                <a:cs typeface="Arial" pitchFamily="34" charset="0"/>
              </a:rPr>
              <a:t>Међубиблиотечка позајмица</a:t>
            </a:r>
          </a:p>
          <a:p>
            <a:pPr algn="just">
              <a:buFont typeface="Wingdings" pitchFamily="2" charset="2"/>
              <a:buChar char="Ø"/>
            </a:pPr>
            <a:r>
              <a:rPr lang="x-none" sz="1800" dirty="0">
                <a:latin typeface="Arial" pitchFamily="34" charset="0"/>
                <a:cs typeface="Arial" pitchFamily="34" charset="0"/>
              </a:rPr>
              <a:t>Библиотеке су одувек размењивале грађу према формалним или неформалним договорима</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Међубиблиотечка позајмица се може остваривати између две или више библиотека у локалној заједници, регији или разним државама, међу библиотекама које су у оквиру типологије (националне, народне, школске итд.)</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Позајмица материјала из других библиотека се реализује на основу међусобног договора, који јасно одређује: материјале који могу бити понуђени и који се не могу понудити у оквиру позајмице, време задржавања позајмљених публикација, начине слања захтева, начине испоруке, цене услуга, поступке у случају да се публикација врати оштећена или се изгуби</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Вредна и ретка грађа се не позајмљује, осим у изузетним ситуацијама и под одређеним условима, али се могу добити њене копије</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Грађа позајмљена из других библиотека користи се у читаоницама</a:t>
            </a:r>
          </a:p>
          <a:p>
            <a:pPr algn="just">
              <a:buFont typeface="Wingdings" pitchFamily="2" charset="2"/>
              <a:buChar char="Ø"/>
            </a:pPr>
            <a:endParaRPr lang="x-none" sz="1800" dirty="0">
              <a:latin typeface="Arial" pitchFamily="34" charset="0"/>
              <a:cs typeface="Arial" pitchFamily="34" charset="0"/>
            </a:endParaRPr>
          </a:p>
        </p:txBody>
      </p:sp>
    </p:spTree>
    <p:extLst>
      <p:ext uri="{BB962C8B-B14F-4D97-AF65-F5344CB8AC3E}">
        <p14:creationId xmlns:p14="http://schemas.microsoft.com/office/powerpoint/2010/main" val="335998587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8991600" cy="6019800"/>
          </a:xfrm>
        </p:spPr>
        <p:txBody>
          <a:bodyPr vert="horz" lIns="91440" tIns="45720" rIns="91440" bIns="45720" rtlCol="0" anchor="t">
            <a:normAutofit/>
          </a:bodyPr>
          <a:lstStyle/>
          <a:p>
            <a:pPr algn="just">
              <a:buFont typeface="Wingdings" pitchFamily="2" charset="2"/>
              <a:buChar char="Ø"/>
            </a:pPr>
            <a:r>
              <a:rPr lang="x-none" sz="1800" dirty="0">
                <a:latin typeface="Arial" pitchFamily="34" charset="0"/>
                <a:cs typeface="Arial" pitchFamily="34" charset="0"/>
              </a:rPr>
              <a:t>За ефикасно функционисање библиотечке позајмице веома су важни </a:t>
            </a:r>
            <a:r>
              <a:rPr lang="x-none" sz="1800" u="sng" dirty="0">
                <a:latin typeface="Arial" pitchFamily="34" charset="0"/>
                <a:cs typeface="Arial" pitchFamily="34" charset="0"/>
              </a:rPr>
              <a:t>централни каталози</a:t>
            </a:r>
            <a:r>
              <a:rPr lang="x-none" sz="1800" dirty="0">
                <a:latin typeface="Arial" pitchFamily="34" charset="0"/>
                <a:cs typeface="Arial" pitchFamily="34" charset="0"/>
              </a:rPr>
              <a:t> који пружају информације о томе у којој се библиотеци налази тражена публикација</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Највећи библиографски центар у свету, </a:t>
            </a:r>
            <a:r>
              <a:rPr lang="x-none" sz="1800" b="1" dirty="0">
                <a:latin typeface="Arial" pitchFamily="34" charset="0"/>
                <a:cs typeface="Arial" pitchFamily="34" charset="0"/>
              </a:rPr>
              <a:t>Онлајн рачунарски библиотечки центар </a:t>
            </a:r>
            <a:r>
              <a:rPr lang="x-none" sz="1800" dirty="0">
                <a:latin typeface="Arial" pitchFamily="34" charset="0"/>
                <a:cs typeface="Arial" pitchFamily="34" charset="0"/>
              </a:rPr>
              <a:t>(</a:t>
            </a:r>
            <a:r>
              <a:rPr lang="x-none" sz="1800" b="1" dirty="0">
                <a:latin typeface="Arial" pitchFamily="34" charset="0"/>
                <a:cs typeface="Arial" pitchFamily="34" charset="0"/>
              </a:rPr>
              <a:t>OCLC</a:t>
            </a:r>
            <a:r>
              <a:rPr lang="x-none" sz="1800" dirty="0">
                <a:latin typeface="Arial" pitchFamily="34" charset="0"/>
                <a:cs typeface="Arial" pitchFamily="34" charset="0"/>
              </a:rPr>
              <a:t> – Online Computer Library Center), пружа подршку међубиблиотечкој позајмици путем свог централног каталога</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a:latin typeface="Arial"/>
                <a:cs typeface="Arial"/>
              </a:rPr>
              <a:t>Појава публикација у електронском облику и Интернет знатно су поједноставили и убрзали овај процес - документи се могу достављати путем електронске поште на адресе библиотека или директно кориснику</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Електронски ресурси које нуди библиотека могу бити понуђени неограниченом броју корисника, доступност је бржа, јефтинија и није везана за место и време</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Све библиотеке у библиотечкој мрежи Републике Србије учествују у процесу размене и позајмице библиотечко-информационе грађе и извора</a:t>
            </a:r>
            <a:endParaRPr lang="en-US" sz="1800" dirty="0">
              <a:latin typeface="Arial" pitchFamily="34" charset="0"/>
              <a:cs typeface="Arial" pitchFamily="34" charset="0"/>
            </a:endParaRPr>
          </a:p>
          <a:p>
            <a:endParaRPr lang="en-US" dirty="0"/>
          </a:p>
        </p:txBody>
      </p:sp>
    </p:spTree>
    <p:extLst>
      <p:ext uri="{BB962C8B-B14F-4D97-AF65-F5344CB8AC3E}">
        <p14:creationId xmlns:p14="http://schemas.microsoft.com/office/powerpoint/2010/main" val="271793501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229600" cy="1143000"/>
          </a:xfrm>
        </p:spPr>
        <p:txBody>
          <a:bodyPr>
            <a:noAutofit/>
          </a:bodyPr>
          <a:lstStyle/>
          <a:p>
            <a:r>
              <a:rPr lang="x-none" sz="2800" b="1" dirty="0">
                <a:latin typeface="Arial" pitchFamily="34" charset="0"/>
                <a:cs typeface="Arial" pitchFamily="34" charset="0"/>
              </a:rPr>
              <a:t>МЕСТО И УЛОГА ЗАВИЧАЈНИХ ЗБИРКИ</a:t>
            </a:r>
            <a:endParaRPr lang="sr-Latn-CS" sz="2800" b="1" dirty="0">
              <a:latin typeface="Arial" pitchFamily="34" charset="0"/>
              <a:cs typeface="Arial" pitchFamily="34" charset="0"/>
            </a:endParaRPr>
          </a:p>
        </p:txBody>
      </p:sp>
      <p:sp>
        <p:nvSpPr>
          <p:cNvPr id="3" name="Content Placeholder 2"/>
          <p:cNvSpPr>
            <a:spLocks noGrp="1"/>
          </p:cNvSpPr>
          <p:nvPr>
            <p:ph idx="1"/>
          </p:nvPr>
        </p:nvSpPr>
        <p:spPr>
          <a:xfrm>
            <a:off x="0" y="762000"/>
            <a:ext cx="8991600" cy="6400800"/>
          </a:xfrm>
        </p:spPr>
        <p:txBody>
          <a:bodyPr>
            <a:normAutofit fontScale="92500" lnSpcReduction="10000"/>
          </a:bodyPr>
          <a:lstStyle/>
          <a:p>
            <a:pPr algn="just">
              <a:lnSpc>
                <a:spcPct val="120000"/>
              </a:lnSpc>
              <a:spcBef>
                <a:spcPts val="0"/>
              </a:spcBef>
              <a:buFont typeface="Wingdings" pitchFamily="2" charset="2"/>
              <a:buChar char="Ø"/>
            </a:pPr>
            <a:r>
              <a:rPr lang="x-none" sz="1800" dirty="0">
                <a:latin typeface="Arial" pitchFamily="34" charset="0"/>
                <a:cs typeface="Arial" pitchFamily="34" charset="0"/>
              </a:rPr>
              <a:t>Глобални развој носи радикалне промене у схватању појма колекције и њеном управљању. </a:t>
            </a:r>
          </a:p>
          <a:p>
            <a:pPr algn="just">
              <a:lnSpc>
                <a:spcPct val="120000"/>
              </a:lnSpc>
              <a:spcBef>
                <a:spcPts val="0"/>
              </a:spcBef>
              <a:buFont typeface="Wingdings" pitchFamily="2" charset="2"/>
              <a:buChar char="Ø"/>
            </a:pPr>
            <a:r>
              <a:rPr lang="x-none" sz="1800" b="1" u="sng" dirty="0">
                <a:latin typeface="Arial" pitchFamily="34" charset="0"/>
                <a:cs typeface="Arial" pitchFamily="34" charset="0"/>
              </a:rPr>
              <a:t>Традиционални концепт</a:t>
            </a:r>
            <a:r>
              <a:rPr lang="x-none" sz="1800" b="1" dirty="0">
                <a:latin typeface="Arial" pitchFamily="34" charset="0"/>
                <a:cs typeface="Arial" pitchFamily="34" charset="0"/>
              </a:rPr>
              <a:t> </a:t>
            </a:r>
            <a:r>
              <a:rPr lang="x-none" sz="1800" dirty="0">
                <a:latin typeface="Arial" pitchFamily="34" charset="0"/>
                <a:cs typeface="Arial" pitchFamily="34" charset="0"/>
              </a:rPr>
              <a:t>дефинише библиотечку колекцију као целокупан библиотечки материјал који чини фонд једне библиотеке. </a:t>
            </a:r>
          </a:p>
          <a:p>
            <a:pPr algn="just">
              <a:lnSpc>
                <a:spcPct val="120000"/>
              </a:lnSpc>
              <a:spcBef>
                <a:spcPts val="0"/>
              </a:spcBef>
              <a:buFont typeface="Wingdings" pitchFamily="2" charset="2"/>
              <a:buChar char="Ø"/>
            </a:pPr>
            <a:endParaRPr lang="x-none" sz="1800" dirty="0">
              <a:latin typeface="Arial" pitchFamily="34" charset="0"/>
              <a:cs typeface="Arial" pitchFamily="34" charset="0"/>
            </a:endParaRPr>
          </a:p>
          <a:p>
            <a:pPr algn="just">
              <a:lnSpc>
                <a:spcPct val="120000"/>
              </a:lnSpc>
              <a:spcBef>
                <a:spcPts val="0"/>
              </a:spcBef>
              <a:buFont typeface="Wingdings" pitchFamily="2" charset="2"/>
              <a:buChar char="Ø"/>
            </a:pPr>
            <a:r>
              <a:rPr lang="x-none" sz="1800" dirty="0">
                <a:latin typeface="Arial" pitchFamily="34" charset="0"/>
                <a:cs typeface="Arial" pitchFamily="34" charset="0"/>
              </a:rPr>
              <a:t>Основне карактеристике колекције су, према овом концепту, физичко присуство и физичка доступност материјала који су смештени на одговарајући начин.</a:t>
            </a:r>
          </a:p>
          <a:p>
            <a:pPr algn="just">
              <a:lnSpc>
                <a:spcPct val="120000"/>
              </a:lnSpc>
              <a:spcBef>
                <a:spcPts val="0"/>
              </a:spcBef>
              <a:buFont typeface="Wingdings" pitchFamily="2" charset="2"/>
              <a:buChar char="Ø"/>
            </a:pPr>
            <a:endParaRPr lang="x-none" sz="1800" dirty="0">
              <a:latin typeface="Arial" pitchFamily="34" charset="0"/>
              <a:cs typeface="Arial" pitchFamily="34" charset="0"/>
            </a:endParaRPr>
          </a:p>
          <a:p>
            <a:pPr algn="just">
              <a:lnSpc>
                <a:spcPct val="120000"/>
              </a:lnSpc>
              <a:spcBef>
                <a:spcPts val="0"/>
              </a:spcBef>
              <a:buFont typeface="Wingdings" pitchFamily="2" charset="2"/>
              <a:buChar char="Ø"/>
            </a:pPr>
            <a:r>
              <a:rPr lang="x-none" sz="1800" dirty="0">
                <a:latin typeface="Arial" pitchFamily="34" charset="0"/>
                <a:cs typeface="Arial" pitchFamily="34" charset="0"/>
              </a:rPr>
              <a:t>Библиотека има власништво над тим физичким предметима, али не над њиховом садржином.</a:t>
            </a:r>
          </a:p>
          <a:p>
            <a:pPr algn="just">
              <a:lnSpc>
                <a:spcPct val="120000"/>
              </a:lnSpc>
              <a:spcBef>
                <a:spcPts val="0"/>
              </a:spcBef>
              <a:buFont typeface="Wingdings" pitchFamily="2" charset="2"/>
              <a:buChar char="Ø"/>
            </a:pPr>
            <a:endParaRPr lang="x-none" sz="1800" dirty="0">
              <a:latin typeface="Arial" pitchFamily="34" charset="0"/>
              <a:cs typeface="Arial" pitchFamily="34" charset="0"/>
            </a:endParaRPr>
          </a:p>
          <a:p>
            <a:pPr algn="just">
              <a:lnSpc>
                <a:spcPct val="120000"/>
              </a:lnSpc>
              <a:spcBef>
                <a:spcPts val="0"/>
              </a:spcBef>
              <a:buFont typeface="Wingdings" pitchFamily="2" charset="2"/>
              <a:buChar char="Ø"/>
            </a:pPr>
            <a:r>
              <a:rPr lang="x-none" sz="1800" b="1" u="sng" dirty="0">
                <a:latin typeface="Arial" pitchFamily="34" charset="0"/>
                <a:cs typeface="Arial" pitchFamily="34" charset="0"/>
              </a:rPr>
              <a:t>Савремени концепт</a:t>
            </a:r>
            <a:r>
              <a:rPr lang="x-none" sz="1800" b="1" dirty="0">
                <a:latin typeface="Arial" pitchFamily="34" charset="0"/>
                <a:cs typeface="Arial" pitchFamily="34" charset="0"/>
              </a:rPr>
              <a:t> </a:t>
            </a:r>
            <a:r>
              <a:rPr lang="x-none" sz="1800" dirty="0">
                <a:latin typeface="Arial" pitchFamily="34" charset="0"/>
                <a:cs typeface="Arial" pitchFamily="34" charset="0"/>
              </a:rPr>
              <a:t>проширује појам колекције на одабране информационе ресурсе који се плански и евалуацијом прикупљају и припремају за корисничку заједницу.</a:t>
            </a:r>
          </a:p>
          <a:p>
            <a:pPr algn="just">
              <a:lnSpc>
                <a:spcPct val="120000"/>
              </a:lnSpc>
              <a:spcBef>
                <a:spcPts val="0"/>
              </a:spcBef>
              <a:buNone/>
            </a:pPr>
            <a:r>
              <a:rPr lang="x-none" sz="1800" dirty="0">
                <a:latin typeface="Arial" pitchFamily="34" charset="0"/>
                <a:cs typeface="Arial" pitchFamily="34" charset="0"/>
              </a:rPr>
              <a:t> </a:t>
            </a:r>
          </a:p>
          <a:p>
            <a:pPr algn="just">
              <a:lnSpc>
                <a:spcPct val="120000"/>
              </a:lnSpc>
              <a:spcBef>
                <a:spcPts val="0"/>
              </a:spcBef>
              <a:buFont typeface="Wingdings" pitchFamily="2" charset="2"/>
              <a:buChar char="Ø"/>
            </a:pPr>
            <a:r>
              <a:rPr lang="x-none" sz="1800" u="sng" dirty="0">
                <a:latin typeface="Arial" pitchFamily="34" charset="0"/>
                <a:cs typeface="Arial" pitchFamily="34" charset="0"/>
              </a:rPr>
              <a:t>Савремену библиотечку колекцију</a:t>
            </a:r>
            <a:r>
              <a:rPr lang="x-none" sz="1800" dirty="0">
                <a:latin typeface="Arial" pitchFamily="34" charset="0"/>
                <a:cs typeface="Arial" pitchFamily="34" charset="0"/>
              </a:rPr>
              <a:t> чине библиотечке јединице које су физички присутне, али и </a:t>
            </a:r>
            <a:r>
              <a:rPr lang="x-none" sz="1800" b="1" dirty="0">
                <a:latin typeface="Arial" pitchFamily="34" charset="0"/>
                <a:cs typeface="Arial" pitchFamily="34" charset="0"/>
              </a:rPr>
              <a:t>материјали који нису присутни у њеној колекцији</a:t>
            </a:r>
            <a:r>
              <a:rPr lang="x-none" sz="1800" dirty="0">
                <a:latin typeface="Arial" pitchFamily="34" charset="0"/>
                <a:cs typeface="Arial" pitchFamily="34" charset="0"/>
              </a:rPr>
              <a:t>, јер се налазе на удаљеним локацијама на мрежи. </a:t>
            </a:r>
          </a:p>
          <a:p>
            <a:pPr algn="just">
              <a:lnSpc>
                <a:spcPct val="120000"/>
              </a:lnSpc>
              <a:spcBef>
                <a:spcPts val="0"/>
              </a:spcBef>
              <a:buFont typeface="Wingdings" pitchFamily="2" charset="2"/>
              <a:buChar char="Ø"/>
            </a:pPr>
            <a:endParaRPr lang="x-none" sz="1800" dirty="0">
              <a:latin typeface="Arial" pitchFamily="34" charset="0"/>
              <a:cs typeface="Arial" pitchFamily="34" charset="0"/>
            </a:endParaRPr>
          </a:p>
          <a:p>
            <a:pPr algn="just">
              <a:lnSpc>
                <a:spcPct val="120000"/>
              </a:lnSpc>
              <a:spcBef>
                <a:spcPts val="0"/>
              </a:spcBef>
              <a:buFont typeface="Wingdings" pitchFamily="2" charset="2"/>
              <a:buChar char="Ø"/>
            </a:pPr>
            <a:r>
              <a:rPr lang="x-none" sz="1800" dirty="0">
                <a:latin typeface="Arial" pitchFamily="34" charset="0"/>
                <a:cs typeface="Arial" pitchFamily="34" charset="0"/>
              </a:rPr>
              <a:t>Свака библиотека има могућност приступа фондовима који су у власништву других институција.</a:t>
            </a:r>
            <a:endParaRPr lang="sr-Latn-CS" sz="1800" dirty="0">
              <a:latin typeface="Arial" pitchFamily="34" charset="0"/>
              <a:cs typeface="Arial" pitchFamily="3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85800"/>
            <a:ext cx="8991600" cy="5943600"/>
          </a:xfrm>
        </p:spPr>
        <p:txBody>
          <a:bodyPr>
            <a:normAutofit lnSpcReduction="10000"/>
          </a:bodyPr>
          <a:lstStyle/>
          <a:p>
            <a:pPr algn="just">
              <a:lnSpc>
                <a:spcPct val="110000"/>
              </a:lnSpc>
              <a:spcBef>
                <a:spcPts val="0"/>
              </a:spcBef>
              <a:buFont typeface="Wingdings" pitchFamily="2" charset="2"/>
              <a:buChar char="Ø"/>
            </a:pPr>
            <a:r>
              <a:rPr lang="x-none" sz="1800" dirty="0">
                <a:latin typeface="Arial" pitchFamily="34" charset="0"/>
                <a:cs typeface="Arial" pitchFamily="34" charset="0"/>
              </a:rPr>
              <a:t>Свака збирка која је у саставу колекције библиотеке има одвојен смештај. Неке су доступне, а неке су део заштићеног фонда.</a:t>
            </a:r>
          </a:p>
          <a:p>
            <a:pPr algn="just">
              <a:lnSpc>
                <a:spcPct val="110000"/>
              </a:lnSpc>
              <a:spcBef>
                <a:spcPts val="0"/>
              </a:spcBef>
              <a:buFont typeface="Wingdings" pitchFamily="2" charset="2"/>
              <a:buChar char="Ø"/>
            </a:pPr>
            <a:endParaRPr lang="x-none" sz="1800" dirty="0">
              <a:latin typeface="Arial" pitchFamily="34" charset="0"/>
              <a:cs typeface="Arial" pitchFamily="34" charset="0"/>
            </a:endParaRPr>
          </a:p>
          <a:p>
            <a:pPr algn="just">
              <a:lnSpc>
                <a:spcPct val="110000"/>
              </a:lnSpc>
              <a:spcBef>
                <a:spcPts val="0"/>
              </a:spcBef>
              <a:buFont typeface="Wingdings" pitchFamily="2" charset="2"/>
              <a:buChar char="Ø"/>
            </a:pPr>
            <a:r>
              <a:rPr lang="x-none" sz="1800" u="sng" dirty="0">
                <a:latin typeface="Arial" pitchFamily="34" charset="0"/>
                <a:cs typeface="Arial" pitchFamily="34" charset="0"/>
              </a:rPr>
              <a:t>Према приступу</a:t>
            </a:r>
            <a:r>
              <a:rPr lang="x-none" sz="1800" dirty="0">
                <a:latin typeface="Arial" pitchFamily="34" charset="0"/>
                <a:cs typeface="Arial" pitchFamily="34" charset="0"/>
              </a:rPr>
              <a:t> библиотечке збирке се деле на отворене и затворене.  Затворену збирку има свака библиотека без обзира на типологију. Ове збирке имају посебан поступак коришћења и смештаја грађе. </a:t>
            </a:r>
          </a:p>
          <a:p>
            <a:pPr algn="just">
              <a:lnSpc>
                <a:spcPct val="110000"/>
              </a:lnSpc>
              <a:spcBef>
                <a:spcPts val="0"/>
              </a:spcBef>
              <a:buFont typeface="Wingdings" pitchFamily="2" charset="2"/>
              <a:buChar char="Ø"/>
            </a:pPr>
            <a:endParaRPr lang="x-none" sz="1800" dirty="0">
              <a:latin typeface="Arial" pitchFamily="34" charset="0"/>
              <a:cs typeface="Arial" pitchFamily="34" charset="0"/>
            </a:endParaRPr>
          </a:p>
          <a:p>
            <a:pPr algn="just">
              <a:lnSpc>
                <a:spcPct val="110000"/>
              </a:lnSpc>
              <a:spcBef>
                <a:spcPts val="0"/>
              </a:spcBef>
              <a:buFont typeface="Wingdings" pitchFamily="2" charset="2"/>
              <a:buChar char="Ø"/>
            </a:pPr>
            <a:r>
              <a:rPr lang="x-none" sz="1800" u="sng" dirty="0">
                <a:latin typeface="Arial" pitchFamily="34" charset="0"/>
                <a:cs typeface="Arial" pitchFamily="34" charset="0"/>
              </a:rPr>
              <a:t>Према степену допуњавања</a:t>
            </a:r>
            <a:r>
              <a:rPr lang="x-none" sz="1800" dirty="0">
                <a:latin typeface="Arial" pitchFamily="34" charset="0"/>
                <a:cs typeface="Arial" pitchFamily="34" charset="0"/>
              </a:rPr>
              <a:t> збирке делимо на статичне и активне. Статичне збирке су: стари фонд, легат (обрађују се и воде као посебне целине), депозитна грађа. Активне збирке су оне које се непрекидно допуњавају. </a:t>
            </a:r>
          </a:p>
          <a:p>
            <a:pPr algn="just">
              <a:lnSpc>
                <a:spcPct val="110000"/>
              </a:lnSpc>
              <a:spcBef>
                <a:spcPts val="0"/>
              </a:spcBef>
              <a:buFont typeface="Wingdings" pitchFamily="2" charset="2"/>
              <a:buChar char="Ø"/>
            </a:pPr>
            <a:endParaRPr lang="x-none" sz="1800" dirty="0">
              <a:latin typeface="Arial" pitchFamily="34" charset="0"/>
              <a:cs typeface="Arial" pitchFamily="34" charset="0"/>
            </a:endParaRPr>
          </a:p>
          <a:p>
            <a:pPr algn="just">
              <a:lnSpc>
                <a:spcPct val="110000"/>
              </a:lnSpc>
              <a:spcBef>
                <a:spcPts val="0"/>
              </a:spcBef>
              <a:buFont typeface="Wingdings" pitchFamily="2" charset="2"/>
              <a:buChar char="Ø"/>
            </a:pPr>
            <a:r>
              <a:rPr lang="x-none" sz="1800" u="sng" dirty="0">
                <a:latin typeface="Arial" pitchFamily="34" charset="0"/>
                <a:cs typeface="Arial" pitchFamily="34" charset="0"/>
              </a:rPr>
              <a:t>Према начину коришћења</a:t>
            </a:r>
            <a:r>
              <a:rPr lang="x-none" sz="1800" dirty="0">
                <a:latin typeface="Arial" pitchFamily="34" charset="0"/>
                <a:cs typeface="Arial" pitchFamily="34" charset="0"/>
              </a:rPr>
              <a:t> постоје позајмне збирке и збирке за рад у библиотеци. Позајмни део библиотечке колекције назива се циркулативна колекција.</a:t>
            </a:r>
          </a:p>
          <a:p>
            <a:pPr algn="just">
              <a:lnSpc>
                <a:spcPct val="110000"/>
              </a:lnSpc>
              <a:spcBef>
                <a:spcPts val="0"/>
              </a:spcBef>
              <a:buFont typeface="Wingdings" pitchFamily="2" charset="2"/>
              <a:buChar char="Ø"/>
            </a:pPr>
            <a:endParaRPr lang="x-none" sz="1800" dirty="0">
              <a:latin typeface="Arial" pitchFamily="34" charset="0"/>
              <a:cs typeface="Arial" pitchFamily="34" charset="0"/>
            </a:endParaRPr>
          </a:p>
          <a:p>
            <a:pPr algn="just">
              <a:lnSpc>
                <a:spcPct val="110000"/>
              </a:lnSpc>
              <a:spcBef>
                <a:spcPts val="0"/>
              </a:spcBef>
              <a:buFont typeface="Wingdings" pitchFamily="2" charset="2"/>
              <a:buChar char="Ø"/>
            </a:pPr>
            <a:r>
              <a:rPr lang="x-none" sz="1800" u="sng" dirty="0">
                <a:latin typeface="Arial" pitchFamily="34" charset="0"/>
                <a:cs typeface="Arial" pitchFamily="34" charset="0"/>
              </a:rPr>
              <a:t>Према врсти грађе</a:t>
            </a:r>
            <a:r>
              <a:rPr lang="x-none" sz="1800" dirty="0">
                <a:latin typeface="Arial" pitchFamily="34" charset="0"/>
                <a:cs typeface="Arial" pitchFamily="34" charset="0"/>
              </a:rPr>
              <a:t> разликујемо збирке: рукописа, старих штампаних књига, перодике, графике, картографских публикација, музикалија итд.</a:t>
            </a:r>
          </a:p>
          <a:p>
            <a:pPr algn="just">
              <a:lnSpc>
                <a:spcPct val="110000"/>
              </a:lnSpc>
              <a:spcBef>
                <a:spcPts val="0"/>
              </a:spcBef>
              <a:buFont typeface="Wingdings" pitchFamily="2" charset="2"/>
              <a:buChar char="Ø"/>
            </a:pPr>
            <a:endParaRPr lang="x-none" sz="1800" dirty="0">
              <a:latin typeface="Arial" pitchFamily="34" charset="0"/>
              <a:cs typeface="Arial" pitchFamily="34" charset="0"/>
            </a:endParaRPr>
          </a:p>
          <a:p>
            <a:pPr algn="just">
              <a:lnSpc>
                <a:spcPct val="110000"/>
              </a:lnSpc>
              <a:spcBef>
                <a:spcPts val="0"/>
              </a:spcBef>
              <a:buFont typeface="Wingdings" pitchFamily="2" charset="2"/>
              <a:buChar char="Ø"/>
            </a:pPr>
            <a:r>
              <a:rPr lang="x-none" sz="1800" u="sng" dirty="0">
                <a:latin typeface="Arial" pitchFamily="34" charset="0"/>
                <a:cs typeface="Arial" pitchFamily="34" charset="0"/>
              </a:rPr>
              <a:t>Према садржају</a:t>
            </a:r>
            <a:r>
              <a:rPr lang="x-none" sz="1800" dirty="0">
                <a:latin typeface="Arial" pitchFamily="34" charset="0"/>
                <a:cs typeface="Arial" pitchFamily="34" charset="0"/>
              </a:rPr>
              <a:t> се формирају посебне збирке: </a:t>
            </a:r>
            <a:r>
              <a:rPr lang="x-none" sz="1800" b="1" dirty="0">
                <a:latin typeface="Arial" pitchFamily="34" charset="0"/>
                <a:cs typeface="Arial" pitchFamily="34" charset="0"/>
              </a:rPr>
              <a:t>завичајне</a:t>
            </a:r>
            <a:r>
              <a:rPr lang="x-none" sz="1800" dirty="0">
                <a:latin typeface="Arial" pitchFamily="34" charset="0"/>
                <a:cs typeface="Arial" pitchFamily="34" charset="0"/>
              </a:rPr>
              <a:t>, спомен збирке, збирке библиотекарске литературе.</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endParaRPr lang="sr-Latn-CS" sz="1800" dirty="0">
              <a:latin typeface="Arial" pitchFamily="34" charset="0"/>
              <a:cs typeface="Arial"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90600"/>
            <a:ext cx="9144000" cy="5867400"/>
          </a:xfrm>
        </p:spPr>
        <p:txBody>
          <a:bodyPr>
            <a:normAutofit/>
          </a:bodyPr>
          <a:lstStyle/>
          <a:p>
            <a:pPr algn="just">
              <a:buNone/>
            </a:pPr>
            <a:r>
              <a:rPr lang="x-none" sz="1800" dirty="0">
                <a:latin typeface="Arial" pitchFamily="34" charset="0"/>
                <a:cs typeface="Arial" pitchFamily="34" charset="0"/>
              </a:rPr>
              <a:t>    </a:t>
            </a:r>
            <a:r>
              <a:rPr lang="x-none" sz="1800" u="sng" dirty="0">
                <a:latin typeface="Arial" pitchFamily="34" charset="0"/>
                <a:cs typeface="Arial" pitchFamily="34" charset="0"/>
              </a:rPr>
              <a:t>Завичајна збирка</a:t>
            </a:r>
          </a:p>
          <a:p>
            <a:pPr algn="just">
              <a:spcBef>
                <a:spcPts val="0"/>
              </a:spcBef>
              <a:buNone/>
            </a:pPr>
            <a:endParaRPr lang="x-none" sz="1800" u="sng" dirty="0">
              <a:latin typeface="Arial" pitchFamily="34" charset="0"/>
              <a:cs typeface="Arial" pitchFamily="34" charset="0"/>
            </a:endParaRPr>
          </a:p>
          <a:p>
            <a:pPr algn="just">
              <a:spcBef>
                <a:spcPts val="0"/>
              </a:spcBef>
              <a:buFont typeface="Wingdings" pitchFamily="2" charset="2"/>
              <a:buChar char="Ø"/>
            </a:pPr>
            <a:r>
              <a:rPr lang="x-none" sz="1800" dirty="0">
                <a:latin typeface="Arial" pitchFamily="34" charset="0"/>
                <a:cs typeface="Arial" pitchFamily="34" charset="0"/>
              </a:rPr>
              <a:t>Завичајна збирка (збирка локалне историје и културе) сакупља, чува, представља и омогућава приступ документима који се односе на локалну заједницу: извори о њеној историји, </a:t>
            </a:r>
            <a:r>
              <a:rPr lang="x-none" sz="1800">
                <a:latin typeface="Arial" pitchFamily="34" charset="0"/>
                <a:cs typeface="Arial" pitchFamily="34" charset="0"/>
              </a:rPr>
              <a:t>генеалошки извори</a:t>
            </a:r>
            <a:r>
              <a:rPr lang="en-US" sz="1800" dirty="0">
                <a:latin typeface="Arial" pitchFamily="34" charset="0"/>
                <a:cs typeface="Arial" pitchFamily="34" charset="0"/>
              </a:rPr>
              <a:t> </a:t>
            </a:r>
            <a:r>
              <a:rPr lang="sr-Latn-RS" sz="1800" dirty="0">
                <a:latin typeface="Arial" pitchFamily="34" charset="0"/>
                <a:cs typeface="Arial" pitchFamily="34" charset="0"/>
              </a:rPr>
              <a:t>(</a:t>
            </a:r>
            <a:r>
              <a:rPr lang="sr-Cyrl-RS" sz="1800" dirty="0">
                <a:latin typeface="Arial" pitchFamily="34" charset="0"/>
                <a:cs typeface="Arial" pitchFamily="34" charset="0"/>
              </a:rPr>
              <a:t>г</a:t>
            </a:r>
            <a:r>
              <a:rPr lang="ru-RU" sz="1800" dirty="0">
                <a:latin typeface="Arial" pitchFamily="34" charset="0"/>
                <a:cs typeface="Arial" pitchFamily="34" charset="0"/>
              </a:rPr>
              <a:t>енеалогија</a:t>
            </a:r>
            <a:r>
              <a:rPr lang="sr-Latn-RS" sz="1800" dirty="0">
                <a:latin typeface="Arial" pitchFamily="34" charset="0"/>
                <a:cs typeface="Arial" pitchFamily="34" charset="0"/>
              </a:rPr>
              <a:t> </a:t>
            </a:r>
            <a:r>
              <a:rPr lang="ru-RU" sz="1800" dirty="0">
                <a:latin typeface="Arial" pitchFamily="34" charset="0"/>
                <a:cs typeface="Arial" pitchFamily="34" charset="0"/>
              </a:rPr>
              <a:t>је наука о постанку, односима и коренима имена и презимена људи</a:t>
            </a:r>
            <a:r>
              <a:rPr lang="sr-Latn-RS" sz="1800" dirty="0">
                <a:latin typeface="Arial" pitchFamily="34" charset="0"/>
                <a:cs typeface="Arial" pitchFamily="34" charset="0"/>
              </a:rPr>
              <a:t>)</a:t>
            </a:r>
            <a:r>
              <a:rPr lang="x-none" sz="1800">
                <a:latin typeface="Arial" pitchFamily="34" charset="0"/>
                <a:cs typeface="Arial" pitchFamily="34" charset="0"/>
              </a:rPr>
              <a:t>, </a:t>
            </a:r>
            <a:r>
              <a:rPr lang="x-none" sz="1800" dirty="0">
                <a:latin typeface="Arial" pitchFamily="34" charset="0"/>
                <a:cs typeface="Arial" pitchFamily="34" charset="0"/>
              </a:rPr>
              <a:t>извори на језику локалне заједнице и на језицима мањина, публикације аутора из завичаја или о завичају било где да су објављене</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Грађа ове збирке је у разним форматима, а публикације од посебне важности имају предност у поступку планирања дигитализације докумената</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У склопу активности остварује се сарадња са националним и регионалним удружењима и друштвима, као и стручњацима из области историје и генеалогије, библиотекарима, архивистима и музеолозима</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endParaRPr lang="sr-Latn-CS" sz="1800" dirty="0">
              <a:latin typeface="Arial" pitchFamily="34" charset="0"/>
              <a:cs typeface="Arial"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71600"/>
            <a:ext cx="9144000" cy="4525963"/>
          </a:xfrm>
        </p:spPr>
        <p:txBody>
          <a:bodyPr>
            <a:normAutofit lnSpcReduction="10000"/>
          </a:bodyPr>
          <a:lstStyle/>
          <a:p>
            <a:pPr algn="just">
              <a:buFont typeface="Wingdings" pitchFamily="2" charset="2"/>
              <a:buChar char="Ø"/>
            </a:pPr>
            <a:r>
              <a:rPr lang="x-none" sz="1800" dirty="0">
                <a:latin typeface="Arial" pitchFamily="34" charset="0"/>
                <a:cs typeface="Arial" pitchFamily="34" charset="0"/>
              </a:rPr>
              <a:t>Посебан значај за разна истраживања има генеалошка збирка</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Она садржи основне генеалошке материјале, анотиране библиографије генеалошких извора, генеалошке и библиотекарске прегледе, часописе и приручнике</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За формирање ове збирке неопходни су приручници о методама генеалошких истраживања, документи о историји појединих породица, родослови, биографије, пописи становништва, матичне књиге, књиге држављана, тестаменти и завештања, земљишне књиге итд. </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При општем планирању набавке библиотечке грађе, ови материјали имају извесну предност</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Ова збирка представља већину чланова локалне заједнице и етничких група</a:t>
            </a:r>
            <a:endParaRPr lang="sr-Latn-CS" sz="1800" dirty="0">
              <a:latin typeface="Arial" pitchFamily="34" charset="0"/>
              <a:cs typeface="Arial" pitchFamily="34"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r>
              <a:rPr lang="x-none" sz="2800" b="1" dirty="0">
                <a:latin typeface="Arial" pitchFamily="34" charset="0"/>
                <a:cs typeface="Arial" pitchFamily="34" charset="0"/>
              </a:rPr>
              <a:t>ПОЈАМ И ЗНАЧАЈ ОБАВЕЗНОГ ПРИМЕРКА</a:t>
            </a:r>
            <a:endParaRPr lang="sr-Latn-CS" sz="2800" b="1" dirty="0">
              <a:latin typeface="Arial" pitchFamily="34" charset="0"/>
              <a:cs typeface="Arial" pitchFamily="34" charset="0"/>
            </a:endParaRPr>
          </a:p>
        </p:txBody>
      </p:sp>
      <p:sp>
        <p:nvSpPr>
          <p:cNvPr id="3" name="Content Placeholder 2"/>
          <p:cNvSpPr>
            <a:spLocks noGrp="1"/>
          </p:cNvSpPr>
          <p:nvPr>
            <p:ph idx="1"/>
          </p:nvPr>
        </p:nvSpPr>
        <p:spPr>
          <a:xfrm>
            <a:off x="0" y="1295400"/>
            <a:ext cx="8991600" cy="5562600"/>
          </a:xfrm>
        </p:spPr>
        <p:txBody>
          <a:bodyPr>
            <a:noAutofit/>
          </a:bodyPr>
          <a:lstStyle/>
          <a:p>
            <a:pPr algn="just">
              <a:buFont typeface="Wingdings" pitchFamily="2" charset="2"/>
              <a:buChar char="Ø"/>
            </a:pPr>
            <a:r>
              <a:rPr lang="x-none" sz="1800" dirty="0">
                <a:latin typeface="Arial" pitchFamily="34" charset="0"/>
                <a:cs typeface="Arial" pitchFamily="34" charset="0"/>
              </a:rPr>
              <a:t>Обавезни примерак,</a:t>
            </a:r>
            <a:r>
              <a:rPr lang="x-none" sz="1800" u="sng" dirty="0">
                <a:latin typeface="Arial" pitchFamily="34" charset="0"/>
                <a:cs typeface="Arial" pitchFamily="34" charset="0"/>
              </a:rPr>
              <a:t> као вид попуњавања фондова националних библиотека,</a:t>
            </a:r>
            <a:r>
              <a:rPr lang="x-none" sz="1800" dirty="0">
                <a:latin typeface="Arial" pitchFamily="34" charset="0"/>
                <a:cs typeface="Arial" pitchFamily="34" charset="0"/>
              </a:rPr>
              <a:t> везан је за појаву штампане књиге и за увођење цензуре, коју је прво увела црква, а касније држава; најповољније место за смештање књига које је држава добијала путем цензуре биле су библиотеке</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Први законски прописи о обавезном примерку датирају из 1816. године, иако су неки видови обавезе достављања књига библиотекама постојали још у 16. веку -  у Француској, Франсоа </a:t>
            </a:r>
            <a:r>
              <a:rPr lang="sr-Latn-CS" sz="1800" dirty="0">
                <a:latin typeface="Arial" pitchFamily="34" charset="0"/>
                <a:cs typeface="Arial" pitchFamily="34" charset="0"/>
              </a:rPr>
              <a:t>I</a:t>
            </a:r>
            <a:r>
              <a:rPr lang="x-none" sz="1800" dirty="0">
                <a:latin typeface="Arial" pitchFamily="34" charset="0"/>
                <a:cs typeface="Arial" pitchFamily="34" charset="0"/>
              </a:rPr>
              <a:t> је 1537. године увео обавезни примерак и дао принципе за њега</a:t>
            </a:r>
          </a:p>
          <a:p>
            <a:pPr algn="just">
              <a:buNone/>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Обавезни примерак, </a:t>
            </a:r>
            <a:r>
              <a:rPr lang="x-none" sz="1800" u="sng" dirty="0">
                <a:latin typeface="Arial" pitchFamily="34" charset="0"/>
                <a:cs typeface="Arial" pitchFamily="34" charset="0"/>
              </a:rPr>
              <a:t>као значајни вид заштите културне баштине Србије</a:t>
            </a:r>
            <a:r>
              <a:rPr lang="x-none" sz="1800" dirty="0">
                <a:latin typeface="Arial" pitchFamily="34" charset="0"/>
                <a:cs typeface="Arial" pitchFamily="34" charset="0"/>
              </a:rPr>
              <a:t>, датира од 1832. године, када је одлуком кнеза Милоша Обреновића одређено достављање обавезног примерка Народној библиотеци; та одлука је озваничена 1870. године доношењем </a:t>
            </a:r>
            <a:r>
              <a:rPr lang="x-none" sz="1800" i="1" dirty="0">
                <a:latin typeface="Arial" pitchFamily="34" charset="0"/>
                <a:cs typeface="Arial" pitchFamily="34" charset="0"/>
              </a:rPr>
              <a:t>Закона о штампи (Закон о печатњи)</a:t>
            </a:r>
          </a:p>
          <a:p>
            <a:pPr algn="just">
              <a:buFont typeface="Wingdings" pitchFamily="2" charset="2"/>
              <a:buChar char="Ø"/>
            </a:pPr>
            <a:endParaRPr lang="x-none" sz="1800" i="1"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После 1945. године обавезни примерак се достављао националним библиотекама у оквиру република и Југословенском библиографском институту у Београду, у циљу израде националне библиографије</a:t>
            </a:r>
          </a:p>
          <a:p>
            <a:pPr algn="just">
              <a:buFont typeface="Wingdings" pitchFamily="2" charset="2"/>
              <a:buChar char="Ø"/>
            </a:pPr>
            <a:endParaRPr lang="x-none" sz="1800" dirty="0">
              <a:latin typeface="Arial" pitchFamily="34" charset="0"/>
              <a:cs typeface="Arial" pitchFamily="34"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8991600" cy="6477000"/>
          </a:xfrm>
        </p:spPr>
        <p:txBody>
          <a:bodyPr>
            <a:normAutofit lnSpcReduction="10000"/>
          </a:bodyPr>
          <a:lstStyle/>
          <a:p>
            <a:pPr algn="just">
              <a:lnSpc>
                <a:spcPct val="110000"/>
              </a:lnSpc>
              <a:spcBef>
                <a:spcPts val="0"/>
              </a:spcBef>
              <a:buFont typeface="Wingdings" pitchFamily="2" charset="2"/>
              <a:buChar char="Ø"/>
            </a:pPr>
            <a:r>
              <a:rPr lang="x-none" sz="1800" dirty="0">
                <a:latin typeface="Arial" pitchFamily="34" charset="0"/>
                <a:cs typeface="Arial" pitchFamily="34" charset="0"/>
              </a:rPr>
              <a:t>Законом о обавезном примерку публикација из 2011. године, са изменама које су у примени од 2016. године, прописана је обавеза достављања обавезног примерка која се односи на публикацију:</a:t>
            </a:r>
          </a:p>
          <a:p>
            <a:pPr algn="just">
              <a:lnSpc>
                <a:spcPct val="110000"/>
              </a:lnSpc>
              <a:spcBef>
                <a:spcPts val="0"/>
              </a:spcBef>
              <a:buFont typeface="Wingdings" pitchFamily="2" charset="2"/>
              <a:buChar char="Ø"/>
            </a:pPr>
            <a:endParaRPr lang="x-none" sz="1800" dirty="0">
              <a:latin typeface="Arial" pitchFamily="34" charset="0"/>
              <a:cs typeface="Arial" pitchFamily="34" charset="0"/>
            </a:endParaRPr>
          </a:p>
          <a:p>
            <a:pPr algn="just">
              <a:lnSpc>
                <a:spcPct val="110000"/>
              </a:lnSpc>
              <a:spcBef>
                <a:spcPts val="0"/>
              </a:spcBef>
              <a:buFont typeface="Wingdings" pitchFamily="2" charset="2"/>
              <a:buChar char="ü"/>
            </a:pPr>
            <a:r>
              <a:rPr lang="x-none" sz="1800" dirty="0">
                <a:latin typeface="Arial" pitchFamily="34" charset="0"/>
                <a:cs typeface="Arial" pitchFamily="34" charset="0"/>
              </a:rPr>
              <a:t>коју је објавио домаћи издавач у Републици Србији или у иностранству за коришћење и дистрибуцију у Републици Србији</a:t>
            </a:r>
          </a:p>
          <a:p>
            <a:pPr algn="just">
              <a:lnSpc>
                <a:spcPct val="110000"/>
              </a:lnSpc>
              <a:spcBef>
                <a:spcPts val="0"/>
              </a:spcBef>
              <a:buFont typeface="Wingdings" pitchFamily="2" charset="2"/>
              <a:buChar char="ü"/>
            </a:pPr>
            <a:endParaRPr lang="x-none" sz="1800" dirty="0">
              <a:latin typeface="Arial" pitchFamily="34" charset="0"/>
              <a:cs typeface="Arial" pitchFamily="34" charset="0"/>
            </a:endParaRPr>
          </a:p>
          <a:p>
            <a:pPr algn="just">
              <a:lnSpc>
                <a:spcPct val="110000"/>
              </a:lnSpc>
              <a:spcBef>
                <a:spcPts val="0"/>
              </a:spcBef>
              <a:buFont typeface="Wingdings" pitchFamily="2" charset="2"/>
              <a:buChar char="ü"/>
            </a:pPr>
            <a:r>
              <a:rPr lang="x-none" sz="1800" dirty="0">
                <a:latin typeface="Arial" pitchFamily="34" charset="0"/>
                <a:cs typeface="Arial" pitchFamily="34" charset="0"/>
              </a:rPr>
              <a:t>која је штампана у Републици Србији за потребе издавача из иностранства</a:t>
            </a:r>
          </a:p>
          <a:p>
            <a:pPr algn="just">
              <a:lnSpc>
                <a:spcPct val="110000"/>
              </a:lnSpc>
              <a:spcBef>
                <a:spcPts val="0"/>
              </a:spcBef>
              <a:buFont typeface="Wingdings" pitchFamily="2" charset="2"/>
              <a:buChar char="ü"/>
            </a:pPr>
            <a:endParaRPr lang="x-none" sz="1800" dirty="0">
              <a:latin typeface="Arial" pitchFamily="34" charset="0"/>
              <a:cs typeface="Arial" pitchFamily="34" charset="0"/>
            </a:endParaRPr>
          </a:p>
          <a:p>
            <a:pPr algn="just">
              <a:lnSpc>
                <a:spcPct val="110000"/>
              </a:lnSpc>
              <a:spcBef>
                <a:spcPts val="0"/>
              </a:spcBef>
              <a:buFont typeface="Wingdings" pitchFamily="2" charset="2"/>
              <a:buChar char="Ø"/>
            </a:pPr>
            <a:r>
              <a:rPr lang="x-none" sz="1800" dirty="0">
                <a:latin typeface="Arial" pitchFamily="34" charset="0"/>
                <a:cs typeface="Arial" pitchFamily="34" charset="0"/>
              </a:rPr>
              <a:t>Обавеза достављања обавезног примерка утврђује се с циљем осваривања права грађана на </a:t>
            </a:r>
            <a:r>
              <a:rPr lang="x-none" sz="1800" b="1" dirty="0">
                <a:latin typeface="Arial" pitchFamily="34" charset="0"/>
                <a:cs typeface="Arial" pitchFamily="34" charset="0"/>
              </a:rPr>
              <a:t>слободан приступ информацијама, </a:t>
            </a:r>
            <a:r>
              <a:rPr lang="x-none" sz="1800" dirty="0">
                <a:latin typeface="Arial" pitchFamily="34" charset="0"/>
                <a:cs typeface="Arial" pitchFamily="34" charset="0"/>
              </a:rPr>
              <a:t>знањима и другим интелектуалним добрима, прикупљања и </a:t>
            </a:r>
            <a:r>
              <a:rPr lang="x-none" sz="1800" b="1" dirty="0">
                <a:latin typeface="Arial" pitchFamily="34" charset="0"/>
                <a:cs typeface="Arial" pitchFamily="34" charset="0"/>
              </a:rPr>
              <a:t>очувања националног научног и културног наслеђа</a:t>
            </a:r>
            <a:r>
              <a:rPr lang="x-none" sz="1800" dirty="0">
                <a:latin typeface="Arial" pitchFamily="34" charset="0"/>
                <a:cs typeface="Arial" pitchFamily="34" charset="0"/>
              </a:rPr>
              <a:t>, библиографске контроле, обраде публикација у систему узајамне каталогизације према међународним стандардима, израде националне библиографије и других библиографија и прикупљања других података о издавачкој продукцији</a:t>
            </a:r>
          </a:p>
          <a:p>
            <a:pPr algn="just">
              <a:lnSpc>
                <a:spcPct val="110000"/>
              </a:lnSpc>
              <a:spcBef>
                <a:spcPts val="0"/>
              </a:spcBef>
              <a:buFont typeface="Wingdings" pitchFamily="2" charset="2"/>
              <a:buChar char="Ø"/>
            </a:pPr>
            <a:endParaRPr lang="x-none" sz="1800" dirty="0">
              <a:latin typeface="Arial" pitchFamily="34" charset="0"/>
              <a:cs typeface="Arial" pitchFamily="34" charset="0"/>
            </a:endParaRPr>
          </a:p>
          <a:p>
            <a:pPr algn="just">
              <a:lnSpc>
                <a:spcPct val="110000"/>
              </a:lnSpc>
              <a:spcBef>
                <a:spcPts val="0"/>
              </a:spcBef>
              <a:buFont typeface="Wingdings" pitchFamily="2" charset="2"/>
              <a:buChar char="Ø"/>
            </a:pPr>
            <a:r>
              <a:rPr lang="x-none" sz="1800" dirty="0">
                <a:latin typeface="Arial" pitchFamily="34" charset="0"/>
                <a:cs typeface="Arial" pitchFamily="34" charset="0"/>
              </a:rPr>
              <a:t>Позитивне особине обавезног примерка су: очување националног идентитета, заштита ауторских права, основ за набавку библиотечке грађе, основа за текућу библиографију и остала библиографска истраживања</a:t>
            </a:r>
          </a:p>
          <a:p>
            <a:pPr algn="just">
              <a:buNone/>
            </a:pPr>
            <a:endParaRPr lang="x-none" sz="1800" dirty="0">
              <a:latin typeface="Arial" pitchFamily="34" charset="0"/>
              <a:cs typeface="Arial" pitchFamily="34" charset="0"/>
            </a:endParaRPr>
          </a:p>
          <a:p>
            <a:pPr algn="just">
              <a:buNone/>
            </a:pPr>
            <a:r>
              <a:rPr lang="x-none" sz="1800" dirty="0">
                <a:latin typeface="Arial" pitchFamily="34" charset="0"/>
                <a:cs typeface="Arial" pitchFamily="34" charset="0"/>
              </a:rPr>
              <a:t>      </a:t>
            </a:r>
            <a:r>
              <a:rPr lang="sr-Latn-CS" sz="1800" dirty="0">
                <a:latin typeface="Arial" pitchFamily="34" charset="0"/>
                <a:cs typeface="Arial" pitchFamily="34" charset="0"/>
                <a:hlinkClick r:id="rId2"/>
              </a:rPr>
              <a:t>https://www.nb.rs/view_file.php?file_id=4914</a:t>
            </a:r>
            <a:r>
              <a:rPr lang="x-none" sz="1800" dirty="0">
                <a:latin typeface="Arial" pitchFamily="34" charset="0"/>
                <a:cs typeface="Arial" pitchFamily="34" charset="0"/>
              </a:rPr>
              <a:t> </a:t>
            </a:r>
            <a:endParaRPr lang="sr-Latn-CS" sz="1800" dirty="0">
              <a:latin typeface="Arial" pitchFamily="34" charset="0"/>
              <a:cs typeface="Arial" pitchFamily="34" charset="0"/>
            </a:endParaRPr>
          </a:p>
          <a:p>
            <a:endParaRPr lang="sr-Latn-C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x-none" sz="2800" b="1" dirty="0">
                <a:latin typeface="Arial" pitchFamily="34" charset="0"/>
                <a:cs typeface="Arial" pitchFamily="34" charset="0"/>
              </a:rPr>
              <a:t>БИБЛИОТЕЧКО-ИНФОРМАЦИОНИ СИСТЕМ РЕПУБЛИКЕ СРБИЈЕ</a:t>
            </a:r>
            <a:endParaRPr lang="sr-Latn-CS" sz="2800" b="1" dirty="0">
              <a:latin typeface="Arial" pitchFamily="34" charset="0"/>
              <a:cs typeface="Arial" pitchFamily="34" charset="0"/>
            </a:endParaRPr>
          </a:p>
        </p:txBody>
      </p:sp>
      <p:sp>
        <p:nvSpPr>
          <p:cNvPr id="3" name="Content Placeholder 2"/>
          <p:cNvSpPr>
            <a:spLocks noGrp="1"/>
          </p:cNvSpPr>
          <p:nvPr>
            <p:ph idx="1"/>
          </p:nvPr>
        </p:nvSpPr>
        <p:spPr>
          <a:xfrm>
            <a:off x="0" y="2133600"/>
            <a:ext cx="9144000" cy="4525963"/>
          </a:xfrm>
        </p:spPr>
        <p:txBody>
          <a:bodyPr>
            <a:normAutofit/>
          </a:bodyPr>
          <a:lstStyle/>
          <a:p>
            <a:pPr algn="just">
              <a:buFont typeface="Wingdings" pitchFamily="2" charset="2"/>
              <a:buChar char="Ø"/>
            </a:pPr>
            <a:r>
              <a:rPr lang="x-none" sz="1800" dirty="0">
                <a:latin typeface="Arial" pitchFamily="34" charset="0"/>
                <a:cs typeface="Arial" pitchFamily="34" charset="0"/>
              </a:rPr>
              <a:t>Библиотечко-информациони систем је мрежа међусобно повезаних библиотека које делују као јединствена целина или систем</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u="sng" dirty="0">
                <a:latin typeface="Arial" pitchFamily="34" charset="0"/>
                <a:cs typeface="Arial" pitchFamily="34" charset="0"/>
              </a:rPr>
              <a:t>Циљеви система</a:t>
            </a:r>
            <a:r>
              <a:rPr lang="x-none" sz="1800" dirty="0">
                <a:latin typeface="Arial" pitchFamily="34" charset="0"/>
                <a:cs typeface="Arial" pitchFamily="34" charset="0"/>
              </a:rPr>
              <a:t> су отварање библиотека према корисницима, информисање о материјалима које набављају и поседују, међусобна размена информација и заједничко коришћење библиотечког материјала</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Идеја о изградњи библиотечко-информационог система у свету потекла је од Унеска, када је 1974. године донет светски програм изградње националних информационих система, који је обухватао документационе, библиотечке и архивске инфраструктуре</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Библиотеке постају библиотечко-информациони центри различитог усмерења у зависности од специјализованих задатака и структуре корисника</a:t>
            </a:r>
            <a:endParaRPr lang="sr-Latn-CS" sz="1800"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33400"/>
            <a:ext cx="8763000" cy="6324600"/>
          </a:xfrm>
        </p:spPr>
        <p:txBody>
          <a:bodyPr>
            <a:normAutofit/>
          </a:bodyPr>
          <a:lstStyle/>
          <a:p>
            <a:pPr marL="0" indent="0" algn="just">
              <a:spcBef>
                <a:spcPts val="600"/>
              </a:spcBef>
              <a:buFont typeface="Wingdings" pitchFamily="2" charset="2"/>
              <a:buChar char="Ø"/>
            </a:pPr>
            <a:r>
              <a:rPr lang="sr-Cyrl-CS" sz="1800" dirty="0">
                <a:latin typeface="Arial" pitchFamily="34" charset="0"/>
                <a:cs typeface="Arial" pitchFamily="34" charset="0"/>
              </a:rPr>
              <a:t> Библиотека, такође, популарише библиотечки материјал и подстиче интерес за књигу и читање, афирмише културно-просветну делатност путем књижевних вечери, трибина, предавања, изложби и других манифестација; унапређује свој рад и објављује резултате научног и стручно-истраживачког рада у области библиотечко–информационе делатности</a:t>
            </a:r>
          </a:p>
          <a:p>
            <a:pPr marL="0" indent="0" algn="just">
              <a:spcBef>
                <a:spcPts val="600"/>
              </a:spcBef>
              <a:buFont typeface="Wingdings" pitchFamily="2" charset="2"/>
              <a:buChar char="Ø"/>
            </a:pPr>
            <a:endParaRPr lang="sr-Cyrl-CS" sz="1800" dirty="0">
              <a:latin typeface="Arial" pitchFamily="34" charset="0"/>
              <a:cs typeface="Arial" pitchFamily="34" charset="0"/>
            </a:endParaRPr>
          </a:p>
          <a:p>
            <a:pPr marL="0" indent="0" algn="just">
              <a:spcBef>
                <a:spcPts val="600"/>
              </a:spcBef>
              <a:buFont typeface="Wingdings" pitchFamily="2" charset="2"/>
              <a:buChar char="Ø"/>
            </a:pPr>
            <a:r>
              <a:rPr lang="sr-Cyrl-CS" sz="1800" dirty="0">
                <a:latin typeface="Arial" pitchFamily="34" charset="0"/>
                <a:cs typeface="Arial" pitchFamily="34" charset="0"/>
              </a:rPr>
              <a:t> Библиотека, трансформисана у библиотечко-информациони центар, као основна компонента система, обавља многоструке и сложене задатке у области </a:t>
            </a:r>
            <a:r>
              <a:rPr lang="sr-Cyrl-CS" sz="1800" b="1" dirty="0">
                <a:latin typeface="Arial" pitchFamily="34" charset="0"/>
                <a:cs typeface="Arial" pitchFamily="34" charset="0"/>
              </a:rPr>
              <a:t>информационе, образовне, научноистраживачке и културно-просветне делатности</a:t>
            </a:r>
          </a:p>
          <a:p>
            <a:pPr marL="0" indent="0" algn="just">
              <a:spcBef>
                <a:spcPts val="600"/>
              </a:spcBef>
              <a:buFont typeface="Wingdings" pitchFamily="2" charset="2"/>
              <a:buChar char="Ø"/>
            </a:pPr>
            <a:endParaRPr lang="sr-Cyrl-CS" sz="1800" dirty="0">
              <a:latin typeface="Arial" pitchFamily="34" charset="0"/>
              <a:cs typeface="Arial" pitchFamily="34" charset="0"/>
            </a:endParaRPr>
          </a:p>
          <a:p>
            <a:pPr marL="0" indent="0" algn="just">
              <a:spcBef>
                <a:spcPts val="600"/>
              </a:spcBef>
              <a:buFont typeface="Wingdings" pitchFamily="2" charset="2"/>
              <a:buChar char="Ø"/>
            </a:pPr>
            <a:r>
              <a:rPr lang="sr-Cyrl-CS" sz="1800" dirty="0">
                <a:latin typeface="Arial" pitchFamily="34" charset="0"/>
                <a:cs typeface="Arial" pitchFamily="34" charset="0"/>
              </a:rPr>
              <a:t> Библиотечко–информациону делатност карактерише интер- дисциплинарност и свеобухватност: око истих области проучавања – </a:t>
            </a:r>
            <a:r>
              <a:rPr lang="sr-Cyrl-CS" sz="1800" b="1" dirty="0">
                <a:solidFill>
                  <a:schemeClr val="accent2"/>
                </a:solidFill>
                <a:latin typeface="Arial" pitchFamily="34" charset="0"/>
                <a:cs typeface="Arial" pitchFamily="34" charset="0"/>
              </a:rPr>
              <a:t>књиге</a:t>
            </a:r>
            <a:r>
              <a:rPr lang="sr-Cyrl-CS" sz="1800" dirty="0">
                <a:latin typeface="Arial" pitchFamily="34" charset="0"/>
                <a:cs typeface="Arial" pitchFamily="34" charset="0"/>
              </a:rPr>
              <a:t> у најширем значењу и у свим њеним видовима, </a:t>
            </a:r>
            <a:r>
              <a:rPr lang="sr-Cyrl-CS" sz="1800" b="1" dirty="0">
                <a:solidFill>
                  <a:schemeClr val="accent2"/>
                </a:solidFill>
                <a:latin typeface="Arial" pitchFamily="34" charset="0"/>
                <a:cs typeface="Arial" pitchFamily="34" charset="0"/>
              </a:rPr>
              <a:t>информације</a:t>
            </a:r>
            <a:r>
              <a:rPr lang="sr-Cyrl-CS" sz="1800" b="1" dirty="0">
                <a:solidFill>
                  <a:srgbClr val="FF0000"/>
                </a:solidFill>
                <a:latin typeface="Arial" pitchFamily="34" charset="0"/>
                <a:cs typeface="Arial" pitchFamily="34" charset="0"/>
              </a:rPr>
              <a:t> </a:t>
            </a:r>
            <a:r>
              <a:rPr lang="sr-Cyrl-CS" sz="1800" dirty="0">
                <a:latin typeface="Arial" pitchFamily="34" charset="0"/>
                <a:cs typeface="Arial" pitchFamily="34" charset="0"/>
              </a:rPr>
              <a:t>у најразличитијим појавним облицима, </a:t>
            </a:r>
            <a:r>
              <a:rPr lang="sr-Cyrl-CS" sz="1800" b="1" dirty="0">
                <a:solidFill>
                  <a:schemeClr val="accent2"/>
                </a:solidFill>
                <a:latin typeface="Arial" pitchFamily="34" charset="0"/>
                <a:cs typeface="Arial" pitchFamily="34" charset="0"/>
              </a:rPr>
              <a:t>читања</a:t>
            </a:r>
            <a:r>
              <a:rPr lang="sr-Cyrl-CS" sz="1800" dirty="0">
                <a:latin typeface="Arial" pitchFamily="34" charset="0"/>
                <a:cs typeface="Arial" pitchFamily="34" charset="0"/>
              </a:rPr>
              <a:t> као сложеног феномена, и </a:t>
            </a:r>
            <a:r>
              <a:rPr lang="sr-Cyrl-CS" sz="1800" b="1" dirty="0">
                <a:solidFill>
                  <a:schemeClr val="accent2"/>
                </a:solidFill>
                <a:latin typeface="Arial" pitchFamily="34" charset="0"/>
                <a:cs typeface="Arial" pitchFamily="34" charset="0"/>
              </a:rPr>
              <a:t>корисника</a:t>
            </a:r>
            <a:r>
              <a:rPr lang="sr-Cyrl-CS" sz="1800" dirty="0">
                <a:latin typeface="Arial" pitchFamily="34" charset="0"/>
                <a:cs typeface="Arial" pitchFamily="34" charset="0"/>
              </a:rPr>
              <a:t> као кључне компоненте комуникационог процеса - окупљају се и прожимају: библиотекарство, информатика, социологија, психологија, палеографија, педагогија, комуникологија и документалистика</a:t>
            </a:r>
            <a:endParaRPr lang="en-US" sz="1800" dirty="0">
              <a:latin typeface="Arial" pitchFamily="34" charset="0"/>
              <a:cs typeface="Arial" pitchFamily="34"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0" y="457200"/>
            <a:ext cx="9144000" cy="6705600"/>
          </a:xfrm>
        </p:spPr>
        <p:txBody>
          <a:bodyPr>
            <a:normAutofit/>
          </a:bodyPr>
          <a:lstStyle/>
          <a:p>
            <a:pPr algn="just">
              <a:buFont typeface="Wingdings" pitchFamily="2" charset="2"/>
              <a:buChar char="Ø"/>
            </a:pPr>
            <a:r>
              <a:rPr lang="x-none" sz="1800" dirty="0">
                <a:latin typeface="Arial" pitchFamily="34" charset="0"/>
                <a:cs typeface="Arial" pitchFamily="34" charset="0"/>
              </a:rPr>
              <a:t>Библиотечко-информациони систем (БИС) у Србији је систем који функционално обједињује библиотечке фондове и делатност свих типова библиотека </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Основе библиотечко-информационог система у Републици Србији постављене су још почетком 70-их година 20. века</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Библиотечко-информациони систем Републике Србије је скуп функционално повезаних библиотека које примењују </a:t>
            </a:r>
            <a:r>
              <a:rPr lang="x-none" sz="1800" b="1" dirty="0">
                <a:latin typeface="Arial" pitchFamily="34" charset="0"/>
                <a:cs typeface="Arial" pitchFamily="34" charset="0"/>
              </a:rPr>
              <a:t>јединствене стандарде </a:t>
            </a:r>
            <a:r>
              <a:rPr lang="x-none" sz="1800" dirty="0">
                <a:latin typeface="Arial" pitchFamily="34" charset="0"/>
                <a:cs typeface="Arial" pitchFamily="34" charset="0"/>
              </a:rPr>
              <a:t>и омогућују проток публикација и информација</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БИС Републике Србије изграђује се на јединственој информационо-комуникационој технологији и програмској платформи</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Основу БИС-а у Републици Србији чини систем узајамне каталогизације у којем библиотеке кооперативно обављају функције прикупљања и обраде библиотечко-информационе грађе и извора тамо где се они први пут појаве и уносе податке у Централни електронски каталог Републике Србије</a:t>
            </a:r>
          </a:p>
          <a:p>
            <a:pPr algn="just">
              <a:buFont typeface="Wingdings" pitchFamily="2" charset="2"/>
              <a:buChar char="Ø"/>
            </a:pPr>
            <a:endParaRPr lang="x-none" sz="1800" u="sng" dirty="0">
              <a:latin typeface="Arial" pitchFamily="34" charset="0"/>
              <a:cs typeface="Arial" pitchFamily="34"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828800"/>
            <a:ext cx="8915400" cy="4525963"/>
          </a:xfrm>
        </p:spPr>
        <p:txBody>
          <a:bodyPr/>
          <a:lstStyle/>
          <a:p>
            <a:pPr lvl="0" algn="just">
              <a:buFont typeface="Wingdings" pitchFamily="2" charset="2"/>
              <a:buChar char="Ø"/>
            </a:pPr>
            <a:r>
              <a:rPr lang="x-none" sz="1800" u="sng" dirty="0">
                <a:solidFill>
                  <a:prstClr val="black"/>
                </a:solidFill>
                <a:latin typeface="Arial" pitchFamily="34" charset="0"/>
                <a:cs typeface="Arial" pitchFamily="34" charset="0"/>
              </a:rPr>
              <a:t>Библиотечко-информациони систем Републике Србије чине:</a:t>
            </a:r>
          </a:p>
          <a:p>
            <a:pPr lvl="0" algn="just">
              <a:buFont typeface="Wingdings" pitchFamily="2" charset="2"/>
              <a:buChar char="ü"/>
            </a:pPr>
            <a:r>
              <a:rPr lang="x-none" sz="1800" dirty="0">
                <a:solidFill>
                  <a:prstClr val="black"/>
                </a:solidFill>
                <a:latin typeface="Arial" pitchFamily="34" charset="0"/>
                <a:cs typeface="Arial" pitchFamily="34" charset="0"/>
              </a:rPr>
              <a:t>Народна библиотека Србије</a:t>
            </a:r>
          </a:p>
          <a:p>
            <a:pPr lvl="0" algn="just">
              <a:buFont typeface="Wingdings" pitchFamily="2" charset="2"/>
              <a:buChar char="ü"/>
            </a:pPr>
            <a:r>
              <a:rPr lang="x-none" sz="1800" dirty="0">
                <a:solidFill>
                  <a:prstClr val="black"/>
                </a:solidFill>
                <a:latin typeface="Arial" pitchFamily="34" charset="0"/>
                <a:cs typeface="Arial" pitchFamily="34" charset="0"/>
              </a:rPr>
              <a:t>Библиотека Матице српске</a:t>
            </a:r>
          </a:p>
          <a:p>
            <a:pPr lvl="0" algn="just">
              <a:buFont typeface="Wingdings" pitchFamily="2" charset="2"/>
              <a:buChar char="ü"/>
            </a:pPr>
            <a:r>
              <a:rPr lang="x-none" sz="1800" dirty="0">
                <a:solidFill>
                  <a:prstClr val="black"/>
                </a:solidFill>
                <a:latin typeface="Arial" pitchFamily="34" charset="0"/>
                <a:cs typeface="Arial" pitchFamily="34" charset="0"/>
              </a:rPr>
              <a:t>Народна и универзитетска библиотека „Иво Андрић“ на Косову и Метохији</a:t>
            </a:r>
          </a:p>
          <a:p>
            <a:pPr lvl="0" algn="just">
              <a:buFont typeface="Wingdings" pitchFamily="2" charset="2"/>
              <a:buChar char="ü"/>
            </a:pPr>
            <a:r>
              <a:rPr lang="x-none" sz="1800" dirty="0">
                <a:solidFill>
                  <a:prstClr val="black"/>
                </a:solidFill>
                <a:latin typeface="Arial" pitchFamily="34" charset="0"/>
                <a:cs typeface="Arial" pitchFamily="34" charset="0"/>
              </a:rPr>
              <a:t>Универзитетска библиотека „Светозар Марковић“ у Београду</a:t>
            </a:r>
          </a:p>
          <a:p>
            <a:pPr lvl="0" algn="just">
              <a:buFont typeface="Wingdings" pitchFamily="2" charset="2"/>
              <a:buChar char="ü"/>
            </a:pPr>
            <a:r>
              <a:rPr lang="x-none" sz="1800" dirty="0">
                <a:solidFill>
                  <a:prstClr val="black"/>
                </a:solidFill>
                <a:latin typeface="Arial" pitchFamily="34" charset="0"/>
                <a:cs typeface="Arial" pitchFamily="34" charset="0"/>
              </a:rPr>
              <a:t>Библиотека Српске академије наука и уметности</a:t>
            </a:r>
          </a:p>
          <a:p>
            <a:pPr lvl="0" algn="just">
              <a:buFont typeface="Wingdings" pitchFamily="2" charset="2"/>
              <a:buChar char="ü"/>
            </a:pPr>
            <a:r>
              <a:rPr lang="x-none" sz="1800" dirty="0">
                <a:solidFill>
                  <a:prstClr val="black"/>
                </a:solidFill>
                <a:latin typeface="Arial" pitchFamily="34" charset="0"/>
                <a:cs typeface="Arial" pitchFamily="34" charset="0"/>
              </a:rPr>
              <a:t>мрежа јавних библиотека у Републици Србији</a:t>
            </a:r>
          </a:p>
          <a:p>
            <a:pPr lvl="0" algn="just">
              <a:buFont typeface="Wingdings" pitchFamily="2" charset="2"/>
              <a:buChar char="ü"/>
            </a:pPr>
            <a:r>
              <a:rPr lang="x-none" sz="1800" dirty="0">
                <a:solidFill>
                  <a:prstClr val="black"/>
                </a:solidFill>
                <a:latin typeface="Arial" pitchFamily="34" charset="0"/>
                <a:cs typeface="Arial" pitchFamily="34" charset="0"/>
              </a:rPr>
              <a:t>мрежа свих других типова библиотека и информационих центара у Републици Србији: школске, високошколске и универзитетске библиотеке, библиотеке научно-истраживачких института и установа и специјалне библиотеке</a:t>
            </a:r>
            <a:endParaRPr lang="sr-Latn-CS" sz="1800" dirty="0">
              <a:solidFill>
                <a:prstClr val="black"/>
              </a:solidFill>
              <a:latin typeface="Arial" pitchFamily="34" charset="0"/>
              <a:cs typeface="Arial" pitchFamily="34" charset="0"/>
            </a:endParaRPr>
          </a:p>
          <a:p>
            <a:endParaRPr lang="en-US" dirty="0"/>
          </a:p>
        </p:txBody>
      </p:sp>
    </p:spTree>
    <p:extLst>
      <p:ext uri="{BB962C8B-B14F-4D97-AF65-F5344CB8AC3E}">
        <p14:creationId xmlns:p14="http://schemas.microsoft.com/office/powerpoint/2010/main" val="290222530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990600"/>
            <a:ext cx="8686800" cy="1143000"/>
          </a:xfrm>
        </p:spPr>
        <p:txBody>
          <a:bodyPr>
            <a:normAutofit fontScale="90000"/>
          </a:bodyPr>
          <a:lstStyle/>
          <a:p>
            <a:r>
              <a:rPr lang="x-none" sz="3600" b="1" dirty="0">
                <a:latin typeface="Arial" pitchFamily="34" charset="0"/>
                <a:cs typeface="Arial" pitchFamily="34" charset="0"/>
              </a:rPr>
              <a:t>БИБЛИОТЕЧКЕ ОРГАНИЗАЦИЈЕ У СРБИЈИ</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7088" y="2667000"/>
            <a:ext cx="9067800" cy="4525963"/>
          </a:xfrm>
        </p:spPr>
        <p:txBody>
          <a:bodyPr>
            <a:normAutofit/>
          </a:bodyPr>
          <a:lstStyle/>
          <a:p>
            <a:pPr algn="just">
              <a:buFont typeface="Wingdings" pitchFamily="2" charset="2"/>
              <a:buChar char="Ø"/>
            </a:pPr>
            <a:r>
              <a:rPr lang="x-none" sz="1800" dirty="0">
                <a:latin typeface="Arial" pitchFamily="34" charset="0"/>
                <a:cs typeface="Arial" pitchFamily="34" charset="0"/>
              </a:rPr>
              <a:t>Библиотечке асоцијације су значајан фактор за свестрани развој библиотечко-информационе делатности у свакој земљи. Оне се залажу за стандардизацију послова у библиотечко-информационој делатности, осавремењавање технологије рада школовањем и стручним усавршавањем библиотечког кадра и њиховог друштвеног и материјалног положаја</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q"/>
            </a:pPr>
            <a:r>
              <a:rPr lang="x-none" sz="1800" dirty="0">
                <a:latin typeface="Arial" pitchFamily="34" charset="0"/>
                <a:cs typeface="Arial" pitchFamily="34" charset="0"/>
              </a:rPr>
              <a:t>Библиотекарско друштво Србије (</a:t>
            </a:r>
            <a:r>
              <a:rPr lang="x-none" sz="1800" i="1" dirty="0">
                <a:latin typeface="Arial" pitchFamily="34" charset="0"/>
                <a:cs typeface="Arial" pitchFamily="34" charset="0"/>
              </a:rPr>
              <a:t>Библиотекар)</a:t>
            </a:r>
          </a:p>
          <a:p>
            <a:pPr algn="just">
              <a:buFont typeface="Wingdings" pitchFamily="2" charset="2"/>
              <a:buChar char="q"/>
            </a:pPr>
            <a:r>
              <a:rPr lang="x-none" sz="1800" dirty="0">
                <a:latin typeface="Arial" pitchFamily="34" charset="0"/>
                <a:cs typeface="Arial" pitchFamily="34" charset="0"/>
              </a:rPr>
              <a:t>Заједница матичних библиотека Србије (стручно-научни скуп БИБЛИОНЕТ)</a:t>
            </a:r>
          </a:p>
          <a:p>
            <a:pPr algn="just">
              <a:buFont typeface="Wingdings" pitchFamily="2" charset="2"/>
              <a:buChar char="q"/>
            </a:pPr>
            <a:r>
              <a:rPr lang="x-none" sz="1800" dirty="0">
                <a:latin typeface="Arial" pitchFamily="34" charset="0"/>
                <a:cs typeface="Arial" pitchFamily="34" charset="0"/>
              </a:rPr>
              <a:t>Заједница библиотека универзитета у Србији (</a:t>
            </a:r>
            <a:r>
              <a:rPr lang="ru-RU" sz="1800" i="1" dirty="0">
                <a:latin typeface="Arial" pitchFamily="34" charset="0"/>
                <a:cs typeface="Arial" pitchFamily="34" charset="0"/>
              </a:rPr>
              <a:t>Високошколске библиотеке)</a:t>
            </a:r>
            <a:endParaRPr lang="x-none" sz="1800" dirty="0">
              <a:latin typeface="Arial" pitchFamily="34" charset="0"/>
              <a:cs typeface="Arial" pitchFamily="34" charset="0"/>
            </a:endParaRPr>
          </a:p>
          <a:p>
            <a:pPr algn="just">
              <a:buFont typeface="Wingdings" pitchFamily="2" charset="2"/>
              <a:buChar char="q"/>
            </a:pPr>
            <a:r>
              <a:rPr lang="x-none" sz="1800" dirty="0">
                <a:latin typeface="Arial" pitchFamily="34" charset="0"/>
                <a:cs typeface="Arial" pitchFamily="34" charset="0"/>
              </a:rPr>
              <a:t>Друштво школских библиотекара Србије (</a:t>
            </a:r>
            <a:r>
              <a:rPr lang="x-none" sz="1800" i="1" dirty="0">
                <a:latin typeface="Arial" pitchFamily="34" charset="0"/>
                <a:cs typeface="Arial" pitchFamily="34" charset="0"/>
              </a:rPr>
              <a:t>Школски библиотекар</a:t>
            </a:r>
            <a:r>
              <a:rPr lang="x-none" sz="1800" dirty="0">
                <a:latin typeface="Arial" pitchFamily="34" charset="0"/>
                <a:cs typeface="Arial" pitchFamily="34" charset="0"/>
              </a:rPr>
              <a:t>)</a:t>
            </a:r>
            <a:endParaRPr lang="en-US" sz="1800" dirty="0">
              <a:latin typeface="Arial" pitchFamily="34" charset="0"/>
              <a:cs typeface="Arial" pitchFamily="34" charset="0"/>
            </a:endParaRPr>
          </a:p>
        </p:txBody>
      </p:sp>
    </p:spTree>
    <p:extLst>
      <p:ext uri="{BB962C8B-B14F-4D97-AF65-F5344CB8AC3E}">
        <p14:creationId xmlns:p14="http://schemas.microsoft.com/office/powerpoint/2010/main" val="222123486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990600"/>
          </a:xfrm>
        </p:spPr>
        <p:txBody>
          <a:bodyPr>
            <a:noAutofit/>
          </a:bodyPr>
          <a:lstStyle/>
          <a:p>
            <a:pPr algn="ctr"/>
            <a:r>
              <a:rPr lang="sr-Cyrl-CS" sz="3200" b="1" dirty="0">
                <a:latin typeface="Arial" pitchFamily="34" charset="0"/>
                <a:cs typeface="Arial" pitchFamily="34" charset="0"/>
              </a:rPr>
              <a:t>БИБЛИОТЕЧКЕ ОРГАНИЗАЦИЈЕ У СВЕТУ</a:t>
            </a:r>
            <a:endParaRPr lang="en-US" sz="3200" b="1" dirty="0">
              <a:latin typeface="Arial" pitchFamily="34" charset="0"/>
              <a:cs typeface="Arial" pitchFamily="34" charset="0"/>
            </a:endParaRPr>
          </a:p>
        </p:txBody>
      </p:sp>
      <p:sp>
        <p:nvSpPr>
          <p:cNvPr id="3" name="Content Placeholder 2"/>
          <p:cNvSpPr>
            <a:spLocks noGrp="1"/>
          </p:cNvSpPr>
          <p:nvPr>
            <p:ph idx="1"/>
          </p:nvPr>
        </p:nvSpPr>
        <p:spPr>
          <a:xfrm>
            <a:off x="7268" y="1196752"/>
            <a:ext cx="8957930" cy="5638800"/>
          </a:xfrm>
        </p:spPr>
        <p:txBody>
          <a:bodyPr>
            <a:noAutofit/>
          </a:bodyPr>
          <a:lstStyle/>
          <a:p>
            <a:pPr algn="just">
              <a:buFont typeface="Wingdings" pitchFamily="2" charset="2"/>
              <a:buChar char="Ø"/>
            </a:pPr>
            <a:r>
              <a:rPr lang="sr-Latn-CS" sz="1800" b="1" dirty="0">
                <a:latin typeface="Arial" pitchFamily="34" charset="0"/>
                <a:cs typeface="Arial" pitchFamily="34" charset="0"/>
              </a:rPr>
              <a:t>IFLA – International Federation of Library Associations </a:t>
            </a:r>
            <a:r>
              <a:rPr lang="sr-Cyrl-CS" sz="1800" b="1" dirty="0">
                <a:latin typeface="Arial" pitchFamily="34" charset="0"/>
                <a:cs typeface="Arial" pitchFamily="34" charset="0"/>
              </a:rPr>
              <a:t>= Међународна федерација библиотечких  удружења и институција</a:t>
            </a:r>
          </a:p>
          <a:p>
            <a:pPr algn="just">
              <a:buFont typeface="Wingdings" pitchFamily="2" charset="2"/>
              <a:buChar char="Ø"/>
            </a:pPr>
            <a:endParaRPr lang="sr-Cyrl-CS" sz="1800" b="1"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ИФЛА је водеће међународно тело које представља интересе библиотечко-информационих сервиса и њихових корисника; то је глобални глас библиотечко-информационе професије</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Историјат ИФЛЕ почиње 1927, када је на основу резолуције 15 земаља окупљених на 50. годишњој конференцији Британског библиотекарског друштва, основан Међународни комитет за библиотекарство и библиографију</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Сарадња библиотекарских друштава на националном и међународном нивоу започела је много раније, већ средином 19. века, и била је резултат развоја библиотекарства као независне професије</a:t>
            </a:r>
          </a:p>
          <a:p>
            <a:pPr algn="just">
              <a:buFont typeface="Wingdings" pitchFamily="2" charset="2"/>
              <a:buChar char="Ø"/>
            </a:pPr>
            <a:endParaRPr lang="x-none" sz="1800" dirty="0">
              <a:latin typeface="Arial" pitchFamily="34" charset="0"/>
              <a:cs typeface="Arial" pitchFamily="34" charset="0"/>
            </a:endParaRPr>
          </a:p>
          <a:p>
            <a:pPr algn="just">
              <a:buFont typeface="Wingdings" pitchFamily="2" charset="2"/>
              <a:buChar char="Ø"/>
            </a:pPr>
            <a:r>
              <a:rPr lang="x-none" sz="1800" dirty="0">
                <a:latin typeface="Arial" pitchFamily="34" charset="0"/>
                <a:cs typeface="Arial" pitchFamily="34" charset="0"/>
              </a:rPr>
              <a:t>Тада су основана и прва професионална библиотекарска удружења (америчко - </a:t>
            </a:r>
            <a:r>
              <a:rPr lang="x-none" sz="1800">
                <a:latin typeface="Arial" pitchFamily="34" charset="0"/>
                <a:cs typeface="Arial" pitchFamily="34" charset="0"/>
              </a:rPr>
              <a:t>АLА </a:t>
            </a:r>
            <a:r>
              <a:rPr lang="sr-Cyrl-RS" sz="1800" dirty="0">
                <a:latin typeface="Arial" pitchFamily="34" charset="0"/>
                <a:cs typeface="Arial" pitchFamily="34" charset="0"/>
              </a:rPr>
              <a:t>- </a:t>
            </a:r>
            <a:r>
              <a:rPr lang="en-US" sz="1800" dirty="0">
                <a:latin typeface="Arial" pitchFamily="34" charset="0"/>
                <a:cs typeface="Arial" pitchFamily="34" charset="0"/>
              </a:rPr>
              <a:t>American Library Association</a:t>
            </a:r>
            <a:r>
              <a:rPr lang="sr-Cyrl-RS" sz="1800" dirty="0">
                <a:latin typeface="Arial" pitchFamily="34" charset="0"/>
                <a:cs typeface="Arial" pitchFamily="34" charset="0"/>
              </a:rPr>
              <a:t> </a:t>
            </a:r>
            <a:r>
              <a:rPr lang="x-none" sz="1800">
                <a:latin typeface="Arial" pitchFamily="34" charset="0"/>
                <a:cs typeface="Arial" pitchFamily="34" charset="0"/>
              </a:rPr>
              <a:t>1876</a:t>
            </a:r>
            <a:r>
              <a:rPr lang="x-none" sz="1800" dirty="0">
                <a:latin typeface="Arial" pitchFamily="34" charset="0"/>
                <a:cs typeface="Arial" pitchFamily="34" charset="0"/>
              </a:rPr>
              <a:t>, и британско  </a:t>
            </a:r>
            <a:r>
              <a:rPr lang="x-none" sz="1800">
                <a:latin typeface="Arial" pitchFamily="34" charset="0"/>
                <a:cs typeface="Arial" pitchFamily="34" charset="0"/>
              </a:rPr>
              <a:t>- LА</a:t>
            </a:r>
            <a:r>
              <a:rPr lang="sr-Cyrl-RS" sz="1800" dirty="0">
                <a:latin typeface="Arial" pitchFamily="34" charset="0"/>
                <a:cs typeface="Arial" pitchFamily="34" charset="0"/>
              </a:rPr>
              <a:t> - </a:t>
            </a:r>
            <a:r>
              <a:rPr lang="en-US" sz="1800" dirty="0">
                <a:solidFill>
                  <a:prstClr val="black"/>
                </a:solidFill>
                <a:latin typeface="Arial" pitchFamily="34" charset="0"/>
                <a:cs typeface="Arial" pitchFamily="34" charset="0"/>
              </a:rPr>
              <a:t>Library Association</a:t>
            </a:r>
            <a:r>
              <a:rPr lang="sr-Cyrl-RS" sz="1800" dirty="0">
                <a:solidFill>
                  <a:prstClr val="black"/>
                </a:solidFill>
                <a:latin typeface="Arial" pitchFamily="34" charset="0"/>
                <a:cs typeface="Arial" pitchFamily="34" charset="0"/>
              </a:rPr>
              <a:t> </a:t>
            </a:r>
            <a:r>
              <a:rPr lang="x-none" sz="1800">
                <a:latin typeface="Arial" pitchFamily="34" charset="0"/>
                <a:cs typeface="Arial" pitchFamily="34" charset="0"/>
              </a:rPr>
              <a:t>1877</a:t>
            </a:r>
            <a:r>
              <a:rPr lang="x-none" sz="1800" dirty="0">
                <a:latin typeface="Arial" pitchFamily="34" charset="0"/>
                <a:cs typeface="Arial" pitchFamily="34" charset="0"/>
              </a:rPr>
              <a:t>. године) и утемељена пракса окупљања и размене искустава и идеја</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898" y="76200"/>
            <a:ext cx="9128051" cy="6781800"/>
          </a:xfrm>
        </p:spPr>
        <p:txBody>
          <a:bodyPr>
            <a:normAutofit lnSpcReduction="10000"/>
          </a:bodyPr>
          <a:lstStyle/>
          <a:p>
            <a:pPr lvl="0" algn="just">
              <a:lnSpc>
                <a:spcPct val="110000"/>
              </a:lnSpc>
              <a:spcBef>
                <a:spcPts val="0"/>
              </a:spcBef>
              <a:buFont typeface="Wingdings" pitchFamily="2" charset="2"/>
              <a:buChar char="Ø"/>
            </a:pPr>
            <a:r>
              <a:rPr lang="x-none" sz="1800" dirty="0">
                <a:solidFill>
                  <a:prstClr val="black"/>
                </a:solidFill>
                <a:latin typeface="Arial" pitchFamily="34" charset="0"/>
                <a:cs typeface="Arial" pitchFamily="34" charset="0"/>
              </a:rPr>
              <a:t>До оснивања ИФЛЕ је дошло после Првог светског рата, на Конгресу у Единбургу 30. септембра 1927. године, а име „ИФЛА“ усвојено је 1929. године у Риму, када постаје самостална организација</a:t>
            </a:r>
          </a:p>
          <a:p>
            <a:pPr lvl="0" algn="just">
              <a:lnSpc>
                <a:spcPct val="110000"/>
              </a:lnSpc>
              <a:spcBef>
                <a:spcPts val="0"/>
              </a:spcBef>
              <a:buFont typeface="Wingdings" pitchFamily="2" charset="2"/>
              <a:buChar char="Ø"/>
            </a:pPr>
            <a:endParaRPr lang="x-none" sz="1800" dirty="0">
              <a:solidFill>
                <a:prstClr val="black"/>
              </a:solidFill>
              <a:latin typeface="Arial" pitchFamily="34" charset="0"/>
              <a:cs typeface="Arial" pitchFamily="34" charset="0"/>
            </a:endParaRPr>
          </a:p>
          <a:p>
            <a:pPr lvl="0" algn="just">
              <a:lnSpc>
                <a:spcPct val="110000"/>
              </a:lnSpc>
              <a:spcBef>
                <a:spcPts val="0"/>
              </a:spcBef>
              <a:buFont typeface="Wingdings" pitchFamily="2" charset="2"/>
              <a:buChar char="Ø"/>
            </a:pPr>
            <a:r>
              <a:rPr lang="x-none" sz="1800" dirty="0">
                <a:solidFill>
                  <a:prstClr val="black"/>
                </a:solidFill>
                <a:latin typeface="Arial" pitchFamily="34" charset="0"/>
                <a:cs typeface="Arial" pitchFamily="34" charset="0"/>
              </a:rPr>
              <a:t>До 1939. године у ИФЛУ се учланило 41 удружење, а након Другог светског рата ИФЛА је била међу првим међународним невладиним организацијама које су наставиле свој рад</a:t>
            </a:r>
          </a:p>
          <a:p>
            <a:pPr lvl="0" algn="just">
              <a:lnSpc>
                <a:spcPct val="110000"/>
              </a:lnSpc>
              <a:spcBef>
                <a:spcPts val="0"/>
              </a:spcBef>
              <a:buFont typeface="Wingdings" pitchFamily="2" charset="2"/>
              <a:buChar char="Ø"/>
            </a:pPr>
            <a:endParaRPr lang="x-none" sz="1800" dirty="0">
              <a:solidFill>
                <a:prstClr val="black"/>
              </a:solidFill>
              <a:latin typeface="Arial" pitchFamily="34" charset="0"/>
              <a:cs typeface="Arial" pitchFamily="34" charset="0"/>
            </a:endParaRPr>
          </a:p>
          <a:p>
            <a:pPr lvl="0" algn="just">
              <a:lnSpc>
                <a:spcPct val="110000"/>
              </a:lnSpc>
              <a:spcBef>
                <a:spcPts val="0"/>
              </a:spcBef>
              <a:buFont typeface="Wingdings" pitchFamily="2" charset="2"/>
              <a:buChar char="Ø"/>
            </a:pPr>
            <a:r>
              <a:rPr lang="ru-RU" sz="1800" dirty="0">
                <a:solidFill>
                  <a:prstClr val="black"/>
                </a:solidFill>
                <a:latin typeface="Arial" pitchFamily="34" charset="0"/>
                <a:cs typeface="Arial" pitchFamily="34" charset="0"/>
              </a:rPr>
              <a:t>ИФЛА је светска, независна, невладина организација; њени чланови су библиотекарска и сродна удружења, библиотеке и сличне установе, појединци и покровитељи</a:t>
            </a:r>
          </a:p>
          <a:p>
            <a:pPr lvl="0" algn="just">
              <a:lnSpc>
                <a:spcPct val="110000"/>
              </a:lnSpc>
              <a:spcBef>
                <a:spcPts val="0"/>
              </a:spcBef>
              <a:buFont typeface="Wingdings" pitchFamily="2" charset="2"/>
              <a:buChar char="Ø"/>
            </a:pPr>
            <a:endParaRPr lang="ru-RU" sz="1800" dirty="0">
              <a:solidFill>
                <a:prstClr val="black"/>
              </a:solidFill>
              <a:latin typeface="Arial" pitchFamily="34" charset="0"/>
              <a:cs typeface="Arial" pitchFamily="34" charset="0"/>
            </a:endParaRPr>
          </a:p>
          <a:p>
            <a:pPr lvl="0" algn="just">
              <a:lnSpc>
                <a:spcPct val="110000"/>
              </a:lnSpc>
              <a:spcBef>
                <a:spcPts val="0"/>
              </a:spcBef>
              <a:buFont typeface="Wingdings" pitchFamily="2" charset="2"/>
              <a:buChar char="Ø"/>
            </a:pPr>
            <a:r>
              <a:rPr lang="ru-RU" sz="1800" dirty="0">
                <a:solidFill>
                  <a:prstClr val="black"/>
                </a:solidFill>
                <a:latin typeface="Arial" pitchFamily="34" charset="0"/>
                <a:cs typeface="Arial" pitchFamily="34" charset="0"/>
              </a:rPr>
              <a:t>Основни циљеви су јој да подстиче међународно разумевање, сарадњу, дискусију, истраживање и развој у свим областима делатности која се тичу библиотечке и информационе активности</a:t>
            </a:r>
          </a:p>
          <a:p>
            <a:pPr lvl="0" algn="just">
              <a:lnSpc>
                <a:spcPct val="110000"/>
              </a:lnSpc>
              <a:spcBef>
                <a:spcPts val="0"/>
              </a:spcBef>
              <a:buFont typeface="Wingdings" pitchFamily="2" charset="2"/>
              <a:buChar char="Ø"/>
            </a:pPr>
            <a:endParaRPr lang="ru-RU" sz="1800" dirty="0">
              <a:solidFill>
                <a:prstClr val="black"/>
              </a:solidFill>
              <a:latin typeface="Arial" pitchFamily="34" charset="0"/>
              <a:cs typeface="Arial" pitchFamily="34" charset="0"/>
            </a:endParaRPr>
          </a:p>
          <a:p>
            <a:pPr lvl="0" algn="just">
              <a:lnSpc>
                <a:spcPct val="110000"/>
              </a:lnSpc>
              <a:spcBef>
                <a:spcPts val="0"/>
              </a:spcBef>
              <a:buFont typeface="Wingdings" pitchFamily="2" charset="2"/>
              <a:buChar char="Ø"/>
            </a:pPr>
            <a:r>
              <a:rPr lang="ru-RU" sz="1800" dirty="0">
                <a:solidFill>
                  <a:prstClr val="black"/>
                </a:solidFill>
                <a:latin typeface="Arial" pitchFamily="34" charset="0"/>
                <a:cs typeface="Arial" pitchFamily="34" charset="0"/>
              </a:rPr>
              <a:t>Такође, представља библиотекарство као област од међународног интереса, подстиче стално усавршавање библиотекара, развија, подстиче и даје смернице за различите библиотечке активности, укључујући библиотечку статистику, бележење и пружање библиографских података, чување и конзервацију библиотечке грађе</a:t>
            </a:r>
          </a:p>
          <a:p>
            <a:pPr lvl="0" algn="just">
              <a:lnSpc>
                <a:spcPct val="110000"/>
              </a:lnSpc>
              <a:spcBef>
                <a:spcPts val="0"/>
              </a:spcBef>
              <a:buFont typeface="Wingdings" pitchFamily="2" charset="2"/>
              <a:buChar char="Ø"/>
            </a:pPr>
            <a:endParaRPr lang="ru-RU" sz="1800" dirty="0">
              <a:solidFill>
                <a:prstClr val="black"/>
              </a:solidFill>
              <a:latin typeface="Arial" pitchFamily="34" charset="0"/>
              <a:cs typeface="Arial" pitchFamily="34" charset="0"/>
            </a:endParaRPr>
          </a:p>
          <a:p>
            <a:pPr lvl="0" algn="just">
              <a:lnSpc>
                <a:spcPct val="110000"/>
              </a:lnSpc>
              <a:spcBef>
                <a:spcPts val="0"/>
              </a:spcBef>
              <a:buFont typeface="Wingdings" pitchFamily="2" charset="2"/>
              <a:buChar char="Ø"/>
            </a:pPr>
            <a:r>
              <a:rPr lang="ru-RU" sz="1800" dirty="0">
                <a:solidFill>
                  <a:prstClr val="black"/>
                </a:solidFill>
                <a:latin typeface="Arial" pitchFamily="34" charset="0"/>
                <a:cs typeface="Arial" pitchFamily="34" charset="0"/>
              </a:rPr>
              <a:t>Њено седиште се налази у Хагу (Холандија)</a:t>
            </a:r>
          </a:p>
          <a:p>
            <a:pPr lvl="0" algn="just">
              <a:spcBef>
                <a:spcPts val="0"/>
              </a:spcBef>
              <a:buFont typeface="Wingdings" pitchFamily="2" charset="2"/>
              <a:buChar char="Ø"/>
            </a:pPr>
            <a:endParaRPr lang="x-none" sz="1800" dirty="0">
              <a:solidFill>
                <a:prstClr val="black"/>
              </a:solidFill>
              <a:latin typeface="Arial" pitchFamily="34" charset="0"/>
              <a:cs typeface="Arial" pitchFamily="34" charset="0"/>
            </a:endParaRPr>
          </a:p>
          <a:p>
            <a:pPr lvl="0" algn="just">
              <a:spcBef>
                <a:spcPts val="0"/>
              </a:spcBef>
              <a:buFont typeface="Wingdings" pitchFamily="2" charset="2"/>
              <a:buChar char="Ø"/>
            </a:pPr>
            <a:endParaRPr lang="x-none" sz="1800" dirty="0">
              <a:solidFill>
                <a:prstClr val="black"/>
              </a:solidFill>
              <a:latin typeface="Arial" pitchFamily="34" charset="0"/>
              <a:cs typeface="Arial" pitchFamily="34" charset="0"/>
            </a:endParaRPr>
          </a:p>
          <a:p>
            <a:pPr marL="0" lvl="0" indent="0">
              <a:spcBef>
                <a:spcPts val="0"/>
              </a:spcBef>
              <a:buNone/>
            </a:pPr>
            <a:endParaRPr lang="x-none" sz="1800" dirty="0">
              <a:solidFill>
                <a:prstClr val="black"/>
              </a:solidFill>
            </a:endParaRPr>
          </a:p>
          <a:p>
            <a:pPr marL="0" lvl="0" indent="0">
              <a:spcBef>
                <a:spcPts val="0"/>
              </a:spcBef>
              <a:buNone/>
            </a:pPr>
            <a:endParaRPr lang="x-none" sz="1800" dirty="0">
              <a:solidFill>
                <a:prstClr val="black"/>
              </a:solidFill>
            </a:endParaRPr>
          </a:p>
          <a:p>
            <a:endParaRPr lang="en-US" dirty="0"/>
          </a:p>
        </p:txBody>
      </p:sp>
    </p:spTree>
    <p:extLst>
      <p:ext uri="{BB962C8B-B14F-4D97-AF65-F5344CB8AC3E}">
        <p14:creationId xmlns:p14="http://schemas.microsoft.com/office/powerpoint/2010/main" val="80737054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4704"/>
            <a:ext cx="9067800" cy="6858000"/>
          </a:xfrm>
        </p:spPr>
        <p:txBody>
          <a:bodyPr>
            <a:normAutofit fontScale="25000" lnSpcReduction="20000"/>
          </a:bodyPr>
          <a:lstStyle/>
          <a:p>
            <a:pPr algn="just">
              <a:lnSpc>
                <a:spcPct val="170000"/>
              </a:lnSpc>
              <a:spcBef>
                <a:spcPts val="0"/>
              </a:spcBef>
              <a:buFont typeface="Wingdings" pitchFamily="2" charset="2"/>
              <a:buChar char="Ø"/>
            </a:pPr>
            <a:r>
              <a:rPr lang="sr-Cyrl-CS" sz="7200" dirty="0">
                <a:latin typeface="Arial" pitchFamily="34" charset="0"/>
                <a:cs typeface="Arial" pitchFamily="34" charset="0"/>
              </a:rPr>
              <a:t>Има секције за поједине типове библиотека и комисије за решавање појединих питања (јединствена правила каталогизације, међународна позајмица и сл.)</a:t>
            </a:r>
          </a:p>
          <a:p>
            <a:pPr algn="just">
              <a:lnSpc>
                <a:spcPct val="170000"/>
              </a:lnSpc>
              <a:spcBef>
                <a:spcPts val="0"/>
              </a:spcBef>
              <a:buFont typeface="Wingdings" pitchFamily="2" charset="2"/>
              <a:buChar char="Ø"/>
            </a:pPr>
            <a:endParaRPr lang="sr-Cyrl-CS" sz="7200" dirty="0">
              <a:latin typeface="Arial" pitchFamily="34" charset="0"/>
              <a:cs typeface="Arial" pitchFamily="34" charset="0"/>
            </a:endParaRPr>
          </a:p>
          <a:p>
            <a:pPr algn="just">
              <a:lnSpc>
                <a:spcPct val="170000"/>
              </a:lnSpc>
              <a:spcBef>
                <a:spcPts val="0"/>
              </a:spcBef>
              <a:buFont typeface="Wingdings" pitchFamily="2" charset="2"/>
              <a:buChar char="Ø"/>
            </a:pPr>
            <a:r>
              <a:rPr lang="sr-Cyrl-CS" sz="7200" dirty="0">
                <a:latin typeface="Arial" pitchFamily="34" charset="0"/>
                <a:cs typeface="Arial" pitchFamily="34" charset="0"/>
              </a:rPr>
              <a:t>Најзначајнија улога </a:t>
            </a:r>
            <a:r>
              <a:rPr lang="x-none" sz="7200" dirty="0">
                <a:latin typeface="Arial" pitchFamily="34" charset="0"/>
                <a:cs typeface="Arial" pitchFamily="34" charset="0"/>
              </a:rPr>
              <a:t>ИФЛЕ</a:t>
            </a:r>
            <a:r>
              <a:rPr lang="en-US" sz="7200" dirty="0">
                <a:latin typeface="Arial" pitchFamily="34" charset="0"/>
                <a:cs typeface="Arial" pitchFamily="34" charset="0"/>
              </a:rPr>
              <a:t> </a:t>
            </a:r>
            <a:r>
              <a:rPr lang="sr-Cyrl-CS" sz="7200" dirty="0">
                <a:latin typeface="Arial" pitchFamily="34" charset="0"/>
                <a:cs typeface="Arial" pitchFamily="34" charset="0"/>
              </a:rPr>
              <a:t>је у доношењу међународних стандарда за поједине типове библиотека и библиографску обраду библиотечке грађе (</a:t>
            </a:r>
            <a:r>
              <a:rPr lang="en-US" sz="7200" dirty="0">
                <a:latin typeface="Arial" pitchFamily="34" charset="0"/>
                <a:cs typeface="Arial" pitchFamily="34" charset="0"/>
              </a:rPr>
              <a:t>ISBD </a:t>
            </a:r>
            <a:r>
              <a:rPr lang="sr-Cyrl-CS" sz="7200" dirty="0">
                <a:latin typeface="Arial" pitchFamily="34" charset="0"/>
                <a:cs typeface="Arial" pitchFamily="34" charset="0"/>
              </a:rPr>
              <a:t>стандарди)</a:t>
            </a:r>
          </a:p>
          <a:p>
            <a:pPr algn="just">
              <a:lnSpc>
                <a:spcPct val="170000"/>
              </a:lnSpc>
              <a:spcBef>
                <a:spcPts val="0"/>
              </a:spcBef>
              <a:buFont typeface="Wingdings" pitchFamily="2" charset="2"/>
              <a:buChar char="Ø"/>
            </a:pPr>
            <a:endParaRPr lang="sr-Cyrl-CS" sz="7200" dirty="0">
              <a:latin typeface="Arial" pitchFamily="34" charset="0"/>
              <a:cs typeface="Arial" pitchFamily="34" charset="0"/>
            </a:endParaRPr>
          </a:p>
          <a:p>
            <a:pPr algn="just">
              <a:lnSpc>
                <a:spcPct val="170000"/>
              </a:lnSpc>
              <a:spcBef>
                <a:spcPts val="0"/>
              </a:spcBef>
              <a:buFont typeface="Wingdings" pitchFamily="2" charset="2"/>
              <a:buChar char="Ø"/>
            </a:pPr>
            <a:r>
              <a:rPr lang="sr-Cyrl-CS" sz="7200" dirty="0">
                <a:latin typeface="Arial" pitchFamily="34" charset="0"/>
                <a:cs typeface="Arial" pitchFamily="34" charset="0"/>
              </a:rPr>
              <a:t>Покреће светске пројекте: </a:t>
            </a:r>
            <a:r>
              <a:rPr lang="sr-Latn-CS" sz="7200" dirty="0">
                <a:latin typeface="Arial" pitchFamily="34" charset="0"/>
                <a:cs typeface="Arial" pitchFamily="34" charset="0"/>
              </a:rPr>
              <a:t>UBC</a:t>
            </a:r>
            <a:r>
              <a:rPr lang="sr-Cyrl-CS" sz="7200" dirty="0">
                <a:latin typeface="Arial" pitchFamily="34" charset="0"/>
                <a:cs typeface="Arial" pitchFamily="34" charset="0"/>
              </a:rPr>
              <a:t> </a:t>
            </a:r>
            <a:r>
              <a:rPr lang="sr-Latn-CS" sz="7200" dirty="0">
                <a:latin typeface="Arial" pitchFamily="34" charset="0"/>
                <a:cs typeface="Arial" pitchFamily="34" charset="0"/>
              </a:rPr>
              <a:t>- </a:t>
            </a:r>
            <a:r>
              <a:rPr lang="sr-Cyrl-CS" sz="7200" dirty="0">
                <a:latin typeface="Arial" pitchFamily="34" charset="0"/>
                <a:cs typeface="Arial" pitchFamily="34" charset="0"/>
              </a:rPr>
              <a:t>Универзална библиотечка контрола, Универзална заштита публикација, Универзална доступност публикација (</a:t>
            </a:r>
            <a:r>
              <a:rPr lang="en-US" sz="7200" dirty="0">
                <a:latin typeface="Arial" pitchFamily="34" charset="0"/>
                <a:cs typeface="Arial" pitchFamily="34" charset="0"/>
              </a:rPr>
              <a:t>UAP- Universal Availability of Publication)</a:t>
            </a:r>
            <a:endParaRPr lang="x-none" sz="7200" dirty="0">
              <a:latin typeface="Arial" pitchFamily="34" charset="0"/>
              <a:cs typeface="Arial" pitchFamily="34" charset="0"/>
            </a:endParaRPr>
          </a:p>
          <a:p>
            <a:pPr algn="just">
              <a:lnSpc>
                <a:spcPct val="170000"/>
              </a:lnSpc>
              <a:spcBef>
                <a:spcPts val="0"/>
              </a:spcBef>
              <a:buFont typeface="Wingdings" pitchFamily="2" charset="2"/>
              <a:buChar char="Ø"/>
            </a:pPr>
            <a:endParaRPr lang="x-none" sz="7200" dirty="0">
              <a:latin typeface="Arial" pitchFamily="34" charset="0"/>
              <a:cs typeface="Arial" pitchFamily="34" charset="0"/>
            </a:endParaRPr>
          </a:p>
          <a:p>
            <a:pPr algn="just">
              <a:lnSpc>
                <a:spcPct val="170000"/>
              </a:lnSpc>
              <a:spcBef>
                <a:spcPts val="0"/>
              </a:spcBef>
              <a:buFont typeface="Wingdings" pitchFamily="2" charset="2"/>
              <a:buChar char="Ø"/>
            </a:pPr>
            <a:r>
              <a:rPr lang="x-none" sz="7200" dirty="0">
                <a:latin typeface="Arial" pitchFamily="34" charset="0"/>
                <a:cs typeface="Arial" pitchFamily="34" charset="0"/>
              </a:rPr>
              <a:t>ИФЛА једном годишње организује генералну конференцију</a:t>
            </a:r>
          </a:p>
          <a:p>
            <a:pPr algn="just">
              <a:lnSpc>
                <a:spcPct val="170000"/>
              </a:lnSpc>
              <a:spcBef>
                <a:spcPts val="0"/>
              </a:spcBef>
              <a:buFont typeface="Wingdings" pitchFamily="2" charset="2"/>
              <a:buChar char="Ø"/>
            </a:pPr>
            <a:endParaRPr lang="x-none" sz="7200" dirty="0">
              <a:latin typeface="Arial" pitchFamily="34" charset="0"/>
              <a:cs typeface="Arial" pitchFamily="34" charset="0"/>
            </a:endParaRPr>
          </a:p>
          <a:p>
            <a:pPr algn="just">
              <a:buFont typeface="Wingdings" pitchFamily="2" charset="2"/>
              <a:buChar char="Ø"/>
            </a:pPr>
            <a:endParaRPr lang="x-none" sz="3800" dirty="0">
              <a:latin typeface="Arial" pitchFamily="34" charset="0"/>
              <a:cs typeface="Arial" pitchFamily="34" charset="0"/>
            </a:endParaRPr>
          </a:p>
          <a:p>
            <a:endParaRPr lang="x-none" dirty="0">
              <a:hlinkClick r:id="rId2"/>
            </a:endParaRPr>
          </a:p>
          <a:p>
            <a:endParaRPr lang="x-none" dirty="0">
              <a:hlinkClick r:id="rId2"/>
            </a:endParaRPr>
          </a:p>
          <a:p>
            <a:endParaRPr lang="x-none" dirty="0">
              <a:hlinkClick r:id="rId2"/>
            </a:endParaRPr>
          </a:p>
          <a:p>
            <a:endParaRPr lang="x-none" dirty="0">
              <a:hlinkClick r:id="rId2"/>
            </a:endParaRPr>
          </a:p>
          <a:p>
            <a:endParaRPr lang="x-none" dirty="0">
              <a:hlinkClick r:id="rId2"/>
            </a:endParaRPr>
          </a:p>
          <a:p>
            <a:endParaRPr lang="x-none" dirty="0">
              <a:hlinkClick r:id="rId2"/>
            </a:endParaRPr>
          </a:p>
          <a:p>
            <a:endParaRPr lang="x-none" dirty="0">
              <a:hlinkClick r:id="rId2"/>
            </a:endParaRPr>
          </a:p>
          <a:p>
            <a:endParaRPr lang="x-none" dirty="0">
              <a:hlinkClick r:id="rId2"/>
            </a:endParaRPr>
          </a:p>
          <a:p>
            <a:endParaRPr lang="x-none" dirty="0">
              <a:hlinkClick r:id="rId2"/>
            </a:endParaRPr>
          </a:p>
          <a:p>
            <a:endParaRPr lang="x-none" dirty="0">
              <a:hlinkClick r:id="rId2"/>
            </a:endParaRPr>
          </a:p>
          <a:p>
            <a:endParaRPr lang="x-none" dirty="0">
              <a:hlinkClick r:id="rId2"/>
            </a:endParaRPr>
          </a:p>
        </p:txBody>
      </p:sp>
    </p:spTree>
    <p:extLst>
      <p:ext uri="{BB962C8B-B14F-4D97-AF65-F5344CB8AC3E}">
        <p14:creationId xmlns:p14="http://schemas.microsoft.com/office/powerpoint/2010/main" val="333253994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882" y="908720"/>
            <a:ext cx="8928992" cy="5616624"/>
          </a:xfrm>
        </p:spPr>
        <p:txBody>
          <a:bodyPr>
            <a:normAutofit fontScale="92500"/>
          </a:bodyPr>
          <a:lstStyle/>
          <a:p>
            <a:pPr lvl="0" algn="just">
              <a:lnSpc>
                <a:spcPct val="170000"/>
              </a:lnSpc>
              <a:spcBef>
                <a:spcPts val="0"/>
              </a:spcBef>
              <a:buFont typeface="Wingdings" pitchFamily="2" charset="2"/>
              <a:buChar char="Ø"/>
            </a:pPr>
            <a:r>
              <a:rPr lang="x-none" sz="1800">
                <a:solidFill>
                  <a:prstClr val="black"/>
                </a:solidFill>
                <a:latin typeface="Arial" pitchFamily="34" charset="0"/>
                <a:cs typeface="Arial" pitchFamily="34" charset="0"/>
              </a:rPr>
              <a:t>На Конференцији у Берлину, 2003. године, одлучено је да годишња конференција добије ново име – Светски библиотечки и информациони конгрес</a:t>
            </a:r>
            <a:r>
              <a:rPr lang="sr-Cyrl-RS" sz="1800" dirty="0">
                <a:solidFill>
                  <a:prstClr val="black"/>
                </a:solidFill>
                <a:latin typeface="Arial" pitchFamily="34" charset="0"/>
                <a:cs typeface="Arial" pitchFamily="34" charset="0"/>
              </a:rPr>
              <a:t> </a:t>
            </a:r>
            <a:r>
              <a:rPr lang="en-US" sz="1800" dirty="0">
                <a:solidFill>
                  <a:prstClr val="black"/>
                </a:solidFill>
                <a:latin typeface="Arial" pitchFamily="34" charset="0"/>
                <a:cs typeface="Arial" pitchFamily="34" charset="0"/>
              </a:rPr>
              <a:t>(World Library and Information Congress - WLI</a:t>
            </a:r>
            <a:r>
              <a:rPr lang="sr-Latn-CS" sz="1800" dirty="0">
                <a:solidFill>
                  <a:prstClr val="black"/>
                </a:solidFill>
                <a:latin typeface="Arial" pitchFamily="34" charset="0"/>
                <a:cs typeface="Arial" pitchFamily="34" charset="0"/>
              </a:rPr>
              <a:t>C</a:t>
            </a:r>
            <a:r>
              <a:rPr lang="en-US" sz="1800" dirty="0">
                <a:solidFill>
                  <a:prstClr val="black"/>
                </a:solidFill>
                <a:latin typeface="Arial" pitchFamily="34" charset="0"/>
                <a:cs typeface="Arial" pitchFamily="34" charset="0"/>
              </a:rPr>
              <a:t>)</a:t>
            </a:r>
            <a:endParaRPr lang="x-none" sz="1800">
              <a:solidFill>
                <a:prstClr val="black"/>
              </a:solidFill>
              <a:latin typeface="Arial" pitchFamily="34" charset="0"/>
              <a:cs typeface="Arial" pitchFamily="34" charset="0"/>
            </a:endParaRPr>
          </a:p>
          <a:p>
            <a:pPr lvl="0" algn="just">
              <a:lnSpc>
                <a:spcPct val="170000"/>
              </a:lnSpc>
              <a:spcBef>
                <a:spcPts val="0"/>
              </a:spcBef>
              <a:buFont typeface="Wingdings" pitchFamily="2" charset="2"/>
              <a:buChar char="Ø"/>
            </a:pPr>
            <a:endParaRPr lang="x-none" sz="1800">
              <a:solidFill>
                <a:prstClr val="black"/>
              </a:solidFill>
              <a:latin typeface="Arial" pitchFamily="34" charset="0"/>
              <a:cs typeface="Arial" pitchFamily="34" charset="0"/>
            </a:endParaRPr>
          </a:p>
          <a:p>
            <a:pPr lvl="0" algn="just">
              <a:lnSpc>
                <a:spcPct val="170000"/>
              </a:lnSpc>
              <a:spcBef>
                <a:spcPts val="0"/>
              </a:spcBef>
              <a:buFont typeface="Wingdings" pitchFamily="2" charset="2"/>
              <a:buChar char="Ø"/>
            </a:pPr>
            <a:r>
              <a:rPr lang="x-none" sz="1800">
                <a:solidFill>
                  <a:prstClr val="black"/>
                </a:solidFill>
                <a:latin typeface="Arial" pitchFamily="34" charset="0"/>
                <a:cs typeface="Arial" pitchFamily="34" charset="0"/>
              </a:rPr>
              <a:t>На годишњим конгресима ИФЛЕ учествује око 4.000 стручњака из око 150 земаља света</a:t>
            </a:r>
          </a:p>
          <a:p>
            <a:pPr lvl="0" algn="just">
              <a:lnSpc>
                <a:spcPct val="170000"/>
              </a:lnSpc>
              <a:spcBef>
                <a:spcPts val="0"/>
              </a:spcBef>
              <a:buFont typeface="Wingdings" pitchFamily="2" charset="2"/>
              <a:buChar char="Ø"/>
            </a:pPr>
            <a:endParaRPr lang="x-none" sz="1800">
              <a:solidFill>
                <a:prstClr val="black"/>
              </a:solidFill>
              <a:latin typeface="Arial" pitchFamily="34" charset="0"/>
              <a:cs typeface="Arial" pitchFamily="34" charset="0"/>
            </a:endParaRPr>
          </a:p>
          <a:p>
            <a:pPr lvl="0" algn="just">
              <a:lnSpc>
                <a:spcPct val="170000"/>
              </a:lnSpc>
              <a:spcBef>
                <a:spcPts val="0"/>
              </a:spcBef>
              <a:buFont typeface="Wingdings" pitchFamily="2" charset="2"/>
              <a:buChar char="Ø"/>
            </a:pPr>
            <a:r>
              <a:rPr lang="x-none" sz="1800">
                <a:solidFill>
                  <a:prstClr val="black"/>
                </a:solidFill>
                <a:latin typeface="Arial" pitchFamily="34" charset="0"/>
                <a:cs typeface="Arial" pitchFamily="34" charset="0"/>
              </a:rPr>
              <a:t>Народна библиотека Србије имала је своје представнике на конгресима у Бостону (2001), Глазгову (2002), Берлину (2003), Буенос Аиресу (2004), Ослу (2005), Сеулу (2006), Дурбану (2007), Квебеку (2008), Милану (2009), Гетебургу (2010), Порторику (2011), Хелсинкију (2012), Сингапуру (2013), Лиону (2014), Кејптауну (2015)</a:t>
            </a:r>
            <a:r>
              <a:rPr lang="sr-Latn-CS" sz="1800" dirty="0">
                <a:solidFill>
                  <a:prstClr val="black"/>
                </a:solidFill>
                <a:latin typeface="Arial" pitchFamily="34" charset="0"/>
                <a:cs typeface="Arial" pitchFamily="34" charset="0"/>
              </a:rPr>
              <a:t>,</a:t>
            </a:r>
            <a:r>
              <a:rPr lang="sr-Cyrl-RS" sz="1800" dirty="0">
                <a:solidFill>
                  <a:prstClr val="black"/>
                </a:solidFill>
                <a:latin typeface="Arial" pitchFamily="34" charset="0"/>
                <a:cs typeface="Arial" pitchFamily="34" charset="0"/>
              </a:rPr>
              <a:t> </a:t>
            </a:r>
            <a:r>
              <a:rPr lang="x-none" sz="1800">
                <a:solidFill>
                  <a:prstClr val="black"/>
                </a:solidFill>
                <a:latin typeface="Arial" pitchFamily="34" charset="0"/>
                <a:cs typeface="Arial" pitchFamily="34" charset="0"/>
              </a:rPr>
              <a:t>Охају (2016)</a:t>
            </a:r>
            <a:r>
              <a:rPr lang="sr-Cyrl-RS" sz="1800" dirty="0">
                <a:solidFill>
                  <a:prstClr val="black"/>
                </a:solidFill>
                <a:latin typeface="Arial" pitchFamily="34" charset="0"/>
                <a:cs typeface="Arial" pitchFamily="34" charset="0"/>
              </a:rPr>
              <a:t>, Вроцлаву (2017) и Куала Лумпуру (2018)</a:t>
            </a:r>
            <a:endParaRPr lang="x-none" sz="1800">
              <a:solidFill>
                <a:prstClr val="black"/>
              </a:solidFill>
              <a:latin typeface="Arial" pitchFamily="34" charset="0"/>
              <a:cs typeface="Arial" pitchFamily="34" charset="0"/>
            </a:endParaRPr>
          </a:p>
          <a:p>
            <a:endParaRPr lang="en-US" dirty="0"/>
          </a:p>
        </p:txBody>
      </p:sp>
    </p:spTree>
    <p:extLst>
      <p:ext uri="{BB962C8B-B14F-4D97-AF65-F5344CB8AC3E}">
        <p14:creationId xmlns:p14="http://schemas.microsoft.com/office/powerpoint/2010/main" val="342996273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71" y="476672"/>
            <a:ext cx="9019953" cy="6248400"/>
          </a:xfrm>
        </p:spPr>
        <p:txBody>
          <a:bodyPr>
            <a:normAutofit/>
          </a:bodyPr>
          <a:lstStyle/>
          <a:p>
            <a:pPr lvl="0" algn="just">
              <a:buFont typeface="Wingdings" pitchFamily="2" charset="2"/>
              <a:buChar char="Ø"/>
            </a:pPr>
            <a:r>
              <a:rPr lang="x-none" sz="1800" dirty="0">
                <a:solidFill>
                  <a:prstClr val="black"/>
                </a:solidFill>
                <a:latin typeface="Arial" pitchFamily="34" charset="0"/>
                <a:cs typeface="Arial" pitchFamily="34" charset="0"/>
              </a:rPr>
              <a:t>Данас ИФЛА има више од 1600 чланова из свих крајева света, у више од 146 земаља</a:t>
            </a:r>
          </a:p>
          <a:p>
            <a:pPr lvl="0" algn="just">
              <a:buFont typeface="Wingdings" pitchFamily="2" charset="2"/>
              <a:buChar char="Ø"/>
            </a:pPr>
            <a:endParaRPr lang="x-none" sz="1800" dirty="0">
              <a:solidFill>
                <a:prstClr val="black"/>
              </a:solidFill>
              <a:latin typeface="Arial" pitchFamily="34" charset="0"/>
              <a:cs typeface="Arial" pitchFamily="34" charset="0"/>
            </a:endParaRPr>
          </a:p>
          <a:p>
            <a:pPr lvl="0" algn="just">
              <a:buFont typeface="Wingdings" pitchFamily="2" charset="2"/>
              <a:buChar char="Ø"/>
            </a:pPr>
            <a:r>
              <a:rPr lang="ru-RU" sz="1800" dirty="0">
                <a:solidFill>
                  <a:prstClr val="black"/>
                </a:solidFill>
                <a:latin typeface="Arial" pitchFamily="34" charset="0"/>
                <a:cs typeface="Arial" pitchFamily="34" charset="0"/>
              </a:rPr>
              <a:t>Сви пројекти ИФЛЕ реализују се кроз пет основних програма и осам одељења са 32 секције и 12 округлих столова</a:t>
            </a:r>
            <a:endParaRPr lang="x-none" sz="1800" dirty="0">
              <a:solidFill>
                <a:prstClr val="black"/>
              </a:solidFill>
              <a:latin typeface="Arial" pitchFamily="34" charset="0"/>
              <a:cs typeface="Arial" pitchFamily="34" charset="0"/>
            </a:endParaRPr>
          </a:p>
          <a:p>
            <a:pPr lvl="0" algn="just">
              <a:buFont typeface="Wingdings" pitchFamily="2" charset="2"/>
              <a:buChar char="Ø"/>
            </a:pPr>
            <a:endParaRPr lang="x-none" sz="1800" dirty="0">
              <a:solidFill>
                <a:prstClr val="black"/>
              </a:solidFill>
              <a:latin typeface="Arial" pitchFamily="34" charset="0"/>
              <a:cs typeface="Arial" pitchFamily="34" charset="0"/>
            </a:endParaRPr>
          </a:p>
          <a:p>
            <a:pPr lvl="0" algn="just">
              <a:buFont typeface="Wingdings" pitchFamily="2" charset="2"/>
              <a:buChar char="Ø"/>
            </a:pPr>
            <a:r>
              <a:rPr lang="x-none" sz="1800" dirty="0">
                <a:solidFill>
                  <a:prstClr val="black"/>
                </a:solidFill>
                <a:latin typeface="Arial" pitchFamily="34" charset="0"/>
                <a:cs typeface="Arial" pitchFamily="34" charset="0"/>
              </a:rPr>
              <a:t>Њен највиши орган је Извршни одбор </a:t>
            </a:r>
            <a:r>
              <a:rPr lang="en-US" sz="1800" dirty="0">
                <a:solidFill>
                  <a:prstClr val="black"/>
                </a:solidFill>
                <a:latin typeface="Arial" pitchFamily="34" charset="0"/>
                <a:cs typeface="Arial" pitchFamily="34" charset="0"/>
              </a:rPr>
              <a:t>(Executive</a:t>
            </a:r>
            <a:r>
              <a:rPr lang="x-none" sz="1800" dirty="0">
                <a:solidFill>
                  <a:prstClr val="black"/>
                </a:solidFill>
                <a:latin typeface="Arial" pitchFamily="34" charset="0"/>
                <a:cs typeface="Arial" pitchFamily="34" charset="0"/>
              </a:rPr>
              <a:t> </a:t>
            </a:r>
            <a:r>
              <a:rPr lang="en-US" sz="1800" dirty="0">
                <a:solidFill>
                  <a:prstClr val="black"/>
                </a:solidFill>
                <a:latin typeface="Arial" pitchFamily="34" charset="0"/>
                <a:cs typeface="Arial" pitchFamily="34" charset="0"/>
              </a:rPr>
              <a:t>Board) </a:t>
            </a:r>
            <a:r>
              <a:rPr lang="x-none" sz="1800" dirty="0">
                <a:solidFill>
                  <a:prstClr val="black"/>
                </a:solidFill>
                <a:latin typeface="Arial" pitchFamily="34" charset="0"/>
                <a:cs typeface="Arial" pitchFamily="34" charset="0"/>
              </a:rPr>
              <a:t>који одређује општу политику организације, стара се о начину управљања и финансијама и задужен је за комуникацију; чине га председник, седам одабраних чланова и један официјелан члан, који </a:t>
            </a:r>
            <a:r>
              <a:rPr lang="x-none" sz="1800">
                <a:solidFill>
                  <a:prstClr val="black"/>
                </a:solidFill>
                <a:latin typeface="Arial" pitchFamily="34" charset="0"/>
                <a:cs typeface="Arial" pitchFamily="34" charset="0"/>
              </a:rPr>
              <a:t>је пред</a:t>
            </a:r>
            <a:r>
              <a:rPr lang="sr-Cyrl-CS" sz="1800" dirty="0">
                <a:solidFill>
                  <a:prstClr val="black"/>
                </a:solidFill>
                <a:latin typeface="Arial" pitchFamily="34" charset="0"/>
                <a:cs typeface="Arial" pitchFamily="34" charset="0"/>
              </a:rPr>
              <a:t>с</a:t>
            </a:r>
            <a:r>
              <a:rPr lang="x-none" sz="1800">
                <a:solidFill>
                  <a:prstClr val="black"/>
                </a:solidFill>
                <a:latin typeface="Arial" pitchFamily="34" charset="0"/>
                <a:cs typeface="Arial" pitchFamily="34" charset="0"/>
              </a:rPr>
              <a:t>едавајући </a:t>
            </a:r>
            <a:r>
              <a:rPr lang="x-none" sz="1800" dirty="0">
                <a:solidFill>
                  <a:prstClr val="black"/>
                </a:solidFill>
                <a:latin typeface="Arial" pitchFamily="34" charset="0"/>
                <a:cs typeface="Arial" pitchFamily="34" charset="0"/>
              </a:rPr>
              <a:t>Стручног одбора </a:t>
            </a:r>
            <a:r>
              <a:rPr lang="en-US" sz="1800" dirty="0">
                <a:solidFill>
                  <a:prstClr val="black"/>
                </a:solidFill>
                <a:latin typeface="Arial" pitchFamily="34" charset="0"/>
                <a:cs typeface="Arial" pitchFamily="34" charset="0"/>
              </a:rPr>
              <a:t>(Professional Board).</a:t>
            </a:r>
            <a:endParaRPr lang="sr-Cyrl-RS" sz="1800" dirty="0">
              <a:solidFill>
                <a:prstClr val="black"/>
              </a:solidFill>
              <a:latin typeface="Arial" pitchFamily="34" charset="0"/>
              <a:cs typeface="Arial" pitchFamily="34" charset="0"/>
            </a:endParaRPr>
          </a:p>
          <a:p>
            <a:pPr lvl="0" algn="just">
              <a:buFont typeface="Wingdings" pitchFamily="2" charset="2"/>
              <a:buChar char="Ø"/>
            </a:pPr>
            <a:endParaRPr lang="sr-Cyrl-RS" sz="1800" dirty="0">
              <a:solidFill>
                <a:prstClr val="black"/>
              </a:solidFill>
              <a:latin typeface="Arial" pitchFamily="34" charset="0"/>
              <a:cs typeface="Arial" pitchFamily="34" charset="0"/>
            </a:endParaRPr>
          </a:p>
          <a:p>
            <a:pPr lvl="0" algn="just">
              <a:buFont typeface="Wingdings" pitchFamily="2" charset="2"/>
              <a:buChar char="Ø"/>
            </a:pPr>
            <a:r>
              <a:rPr lang="sr-Cyrl-RS" sz="1800" dirty="0">
                <a:solidFill>
                  <a:prstClr val="black"/>
                </a:solidFill>
                <a:latin typeface="Arial" pitchFamily="34" charset="0"/>
                <a:cs typeface="Arial" pitchFamily="34" charset="0"/>
              </a:rPr>
              <a:t>Тренутна председница Ифле је Глорија Перез Салмерон</a:t>
            </a:r>
            <a:endParaRPr lang="x-none" sz="1800" dirty="0">
              <a:solidFill>
                <a:prstClr val="black"/>
              </a:solidFill>
              <a:latin typeface="Arial" pitchFamily="34" charset="0"/>
              <a:cs typeface="Arial" pitchFamily="34" charset="0"/>
            </a:endParaRPr>
          </a:p>
          <a:p>
            <a:pPr marL="0" lvl="0" indent="0" algn="just">
              <a:buNone/>
            </a:pPr>
            <a:endParaRPr lang="x-none" sz="1800" dirty="0">
              <a:solidFill>
                <a:prstClr val="black"/>
              </a:solidFill>
              <a:latin typeface="Arial" pitchFamily="34" charset="0"/>
              <a:cs typeface="Arial" pitchFamily="34" charset="0"/>
            </a:endParaRPr>
          </a:p>
          <a:p>
            <a:pPr marL="0" lvl="0" indent="0">
              <a:buNone/>
            </a:pPr>
            <a:r>
              <a:rPr lang="x-none" sz="1800" dirty="0">
                <a:solidFill>
                  <a:prstClr val="black"/>
                </a:solidFill>
                <a:latin typeface="Arial" pitchFamily="34" charset="0"/>
                <a:cs typeface="Arial" pitchFamily="34" charset="0"/>
              </a:rPr>
              <a:t> О ИФЛИ:</a:t>
            </a:r>
            <a:endParaRPr lang="en-US" sz="1800" dirty="0">
              <a:solidFill>
                <a:prstClr val="black"/>
              </a:solidFill>
              <a:latin typeface="Arial" pitchFamily="34" charset="0"/>
              <a:cs typeface="Arial" pitchFamily="34" charset="0"/>
            </a:endParaRPr>
          </a:p>
          <a:p>
            <a:pPr marL="0" lvl="0" indent="0">
              <a:buNone/>
            </a:pPr>
            <a:r>
              <a:rPr lang="en-US" sz="1800" dirty="0">
                <a:solidFill>
                  <a:prstClr val="black"/>
                </a:solidFill>
                <a:latin typeface="Arial" pitchFamily="34" charset="0"/>
                <a:cs typeface="Arial" pitchFamily="34" charset="0"/>
                <a:hlinkClick r:id="rId2"/>
              </a:rPr>
              <a:t>https://www.nb.rs/view_file.php?file_id=491</a:t>
            </a:r>
            <a:r>
              <a:rPr lang="x-none" sz="1800" dirty="0">
                <a:solidFill>
                  <a:prstClr val="black"/>
                </a:solidFill>
                <a:latin typeface="Arial" pitchFamily="34" charset="0"/>
                <a:cs typeface="Arial" pitchFamily="34" charset="0"/>
              </a:rPr>
              <a:t> </a:t>
            </a:r>
          </a:p>
          <a:p>
            <a:pPr marL="0" lvl="0" indent="0">
              <a:buNone/>
            </a:pPr>
            <a:r>
              <a:rPr lang="ru-RU" sz="1800" dirty="0">
                <a:solidFill>
                  <a:prstClr val="black"/>
                </a:solidFill>
                <a:latin typeface="Arial" pitchFamily="34" charset="0"/>
                <a:cs typeface="Arial" pitchFamily="34" charset="0"/>
              </a:rPr>
              <a:t>IFLA/UNESCO СМЕРНИЦЕ ЗА ШКОЛСКЕ БИБЛИОТЕКЕ: </a:t>
            </a:r>
            <a:r>
              <a:rPr lang="x-none" sz="1800" dirty="0">
                <a:solidFill>
                  <a:prstClr val="black"/>
                </a:solidFill>
                <a:latin typeface="Arial" pitchFamily="34" charset="0"/>
                <a:cs typeface="Arial" pitchFamily="34" charset="0"/>
              </a:rPr>
              <a:t>          </a:t>
            </a:r>
            <a:r>
              <a:rPr lang="en-US" sz="1800" dirty="0">
                <a:latin typeface="Arial" pitchFamily="34" charset="0"/>
                <a:cs typeface="Arial" pitchFamily="34" charset="0"/>
                <a:hlinkClick r:id="rId3"/>
              </a:rPr>
              <a:t>https://www.nb.rs/view_file.php?file_id=1282</a:t>
            </a:r>
            <a:r>
              <a:rPr lang="x-none" sz="1800" dirty="0">
                <a:latin typeface="Arial" pitchFamily="34" charset="0"/>
                <a:cs typeface="Arial" pitchFamily="34" charset="0"/>
              </a:rPr>
              <a:t> </a:t>
            </a:r>
          </a:p>
          <a:p>
            <a:pPr marL="0" lvl="0" indent="0">
              <a:buNone/>
            </a:pPr>
            <a:r>
              <a:rPr lang="ru-RU" sz="1800" dirty="0">
                <a:latin typeface="Arial" pitchFamily="34" charset="0"/>
                <a:cs typeface="Arial" pitchFamily="34" charset="0"/>
              </a:rPr>
              <a:t>IFLA/UNESCO СМЕРНИЦЕ ЗА РАЗВОЈ ЈАВНИХ БИБЛИОТЕКА: </a:t>
            </a:r>
          </a:p>
          <a:p>
            <a:pPr marL="0" lvl="0" indent="0">
              <a:buNone/>
            </a:pPr>
            <a:r>
              <a:rPr lang="en-US" sz="1800" dirty="0">
                <a:latin typeface="Arial" pitchFamily="34" charset="0"/>
                <a:cs typeface="Arial" pitchFamily="34" charset="0"/>
                <a:hlinkClick r:id="rId4"/>
              </a:rPr>
              <a:t>https://www.nb.rs/pages/article.php?id=11646</a:t>
            </a:r>
            <a:r>
              <a:rPr lang="x-none" sz="1800" dirty="0">
                <a:latin typeface="Arial" pitchFamily="34" charset="0"/>
                <a:cs typeface="Arial" pitchFamily="34" charset="0"/>
              </a:rPr>
              <a:t> </a:t>
            </a:r>
            <a:endParaRPr lang="en-US" sz="1800" dirty="0">
              <a:latin typeface="Arial" pitchFamily="34" charset="0"/>
              <a:cs typeface="Arial" pitchFamily="34" charset="0"/>
            </a:endParaRPr>
          </a:p>
        </p:txBody>
      </p:sp>
    </p:spTree>
    <p:extLst>
      <p:ext uri="{BB962C8B-B14F-4D97-AF65-F5344CB8AC3E}">
        <p14:creationId xmlns:p14="http://schemas.microsoft.com/office/powerpoint/2010/main" val="187760086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20688"/>
            <a:ext cx="8979195" cy="5867400"/>
          </a:xfrm>
        </p:spPr>
        <p:txBody>
          <a:bodyPr>
            <a:normAutofit lnSpcReduction="10000"/>
          </a:bodyPr>
          <a:lstStyle/>
          <a:p>
            <a:pPr algn="just">
              <a:buFont typeface="Wingdings" pitchFamily="2" charset="2"/>
              <a:buChar char="Ø"/>
            </a:pPr>
            <a:r>
              <a:rPr lang="en-US" sz="1800" b="1" dirty="0">
                <a:latin typeface="Arial" pitchFamily="34" charset="0"/>
                <a:cs typeface="Arial" pitchFamily="34" charset="0"/>
              </a:rPr>
              <a:t>ALA</a:t>
            </a:r>
            <a:r>
              <a:rPr lang="x-none" sz="1800" b="1" dirty="0">
                <a:latin typeface="Arial" pitchFamily="34" charset="0"/>
                <a:cs typeface="Arial" pitchFamily="34" charset="0"/>
              </a:rPr>
              <a:t> </a:t>
            </a:r>
            <a:r>
              <a:rPr lang="sr-Latn-CS" sz="1800" dirty="0">
                <a:latin typeface="Arial" pitchFamily="34" charset="0"/>
                <a:cs typeface="Arial" pitchFamily="34" charset="0"/>
              </a:rPr>
              <a:t>- </a:t>
            </a:r>
            <a:r>
              <a:rPr lang="en-US" sz="1800" b="1" dirty="0">
                <a:latin typeface="Arial" pitchFamily="34" charset="0"/>
                <a:cs typeface="Arial" pitchFamily="34" charset="0"/>
              </a:rPr>
              <a:t>American</a:t>
            </a:r>
            <a:r>
              <a:rPr lang="sr-Latn-CS" sz="1800" b="1" dirty="0">
                <a:latin typeface="Arial" pitchFamily="34" charset="0"/>
                <a:cs typeface="Arial" pitchFamily="34" charset="0"/>
              </a:rPr>
              <a:t> </a:t>
            </a:r>
            <a:r>
              <a:rPr lang="x-none" sz="1800" b="1" dirty="0">
                <a:latin typeface="Arial" pitchFamily="34" charset="0"/>
                <a:cs typeface="Arial" pitchFamily="34" charset="0"/>
              </a:rPr>
              <a:t>Library </a:t>
            </a:r>
            <a:r>
              <a:rPr lang="en-US" sz="1800" b="1" dirty="0">
                <a:latin typeface="Arial" pitchFamily="34" charset="0"/>
                <a:cs typeface="Arial" pitchFamily="34" charset="0"/>
              </a:rPr>
              <a:t>Association</a:t>
            </a:r>
            <a:r>
              <a:rPr lang="sr-Latn-CS" sz="1800" b="1" dirty="0">
                <a:latin typeface="Arial" pitchFamily="34" charset="0"/>
                <a:cs typeface="Arial" pitchFamily="34" charset="0"/>
              </a:rPr>
              <a:t> = </a:t>
            </a:r>
            <a:r>
              <a:rPr lang="sr-Cyrl-CS" sz="1800" b="1" dirty="0">
                <a:latin typeface="Arial" pitchFamily="34" charset="0"/>
                <a:cs typeface="Arial" pitchFamily="34" charset="0"/>
              </a:rPr>
              <a:t>Америчк</a:t>
            </a:r>
            <a:r>
              <a:rPr lang="sr-Latn-RS" sz="1800" b="1" dirty="0">
                <a:latin typeface="Arial" pitchFamily="34" charset="0"/>
                <a:cs typeface="Arial" pitchFamily="34" charset="0"/>
              </a:rPr>
              <a:t>o</a:t>
            </a:r>
            <a:r>
              <a:rPr lang="sr-Cyrl-CS" sz="1800" b="1" dirty="0">
                <a:latin typeface="Arial" pitchFamily="34" charset="0"/>
                <a:cs typeface="Arial" pitchFamily="34" charset="0"/>
              </a:rPr>
              <a:t> библиотечк</a:t>
            </a:r>
            <a:r>
              <a:rPr lang="sr-Latn-RS" sz="1800" b="1" dirty="0">
                <a:latin typeface="Arial" pitchFamily="34" charset="0"/>
                <a:cs typeface="Arial" pitchFamily="34" charset="0"/>
              </a:rPr>
              <a:t>o </a:t>
            </a:r>
            <a:r>
              <a:rPr lang="sr-Cyrl-RS" sz="1800" b="1" dirty="0">
                <a:latin typeface="Arial" pitchFamily="34" charset="0"/>
                <a:cs typeface="Arial" pitchFamily="34" charset="0"/>
              </a:rPr>
              <a:t>удружење, Америчка библиотечка заједница</a:t>
            </a:r>
          </a:p>
          <a:p>
            <a:pPr algn="just">
              <a:lnSpc>
                <a:spcPct val="150000"/>
              </a:lnSpc>
              <a:spcBef>
                <a:spcPts val="0"/>
              </a:spcBef>
            </a:pPr>
            <a:r>
              <a:rPr lang="ru-RU" sz="1800" dirty="0">
                <a:latin typeface="Arial" pitchFamily="34" charset="0"/>
                <a:cs typeface="Arial" pitchFamily="34" charset="0"/>
              </a:rPr>
              <a:t>Америчко библиотечко удружење највеће је и најорганизованије национално удружење професионалаца библиотечко информационе делатности у свету.  ALA је основана 1876. године на скупу библиотекара у Филаделфији</a:t>
            </a:r>
          </a:p>
          <a:p>
            <a:pPr algn="just">
              <a:lnSpc>
                <a:spcPct val="150000"/>
              </a:lnSpc>
              <a:spcBef>
                <a:spcPts val="0"/>
              </a:spcBef>
            </a:pPr>
            <a:endParaRPr lang="ru-RU" sz="1800" dirty="0">
              <a:latin typeface="Arial" pitchFamily="34" charset="0"/>
              <a:cs typeface="Arial" pitchFamily="34" charset="0"/>
            </a:endParaRPr>
          </a:p>
          <a:p>
            <a:pPr lvl="0" algn="just">
              <a:buFont typeface="Wingdings" pitchFamily="2" charset="2"/>
              <a:buChar char="Ø"/>
            </a:pPr>
            <a:r>
              <a:rPr lang="en-US" sz="1800" b="1" dirty="0">
                <a:solidFill>
                  <a:prstClr val="black"/>
                </a:solidFill>
                <a:latin typeface="Arial" pitchFamily="34" charset="0"/>
                <a:cs typeface="Arial" pitchFamily="34" charset="0"/>
              </a:rPr>
              <a:t>EBLIDA</a:t>
            </a:r>
            <a:r>
              <a:rPr lang="en-US" sz="1800" dirty="0">
                <a:solidFill>
                  <a:prstClr val="black"/>
                </a:solidFill>
                <a:latin typeface="Arial" pitchFamily="34" charset="0"/>
                <a:cs typeface="Arial" pitchFamily="34" charset="0"/>
              </a:rPr>
              <a:t> </a:t>
            </a:r>
            <a:r>
              <a:rPr lang="sr-Cyrl-CS" sz="1800" b="1" dirty="0">
                <a:solidFill>
                  <a:prstClr val="black"/>
                </a:solidFill>
                <a:latin typeface="Arial" pitchFamily="34" charset="0"/>
                <a:cs typeface="Arial" pitchFamily="34" charset="0"/>
              </a:rPr>
              <a:t>- </a:t>
            </a:r>
            <a:r>
              <a:rPr lang="en-US" sz="1800" b="1" dirty="0">
                <a:solidFill>
                  <a:prstClr val="black"/>
                </a:solidFill>
                <a:latin typeface="Arial" pitchFamily="34" charset="0"/>
                <a:cs typeface="Arial" pitchFamily="34" charset="0"/>
              </a:rPr>
              <a:t>European Bureau of Library, Information and Documentation Associations</a:t>
            </a:r>
            <a:r>
              <a:rPr lang="sr-Cyrl-CS" sz="1800" b="1" dirty="0">
                <a:solidFill>
                  <a:prstClr val="black"/>
                </a:solidFill>
                <a:latin typeface="Arial" pitchFamily="34" charset="0"/>
                <a:cs typeface="Arial" pitchFamily="34" charset="0"/>
              </a:rPr>
              <a:t> = Европски биро за библиотекарство, информације и документацију. </a:t>
            </a:r>
          </a:p>
          <a:p>
            <a:pPr lvl="0" algn="just">
              <a:buFont typeface="Wingdings" pitchFamily="2" charset="2"/>
              <a:buChar char="Ø"/>
            </a:pPr>
            <a:endParaRPr lang="sr-Cyrl-CS" sz="1800" b="1" dirty="0">
              <a:solidFill>
                <a:prstClr val="black"/>
              </a:solidFill>
              <a:latin typeface="Arial" pitchFamily="34" charset="0"/>
              <a:cs typeface="Arial" pitchFamily="34" charset="0"/>
            </a:endParaRPr>
          </a:p>
          <a:p>
            <a:pPr lvl="0" algn="just">
              <a:buFont typeface="Wingdings" pitchFamily="2" charset="2"/>
              <a:buChar char="Ø"/>
            </a:pPr>
            <a:r>
              <a:rPr lang="sr-Cyrl-CS" sz="1800" dirty="0">
                <a:solidFill>
                  <a:prstClr val="black"/>
                </a:solidFill>
                <a:latin typeface="Arial" pitchFamily="34" charset="0"/>
                <a:cs typeface="Arial" pitchFamily="34" charset="0"/>
              </a:rPr>
              <a:t>Независна асоцијација за библиотекарство, информације, документацију </a:t>
            </a:r>
            <a:r>
              <a:rPr lang="en-US" sz="1800" dirty="0">
                <a:solidFill>
                  <a:prstClr val="black"/>
                </a:solidFill>
                <a:latin typeface="Arial" pitchFamily="34" charset="0"/>
                <a:cs typeface="Arial" pitchFamily="34" charset="0"/>
              </a:rPr>
              <a:t> </a:t>
            </a:r>
            <a:r>
              <a:rPr lang="sr-Cyrl-CS" sz="1800" dirty="0">
                <a:solidFill>
                  <a:prstClr val="black"/>
                </a:solidFill>
                <a:latin typeface="Arial" pitchFamily="34" charset="0"/>
                <a:cs typeface="Arial" pitchFamily="34" charset="0"/>
              </a:rPr>
              <a:t>и архиве у Европи</a:t>
            </a:r>
            <a:endParaRPr lang="x-none" sz="1800">
              <a:solidFill>
                <a:prstClr val="black"/>
              </a:solidFill>
              <a:latin typeface="Arial" pitchFamily="34" charset="0"/>
              <a:cs typeface="Arial" pitchFamily="34" charset="0"/>
            </a:endParaRPr>
          </a:p>
          <a:p>
            <a:pPr lvl="0" algn="just">
              <a:buFont typeface="Wingdings" pitchFamily="2" charset="2"/>
              <a:buChar char="Ø"/>
            </a:pPr>
            <a:endParaRPr lang="x-none" sz="1800">
              <a:solidFill>
                <a:prstClr val="black"/>
              </a:solidFill>
              <a:latin typeface="Arial" pitchFamily="34" charset="0"/>
              <a:cs typeface="Arial" pitchFamily="34" charset="0"/>
            </a:endParaRPr>
          </a:p>
          <a:p>
            <a:pPr lvl="0" algn="just">
              <a:buFont typeface="Wingdings" pitchFamily="2" charset="2"/>
              <a:buChar char="Ø"/>
            </a:pPr>
            <a:r>
              <a:rPr lang="sr-Cyrl-CS" sz="1800" dirty="0">
                <a:solidFill>
                  <a:prstClr val="black"/>
                </a:solidFill>
                <a:latin typeface="Arial" pitchFamily="34" charset="0"/>
                <a:cs typeface="Arial" pitchFamily="34" charset="0"/>
              </a:rPr>
              <a:t>Предмет на који је </a:t>
            </a:r>
            <a:r>
              <a:rPr lang="en-US" sz="1800" dirty="0">
                <a:solidFill>
                  <a:prstClr val="black"/>
                </a:solidFill>
                <a:latin typeface="Arial" pitchFamily="34" charset="0"/>
                <a:cs typeface="Arial" pitchFamily="34" charset="0"/>
              </a:rPr>
              <a:t>EBLIDA</a:t>
            </a:r>
            <a:r>
              <a:rPr lang="sr-Cyrl-CS" sz="1800" dirty="0">
                <a:solidFill>
                  <a:prstClr val="black"/>
                </a:solidFill>
                <a:latin typeface="Arial" pitchFamily="34" charset="0"/>
                <a:cs typeface="Arial" pitchFamily="34" charset="0"/>
              </a:rPr>
              <a:t> концентрисана су употреба информација у друштву, укључујући издаваштво и лиценце, културу и образовање</a:t>
            </a:r>
          </a:p>
          <a:p>
            <a:pPr lvl="0" algn="just">
              <a:buFont typeface="Wingdings" pitchFamily="2" charset="2"/>
              <a:buChar char="Ø"/>
            </a:pPr>
            <a:endParaRPr lang="sr-Cyrl-CS" sz="1800" dirty="0">
              <a:solidFill>
                <a:prstClr val="black"/>
              </a:solidFill>
              <a:latin typeface="Arial" pitchFamily="34" charset="0"/>
              <a:cs typeface="Arial" pitchFamily="34" charset="0"/>
            </a:endParaRPr>
          </a:p>
          <a:p>
            <a:pPr lvl="0" algn="just">
              <a:buFont typeface="Wingdings" pitchFamily="2" charset="2"/>
              <a:buChar char="Ø"/>
            </a:pPr>
            <a:r>
              <a:rPr lang="sr-Cyrl-CS" sz="1800" dirty="0">
                <a:solidFill>
                  <a:prstClr val="black"/>
                </a:solidFill>
                <a:latin typeface="Arial" pitchFamily="34" charset="0"/>
                <a:cs typeface="Arial" pitchFamily="34" charset="0"/>
              </a:rPr>
              <a:t>Промовише отворен приступ информацијама у дигитално доба и правила архивирања и библиотекарства у постизању тих циљева</a:t>
            </a:r>
            <a:endParaRPr lang="en-US" sz="1800" dirty="0">
              <a:solidFill>
                <a:prstClr val="black"/>
              </a:solidFill>
              <a:latin typeface="Arial" pitchFamily="34" charset="0"/>
              <a:cs typeface="Arial" pitchFamily="34" charset="0"/>
            </a:endParaRPr>
          </a:p>
          <a:p>
            <a:pPr algn="just">
              <a:lnSpc>
                <a:spcPct val="150000"/>
              </a:lnSpc>
              <a:spcBef>
                <a:spcPts val="0"/>
              </a:spcBef>
            </a:pPr>
            <a:endParaRPr lang="sr-Cyrl-CS" sz="1800" b="1" dirty="0">
              <a:latin typeface="Arial" pitchFamily="34" charset="0"/>
              <a:cs typeface="Arial" pitchFamily="34" charset="0"/>
            </a:endParaRPr>
          </a:p>
          <a:p>
            <a:pPr algn="just">
              <a:buFont typeface="Wingdings" pitchFamily="2" charset="2"/>
              <a:buChar char="Ø"/>
            </a:pPr>
            <a:endParaRPr lang="sr-Cyrl-CS" sz="1800" b="1" dirty="0">
              <a:latin typeface="Arial" pitchFamily="34" charset="0"/>
              <a:cs typeface="Arial" pitchFamily="34" charset="0"/>
            </a:endParaRPr>
          </a:p>
          <a:p>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67544" y="908720"/>
            <a:ext cx="8229600" cy="990600"/>
          </a:xfrm>
        </p:spPr>
        <p:txBody>
          <a:bodyPr>
            <a:normAutofit fontScale="90000"/>
          </a:bodyPr>
          <a:lstStyle/>
          <a:p>
            <a:pPr algn="ctr" eaLnBrk="1" hangingPunct="1">
              <a:defRPr/>
            </a:pPr>
            <a:r>
              <a:rPr lang="sr-Cyrl-CS" sz="3600" b="1" dirty="0"/>
              <a:t>АЛЕКСАНДРИЈСКА БИБЛИОТЕКА - </a:t>
            </a:r>
            <a:br>
              <a:rPr lang="sr-Cyrl-RS" sz="3600" b="1" dirty="0"/>
            </a:br>
            <a:r>
              <a:rPr lang="sr-Cyrl-RS" sz="3600" b="1" dirty="0"/>
              <a:t>некад и сад</a:t>
            </a:r>
            <a:endParaRPr lang="en-US" sz="3600" b="1" dirty="0"/>
          </a:p>
        </p:txBody>
      </p:sp>
      <p:sp>
        <p:nvSpPr>
          <p:cNvPr id="16387" name="Rectangle 3"/>
          <p:cNvSpPr>
            <a:spLocks noGrp="1" noChangeArrowheads="1"/>
          </p:cNvSpPr>
          <p:nvPr>
            <p:ph idx="1"/>
          </p:nvPr>
        </p:nvSpPr>
        <p:spPr>
          <a:xfrm>
            <a:off x="0" y="2564904"/>
            <a:ext cx="9144000" cy="4525963"/>
          </a:xfrm>
        </p:spPr>
        <p:txBody>
          <a:bodyPr>
            <a:normAutofit/>
          </a:bodyPr>
          <a:lstStyle/>
          <a:p>
            <a:pPr algn="just">
              <a:spcBef>
                <a:spcPts val="0"/>
              </a:spcBef>
              <a:buFont typeface="Wingdings" pitchFamily="2" charset="2"/>
              <a:buChar char="Ø"/>
              <a:defRPr/>
            </a:pPr>
            <a:r>
              <a:rPr lang="sr-Cyrl-CS" sz="1800" dirty="0">
                <a:latin typeface="Arial" pitchFamily="34" charset="0"/>
                <a:cs typeface="Arial" pitchFamily="34" charset="0"/>
              </a:rPr>
              <a:t>Александар Македонски, </a:t>
            </a:r>
            <a:r>
              <a:rPr lang="ru-RU" sz="1800" dirty="0">
                <a:latin typeface="Arial" pitchFamily="34" charset="0"/>
                <a:cs typeface="Arial" pitchFamily="34" charset="0"/>
              </a:rPr>
              <a:t>најве</a:t>
            </a:r>
            <a:r>
              <a:rPr lang="sr-Cyrl-CS" sz="1800" dirty="0">
                <a:latin typeface="Arial" pitchFamily="34" charset="0"/>
                <a:cs typeface="Arial" pitchFamily="34" charset="0"/>
              </a:rPr>
              <a:t>ћ</a:t>
            </a:r>
            <a:r>
              <a:rPr lang="ru-RU" sz="1800" dirty="0">
                <a:latin typeface="Arial" pitchFamily="34" charset="0"/>
                <a:cs typeface="Arial" pitchFamily="34" charset="0"/>
              </a:rPr>
              <a:t>и војсково</a:t>
            </a:r>
            <a:r>
              <a:rPr lang="sr-Cyrl-CS" sz="1800" dirty="0">
                <a:latin typeface="Arial" pitchFamily="34" charset="0"/>
                <a:cs typeface="Arial" pitchFamily="34" charset="0"/>
              </a:rPr>
              <a:t>ђ</a:t>
            </a:r>
            <a:r>
              <a:rPr lang="ru-RU" sz="1800" dirty="0">
                <a:latin typeface="Arial" pitchFamily="34" charset="0"/>
                <a:cs typeface="Arial" pitchFamily="34" charset="0"/>
              </a:rPr>
              <a:t>а Старог света,</a:t>
            </a:r>
            <a:r>
              <a:rPr lang="sr-Cyrl-CS" sz="1800" dirty="0">
                <a:latin typeface="Arial" pitchFamily="34" charset="0"/>
                <a:cs typeface="Arial" pitchFamily="34" charset="0"/>
              </a:rPr>
              <a:t> </a:t>
            </a:r>
            <a:r>
              <a:rPr lang="ru-RU" sz="1800" dirty="0">
                <a:latin typeface="Arial" pitchFamily="34" charset="0"/>
                <a:cs typeface="Arial" pitchFamily="34" charset="0"/>
              </a:rPr>
              <a:t>био је Аристотелов у</a:t>
            </a:r>
            <a:r>
              <a:rPr lang="sr-Cyrl-CS" sz="1800" dirty="0">
                <a:latin typeface="Arial" pitchFamily="34" charset="0"/>
                <a:cs typeface="Arial" pitchFamily="34" charset="0"/>
              </a:rPr>
              <a:t>ч</a:t>
            </a:r>
            <a:r>
              <a:rPr lang="ru-RU" sz="1800" dirty="0">
                <a:latin typeface="Arial" pitchFamily="34" charset="0"/>
                <a:cs typeface="Arial" pitchFamily="34" charset="0"/>
              </a:rPr>
              <a:t>еник, обдарен војном и полити</a:t>
            </a:r>
            <a:r>
              <a:rPr lang="sr-Cyrl-CS" sz="1800" dirty="0">
                <a:latin typeface="Arial" pitchFamily="34" charset="0"/>
                <a:cs typeface="Arial" pitchFamily="34" charset="0"/>
              </a:rPr>
              <a:t>ч</a:t>
            </a:r>
            <a:r>
              <a:rPr lang="ru-RU" sz="1800" dirty="0">
                <a:latin typeface="Arial" pitchFamily="34" charset="0"/>
                <a:cs typeface="Arial" pitchFamily="34" charset="0"/>
              </a:rPr>
              <a:t>ком генијално</a:t>
            </a:r>
            <a:r>
              <a:rPr lang="sr-Cyrl-CS" sz="1800" dirty="0">
                <a:latin typeface="Arial" pitchFamily="34" charset="0"/>
                <a:cs typeface="Arial" pitchFamily="34" charset="0"/>
              </a:rPr>
              <a:t>шћ</a:t>
            </a:r>
            <a:r>
              <a:rPr lang="ru-RU" sz="1800" dirty="0">
                <a:latin typeface="Arial" pitchFamily="34" charset="0"/>
                <a:cs typeface="Arial" pitchFamily="34" charset="0"/>
              </a:rPr>
              <a:t>у</a:t>
            </a:r>
            <a:r>
              <a:rPr lang="sr-Cyrl-CS" sz="1800" dirty="0">
                <a:latin typeface="Arial" pitchFamily="34" charset="0"/>
                <a:cs typeface="Arial" pitchFamily="34" charset="0"/>
              </a:rPr>
              <a:t>, </a:t>
            </a:r>
            <a:r>
              <a:rPr lang="ru-RU" sz="1800" dirty="0">
                <a:latin typeface="Arial" pitchFamily="34" charset="0"/>
                <a:cs typeface="Arial" pitchFamily="34" charset="0"/>
              </a:rPr>
              <a:t>а у исто време запам</a:t>
            </a:r>
            <a:r>
              <a:rPr lang="sr-Cyrl-CS" sz="1800" dirty="0">
                <a:latin typeface="Arial" pitchFamily="34" charset="0"/>
                <a:cs typeface="Arial" pitchFamily="34" charset="0"/>
              </a:rPr>
              <a:t>ћ</a:t>
            </a:r>
            <a:r>
              <a:rPr lang="ru-RU" sz="1800" dirty="0">
                <a:latin typeface="Arial" pitchFamily="34" charset="0"/>
                <a:cs typeface="Arial" pitchFamily="34" charset="0"/>
              </a:rPr>
              <a:t>ен као</a:t>
            </a:r>
            <a:r>
              <a:rPr lang="sr-Cyrl-CS" sz="1800" dirty="0">
                <a:latin typeface="Arial" pitchFamily="34" charset="0"/>
                <a:cs typeface="Arial" pitchFamily="34" charset="0"/>
              </a:rPr>
              <a:t> ч</a:t>
            </a:r>
            <a:r>
              <a:rPr lang="ru-RU" sz="1800" dirty="0">
                <a:latin typeface="Arial" pitchFamily="34" charset="0"/>
                <a:cs typeface="Arial" pitchFamily="34" charset="0"/>
              </a:rPr>
              <a:t>овек</a:t>
            </a:r>
            <a:r>
              <a:rPr lang="sr-Cyrl-CS" sz="1800" dirty="0">
                <a:latin typeface="Arial" pitchFamily="34" charset="0"/>
                <a:cs typeface="Arial" pitchFamily="34" charset="0"/>
              </a:rPr>
              <a:t> ш</a:t>
            </a:r>
            <a:r>
              <a:rPr lang="ru-RU" sz="1800" dirty="0">
                <a:latin typeface="Arial" pitchFamily="34" charset="0"/>
                <a:cs typeface="Arial" pitchFamily="34" charset="0"/>
              </a:rPr>
              <a:t>ироке културе и образовања.</a:t>
            </a:r>
            <a:r>
              <a:rPr lang="sr-Cyrl-CS" sz="1800" dirty="0">
                <a:latin typeface="Arial" pitchFamily="34" charset="0"/>
                <a:cs typeface="Arial" pitchFamily="34" charset="0"/>
              </a:rPr>
              <a:t> </a:t>
            </a:r>
            <a:endParaRPr lang="sr-Latn-CS" sz="1800" dirty="0">
              <a:latin typeface="Arial" pitchFamily="34" charset="0"/>
              <a:cs typeface="Arial" pitchFamily="34" charset="0"/>
            </a:endParaRPr>
          </a:p>
          <a:p>
            <a:pPr algn="just" eaLnBrk="1" hangingPunct="1">
              <a:spcBef>
                <a:spcPts val="0"/>
              </a:spcBef>
              <a:buFont typeface="Wingdings" pitchFamily="2" charset="2"/>
              <a:buChar char="Ø"/>
              <a:defRPr/>
            </a:pPr>
            <a:endParaRPr lang="sr-Latn-CS" sz="1800" dirty="0">
              <a:latin typeface="Arial" pitchFamily="34" charset="0"/>
              <a:cs typeface="Arial" pitchFamily="34" charset="0"/>
            </a:endParaRPr>
          </a:p>
          <a:p>
            <a:pPr algn="just" eaLnBrk="1" hangingPunct="1">
              <a:spcBef>
                <a:spcPts val="0"/>
              </a:spcBef>
              <a:buFont typeface="Wingdings" pitchFamily="2" charset="2"/>
              <a:buChar char="Ø"/>
              <a:defRPr/>
            </a:pPr>
            <a:r>
              <a:rPr lang="ru-RU" sz="1800" dirty="0">
                <a:latin typeface="Arial" pitchFamily="34" charset="0"/>
                <a:cs typeface="Arial" pitchFamily="34" charset="0"/>
              </a:rPr>
              <a:t>Александар Велики је оснивао колоније које су проносиле хеленску мисао и културу, а 332. године пре н.е. у Египту, западно од делте Нила, на обали Средоземног мора оснива град који ће убрзо постати нова метропола света.</a:t>
            </a:r>
            <a:endParaRPr lang="sr-Latn-CS" sz="1800" dirty="0">
              <a:latin typeface="Arial" pitchFamily="34" charset="0"/>
              <a:cs typeface="Arial" pitchFamily="34" charset="0"/>
            </a:endParaRPr>
          </a:p>
          <a:p>
            <a:pPr algn="just" eaLnBrk="1" hangingPunct="1">
              <a:spcBef>
                <a:spcPts val="0"/>
              </a:spcBef>
              <a:buFont typeface="Wingdings" pitchFamily="2" charset="2"/>
              <a:buChar char="Ø"/>
              <a:defRPr/>
            </a:pPr>
            <a:endParaRPr lang="sr-Latn-CS" sz="1800" dirty="0">
              <a:latin typeface="Arial" pitchFamily="34" charset="0"/>
              <a:cs typeface="Arial" pitchFamily="34" charset="0"/>
            </a:endParaRPr>
          </a:p>
          <a:p>
            <a:pPr algn="just" eaLnBrk="1" hangingPunct="1">
              <a:spcBef>
                <a:spcPts val="0"/>
              </a:spcBef>
              <a:buFont typeface="Wingdings" pitchFamily="2" charset="2"/>
              <a:buChar char="Ø"/>
              <a:defRPr/>
            </a:pPr>
            <a:r>
              <a:rPr lang="sr-Latn-CS" sz="1800" b="1" dirty="0">
                <a:latin typeface="Arial" pitchFamily="34" charset="0"/>
                <a:cs typeface="Arial" pitchFamily="34" charset="0"/>
              </a:rPr>
              <a:t>Највећа </a:t>
            </a:r>
            <a:r>
              <a:rPr lang="sr-Cyrl-RS" sz="1800" b="1" dirty="0">
                <a:latin typeface="Arial" pitchFamily="34" charset="0"/>
                <a:cs typeface="Arial" pitchFamily="34" charset="0"/>
              </a:rPr>
              <a:t>библиотека </a:t>
            </a:r>
            <a:r>
              <a:rPr lang="sr-Latn-CS" sz="1800" b="1" dirty="0">
                <a:latin typeface="Arial" pitchFamily="34" charset="0"/>
                <a:cs typeface="Arial" pitchFamily="34" charset="0"/>
              </a:rPr>
              <a:t>античког света</a:t>
            </a:r>
            <a:r>
              <a:rPr lang="sr-Cyrl-CS" sz="1800" b="1" dirty="0">
                <a:latin typeface="Arial" pitchFamily="34" charset="0"/>
                <a:cs typeface="Arial" pitchFamily="34" charset="0"/>
              </a:rPr>
              <a:t> о</a:t>
            </a:r>
            <a:r>
              <a:rPr lang="sr-Latn-CS" sz="1800" b="1" dirty="0">
                <a:latin typeface="Arial" pitchFamily="34" charset="0"/>
                <a:cs typeface="Arial" pitchFamily="34" charset="0"/>
              </a:rPr>
              <a:t>снована је почетком </a:t>
            </a:r>
            <a:r>
              <a:rPr lang="en-US" sz="1800" b="1" dirty="0">
                <a:latin typeface="Arial" pitchFamily="34" charset="0"/>
                <a:cs typeface="Arial" pitchFamily="34" charset="0"/>
              </a:rPr>
              <a:t>III</a:t>
            </a:r>
            <a:r>
              <a:rPr lang="sr-Latn-CS" sz="1800" b="1" dirty="0">
                <a:latin typeface="Arial" pitchFamily="34" charset="0"/>
                <a:cs typeface="Arial" pitchFamily="34" charset="0"/>
              </a:rPr>
              <a:t> века п</a:t>
            </a:r>
            <a:r>
              <a:rPr lang="sr-Cyrl-CS" sz="1800" b="1" dirty="0">
                <a:latin typeface="Arial" pitchFamily="34" charset="0"/>
                <a:cs typeface="Arial" pitchFamily="34" charset="0"/>
              </a:rPr>
              <a:t>ре</a:t>
            </a:r>
            <a:r>
              <a:rPr lang="sr-Latn-CS" sz="1800" b="1" dirty="0">
                <a:latin typeface="Arial" pitchFamily="34" charset="0"/>
                <a:cs typeface="Arial" pitchFamily="34" charset="0"/>
              </a:rPr>
              <a:t> н.е.</a:t>
            </a:r>
          </a:p>
          <a:p>
            <a:pPr algn="just" eaLnBrk="1" hangingPunct="1">
              <a:spcBef>
                <a:spcPts val="0"/>
              </a:spcBef>
              <a:buFont typeface="Wingdings" pitchFamily="2" charset="2"/>
              <a:buChar char="Ø"/>
              <a:defRPr/>
            </a:pPr>
            <a:endParaRPr lang="sr-Latn-CS" sz="1800" dirty="0">
              <a:latin typeface="Arial" pitchFamily="34" charset="0"/>
              <a:cs typeface="Arial" pitchFamily="34" charset="0"/>
            </a:endParaRPr>
          </a:p>
          <a:p>
            <a:pPr algn="just" eaLnBrk="1" hangingPunct="1">
              <a:spcBef>
                <a:spcPts val="0"/>
              </a:spcBef>
              <a:buFont typeface="Wingdings" pitchFamily="2" charset="2"/>
              <a:buChar char="Ø"/>
              <a:defRPr/>
            </a:pPr>
            <a:r>
              <a:rPr lang="sr-Latn-CS" sz="1800" dirty="0">
                <a:latin typeface="Arial" pitchFamily="34" charset="0"/>
                <a:cs typeface="Arial" pitchFamily="34" charset="0"/>
              </a:rPr>
              <a:t>Александров наследник, </a:t>
            </a:r>
            <a:r>
              <a:rPr lang="sr-Latn-CS" sz="1800" b="1" dirty="0">
                <a:latin typeface="Arial" pitchFamily="34" charset="0"/>
                <a:cs typeface="Arial" pitchFamily="34" charset="0"/>
              </a:rPr>
              <a:t>Птоломеј </a:t>
            </a:r>
            <a:r>
              <a:rPr lang="en-US" sz="1800" b="1" dirty="0">
                <a:latin typeface="Arial" pitchFamily="34" charset="0"/>
                <a:cs typeface="Arial" pitchFamily="34" charset="0"/>
              </a:rPr>
              <a:t>II</a:t>
            </a:r>
            <a:r>
              <a:rPr lang="ru-RU" sz="1800" b="1" dirty="0">
                <a:latin typeface="Arial" pitchFamily="34" charset="0"/>
                <a:cs typeface="Arial" pitchFamily="34" charset="0"/>
              </a:rPr>
              <a:t> </a:t>
            </a:r>
            <a:r>
              <a:rPr lang="sr-Latn-CS" sz="1800" b="1" dirty="0">
                <a:latin typeface="Arial" pitchFamily="34" charset="0"/>
                <a:cs typeface="Arial" pitchFamily="34" charset="0"/>
              </a:rPr>
              <a:t>Сотер </a:t>
            </a:r>
            <a:r>
              <a:rPr lang="sr-Latn-CS" sz="1800" dirty="0">
                <a:latin typeface="Arial" pitchFamily="34" charset="0"/>
                <a:cs typeface="Arial" pitchFamily="34" charset="0"/>
              </a:rPr>
              <a:t>одлучује да од Александрије направи нову Атину</a:t>
            </a:r>
            <a:r>
              <a:rPr lang="sr-Cyrl-CS" sz="1800" dirty="0">
                <a:latin typeface="Arial" pitchFamily="34" charset="0"/>
                <a:cs typeface="Arial" pitchFamily="34" charset="0"/>
              </a:rPr>
              <a:t>.</a:t>
            </a:r>
            <a:r>
              <a:rPr lang="en-US" sz="1800" dirty="0">
                <a:latin typeface="Arial" pitchFamily="34" charset="0"/>
                <a:cs typeface="Arial" pitchFamily="34" charset="0"/>
              </a:rPr>
              <a:t> </a:t>
            </a:r>
          </a:p>
        </p:txBody>
      </p:sp>
    </p:spTree>
    <p:extLst>
      <p:ext uri="{BB962C8B-B14F-4D97-AF65-F5344CB8AC3E}">
        <p14:creationId xmlns:p14="http://schemas.microsoft.com/office/powerpoint/2010/main" val="1100615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324600"/>
          </a:xfrm>
        </p:spPr>
        <p:txBody>
          <a:bodyPr>
            <a:normAutofit/>
          </a:bodyPr>
          <a:lstStyle/>
          <a:p>
            <a:pPr algn="just">
              <a:buFont typeface="Wingdings" pitchFamily="2" charset="2"/>
              <a:buChar char="Ø"/>
            </a:pPr>
            <a:r>
              <a:rPr lang="sr-Cyrl-CS" sz="1800" dirty="0">
                <a:latin typeface="Arial" pitchFamily="34" charset="0"/>
                <a:cs typeface="Arial" pitchFamily="34" charset="0"/>
              </a:rPr>
              <a:t>Организација рада библиотеке зависи од типа библиотеке, профила корисника, структуре фонда, просторних могућности и кадровског потенцијала.</a:t>
            </a:r>
          </a:p>
          <a:p>
            <a:pPr algn="just">
              <a:buFont typeface="Wingdings" pitchFamily="2" charset="2"/>
              <a:buChar char="Ø"/>
            </a:pPr>
            <a:endParaRPr lang="sr-Cyrl-CS" sz="1800"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С обзиром да је делатност сваке библиотеке детерминисана набавком, обрадом, чувањем и давањем на коришћење библиотечког материјала, свака типологија (класификација) библиотека је тешка.</a:t>
            </a:r>
          </a:p>
          <a:p>
            <a:pPr algn="just">
              <a:buFont typeface="Wingdings" pitchFamily="2" charset="2"/>
              <a:buChar char="Ø"/>
            </a:pPr>
            <a:endParaRPr lang="sr-Cyrl-CS" sz="1800" dirty="0">
              <a:latin typeface="Arial" pitchFamily="34" charset="0"/>
              <a:cs typeface="Arial" pitchFamily="34" charset="0"/>
            </a:endParaRPr>
          </a:p>
          <a:p>
            <a:pPr algn="just">
              <a:buFont typeface="Wingdings" pitchFamily="2" charset="2"/>
              <a:buChar char="Ø"/>
            </a:pPr>
            <a:r>
              <a:rPr lang="sr-Cyrl-CS" sz="1800" dirty="0">
                <a:latin typeface="Arial" pitchFamily="34" charset="0"/>
                <a:cs typeface="Arial" pitchFamily="34" charset="0"/>
              </a:rPr>
              <a:t>Најпогодније одреднице за класификацију библиотека су:</a:t>
            </a:r>
          </a:p>
          <a:p>
            <a:pPr marL="1371600" lvl="3" indent="-457200" algn="just">
              <a:buNone/>
            </a:pPr>
            <a:r>
              <a:rPr lang="sr-Cyrl-CS" sz="1800" dirty="0">
                <a:latin typeface="Arial" pitchFamily="34" charset="0"/>
                <a:cs typeface="Arial" pitchFamily="34" charset="0"/>
              </a:rPr>
              <a:t>А. структура библиотечког фонда</a:t>
            </a:r>
          </a:p>
          <a:p>
            <a:pPr marL="1371600" lvl="3" indent="-457200" algn="just">
              <a:buNone/>
            </a:pPr>
            <a:r>
              <a:rPr lang="sr-Cyrl-CS" sz="1800" dirty="0">
                <a:latin typeface="Arial" pitchFamily="34" charset="0"/>
                <a:cs typeface="Arial" pitchFamily="34" charset="0"/>
              </a:rPr>
              <a:t>Б. профил корисника библиотеке</a:t>
            </a:r>
          </a:p>
          <a:p>
            <a:pPr marL="1371600" lvl="3" indent="-457200" algn="just">
              <a:buNone/>
            </a:pPr>
            <a:endParaRPr lang="sr-Cyrl-CS" sz="1800" dirty="0">
              <a:latin typeface="Arial" pitchFamily="34" charset="0"/>
              <a:cs typeface="Arial" pitchFamily="34" charset="0"/>
            </a:endParaRPr>
          </a:p>
          <a:p>
            <a:pPr>
              <a:buFont typeface="Wingdings" pitchFamily="2" charset="2"/>
              <a:buChar char="Ø"/>
            </a:pPr>
            <a:r>
              <a:rPr lang="sr-Cyrl-CS" sz="1800" dirty="0">
                <a:latin typeface="Arial" pitchFamily="34" charset="0"/>
                <a:cs typeface="Arial" pitchFamily="34" charset="0"/>
              </a:rPr>
              <a:t>Према </a:t>
            </a:r>
            <a:r>
              <a:rPr lang="sr-Cyrl-CS" sz="1800" dirty="0">
                <a:solidFill>
                  <a:schemeClr val="accent2"/>
                </a:solidFill>
                <a:latin typeface="Arial" pitchFamily="34" charset="0"/>
                <a:cs typeface="Arial" pitchFamily="34" charset="0"/>
              </a:rPr>
              <a:t>УНЕСКО</a:t>
            </a:r>
            <a:r>
              <a:rPr lang="sr-Cyrl-CS" sz="1800" dirty="0">
                <a:latin typeface="Arial" pitchFamily="34" charset="0"/>
                <a:cs typeface="Arial" pitchFamily="34" charset="0"/>
              </a:rPr>
              <a:t>-овој подели библиотека може бити:</a:t>
            </a:r>
          </a:p>
          <a:p>
            <a:pPr marL="457200" indent="0">
              <a:buFont typeface="+mj-lt"/>
              <a:buAutoNum type="arabicPeriod"/>
            </a:pPr>
            <a:r>
              <a:rPr lang="sr-Cyrl-CS" sz="1800" dirty="0">
                <a:latin typeface="Arial" pitchFamily="34" charset="0"/>
                <a:cs typeface="Arial" pitchFamily="34" charset="0"/>
              </a:rPr>
              <a:t> национална</a:t>
            </a:r>
          </a:p>
          <a:p>
            <a:pPr marL="457200" indent="280988">
              <a:buFont typeface="+mj-lt"/>
              <a:buAutoNum type="arabicPeriod"/>
            </a:pPr>
            <a:r>
              <a:rPr lang="sr-Cyrl-CS" sz="1800" dirty="0">
                <a:latin typeface="Arial" pitchFamily="34" charset="0"/>
                <a:cs typeface="Arial" pitchFamily="34" charset="0"/>
              </a:rPr>
              <a:t>народна (јавна, градска)</a:t>
            </a:r>
          </a:p>
          <a:p>
            <a:pPr marL="457200" indent="0">
              <a:buFont typeface="+mj-lt"/>
              <a:buAutoNum type="arabicPeriod"/>
            </a:pPr>
            <a:r>
              <a:rPr lang="sr-Cyrl-CS" sz="1800" dirty="0">
                <a:latin typeface="Arial" pitchFamily="34" charset="0"/>
                <a:cs typeface="Arial" pitchFamily="34" charset="0"/>
              </a:rPr>
              <a:t> школска</a:t>
            </a:r>
          </a:p>
          <a:p>
            <a:pPr marL="457200" indent="0">
              <a:buFont typeface="+mj-lt"/>
              <a:buAutoNum type="arabicPeriod"/>
            </a:pPr>
            <a:r>
              <a:rPr lang="sr-Cyrl-CS" sz="1800" dirty="0">
                <a:latin typeface="Arial" pitchFamily="34" charset="0"/>
                <a:cs typeface="Arial" pitchFamily="34" charset="0"/>
              </a:rPr>
              <a:t> високошколска</a:t>
            </a:r>
          </a:p>
          <a:p>
            <a:pPr marL="457200" indent="0">
              <a:buFont typeface="+mj-lt"/>
              <a:buAutoNum type="arabicPeriod"/>
            </a:pPr>
            <a:r>
              <a:rPr lang="sr-Cyrl-CS" sz="1800" dirty="0">
                <a:latin typeface="Arial" pitchFamily="34" charset="0"/>
                <a:cs typeface="Arial" pitchFamily="34" charset="0"/>
              </a:rPr>
              <a:t> специјална </a:t>
            </a:r>
          </a:p>
          <a:p>
            <a:pPr marL="457200" indent="0">
              <a:buNone/>
            </a:pPr>
            <a:r>
              <a:rPr lang="sr-Cyrl-CS" sz="1800" dirty="0">
                <a:latin typeface="Arial" pitchFamily="34" charset="0"/>
                <a:cs typeface="Arial" pitchFamily="34" charset="0"/>
              </a:rPr>
              <a:t>(члан 13 Закона о библиотечко-информационој делатности)</a:t>
            </a:r>
          </a:p>
          <a:p>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idx="1"/>
          </p:nvPr>
        </p:nvSpPr>
        <p:spPr>
          <a:xfrm>
            <a:off x="0" y="737320"/>
            <a:ext cx="9144000" cy="6120680"/>
          </a:xfrm>
        </p:spPr>
        <p:txBody>
          <a:bodyPr>
            <a:noAutofit/>
          </a:bodyPr>
          <a:lstStyle/>
          <a:p>
            <a:pPr algn="just" eaLnBrk="1" hangingPunct="1">
              <a:spcBef>
                <a:spcPts val="0"/>
              </a:spcBef>
              <a:buFont typeface="Wingdings" pitchFamily="2" charset="2"/>
              <a:buChar char="Ø"/>
              <a:defRPr/>
            </a:pPr>
            <a:r>
              <a:rPr lang="sr-Latn-CS" sz="1800" dirty="0">
                <a:latin typeface="Arial" pitchFamily="34" charset="0"/>
                <a:cs typeface="Arial" pitchFamily="34" charset="0"/>
              </a:rPr>
              <a:t>По пројекту овог образованог египатског владара "ро</a:t>
            </a:r>
            <a:r>
              <a:rPr lang="sr-Cyrl-CS" sz="1800" dirty="0">
                <a:latin typeface="Arial" pitchFamily="34" charset="0"/>
                <a:cs typeface="Arial" pitchFamily="34" charset="0"/>
              </a:rPr>
              <a:t>ђ</a:t>
            </a:r>
            <a:r>
              <a:rPr lang="sr-Latn-CS" sz="1800" dirty="0">
                <a:latin typeface="Arial" pitchFamily="34" charset="0"/>
                <a:cs typeface="Arial" pitchFamily="34" charset="0"/>
              </a:rPr>
              <a:t>ена" је надалеко чувена  </a:t>
            </a:r>
            <a:r>
              <a:rPr lang="sr-Latn-CS" sz="1800" b="1" dirty="0">
                <a:latin typeface="Arial" pitchFamily="34" charset="0"/>
                <a:cs typeface="Arial" pitchFamily="34" charset="0"/>
              </a:rPr>
              <a:t>Александријска библиотека </a:t>
            </a:r>
            <a:r>
              <a:rPr lang="sr-Latn-CS" sz="1800" dirty="0">
                <a:latin typeface="Arial" pitchFamily="34" charset="0"/>
                <a:cs typeface="Arial" pitchFamily="34" charset="0"/>
              </a:rPr>
              <a:t>у коме је сигурно место нашло све до тада сакупљено људско знање, целокупно научно и литерарно благо Грка и  источних народа.</a:t>
            </a:r>
          </a:p>
          <a:p>
            <a:pPr algn="just" eaLnBrk="1" hangingPunct="1">
              <a:spcBef>
                <a:spcPts val="0"/>
              </a:spcBef>
              <a:buFont typeface="Wingdings" pitchFamily="2" charset="2"/>
              <a:buChar char="Ø"/>
              <a:defRPr/>
            </a:pPr>
            <a:endParaRPr lang="sr-Latn-CS" sz="1800" dirty="0">
              <a:latin typeface="Arial" pitchFamily="34" charset="0"/>
              <a:cs typeface="Arial" pitchFamily="34" charset="0"/>
            </a:endParaRPr>
          </a:p>
          <a:p>
            <a:pPr algn="just" eaLnBrk="1" hangingPunct="1">
              <a:spcBef>
                <a:spcPts val="0"/>
              </a:spcBef>
              <a:buFont typeface="Wingdings" pitchFamily="2" charset="2"/>
              <a:buChar char="Ø"/>
              <a:defRPr/>
            </a:pPr>
            <a:r>
              <a:rPr lang="sr-Cyrl-CS" sz="1800" u="sng" dirty="0">
                <a:latin typeface="Arial" pitchFamily="34" charset="0"/>
                <a:cs typeface="Arial" pitchFamily="34" charset="0"/>
              </a:rPr>
              <a:t>У</a:t>
            </a:r>
            <a:r>
              <a:rPr lang="sr-Latn-CS" sz="1800" u="sng" dirty="0">
                <a:latin typeface="Arial" pitchFamily="34" charset="0"/>
                <a:cs typeface="Arial" pitchFamily="34" charset="0"/>
              </a:rPr>
              <a:t>правници</a:t>
            </a:r>
            <a:r>
              <a:rPr lang="sr-Latn-CS" sz="1800" dirty="0">
                <a:latin typeface="Arial" pitchFamily="34" charset="0"/>
                <a:cs typeface="Arial" pitchFamily="34" charset="0"/>
              </a:rPr>
              <a:t> библиотеке били су веома учени људи и књижевници -  приређивач класичних епова</a:t>
            </a:r>
            <a:r>
              <a:rPr lang="en-US" sz="1800" dirty="0">
                <a:latin typeface="Arial" pitchFamily="34" charset="0"/>
                <a:cs typeface="Arial" pitchFamily="34" charset="0"/>
              </a:rPr>
              <a:t> </a:t>
            </a:r>
            <a:r>
              <a:rPr lang="sr-Latn-CS" sz="1800" dirty="0">
                <a:latin typeface="Arial" pitchFamily="34" charset="0"/>
                <a:cs typeface="Arial" pitchFamily="34" charset="0"/>
              </a:rPr>
              <a:t>Зенодот из Ефеса, песник и грамат</a:t>
            </a:r>
            <a:r>
              <a:rPr lang="sr-Cyrl-CS" sz="1800" dirty="0">
                <a:latin typeface="Arial" pitchFamily="34" charset="0"/>
                <a:cs typeface="Arial" pitchFamily="34" charset="0"/>
              </a:rPr>
              <a:t>ик</a:t>
            </a:r>
            <a:r>
              <a:rPr lang="sr-Latn-CS" sz="1800" dirty="0">
                <a:latin typeface="Arial" pitchFamily="34" charset="0"/>
                <a:cs typeface="Arial" pitchFamily="34" charset="0"/>
              </a:rPr>
              <a:t> Ликофрон из Халкиса и критичар и филолог Аристарх из Самотраке. </a:t>
            </a:r>
          </a:p>
          <a:p>
            <a:pPr algn="just" eaLnBrk="1" hangingPunct="1">
              <a:spcBef>
                <a:spcPts val="0"/>
              </a:spcBef>
              <a:buFont typeface="Wingdings" pitchFamily="2" charset="2"/>
              <a:buChar char="Ø"/>
              <a:defRPr/>
            </a:pPr>
            <a:endParaRPr lang="sr-Latn-CS" sz="1800" dirty="0">
              <a:latin typeface="Arial" pitchFamily="34" charset="0"/>
              <a:cs typeface="Arial" pitchFamily="34" charset="0"/>
            </a:endParaRPr>
          </a:p>
          <a:p>
            <a:pPr algn="just" eaLnBrk="1" hangingPunct="1">
              <a:spcBef>
                <a:spcPts val="0"/>
              </a:spcBef>
              <a:buFont typeface="Wingdings" pitchFamily="2" charset="2"/>
              <a:buChar char="Ø"/>
              <a:defRPr/>
            </a:pPr>
            <a:r>
              <a:rPr lang="sr-Latn-CS" sz="1800" b="1" dirty="0">
                <a:latin typeface="Arial" pitchFamily="34" charset="0"/>
                <a:cs typeface="Arial" pitchFamily="34" charset="0"/>
              </a:rPr>
              <a:t>Песник Калимах из Кирене начинио је каталог библиотеке у 120 књига</a:t>
            </a:r>
            <a:r>
              <a:rPr lang="sr-Latn-CS" sz="1800" dirty="0">
                <a:latin typeface="Arial" pitchFamily="34" charset="0"/>
                <a:cs typeface="Arial" pitchFamily="34" charset="0"/>
              </a:rPr>
              <a:t>. </a:t>
            </a:r>
          </a:p>
          <a:p>
            <a:pPr algn="just" eaLnBrk="1" hangingPunct="1">
              <a:spcBef>
                <a:spcPts val="0"/>
              </a:spcBef>
              <a:buFont typeface="Wingdings" pitchFamily="2" charset="2"/>
              <a:buChar char="Ø"/>
              <a:defRPr/>
            </a:pPr>
            <a:endParaRPr lang="sr-Latn-CS" sz="1800" dirty="0">
              <a:latin typeface="Arial" pitchFamily="34" charset="0"/>
              <a:cs typeface="Arial" pitchFamily="34" charset="0"/>
            </a:endParaRPr>
          </a:p>
          <a:p>
            <a:pPr algn="just" eaLnBrk="1" hangingPunct="1">
              <a:spcBef>
                <a:spcPts val="0"/>
              </a:spcBef>
              <a:buFont typeface="Wingdings" pitchFamily="2" charset="2"/>
              <a:buChar char="Ø"/>
              <a:defRPr/>
            </a:pPr>
            <a:r>
              <a:rPr lang="sr-Latn-CS" sz="1800" dirty="0">
                <a:latin typeface="Arial" pitchFamily="34" charset="0"/>
                <a:cs typeface="Arial" pitchFamily="34" charset="0"/>
              </a:rPr>
              <a:t>Процене броја књига у Александријској библиотеци се доста разликују и крећу до 700 хиљада.</a:t>
            </a:r>
          </a:p>
          <a:p>
            <a:pPr algn="just" eaLnBrk="1" hangingPunct="1">
              <a:spcBef>
                <a:spcPts val="0"/>
              </a:spcBef>
              <a:buFont typeface="Wingdings" pitchFamily="2" charset="2"/>
              <a:buChar char="Ø"/>
              <a:defRPr/>
            </a:pPr>
            <a:endParaRPr lang="sr-Latn-CS" sz="1800" dirty="0">
              <a:latin typeface="Arial" pitchFamily="34" charset="0"/>
              <a:cs typeface="Arial" pitchFamily="34" charset="0"/>
            </a:endParaRPr>
          </a:p>
          <a:p>
            <a:pPr algn="just" eaLnBrk="1" hangingPunct="1">
              <a:spcBef>
                <a:spcPts val="0"/>
              </a:spcBef>
              <a:buFont typeface="Wingdings" pitchFamily="2" charset="2"/>
              <a:buChar char="Ø"/>
              <a:defRPr/>
            </a:pPr>
            <a:r>
              <a:rPr lang="sr-Cyrl-CS" sz="1800" dirty="0">
                <a:latin typeface="Arial" pitchFamily="34" charset="0"/>
                <a:cs typeface="Arial" pitchFamily="34" charset="0"/>
              </a:rPr>
              <a:t>Учени људи су по позиву Птоломеја </a:t>
            </a:r>
            <a:r>
              <a:rPr lang="en-US" sz="1800" dirty="0">
                <a:latin typeface="Arial" pitchFamily="34" charset="0"/>
                <a:cs typeface="Arial" pitchFamily="34" charset="0"/>
              </a:rPr>
              <a:t>I</a:t>
            </a:r>
            <a:r>
              <a:rPr lang="sr-Cyrl-CS" sz="1800" dirty="0">
                <a:latin typeface="Arial" pitchFamily="34" charset="0"/>
                <a:cs typeface="Arial" pitchFamily="34" charset="0"/>
              </a:rPr>
              <a:t> и Деметрија долазили са свих страна света да изводе дедуктичке опсервације на пољу астрономије, медицине, геометрије и математике. </a:t>
            </a:r>
            <a:endParaRPr lang="sr-Latn-CS" sz="1800" dirty="0">
              <a:latin typeface="Arial" pitchFamily="34" charset="0"/>
              <a:cs typeface="Arial" pitchFamily="34" charset="0"/>
            </a:endParaRPr>
          </a:p>
          <a:p>
            <a:pPr algn="just" eaLnBrk="1" hangingPunct="1">
              <a:spcBef>
                <a:spcPts val="0"/>
              </a:spcBef>
              <a:buFont typeface="Wingdings" pitchFamily="2" charset="2"/>
              <a:buChar char="Ø"/>
              <a:defRPr/>
            </a:pPr>
            <a:endParaRPr lang="sr-Latn-CS" sz="1800" dirty="0">
              <a:latin typeface="Arial" pitchFamily="34" charset="0"/>
              <a:cs typeface="Arial" pitchFamily="34" charset="0"/>
            </a:endParaRPr>
          </a:p>
          <a:p>
            <a:pPr algn="just" eaLnBrk="1" hangingPunct="1">
              <a:spcBef>
                <a:spcPts val="0"/>
              </a:spcBef>
              <a:buFont typeface="Wingdings" pitchFamily="2" charset="2"/>
              <a:buChar char="Ø"/>
              <a:defRPr/>
            </a:pPr>
            <a:r>
              <a:rPr lang="sr-Cyrl-CS" sz="1800" dirty="0">
                <a:latin typeface="Arial" pitchFamily="34" charset="0"/>
                <a:cs typeface="Arial" pitchFamily="34" charset="0"/>
              </a:rPr>
              <a:t>Наредних пола века већина открића западног света су била забележена и проучавана у Александрији.</a:t>
            </a:r>
          </a:p>
        </p:txBody>
      </p:sp>
    </p:spTree>
    <p:extLst>
      <p:ext uri="{BB962C8B-B14F-4D97-AF65-F5344CB8AC3E}">
        <p14:creationId xmlns:p14="http://schemas.microsoft.com/office/powerpoint/2010/main" val="313674391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idx="1"/>
          </p:nvPr>
        </p:nvSpPr>
        <p:spPr>
          <a:xfrm>
            <a:off x="0" y="1060450"/>
            <a:ext cx="9144000" cy="5797550"/>
          </a:xfrm>
        </p:spPr>
        <p:txBody>
          <a:bodyPr>
            <a:normAutofit/>
          </a:bodyPr>
          <a:lstStyle/>
          <a:p>
            <a:pPr algn="just" eaLnBrk="1" hangingPunct="1">
              <a:spcBef>
                <a:spcPts val="0"/>
              </a:spcBef>
              <a:buFont typeface="Wingdings" pitchFamily="2" charset="2"/>
              <a:buChar char="Ø"/>
              <a:defRPr/>
            </a:pPr>
            <a:endParaRPr lang="sr-Latn-CS" sz="1800" dirty="0">
              <a:latin typeface="Arial" pitchFamily="34" charset="0"/>
              <a:cs typeface="Arial" pitchFamily="34" charset="0"/>
            </a:endParaRPr>
          </a:p>
          <a:p>
            <a:pPr algn="just" eaLnBrk="1" hangingPunct="1">
              <a:spcBef>
                <a:spcPts val="0"/>
              </a:spcBef>
              <a:buFont typeface="Wingdings" pitchFamily="2" charset="2"/>
              <a:buChar char="Ø"/>
              <a:defRPr/>
            </a:pPr>
            <a:r>
              <a:rPr lang="sr-Latn-CS" sz="1800" dirty="0">
                <a:latin typeface="Arial" pitchFamily="34" charset="0"/>
                <a:cs typeface="Arial" pitchFamily="34" charset="0"/>
              </a:rPr>
              <a:t>Књиге су се налазиле у импозантном комплексу зграда, укључујући две главне: </a:t>
            </a:r>
            <a:r>
              <a:rPr lang="sr-Latn-CS" sz="1800" b="1" dirty="0">
                <a:latin typeface="Arial" pitchFamily="34" charset="0"/>
                <a:cs typeface="Arial" pitchFamily="34" charset="0"/>
              </a:rPr>
              <a:t>Музеј</a:t>
            </a:r>
            <a:r>
              <a:rPr lang="sr-Latn-CS" sz="1800" dirty="0">
                <a:latin typeface="Arial" pitchFamily="34" charset="0"/>
                <a:cs typeface="Arial" pitchFamily="34" charset="0"/>
              </a:rPr>
              <a:t> (Museion) и </a:t>
            </a:r>
            <a:r>
              <a:rPr lang="sr-Latn-CS" sz="1800" b="1" dirty="0">
                <a:latin typeface="Arial" pitchFamily="34" charset="0"/>
                <a:cs typeface="Arial" pitchFamily="34" charset="0"/>
              </a:rPr>
              <a:t>Серапис </a:t>
            </a:r>
            <a:r>
              <a:rPr lang="sr-Latn-CS" sz="1800" dirty="0">
                <a:latin typeface="Arial" pitchFamily="34" charset="0"/>
                <a:cs typeface="Arial" pitchFamily="34" charset="0"/>
              </a:rPr>
              <a:t>(Serapion). </a:t>
            </a:r>
          </a:p>
          <a:p>
            <a:pPr algn="just" eaLnBrk="1" hangingPunct="1">
              <a:spcBef>
                <a:spcPts val="0"/>
              </a:spcBef>
              <a:buFont typeface="Wingdings" pitchFamily="2" charset="2"/>
              <a:buChar char="Ø"/>
              <a:defRPr/>
            </a:pPr>
            <a:endParaRPr lang="sr-Latn-CS" sz="1800" dirty="0">
              <a:latin typeface="Arial" pitchFamily="34" charset="0"/>
              <a:cs typeface="Arial" pitchFamily="34" charset="0"/>
            </a:endParaRPr>
          </a:p>
          <a:p>
            <a:pPr algn="just">
              <a:spcBef>
                <a:spcPts val="0"/>
              </a:spcBef>
              <a:buFont typeface="Wingdings" pitchFamily="2" charset="2"/>
              <a:buChar char="Ø"/>
              <a:defRPr/>
            </a:pPr>
            <a:r>
              <a:rPr lang="ru-RU" sz="1800" dirty="0">
                <a:latin typeface="Arial" pitchFamily="34" charset="0"/>
                <a:cs typeface="Arial" pitchFamily="34" charset="0"/>
              </a:rPr>
              <a:t>Археолози нису открили локацију темеља Музеја, иако су ископали делове «ћерке библиотеке», у оближњем храму Серапис. По неким изворима био је смештен у Брукијуму – североисточном делу града, вероватно у близини палате. </a:t>
            </a:r>
            <a:endParaRPr lang="sr-Latn-CS" sz="1800" dirty="0">
              <a:latin typeface="Arial" pitchFamily="34" charset="0"/>
              <a:cs typeface="Arial" pitchFamily="34" charset="0"/>
            </a:endParaRPr>
          </a:p>
          <a:p>
            <a:pPr algn="just" eaLnBrk="1" hangingPunct="1">
              <a:spcBef>
                <a:spcPts val="0"/>
              </a:spcBef>
              <a:buFont typeface="Wingdings" pitchFamily="2" charset="2"/>
              <a:buChar char="Ø"/>
              <a:defRPr/>
            </a:pPr>
            <a:endParaRPr lang="sr-Latn-CS" sz="1800" dirty="0">
              <a:latin typeface="Arial" pitchFamily="34" charset="0"/>
              <a:cs typeface="Arial" pitchFamily="34" charset="0"/>
            </a:endParaRPr>
          </a:p>
          <a:p>
            <a:pPr algn="just" eaLnBrk="1" hangingPunct="1">
              <a:spcBef>
                <a:spcPts val="0"/>
              </a:spcBef>
              <a:buFont typeface="Wingdings" pitchFamily="2" charset="2"/>
              <a:buChar char="Ø"/>
              <a:defRPr/>
            </a:pPr>
            <a:r>
              <a:rPr lang="sr-Latn-CS" sz="1800" dirty="0">
                <a:latin typeface="Arial" pitchFamily="34" charset="0"/>
                <a:cs typeface="Arial" pitchFamily="34" charset="0"/>
              </a:rPr>
              <a:t>Саме полице Библиотеке су можда биле смештене у једном од амфитеатара, у башти, или можда чак и у главној сали. </a:t>
            </a:r>
          </a:p>
          <a:p>
            <a:pPr algn="just" eaLnBrk="1" hangingPunct="1">
              <a:spcBef>
                <a:spcPts val="0"/>
              </a:spcBef>
              <a:buFont typeface="Wingdings" pitchFamily="2" charset="2"/>
              <a:buChar char="Ø"/>
              <a:defRPr/>
            </a:pPr>
            <a:endParaRPr lang="sr-Latn-CS" sz="1800" dirty="0">
              <a:latin typeface="Arial" pitchFamily="34" charset="0"/>
              <a:cs typeface="Arial" pitchFamily="34" charset="0"/>
            </a:endParaRPr>
          </a:p>
          <a:p>
            <a:pPr algn="just" eaLnBrk="1" hangingPunct="1">
              <a:spcBef>
                <a:spcPts val="0"/>
              </a:spcBef>
              <a:buFont typeface="Wingdings" pitchFamily="2" charset="2"/>
              <a:buChar char="Ø"/>
              <a:defRPr/>
            </a:pPr>
            <a:r>
              <a:rPr lang="sr-Latn-CS" sz="1800" dirty="0">
                <a:latin typeface="Arial" pitchFamily="34" charset="0"/>
                <a:cs typeface="Arial" pitchFamily="34" charset="0"/>
              </a:rPr>
              <a:t>По Аристеју, Птоломеј </a:t>
            </a:r>
            <a:r>
              <a:rPr lang="en-US" sz="1800" dirty="0">
                <a:latin typeface="Arial" pitchFamily="34" charset="0"/>
                <a:cs typeface="Arial" pitchFamily="34" charset="0"/>
              </a:rPr>
              <a:t>I</a:t>
            </a:r>
            <a:r>
              <a:rPr lang="sr-Latn-CS" sz="1800" dirty="0">
                <a:latin typeface="Arial" pitchFamily="34" charset="0"/>
                <a:cs typeface="Arial" pitchFamily="34" charset="0"/>
              </a:rPr>
              <a:t> је задужио Деметрија да сакупља књиге и свитке</a:t>
            </a:r>
            <a:r>
              <a:rPr lang="sr-Cyrl-CS" sz="1800" dirty="0">
                <a:latin typeface="Arial" pitchFamily="34" charset="0"/>
                <a:cs typeface="Arial" pitchFamily="34" charset="0"/>
              </a:rPr>
              <a:t> </a:t>
            </a:r>
            <a:r>
              <a:rPr lang="sr-Latn-CS" sz="1800" dirty="0">
                <a:latin typeface="Arial" pitchFamily="34" charset="0"/>
                <a:cs typeface="Arial" pitchFamily="34" charset="0"/>
              </a:rPr>
              <a:t>и да надгледа огроман пројекат превођења дела других култура на грчки језик. </a:t>
            </a:r>
          </a:p>
          <a:p>
            <a:pPr algn="just" eaLnBrk="1" hangingPunct="1">
              <a:spcBef>
                <a:spcPts val="0"/>
              </a:spcBef>
              <a:buFont typeface="Wingdings" pitchFamily="2" charset="2"/>
              <a:buChar char="Ø"/>
              <a:defRPr/>
            </a:pPr>
            <a:endParaRPr lang="sr-Latn-CS" sz="1800" dirty="0">
              <a:latin typeface="Arial" pitchFamily="34" charset="0"/>
              <a:cs typeface="Arial" pitchFamily="34" charset="0"/>
            </a:endParaRPr>
          </a:p>
          <a:p>
            <a:pPr algn="just" eaLnBrk="1" hangingPunct="1">
              <a:spcBef>
                <a:spcPts val="0"/>
              </a:spcBef>
              <a:buFont typeface="Wingdings" pitchFamily="2" charset="2"/>
              <a:buChar char="Ø"/>
              <a:defRPr/>
            </a:pPr>
            <a:r>
              <a:rPr lang="sr-Cyrl-CS" sz="1800" dirty="0">
                <a:latin typeface="Arial" pitchFamily="34" charset="0"/>
                <a:cs typeface="Arial" pitchFamily="34" charset="0"/>
              </a:rPr>
              <a:t>Пројекат</a:t>
            </a:r>
            <a:r>
              <a:rPr lang="sr-Latn-CS" sz="1800" dirty="0">
                <a:latin typeface="Arial" pitchFamily="34" charset="0"/>
                <a:cs typeface="Arial" pitchFamily="34" charset="0"/>
              </a:rPr>
              <a:t> је започет преводом Септуагинта, Старог Завета, на грчки. За овај подухват је по Деметријевом предлогу Птоломеј </a:t>
            </a:r>
            <a:r>
              <a:rPr lang="en-US" sz="1800" dirty="0">
                <a:latin typeface="Arial" pitchFamily="34" charset="0"/>
                <a:cs typeface="Arial" pitchFamily="34" charset="0"/>
              </a:rPr>
              <a:t>I</a:t>
            </a:r>
            <a:r>
              <a:rPr lang="sr-Latn-CS" sz="1800" dirty="0">
                <a:latin typeface="Arial" pitchFamily="34" charset="0"/>
                <a:cs typeface="Arial" pitchFamily="34" charset="0"/>
              </a:rPr>
              <a:t> ангажовао 72 рабина. </a:t>
            </a:r>
            <a:r>
              <a:rPr lang="en-US" sz="1800" dirty="0">
                <a:latin typeface="Arial" pitchFamily="34" charset="0"/>
                <a:cs typeface="Arial" pitchFamily="34" charset="0"/>
              </a:rPr>
              <a:t> </a:t>
            </a:r>
            <a:r>
              <a:rPr lang="ru-RU" sz="1800" dirty="0">
                <a:latin typeface="Arial" pitchFamily="34" charset="0"/>
                <a:cs typeface="Arial" pitchFamily="34" charset="0"/>
              </a:rPr>
              <a:t> </a:t>
            </a:r>
            <a:endParaRPr lang="en-US" sz="1800" dirty="0">
              <a:latin typeface="Arial" pitchFamily="34" charset="0"/>
              <a:cs typeface="Arial" pitchFamily="34" charset="0"/>
            </a:endParaRPr>
          </a:p>
        </p:txBody>
      </p:sp>
    </p:spTree>
    <p:extLst>
      <p:ext uri="{BB962C8B-B14F-4D97-AF65-F5344CB8AC3E}">
        <p14:creationId xmlns:p14="http://schemas.microsoft.com/office/powerpoint/2010/main" val="315192324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1"/>
          </p:nvPr>
        </p:nvSpPr>
        <p:spPr>
          <a:xfrm>
            <a:off x="0" y="1772816"/>
            <a:ext cx="9036496" cy="5797550"/>
          </a:xfrm>
        </p:spPr>
        <p:txBody>
          <a:bodyPr>
            <a:normAutofit/>
          </a:bodyPr>
          <a:lstStyle/>
          <a:p>
            <a:pPr algn="just" eaLnBrk="1" hangingPunct="1">
              <a:lnSpc>
                <a:spcPct val="80000"/>
              </a:lnSpc>
              <a:buFont typeface="Wingdings" pitchFamily="2" charset="2"/>
              <a:buChar char="Ø"/>
              <a:defRPr/>
            </a:pPr>
            <a:r>
              <a:rPr lang="sr-Latn-CS" sz="1800" dirty="0">
                <a:latin typeface="Arial" pitchFamily="34" charset="0"/>
                <a:cs typeface="Arial" pitchFamily="34" charset="0"/>
              </a:rPr>
              <a:t>Методе којима су Птоломејеви наследници прибавља</a:t>
            </a:r>
            <a:r>
              <a:rPr lang="sr-Cyrl-CS" sz="1800" dirty="0">
                <a:latin typeface="Arial" pitchFamily="34" charset="0"/>
                <a:cs typeface="Arial" pitchFamily="34" charset="0"/>
              </a:rPr>
              <a:t>ли</a:t>
            </a:r>
            <a:r>
              <a:rPr lang="en-US" sz="1800" dirty="0">
                <a:latin typeface="Arial" pitchFamily="34" charset="0"/>
                <a:cs typeface="Arial" pitchFamily="34" charset="0"/>
              </a:rPr>
              <a:t> </a:t>
            </a:r>
            <a:r>
              <a:rPr lang="sr-Latn-CS" sz="1800" dirty="0">
                <a:latin typeface="Arial" pitchFamily="34" charset="0"/>
                <a:cs typeface="Arial" pitchFamily="34" charset="0"/>
              </a:rPr>
              <a:t>књиг</a:t>
            </a:r>
            <a:r>
              <a:rPr lang="en-US" sz="1800" dirty="0">
                <a:latin typeface="Arial" pitchFamily="34" charset="0"/>
                <a:cs typeface="Arial" pitchFamily="34" charset="0"/>
              </a:rPr>
              <a:t>e</a:t>
            </a:r>
            <a:r>
              <a:rPr lang="sr-Latn-CS" sz="1800" dirty="0">
                <a:latin typeface="Arial" pitchFamily="34" charset="0"/>
                <a:cs typeface="Arial" pitchFamily="34" charset="0"/>
              </a:rPr>
              <a:t> су </a:t>
            </a:r>
            <a:r>
              <a:rPr lang="sr-Cyrl-CS" sz="1800" dirty="0">
                <a:latin typeface="Arial" pitchFamily="34" charset="0"/>
                <a:cs typeface="Arial" pitchFamily="34" charset="0"/>
              </a:rPr>
              <a:t>оригиналне</a:t>
            </a:r>
            <a:r>
              <a:rPr lang="sr-Latn-CS" sz="1800" dirty="0">
                <a:latin typeface="Arial" pitchFamily="34" charset="0"/>
                <a:cs typeface="Arial" pitchFamily="34" charset="0"/>
              </a:rPr>
              <a:t>.</a:t>
            </a:r>
            <a:endParaRPr lang="sr-Cyrl-CS" sz="1800" dirty="0">
              <a:latin typeface="Arial" pitchFamily="34" charset="0"/>
              <a:cs typeface="Arial" pitchFamily="34" charset="0"/>
            </a:endParaRPr>
          </a:p>
          <a:p>
            <a:pPr algn="just" eaLnBrk="1" hangingPunct="1">
              <a:lnSpc>
                <a:spcPct val="80000"/>
              </a:lnSpc>
              <a:buFont typeface="Wingdings" pitchFamily="2" charset="2"/>
              <a:buChar char="Ø"/>
              <a:defRPr/>
            </a:pPr>
            <a:endParaRPr lang="sr-Cyrl-CS" sz="1800" dirty="0">
              <a:latin typeface="Arial" pitchFamily="34" charset="0"/>
              <a:cs typeface="Arial" pitchFamily="34" charset="0"/>
            </a:endParaRPr>
          </a:p>
          <a:p>
            <a:pPr algn="just" eaLnBrk="1" hangingPunct="1">
              <a:lnSpc>
                <a:spcPct val="80000"/>
              </a:lnSpc>
              <a:buFont typeface="Wingdings" pitchFamily="2" charset="2"/>
              <a:buChar char="Ø"/>
              <a:defRPr/>
            </a:pPr>
            <a:r>
              <a:rPr lang="sr-Latn-CS" sz="1800" dirty="0">
                <a:latin typeface="Arial" pitchFamily="34" charset="0"/>
                <a:cs typeface="Arial" pitchFamily="34" charset="0"/>
              </a:rPr>
              <a:t>Птоломеј </a:t>
            </a:r>
            <a:r>
              <a:rPr lang="en-US" sz="1800" dirty="0">
                <a:latin typeface="Arial" pitchFamily="34" charset="0"/>
                <a:cs typeface="Arial" pitchFamily="34" charset="0"/>
              </a:rPr>
              <a:t>III</a:t>
            </a:r>
            <a:r>
              <a:rPr lang="sr-Latn-CS" sz="1800" dirty="0">
                <a:latin typeface="Arial" pitchFamily="34" charset="0"/>
                <a:cs typeface="Arial" pitchFamily="34" charset="0"/>
              </a:rPr>
              <a:t> је написао писма светским владарима у којима је тражио да позајме књиге како би направио копије.</a:t>
            </a:r>
            <a:endParaRPr lang="sr-Cyrl-RS" sz="1800" dirty="0">
              <a:latin typeface="Arial" pitchFamily="34" charset="0"/>
              <a:cs typeface="Arial" pitchFamily="34" charset="0"/>
            </a:endParaRPr>
          </a:p>
          <a:p>
            <a:pPr algn="just" eaLnBrk="1" hangingPunct="1">
              <a:lnSpc>
                <a:spcPct val="80000"/>
              </a:lnSpc>
              <a:buFont typeface="Wingdings" pitchFamily="2" charset="2"/>
              <a:buChar char="Ø"/>
              <a:defRPr/>
            </a:pPr>
            <a:endParaRPr lang="sr-Cyrl-RS" sz="1800" dirty="0">
              <a:latin typeface="Arial" pitchFamily="34" charset="0"/>
              <a:cs typeface="Arial" pitchFamily="34" charset="0"/>
            </a:endParaRPr>
          </a:p>
          <a:p>
            <a:pPr algn="just" eaLnBrk="1" hangingPunct="1">
              <a:lnSpc>
                <a:spcPct val="80000"/>
              </a:lnSpc>
              <a:buFont typeface="Wingdings" pitchFamily="2" charset="2"/>
              <a:buChar char="Ø"/>
              <a:defRPr/>
            </a:pPr>
            <a:r>
              <a:rPr lang="sr-Latn-CS" sz="1800" dirty="0">
                <a:latin typeface="Arial" pitchFamily="34" charset="0"/>
                <a:cs typeface="Arial" pitchFamily="34" charset="0"/>
              </a:rPr>
              <a:t>Када је из Атине добио дела Еурипида, Есхила и Софокла</a:t>
            </a:r>
            <a:r>
              <a:rPr lang="en-US" sz="1800" dirty="0">
                <a:latin typeface="Arial" pitchFamily="34" charset="0"/>
                <a:cs typeface="Arial" pitchFamily="34" charset="0"/>
              </a:rPr>
              <a:t> </a:t>
            </a:r>
            <a:r>
              <a:rPr lang="sr-Latn-CS" sz="1800" dirty="0">
                <a:latin typeface="Arial" pitchFamily="34" charset="0"/>
                <a:cs typeface="Arial" pitchFamily="34" charset="0"/>
              </a:rPr>
              <a:t>дао </a:t>
            </a:r>
            <a:r>
              <a:rPr lang="en-US" sz="1800" dirty="0">
                <a:latin typeface="Arial" pitchFamily="34" charset="0"/>
                <a:cs typeface="Arial" pitchFamily="34" charset="0"/>
              </a:rPr>
              <a:t> </a:t>
            </a:r>
            <a:r>
              <a:rPr lang="sr-Latn-CS" sz="1800" dirty="0">
                <a:latin typeface="Arial" pitchFamily="34" charset="0"/>
                <a:cs typeface="Arial" pitchFamily="34" charset="0"/>
              </a:rPr>
              <a:t>је да се израде копије, вратио копије у Атину и задржао оригинале.</a:t>
            </a:r>
            <a:endParaRPr lang="sr-Cyrl-CS" sz="1800" dirty="0">
              <a:latin typeface="Arial" pitchFamily="34" charset="0"/>
              <a:cs typeface="Arial" pitchFamily="34" charset="0"/>
            </a:endParaRPr>
          </a:p>
          <a:p>
            <a:pPr algn="just" eaLnBrk="1" hangingPunct="1">
              <a:lnSpc>
                <a:spcPct val="80000"/>
              </a:lnSpc>
              <a:buFont typeface="Wingdings" pitchFamily="2" charset="2"/>
              <a:buChar char="Ø"/>
              <a:defRPr/>
            </a:pPr>
            <a:endParaRPr lang="sr-Cyrl-CS" sz="1800" dirty="0">
              <a:latin typeface="Arial" pitchFamily="34" charset="0"/>
              <a:cs typeface="Arial" pitchFamily="34" charset="0"/>
            </a:endParaRPr>
          </a:p>
          <a:p>
            <a:pPr algn="just" eaLnBrk="1" hangingPunct="1">
              <a:lnSpc>
                <a:spcPct val="80000"/>
              </a:lnSpc>
              <a:buFont typeface="Wingdings" pitchFamily="2" charset="2"/>
              <a:buChar char="Ø"/>
              <a:defRPr/>
            </a:pPr>
            <a:r>
              <a:rPr lang="sr-Cyrl-CS" sz="1800" dirty="0">
                <a:latin typeface="Arial" pitchFamily="34" charset="0"/>
                <a:cs typeface="Arial" pitchFamily="34" charset="0"/>
              </a:rPr>
              <a:t>С</a:t>
            </a:r>
            <a:r>
              <a:rPr lang="sr-Latn-CS" sz="1800" dirty="0">
                <a:latin typeface="Arial" pitchFamily="34" charset="0"/>
                <a:cs typeface="Arial" pitchFamily="34" charset="0"/>
              </a:rPr>
              <a:t>ви бродови који би прист</a:t>
            </a:r>
            <a:r>
              <a:rPr lang="sr-Cyrl-CS" sz="1800" dirty="0">
                <a:latin typeface="Arial" pitchFamily="34" charset="0"/>
                <a:cs typeface="Arial" pitchFamily="34" charset="0"/>
              </a:rPr>
              <a:t>а</a:t>
            </a:r>
            <a:r>
              <a:rPr lang="sr-Latn-CS" sz="1800" dirty="0">
                <a:latin typeface="Arial" pitchFamily="34" charset="0"/>
                <a:cs typeface="Arial" pitchFamily="34" charset="0"/>
              </a:rPr>
              <a:t>ли у александријску луку су били претресани у потрази за књигама и те књиге би биле копиране (власници би добили копије)</a:t>
            </a:r>
            <a:r>
              <a:rPr lang="sr-Cyrl-CS" sz="1800" dirty="0">
                <a:latin typeface="Arial" pitchFamily="34" charset="0"/>
                <a:cs typeface="Arial" pitchFamily="34" charset="0"/>
              </a:rPr>
              <a:t>.</a:t>
            </a:r>
          </a:p>
          <a:p>
            <a:pPr algn="just" eaLnBrk="1" hangingPunct="1">
              <a:lnSpc>
                <a:spcPct val="80000"/>
              </a:lnSpc>
              <a:buFont typeface="Wingdings" pitchFamily="2" charset="2"/>
              <a:buChar char="Ø"/>
              <a:defRPr/>
            </a:pPr>
            <a:endParaRPr lang="sr-Cyrl-CS" sz="1800" dirty="0">
              <a:latin typeface="Arial" pitchFamily="34" charset="0"/>
              <a:cs typeface="Arial" pitchFamily="34" charset="0"/>
            </a:endParaRPr>
          </a:p>
          <a:p>
            <a:pPr algn="just" eaLnBrk="1" hangingPunct="1">
              <a:lnSpc>
                <a:spcPct val="80000"/>
              </a:lnSpc>
              <a:buFont typeface="Wingdings" pitchFamily="2" charset="2"/>
              <a:buChar char="Ø"/>
              <a:defRPr/>
            </a:pPr>
            <a:r>
              <a:rPr lang="sr-Latn-CS" sz="1800" dirty="0">
                <a:latin typeface="Arial" pitchFamily="34" charset="0"/>
                <a:cs typeface="Arial" pitchFamily="34" charset="0"/>
              </a:rPr>
              <a:t>Отуд израз ’бродска библиотека’ за колекцију која је чувана у Музеју. </a:t>
            </a:r>
            <a:endParaRPr lang="en-US" sz="1800" dirty="0">
              <a:latin typeface="Arial" pitchFamily="34" charset="0"/>
              <a:cs typeface="Arial" pitchFamily="34" charset="0"/>
            </a:endParaRPr>
          </a:p>
        </p:txBody>
      </p:sp>
    </p:spTree>
    <p:extLst>
      <p:ext uri="{BB962C8B-B14F-4D97-AF65-F5344CB8AC3E}">
        <p14:creationId xmlns:p14="http://schemas.microsoft.com/office/powerpoint/2010/main" val="74938981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idx="1"/>
          </p:nvPr>
        </p:nvSpPr>
        <p:spPr>
          <a:xfrm>
            <a:off x="0" y="332656"/>
            <a:ext cx="8964488" cy="5797550"/>
          </a:xfrm>
        </p:spPr>
        <p:txBody>
          <a:bodyPr>
            <a:normAutofit lnSpcReduction="10000"/>
          </a:bodyPr>
          <a:lstStyle/>
          <a:p>
            <a:pPr algn="just" eaLnBrk="1" hangingPunct="1">
              <a:lnSpc>
                <a:spcPct val="80000"/>
              </a:lnSpc>
              <a:buFont typeface="Wingdings" pitchFamily="2" charset="2"/>
              <a:buNone/>
              <a:defRPr/>
            </a:pPr>
            <a:r>
              <a:rPr lang="sr-Latn-CS" sz="1800" b="1" u="sng" dirty="0">
                <a:latin typeface="Arial" pitchFamily="34" charset="0"/>
                <a:cs typeface="Arial" pitchFamily="34" charset="0"/>
              </a:rPr>
              <a:t>Судбина библиотеке</a:t>
            </a:r>
            <a:endParaRPr lang="sr-Cyrl-CS" sz="1800" b="1" u="sng" dirty="0">
              <a:latin typeface="Arial" pitchFamily="34" charset="0"/>
              <a:cs typeface="Arial" pitchFamily="34" charset="0"/>
            </a:endParaRPr>
          </a:p>
          <a:p>
            <a:pPr algn="just" eaLnBrk="1" hangingPunct="1">
              <a:lnSpc>
                <a:spcPct val="80000"/>
              </a:lnSpc>
              <a:buFont typeface="Wingdings" pitchFamily="2" charset="2"/>
              <a:buChar char="Ø"/>
              <a:defRPr/>
            </a:pPr>
            <a:r>
              <a:rPr lang="sr-Latn-CS" sz="1800" dirty="0">
                <a:latin typeface="Arial" pitchFamily="34" charset="0"/>
                <a:cs typeface="Arial" pitchFamily="34" charset="0"/>
              </a:rPr>
              <a:t>Уништење највеће библиотеке старога света</a:t>
            </a:r>
            <a:r>
              <a:rPr lang="sr-Cyrl-CS" sz="1800" dirty="0">
                <a:latin typeface="Arial" pitchFamily="34" charset="0"/>
                <a:cs typeface="Arial" pitchFamily="34" charset="0"/>
              </a:rPr>
              <a:t>.</a:t>
            </a:r>
          </a:p>
          <a:p>
            <a:pPr algn="just" eaLnBrk="1" hangingPunct="1">
              <a:lnSpc>
                <a:spcPct val="80000"/>
              </a:lnSpc>
              <a:buFont typeface="Wingdings" pitchFamily="2" charset="2"/>
              <a:buChar char="Ø"/>
              <a:defRPr/>
            </a:pPr>
            <a:endParaRPr lang="sr-Cyrl-CS" sz="1800" dirty="0">
              <a:latin typeface="Arial" pitchFamily="34" charset="0"/>
              <a:cs typeface="Arial" pitchFamily="34" charset="0"/>
            </a:endParaRPr>
          </a:p>
          <a:p>
            <a:pPr algn="just" eaLnBrk="1" hangingPunct="1">
              <a:lnSpc>
                <a:spcPct val="80000"/>
              </a:lnSpc>
              <a:buFont typeface="Wingdings" pitchFamily="2" charset="2"/>
              <a:buChar char="Ø"/>
              <a:defRPr/>
            </a:pPr>
            <a:r>
              <a:rPr lang="sr-Cyrl-CS" sz="1800" dirty="0">
                <a:latin typeface="Arial" pitchFamily="34" charset="0"/>
                <a:cs typeface="Arial" pitchFamily="34" charset="0"/>
              </a:rPr>
              <a:t>Н</a:t>
            </a:r>
            <a:r>
              <a:rPr lang="sr-Latn-CS" sz="1800" dirty="0">
                <a:latin typeface="Arial" pitchFamily="34" charset="0"/>
                <a:cs typeface="Arial" pitchFamily="34" charset="0"/>
              </a:rPr>
              <a:t>и данас</a:t>
            </a:r>
            <a:r>
              <a:rPr lang="sr-Cyrl-CS" sz="1800" dirty="0">
                <a:latin typeface="Arial" pitchFamily="34" charset="0"/>
                <a:cs typeface="Arial" pitchFamily="34" charset="0"/>
              </a:rPr>
              <a:t> није</a:t>
            </a:r>
            <a:r>
              <a:rPr lang="sr-Latn-CS" sz="1800" dirty="0">
                <a:latin typeface="Arial" pitchFamily="34" charset="0"/>
                <a:cs typeface="Arial" pitchFamily="34" charset="0"/>
              </a:rPr>
              <a:t> сигурн</a:t>
            </a:r>
            <a:r>
              <a:rPr lang="sr-Cyrl-CS" sz="1800" dirty="0">
                <a:latin typeface="Arial" pitchFamily="34" charset="0"/>
                <a:cs typeface="Arial" pitchFamily="34" charset="0"/>
              </a:rPr>
              <a:t>о</a:t>
            </a:r>
            <a:r>
              <a:rPr lang="sr-Latn-CS" sz="1800" dirty="0">
                <a:latin typeface="Arial" pitchFamily="34" charset="0"/>
                <a:cs typeface="Arial" pitchFamily="34" charset="0"/>
              </a:rPr>
              <a:t> ко је одговоран за уништење највеће збирке књига, рукописа и пергамената старога света. </a:t>
            </a:r>
            <a:endParaRPr lang="sr-Cyrl-CS" sz="1800" dirty="0">
              <a:latin typeface="Arial" pitchFamily="34" charset="0"/>
              <a:cs typeface="Arial" pitchFamily="34" charset="0"/>
            </a:endParaRPr>
          </a:p>
          <a:p>
            <a:pPr algn="just" eaLnBrk="1" hangingPunct="1">
              <a:lnSpc>
                <a:spcPct val="80000"/>
              </a:lnSpc>
              <a:buFont typeface="Wingdings" pitchFamily="2" charset="2"/>
              <a:buChar char="Ø"/>
              <a:defRPr/>
            </a:pPr>
            <a:endParaRPr lang="sr-Cyrl-CS" sz="1800" dirty="0">
              <a:latin typeface="Arial" pitchFamily="34" charset="0"/>
              <a:cs typeface="Arial" pitchFamily="34" charset="0"/>
            </a:endParaRPr>
          </a:p>
          <a:p>
            <a:pPr algn="just" eaLnBrk="1" hangingPunct="1">
              <a:lnSpc>
                <a:spcPct val="80000"/>
              </a:lnSpc>
              <a:buFont typeface="Wingdings" pitchFamily="2" charset="2"/>
              <a:buChar char="Ø"/>
              <a:defRPr/>
            </a:pPr>
            <a:r>
              <a:rPr lang="sr-Latn-CS" sz="1800" dirty="0">
                <a:latin typeface="Arial" pitchFamily="34" charset="0"/>
                <a:cs typeface="Arial" pitchFamily="34" charset="0"/>
              </a:rPr>
              <a:t>По једној пре</a:t>
            </a:r>
            <a:r>
              <a:rPr lang="sr-Cyrl-CS" sz="1800" dirty="0">
                <a:latin typeface="Arial" pitchFamily="34" charset="0"/>
                <a:cs typeface="Arial" pitchFamily="34" charset="0"/>
              </a:rPr>
              <a:t>т</a:t>
            </a:r>
            <a:r>
              <a:rPr lang="sr-Latn-CS" sz="1800" dirty="0">
                <a:latin typeface="Arial" pitchFamily="34" charset="0"/>
                <a:cs typeface="Arial" pitchFamily="34" charset="0"/>
              </a:rPr>
              <a:t>поставци, Јулије Цезар се 48. године п.н.е. обрео у Александрији, где се нашао у вихору грађанског рата Клеопатре и Птоломеја Ди</a:t>
            </a:r>
            <a:r>
              <a:rPr lang="sr-Cyrl-CS" sz="1800" dirty="0">
                <a:latin typeface="Arial" pitchFamily="34" charset="0"/>
                <a:cs typeface="Arial" pitchFamily="34" charset="0"/>
              </a:rPr>
              <a:t>о</a:t>
            </a:r>
            <a:r>
              <a:rPr lang="sr-Latn-CS" sz="1800" dirty="0">
                <a:latin typeface="Arial" pitchFamily="34" charset="0"/>
                <a:cs typeface="Arial" pitchFamily="34" charset="0"/>
              </a:rPr>
              <a:t>ниса.</a:t>
            </a:r>
            <a:endParaRPr lang="sr-Cyrl-CS" sz="1800" dirty="0">
              <a:latin typeface="Arial" pitchFamily="34" charset="0"/>
              <a:cs typeface="Arial" pitchFamily="34" charset="0"/>
            </a:endParaRPr>
          </a:p>
          <a:p>
            <a:pPr algn="just" eaLnBrk="1" hangingPunct="1">
              <a:lnSpc>
                <a:spcPct val="80000"/>
              </a:lnSpc>
              <a:buFont typeface="Wingdings" pitchFamily="2" charset="2"/>
              <a:buChar char="Ø"/>
              <a:defRPr/>
            </a:pPr>
            <a:endParaRPr lang="sr-Cyrl-CS" sz="1800" dirty="0">
              <a:latin typeface="Arial" pitchFamily="34" charset="0"/>
              <a:cs typeface="Arial" pitchFamily="34" charset="0"/>
            </a:endParaRPr>
          </a:p>
          <a:p>
            <a:pPr algn="just" eaLnBrk="1" hangingPunct="1">
              <a:lnSpc>
                <a:spcPct val="80000"/>
              </a:lnSpc>
              <a:buFont typeface="Wingdings" pitchFamily="2" charset="2"/>
              <a:buChar char="Ø"/>
              <a:defRPr/>
            </a:pPr>
            <a:r>
              <a:rPr lang="sr-Latn-CS" sz="1800" dirty="0">
                <a:latin typeface="Arial" pitchFamily="34" charset="0"/>
                <a:cs typeface="Arial" pitchFamily="34" charset="0"/>
              </a:rPr>
              <a:t>У општем метежу Цезар је запалио бродове, бојећи се да флота не падне у руке побуњеницима. У пожару који се хаотично ширио изгорео је и један део Александријске библиотеке. </a:t>
            </a:r>
            <a:endParaRPr lang="sr-Cyrl-CS" sz="1800" dirty="0">
              <a:latin typeface="Arial" pitchFamily="34" charset="0"/>
              <a:cs typeface="Arial" pitchFamily="34" charset="0"/>
            </a:endParaRPr>
          </a:p>
          <a:p>
            <a:pPr algn="just" eaLnBrk="1" hangingPunct="1">
              <a:lnSpc>
                <a:spcPct val="80000"/>
              </a:lnSpc>
              <a:buFont typeface="Wingdings" pitchFamily="2" charset="2"/>
              <a:buChar char="Ø"/>
              <a:defRPr/>
            </a:pPr>
            <a:endParaRPr lang="sr-Cyrl-CS" sz="1800" dirty="0">
              <a:latin typeface="Arial" pitchFamily="34" charset="0"/>
              <a:cs typeface="Arial" pitchFamily="34" charset="0"/>
            </a:endParaRPr>
          </a:p>
          <a:p>
            <a:pPr algn="just" eaLnBrk="1" hangingPunct="1">
              <a:lnSpc>
                <a:spcPct val="80000"/>
              </a:lnSpc>
              <a:buFont typeface="Wingdings" pitchFamily="2" charset="2"/>
              <a:buChar char="Ø"/>
              <a:defRPr/>
            </a:pPr>
            <a:r>
              <a:rPr lang="sr-Latn-CS" sz="1800" dirty="0">
                <a:latin typeface="Arial" pitchFamily="34" charset="0"/>
                <a:cs typeface="Arial" pitchFamily="34" charset="0"/>
              </a:rPr>
              <a:t>Преко 40.000 томова је било похрањено у силосима близу луке кој</a:t>
            </a:r>
            <a:r>
              <a:rPr lang="sr-Cyrl-RS" sz="1800" dirty="0">
                <a:latin typeface="Arial" pitchFamily="34" charset="0"/>
                <a:cs typeface="Arial" pitchFamily="34" charset="0"/>
              </a:rPr>
              <a:t>и</a:t>
            </a:r>
            <a:r>
              <a:rPr lang="sr-Latn-CS" sz="1800" dirty="0">
                <a:latin typeface="Arial" pitchFamily="34" charset="0"/>
                <a:cs typeface="Arial" pitchFamily="34" charset="0"/>
              </a:rPr>
              <a:t> су наводно изгорели када је Јулије Цезар запалио флоту свог највећег ривала - Клеопатриног брата.</a:t>
            </a:r>
            <a:endParaRPr lang="sr-Cyrl-RS" sz="1800" dirty="0">
              <a:latin typeface="Arial" pitchFamily="34" charset="0"/>
              <a:cs typeface="Arial" pitchFamily="34" charset="0"/>
            </a:endParaRPr>
          </a:p>
          <a:p>
            <a:pPr algn="just" eaLnBrk="1" hangingPunct="1">
              <a:lnSpc>
                <a:spcPct val="80000"/>
              </a:lnSpc>
              <a:buFont typeface="Wingdings" pitchFamily="2" charset="2"/>
              <a:buChar char="Ø"/>
              <a:defRPr/>
            </a:pPr>
            <a:endParaRPr lang="sr-Cyrl-RS" sz="1800" dirty="0">
              <a:latin typeface="Arial" pitchFamily="34" charset="0"/>
              <a:cs typeface="Arial" pitchFamily="34" charset="0"/>
            </a:endParaRPr>
          </a:p>
          <a:p>
            <a:pPr algn="just">
              <a:buFont typeface="Wingdings" pitchFamily="2" charset="2"/>
              <a:buChar char="Ø"/>
              <a:defRPr/>
            </a:pPr>
            <a:r>
              <a:rPr lang="sr-Latn-CS" sz="1800" dirty="0">
                <a:latin typeface="Arial" pitchFamily="34" charset="0"/>
                <a:cs typeface="Arial" pitchFamily="34" charset="0"/>
              </a:rPr>
              <a:t> Поред ове, постоји и теорија по којој је Цезарова војска 47. године пре нове ере уништила главни део, онај у Музеју</a:t>
            </a:r>
            <a:r>
              <a:rPr lang="sr-Cyrl-CS" sz="1800" dirty="0">
                <a:latin typeface="Arial" pitchFamily="34" charset="0"/>
                <a:cs typeface="Arial" pitchFamily="34" charset="0"/>
              </a:rPr>
              <a:t>.</a:t>
            </a:r>
          </a:p>
          <a:p>
            <a:pPr algn="just">
              <a:buFont typeface="Wingdings" pitchFamily="2" charset="2"/>
              <a:buChar char="Ø"/>
              <a:defRPr/>
            </a:pPr>
            <a:endParaRPr lang="sr-Cyrl-CS" sz="1800" dirty="0">
              <a:latin typeface="Arial" pitchFamily="34" charset="0"/>
              <a:cs typeface="Arial" pitchFamily="34" charset="0"/>
            </a:endParaRPr>
          </a:p>
          <a:p>
            <a:pPr algn="just">
              <a:buFont typeface="Wingdings" pitchFamily="2" charset="2"/>
              <a:buChar char="Ø"/>
              <a:defRPr/>
            </a:pPr>
            <a:r>
              <a:rPr lang="sr-Cyrl-CS" sz="1800" dirty="0">
                <a:latin typeface="Arial" pitchFamily="34" charset="0"/>
                <a:cs typeface="Arial" pitchFamily="34" charset="0"/>
              </a:rPr>
              <a:t>Д</a:t>
            </a:r>
            <a:r>
              <a:rPr lang="sr-Latn-CS" sz="1800" dirty="0">
                <a:latin typeface="Arial" pitchFamily="34" charset="0"/>
                <a:cs typeface="Arial" pitchFamily="34" charset="0"/>
              </a:rPr>
              <a:t>руга два потенцијална кривца која се помињу током многих векова - хришћански патријарх Теофил с краја четвртог века и муслимански калиф Оман из седмог века – уништили</a:t>
            </a:r>
            <a:r>
              <a:rPr lang="sr-Cyrl-CS" sz="1800" dirty="0">
                <a:latin typeface="Arial" pitchFamily="34" charset="0"/>
                <a:cs typeface="Arial" pitchFamily="34" charset="0"/>
              </a:rPr>
              <a:t> су</a:t>
            </a:r>
            <a:r>
              <a:rPr lang="sr-Latn-CS" sz="1800" dirty="0">
                <a:latin typeface="Arial" pitchFamily="34" charset="0"/>
                <a:cs typeface="Arial" pitchFamily="34" charset="0"/>
              </a:rPr>
              <a:t> остатак у Серапису. </a:t>
            </a:r>
            <a:endParaRPr lang="en-US" sz="1800" dirty="0">
              <a:latin typeface="Arial" pitchFamily="34" charset="0"/>
              <a:cs typeface="Arial" pitchFamily="34" charset="0"/>
            </a:endParaRPr>
          </a:p>
          <a:p>
            <a:pPr algn="just" eaLnBrk="1" hangingPunct="1">
              <a:lnSpc>
                <a:spcPct val="80000"/>
              </a:lnSpc>
              <a:buFont typeface="Wingdings" pitchFamily="2" charset="2"/>
              <a:buChar char="Ø"/>
              <a:defRPr/>
            </a:pPr>
            <a:endParaRPr lang="sr-Cyrl-RS" sz="1800" dirty="0">
              <a:latin typeface="Arial" pitchFamily="34" charset="0"/>
              <a:cs typeface="Arial" pitchFamily="34" charset="0"/>
            </a:endParaRPr>
          </a:p>
          <a:p>
            <a:pPr algn="just" eaLnBrk="1" hangingPunct="1">
              <a:lnSpc>
                <a:spcPct val="80000"/>
              </a:lnSpc>
              <a:buFont typeface="Wingdings" pitchFamily="2" charset="2"/>
              <a:buChar char="Ø"/>
              <a:defRPr/>
            </a:pPr>
            <a:endParaRPr lang="sr-Cyrl-RS" sz="1800" dirty="0">
              <a:latin typeface="Arial" pitchFamily="34" charset="0"/>
              <a:cs typeface="Arial" pitchFamily="34" charset="0"/>
            </a:endParaRPr>
          </a:p>
          <a:p>
            <a:pPr algn="just" eaLnBrk="1" hangingPunct="1">
              <a:lnSpc>
                <a:spcPct val="80000"/>
              </a:lnSpc>
              <a:buFont typeface="Wingdings" pitchFamily="2" charset="2"/>
              <a:buChar char="Ø"/>
              <a:defRPr/>
            </a:pPr>
            <a:endParaRPr lang="en-US" sz="1800" dirty="0">
              <a:latin typeface="Arial" pitchFamily="34" charset="0"/>
              <a:cs typeface="Arial" pitchFamily="34" charset="0"/>
            </a:endParaRPr>
          </a:p>
        </p:txBody>
      </p:sp>
    </p:spTree>
    <p:extLst>
      <p:ext uri="{BB962C8B-B14F-4D97-AF65-F5344CB8AC3E}">
        <p14:creationId xmlns:p14="http://schemas.microsoft.com/office/powerpoint/2010/main" val="116359827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idx="1"/>
          </p:nvPr>
        </p:nvSpPr>
        <p:spPr>
          <a:xfrm>
            <a:off x="0" y="1196752"/>
            <a:ext cx="8964488" cy="5870575"/>
          </a:xfrm>
        </p:spPr>
        <p:txBody>
          <a:bodyPr/>
          <a:lstStyle/>
          <a:p>
            <a:pPr eaLnBrk="1" hangingPunct="1">
              <a:lnSpc>
                <a:spcPct val="80000"/>
              </a:lnSpc>
              <a:buFont typeface="Wingdings" pitchFamily="2" charset="2"/>
              <a:buNone/>
              <a:defRPr/>
            </a:pPr>
            <a:r>
              <a:rPr lang="sr-Latn-CS" sz="800" dirty="0"/>
              <a:t> </a:t>
            </a:r>
            <a:endParaRPr lang="sr-Latn-CS" sz="800" b="1" dirty="0"/>
          </a:p>
          <a:p>
            <a:pPr algn="ctr" eaLnBrk="1" hangingPunct="1">
              <a:lnSpc>
                <a:spcPct val="80000"/>
              </a:lnSpc>
              <a:buFont typeface="Wingdings" pitchFamily="2" charset="2"/>
              <a:buNone/>
              <a:defRPr/>
            </a:pPr>
            <a:r>
              <a:rPr lang="sr-Latn-CS" sz="2400" b="1" u="sng" dirty="0"/>
              <a:t>Клеопатрина библиотека</a:t>
            </a:r>
            <a:endParaRPr lang="sr-Cyrl-RS" sz="2400" b="1" u="sng" dirty="0"/>
          </a:p>
          <a:p>
            <a:pPr algn="ctr" eaLnBrk="1" hangingPunct="1">
              <a:lnSpc>
                <a:spcPct val="80000"/>
              </a:lnSpc>
              <a:buFont typeface="Wingdings" pitchFamily="2" charset="2"/>
              <a:buNone/>
              <a:defRPr/>
            </a:pPr>
            <a:endParaRPr lang="sr-Cyrl-CS" sz="2400" b="1" u="sng" dirty="0"/>
          </a:p>
          <a:p>
            <a:pPr algn="just" eaLnBrk="1" hangingPunct="1">
              <a:lnSpc>
                <a:spcPct val="80000"/>
              </a:lnSpc>
              <a:buFont typeface="Wingdings" pitchFamily="2" charset="2"/>
              <a:buNone/>
              <a:defRPr/>
            </a:pPr>
            <a:endParaRPr lang="sr-Latn-CS" sz="1800" dirty="0">
              <a:latin typeface="Arial" pitchFamily="34" charset="0"/>
              <a:cs typeface="Arial" pitchFamily="34" charset="0"/>
            </a:endParaRPr>
          </a:p>
          <a:p>
            <a:pPr algn="just" eaLnBrk="1" hangingPunct="1">
              <a:lnSpc>
                <a:spcPct val="80000"/>
              </a:lnSpc>
              <a:buFont typeface="Wingdings" pitchFamily="2" charset="2"/>
              <a:buChar char="Ø"/>
              <a:defRPr/>
            </a:pPr>
            <a:r>
              <a:rPr lang="sr-Latn-CS" sz="1800" dirty="0">
                <a:latin typeface="Arial" pitchFamily="34" charset="0"/>
                <a:cs typeface="Arial" pitchFamily="34" charset="0"/>
              </a:rPr>
              <a:t>Свесна непроцењивог губитка након пожара</a:t>
            </a:r>
            <a:r>
              <a:rPr lang="sr-Cyrl-RS" sz="1800" dirty="0">
                <a:latin typeface="Arial" pitchFamily="34" charset="0"/>
                <a:cs typeface="Arial" pitchFamily="34" charset="0"/>
              </a:rPr>
              <a:t>,</a:t>
            </a:r>
            <a:r>
              <a:rPr lang="sr-Latn-CS" sz="1800" dirty="0">
                <a:latin typeface="Arial" pitchFamily="34" charset="0"/>
                <a:cs typeface="Arial" pitchFamily="34" charset="0"/>
              </a:rPr>
              <a:t> Клеопатра на другом крају града подиже нову Александријску библиотеку, која ће у наредних </a:t>
            </a:r>
            <a:r>
              <a:rPr lang="sr-Cyrl-CS" sz="1800" dirty="0">
                <a:latin typeface="Arial" pitchFamily="34" charset="0"/>
                <a:cs typeface="Arial" pitchFamily="34" charset="0"/>
              </a:rPr>
              <a:t>400 </a:t>
            </a:r>
            <a:r>
              <a:rPr lang="sr-Latn-CS" sz="1800" dirty="0">
                <a:latin typeface="Arial" pitchFamily="34" charset="0"/>
                <a:cs typeface="Arial" pitchFamily="34" charset="0"/>
              </a:rPr>
              <a:t>година бити центар писане речи, културе и науке све до 391. године и едикта императора Теодосија, великог поборника хришћанства који је забрањивао друге религије.</a:t>
            </a:r>
            <a:endParaRPr lang="sr-Cyrl-CS" sz="1800" dirty="0">
              <a:latin typeface="Arial" pitchFamily="34" charset="0"/>
              <a:cs typeface="Arial" pitchFamily="34" charset="0"/>
            </a:endParaRPr>
          </a:p>
          <a:p>
            <a:pPr algn="just" eaLnBrk="1" hangingPunct="1">
              <a:lnSpc>
                <a:spcPct val="80000"/>
              </a:lnSpc>
              <a:buFont typeface="Wingdings" pitchFamily="2" charset="2"/>
              <a:buChar char="Ø"/>
              <a:defRPr/>
            </a:pPr>
            <a:endParaRPr lang="sr-Cyrl-CS" sz="1800" dirty="0">
              <a:latin typeface="Arial" pitchFamily="34" charset="0"/>
              <a:cs typeface="Arial" pitchFamily="34" charset="0"/>
            </a:endParaRPr>
          </a:p>
          <a:p>
            <a:pPr algn="just" eaLnBrk="1" hangingPunct="1">
              <a:lnSpc>
                <a:spcPct val="80000"/>
              </a:lnSpc>
              <a:buFont typeface="Wingdings" pitchFamily="2" charset="2"/>
              <a:buChar char="Ø"/>
              <a:defRPr/>
            </a:pPr>
            <a:r>
              <a:rPr lang="sr-Latn-CS" sz="1800" dirty="0">
                <a:latin typeface="Arial" pitchFamily="34" charset="0"/>
                <a:cs typeface="Arial" pitchFamily="34" charset="0"/>
              </a:rPr>
              <a:t>Те године, предво</a:t>
            </a:r>
            <a:r>
              <a:rPr lang="sr-Cyrl-CS" sz="1800" dirty="0">
                <a:latin typeface="Arial" pitchFamily="34" charset="0"/>
                <a:cs typeface="Arial" pitchFamily="34" charset="0"/>
              </a:rPr>
              <a:t>ђ</a:t>
            </a:r>
            <a:r>
              <a:rPr lang="sr-Latn-CS" sz="1800" dirty="0">
                <a:latin typeface="Arial" pitchFamily="34" charset="0"/>
                <a:cs typeface="Arial" pitchFamily="34" charset="0"/>
              </a:rPr>
              <a:t>ена Теофилом, александријским патријархом, разјарена маса хришћана је улицама Александрије уништ</a:t>
            </a:r>
            <a:r>
              <a:rPr lang="sr-Cyrl-CS" sz="1800" dirty="0">
                <a:latin typeface="Arial" pitchFamily="34" charset="0"/>
                <a:cs typeface="Arial" pitchFamily="34" charset="0"/>
              </a:rPr>
              <a:t>авала</a:t>
            </a:r>
            <a:r>
              <a:rPr lang="sr-Latn-CS" sz="1800" dirty="0">
                <a:latin typeface="Arial" pitchFamily="34" charset="0"/>
                <a:cs typeface="Arial" pitchFamily="34" charset="0"/>
              </a:rPr>
              <a:t> све што је представљало везу са паганством.</a:t>
            </a:r>
            <a:endParaRPr lang="sr-Cyrl-CS" sz="1800" dirty="0">
              <a:latin typeface="Arial" pitchFamily="34" charset="0"/>
              <a:cs typeface="Arial" pitchFamily="34" charset="0"/>
            </a:endParaRPr>
          </a:p>
          <a:p>
            <a:pPr algn="just" eaLnBrk="1" hangingPunct="1">
              <a:lnSpc>
                <a:spcPct val="80000"/>
              </a:lnSpc>
              <a:buFont typeface="Wingdings" pitchFamily="2" charset="2"/>
              <a:buChar char="Ø"/>
              <a:defRPr/>
            </a:pPr>
            <a:endParaRPr lang="sr-Cyrl-CS" sz="1800" dirty="0">
              <a:latin typeface="Arial" pitchFamily="34" charset="0"/>
              <a:cs typeface="Arial" pitchFamily="34" charset="0"/>
            </a:endParaRPr>
          </a:p>
          <a:p>
            <a:pPr algn="just" eaLnBrk="1" hangingPunct="1">
              <a:lnSpc>
                <a:spcPct val="80000"/>
              </a:lnSpc>
              <a:buFont typeface="Wingdings" pitchFamily="2" charset="2"/>
              <a:buChar char="Ø"/>
              <a:defRPr/>
            </a:pPr>
            <a:r>
              <a:rPr lang="ru-RU" sz="1800" dirty="0">
                <a:latin typeface="Arial" pitchFamily="34" charset="0"/>
                <a:cs typeface="Arial" pitchFamily="34" charset="0"/>
              </a:rPr>
              <a:t>На мети су се нашли храмови и уметничка дела везана за античке богове, али и инситуције, а међу њима и Александријска библиотека.</a:t>
            </a:r>
          </a:p>
          <a:p>
            <a:pPr algn="just" eaLnBrk="1" hangingPunct="1">
              <a:lnSpc>
                <a:spcPct val="80000"/>
              </a:lnSpc>
              <a:buFont typeface="Wingdings" pitchFamily="2" charset="2"/>
              <a:buChar char="Ø"/>
              <a:defRPr/>
            </a:pPr>
            <a:endParaRPr lang="ru-RU" sz="1800" dirty="0">
              <a:latin typeface="Arial" pitchFamily="34" charset="0"/>
              <a:cs typeface="Arial" pitchFamily="34" charset="0"/>
            </a:endParaRPr>
          </a:p>
          <a:p>
            <a:pPr algn="just" eaLnBrk="1" hangingPunct="1">
              <a:lnSpc>
                <a:spcPct val="80000"/>
              </a:lnSpc>
              <a:buFont typeface="Wingdings" pitchFamily="2" charset="2"/>
              <a:buChar char="Ø"/>
              <a:defRPr/>
            </a:pPr>
            <a:r>
              <a:rPr lang="sr-Cyrl-CS" sz="1800" dirty="0">
                <a:latin typeface="Arial" pitchFamily="34" charset="0"/>
                <a:cs typeface="Arial" pitchFamily="34" charset="0"/>
              </a:rPr>
              <a:t>Т</a:t>
            </a:r>
            <a:r>
              <a:rPr lang="sr-Latn-CS" sz="1800" dirty="0">
                <a:latin typeface="Arial" pitchFamily="34" charset="0"/>
                <a:cs typeface="Arial" pitchFamily="34" charset="0"/>
              </a:rPr>
              <a:t>о је био дефинитиван крај античког света и највећег храма знања и културе</a:t>
            </a:r>
            <a:r>
              <a:rPr lang="sr-Latn-CS" sz="1800" dirty="0"/>
              <a:t>.</a:t>
            </a:r>
            <a:endParaRPr lang="en-US" sz="1800" dirty="0"/>
          </a:p>
          <a:p>
            <a:pPr eaLnBrk="1" hangingPunct="1">
              <a:lnSpc>
                <a:spcPct val="80000"/>
              </a:lnSpc>
              <a:defRPr/>
            </a:pPr>
            <a:endParaRPr lang="en-US" sz="2000" dirty="0"/>
          </a:p>
        </p:txBody>
      </p:sp>
    </p:spTree>
    <p:extLst>
      <p:ext uri="{BB962C8B-B14F-4D97-AF65-F5344CB8AC3E}">
        <p14:creationId xmlns:p14="http://schemas.microsoft.com/office/powerpoint/2010/main" val="70099783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8229600" cy="1143000"/>
          </a:xfrm>
        </p:spPr>
        <p:txBody>
          <a:bodyPr/>
          <a:lstStyle/>
          <a:p>
            <a:r>
              <a:rPr lang="sr-Cyrl-RS" dirty="0"/>
              <a:t>Библиотеке и интернет</a:t>
            </a:r>
            <a:endParaRPr lang="sr-Latn-CS" dirty="0"/>
          </a:p>
        </p:txBody>
      </p:sp>
      <p:sp>
        <p:nvSpPr>
          <p:cNvPr id="3" name="Content Placeholder 2"/>
          <p:cNvSpPr>
            <a:spLocks noGrp="1"/>
          </p:cNvSpPr>
          <p:nvPr>
            <p:ph idx="1"/>
          </p:nvPr>
        </p:nvSpPr>
        <p:spPr>
          <a:xfrm>
            <a:off x="0" y="1268760"/>
            <a:ext cx="9144000" cy="5400600"/>
          </a:xfrm>
        </p:spPr>
        <p:txBody>
          <a:bodyPr>
            <a:noAutofit/>
          </a:bodyPr>
          <a:lstStyle/>
          <a:p>
            <a:pPr algn="just">
              <a:lnSpc>
                <a:spcPct val="120000"/>
              </a:lnSpc>
              <a:spcBef>
                <a:spcPts val="0"/>
              </a:spcBef>
              <a:buFont typeface="Wingdings" pitchFamily="2" charset="2"/>
              <a:buChar char="Ø"/>
            </a:pPr>
            <a:r>
              <a:rPr lang="sr-Cyrl-RS" sz="1600" dirty="0">
                <a:latin typeface="Arial" pitchFamily="34" charset="0"/>
                <a:cs typeface="Arial" pitchFamily="34" charset="0"/>
              </a:rPr>
              <a:t>Када о Интернету говоримо имајући у виду библиотеке, њихове услуге, те потребе и интересе корисника библиотека, можемо рећи да је Мрежа донела само предности.</a:t>
            </a:r>
          </a:p>
          <a:p>
            <a:pPr algn="just">
              <a:lnSpc>
                <a:spcPct val="120000"/>
              </a:lnSpc>
              <a:spcBef>
                <a:spcPts val="0"/>
              </a:spcBef>
              <a:buFont typeface="Wingdings" pitchFamily="2" charset="2"/>
              <a:buChar char="Ø"/>
            </a:pPr>
            <a:endParaRPr lang="sr-Cyrl-RS" sz="1600" dirty="0">
              <a:latin typeface="Arial" pitchFamily="34" charset="0"/>
              <a:cs typeface="Arial" pitchFamily="34" charset="0"/>
            </a:endParaRPr>
          </a:p>
          <a:p>
            <a:pPr algn="just">
              <a:lnSpc>
                <a:spcPct val="120000"/>
              </a:lnSpc>
              <a:spcBef>
                <a:spcPts val="0"/>
              </a:spcBef>
              <a:buFont typeface="Wingdings" pitchFamily="2" charset="2"/>
              <a:buChar char="Ø"/>
            </a:pPr>
            <a:r>
              <a:rPr lang="sr-Cyrl-RS" sz="1600" dirty="0">
                <a:latin typeface="Arial" pitchFamily="34" charset="0"/>
                <a:cs typeface="Arial" pitchFamily="34" charset="0"/>
              </a:rPr>
              <a:t>Количина података доступних посредством Интернета не може се ни замислити; многи су веома вредни, од непроцењиве користи – стављени су на располагање резултати дуготрајног и посвећеног рада људи са разних страна света; наравно, има и мање употребљивих и потпуно неупотребљивих.</a:t>
            </a:r>
          </a:p>
          <a:p>
            <a:pPr algn="just">
              <a:lnSpc>
                <a:spcPct val="120000"/>
              </a:lnSpc>
              <a:spcBef>
                <a:spcPts val="0"/>
              </a:spcBef>
              <a:buFont typeface="Wingdings" pitchFamily="2" charset="2"/>
              <a:buChar char="Ø"/>
            </a:pPr>
            <a:endParaRPr lang="sr-Cyrl-RS" sz="1600" dirty="0">
              <a:latin typeface="Arial" pitchFamily="34" charset="0"/>
              <a:cs typeface="Arial" pitchFamily="34" charset="0"/>
            </a:endParaRPr>
          </a:p>
          <a:p>
            <a:pPr algn="just">
              <a:lnSpc>
                <a:spcPct val="120000"/>
              </a:lnSpc>
              <a:spcBef>
                <a:spcPts val="0"/>
              </a:spcBef>
              <a:buFont typeface="Wingdings" pitchFamily="2" charset="2"/>
              <a:buChar char="Ø"/>
            </a:pPr>
            <a:r>
              <a:rPr lang="sr-Cyrl-RS" sz="1600" dirty="0">
                <a:latin typeface="Arial" pitchFamily="34" charset="0"/>
                <a:cs typeface="Arial" pitchFamily="34" charset="0"/>
              </a:rPr>
              <a:t>Имајући у виду да су се током протеклих пар стотина година библиотекари извештили да пронађу праве ствари, приреде их и учине доступним мање вештим корисницима и да су се залагали за слободу мишљења и изражавања, слободан приступ информацијама за све, прихватићемо Интернет као најзначајније достигнуће нашег доба.</a:t>
            </a:r>
          </a:p>
          <a:p>
            <a:pPr algn="just">
              <a:lnSpc>
                <a:spcPct val="120000"/>
              </a:lnSpc>
              <a:spcBef>
                <a:spcPts val="0"/>
              </a:spcBef>
              <a:buFont typeface="Wingdings" pitchFamily="2" charset="2"/>
              <a:buChar char="Ø"/>
            </a:pPr>
            <a:endParaRPr lang="sr-Cyrl-RS" sz="1600" dirty="0">
              <a:latin typeface="Arial" pitchFamily="34" charset="0"/>
              <a:cs typeface="Arial" pitchFamily="34" charset="0"/>
            </a:endParaRPr>
          </a:p>
          <a:p>
            <a:pPr algn="just">
              <a:lnSpc>
                <a:spcPct val="120000"/>
              </a:lnSpc>
              <a:spcBef>
                <a:spcPts val="0"/>
              </a:spcBef>
              <a:buFont typeface="Wingdings" pitchFamily="2" charset="2"/>
              <a:buChar char="Ø"/>
            </a:pPr>
            <a:r>
              <a:rPr lang="sr-Cyrl-RS" sz="1600" dirty="0">
                <a:latin typeface="Arial" pitchFamily="34" charset="0"/>
                <a:cs typeface="Arial" pitchFamily="34" charset="0"/>
              </a:rPr>
              <a:t>Интернет је од непроцењиве користи за библиотеке и њихове кориснике, јер поред обезбеђења ефикасне комуникације и размене информација, омогућава приступ хиљадама електронских каталога и небројеним електронским документима.</a:t>
            </a:r>
          </a:p>
          <a:p>
            <a:pPr algn="just">
              <a:lnSpc>
                <a:spcPct val="120000"/>
              </a:lnSpc>
              <a:spcBef>
                <a:spcPts val="0"/>
              </a:spcBef>
              <a:buFont typeface="Wingdings" pitchFamily="2" charset="2"/>
              <a:buChar char="Ø"/>
            </a:pPr>
            <a:endParaRPr lang="sr-Cyrl-RS" sz="1600" dirty="0">
              <a:latin typeface="Arial" pitchFamily="34" charset="0"/>
              <a:cs typeface="Arial" pitchFamily="34" charset="0"/>
            </a:endParaRPr>
          </a:p>
          <a:p>
            <a:pPr algn="just">
              <a:lnSpc>
                <a:spcPct val="120000"/>
              </a:lnSpc>
              <a:spcBef>
                <a:spcPts val="0"/>
              </a:spcBef>
              <a:buFont typeface="Wingdings" pitchFamily="2" charset="2"/>
              <a:buChar char="Ø"/>
            </a:pPr>
            <a:r>
              <a:rPr lang="sr-Cyrl-RS" sz="1600" dirty="0">
                <a:latin typeface="Arial" pitchFamily="34" charset="0"/>
                <a:cs typeface="Arial" pitchFamily="34" charset="0"/>
              </a:rPr>
              <a:t>Библиотеке у Србији постављају веб сајтове почев од 1996. године. </a:t>
            </a:r>
          </a:p>
          <a:p>
            <a:pPr algn="just"/>
            <a:endParaRPr lang="sr-Latn-CS" sz="1200"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Cyrl-RS" sz="2800" b="1" dirty="0">
                <a:latin typeface="Arial" pitchFamily="34" charset="0"/>
                <a:cs typeface="Arial" pitchFamily="34" charset="0"/>
              </a:rPr>
              <a:t>ДИГИТАЛНЕ И ХИБРИДНЕ БИБЛИОТЕКЕ</a:t>
            </a:r>
            <a:endParaRPr lang="sr-Latn-CS" sz="2800" b="1" dirty="0">
              <a:latin typeface="Arial" pitchFamily="34" charset="0"/>
              <a:cs typeface="Arial" pitchFamily="34" charset="0"/>
            </a:endParaRPr>
          </a:p>
        </p:txBody>
      </p:sp>
      <p:sp>
        <p:nvSpPr>
          <p:cNvPr id="3" name="Content Placeholder 2"/>
          <p:cNvSpPr>
            <a:spLocks noGrp="1"/>
          </p:cNvSpPr>
          <p:nvPr>
            <p:ph idx="1"/>
          </p:nvPr>
        </p:nvSpPr>
        <p:spPr>
          <a:xfrm>
            <a:off x="14519" y="980728"/>
            <a:ext cx="9144000" cy="5544616"/>
          </a:xfrm>
        </p:spPr>
        <p:txBody>
          <a:bodyPr>
            <a:normAutofit/>
          </a:bodyPr>
          <a:lstStyle/>
          <a:p>
            <a:pPr algn="just">
              <a:buFont typeface="Wingdings" pitchFamily="2" charset="2"/>
              <a:buChar char="Ø"/>
            </a:pPr>
            <a:endParaRPr lang="sr-Cyrl-RS" sz="1800" dirty="0">
              <a:latin typeface="Arial" pitchFamily="34" charset="0"/>
              <a:cs typeface="Arial" pitchFamily="34" charset="0"/>
            </a:endParaRPr>
          </a:p>
          <a:p>
            <a:pPr algn="just">
              <a:buFont typeface="Wingdings" pitchFamily="2" charset="2"/>
              <a:buChar char="Ø"/>
            </a:pPr>
            <a:endParaRPr lang="sr-Cyrl-RS" sz="1800" dirty="0">
              <a:latin typeface="Arial" pitchFamily="34" charset="0"/>
              <a:cs typeface="Arial" pitchFamily="34" charset="0"/>
            </a:endParaRPr>
          </a:p>
          <a:p>
            <a:pPr algn="just">
              <a:buFont typeface="Wingdings" pitchFamily="2" charset="2"/>
              <a:buChar char="Ø"/>
            </a:pPr>
            <a:r>
              <a:rPr lang="sr-Cyrl-RS" sz="1800" dirty="0">
                <a:latin typeface="Arial" pitchFamily="34" charset="0"/>
                <a:cs typeface="Arial" pitchFamily="34" charset="0"/>
              </a:rPr>
              <a:t>Збирке су сређене целине, препознатљиве како по врсти библиотечко-информационе грађе тако и по теми, садржају, пореклу, историјату, временском, географском или неком другом принципу.</a:t>
            </a:r>
          </a:p>
          <a:p>
            <a:pPr marL="0" indent="0" algn="just">
              <a:buNone/>
            </a:pPr>
            <a:endParaRPr lang="en-US" sz="1800" dirty="0">
              <a:latin typeface="Arial" pitchFamily="34" charset="0"/>
              <a:cs typeface="Arial" pitchFamily="34" charset="0"/>
            </a:endParaRPr>
          </a:p>
          <a:p>
            <a:pPr algn="just">
              <a:buFont typeface="Wingdings" pitchFamily="2" charset="2"/>
              <a:buChar char="Ø"/>
            </a:pPr>
            <a:r>
              <a:rPr lang="sr-Cyrl-RS" sz="1800" dirty="0">
                <a:latin typeface="Arial" pitchFamily="34" charset="0"/>
                <a:cs typeface="Arial" pitchFamily="34" charset="0"/>
              </a:rPr>
              <a:t>Дигитална библиотека представља збирку или збирке дигиталних публикација са припадајућим метаподацима потврђеног квалитета и значаја за културно или научно наслеђе, који су створени или прикупљени и организовани према националним и међународним принципима.</a:t>
            </a:r>
          </a:p>
          <a:p>
            <a:pPr marL="0" indent="0" algn="just">
              <a:buNone/>
            </a:pPr>
            <a:endParaRPr lang="sr-Cyrl-RS" sz="1800" dirty="0">
              <a:latin typeface="Arial" pitchFamily="34" charset="0"/>
              <a:cs typeface="Arial" pitchFamily="34" charset="0"/>
            </a:endParaRPr>
          </a:p>
          <a:p>
            <a:pPr algn="just">
              <a:buFont typeface="Wingdings" pitchFamily="2" charset="2"/>
              <a:buChar char="Ø"/>
            </a:pPr>
            <a:r>
              <a:rPr lang="sr-Cyrl-RS" sz="1800" dirty="0">
                <a:latin typeface="Arial" pitchFamily="34" charset="0"/>
                <a:cs typeface="Arial" pitchFamily="34" charset="0"/>
              </a:rPr>
              <a:t>Дигиталне збирке треба да буду доступне као логички повезане и одрживе целине, подржане неопходним услугама за претраживање и коришћење; ређе функционишу као завршене целине, а чешће су отворене и проширују се новим садржајима у дужем временском раздобљу.</a:t>
            </a:r>
          </a:p>
          <a:p>
            <a:pPr algn="just">
              <a:buFont typeface="Wingdings" pitchFamily="2" charset="2"/>
              <a:buChar char="Ø"/>
            </a:pPr>
            <a:endParaRPr lang="sr-Cyrl-RS" sz="1800" dirty="0">
              <a:latin typeface="Arial" pitchFamily="34" charset="0"/>
              <a:cs typeface="Arial" pitchFamily="34" charset="0"/>
            </a:endParaRPr>
          </a:p>
          <a:p>
            <a:pPr algn="just">
              <a:buFont typeface="Wingdings" pitchFamily="2" charset="2"/>
              <a:buChar char="Ø"/>
            </a:pPr>
            <a:r>
              <a:rPr lang="sr-Cyrl-RS" sz="1800" dirty="0">
                <a:latin typeface="Arial" pitchFamily="34" charset="0"/>
                <a:cs typeface="Arial" pitchFamily="34" charset="0"/>
              </a:rPr>
              <a:t>Дигитална публикација може да се нађе у више дигиталних библиотека копирањем или повезивањем у различите целине или збирке.</a:t>
            </a:r>
          </a:p>
          <a:p>
            <a:pPr algn="just">
              <a:buFont typeface="Wingdings" pitchFamily="2" charset="2"/>
              <a:buChar char="Ø"/>
            </a:pPr>
            <a:endParaRPr lang="sr-Cyrl-RS" sz="1800" dirty="0">
              <a:latin typeface="Arial" pitchFamily="34" charset="0"/>
              <a:cs typeface="Arial" pitchFamily="34" charset="0"/>
            </a:endParaRPr>
          </a:p>
          <a:p>
            <a:pPr algn="just">
              <a:buFont typeface="Wingdings" pitchFamily="2" charset="2"/>
              <a:buChar char="Ø"/>
            </a:pPr>
            <a:endParaRPr lang="sr-Latn-CS" sz="1800" dirty="0">
              <a:latin typeface="Arial" pitchFamily="34" charset="0"/>
              <a:cs typeface="Arial" pitchFamily="34" charset="0"/>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484784"/>
            <a:ext cx="9036496" cy="4525963"/>
          </a:xfrm>
        </p:spPr>
        <p:txBody>
          <a:bodyPr>
            <a:normAutofit lnSpcReduction="10000"/>
          </a:bodyPr>
          <a:lstStyle/>
          <a:p>
            <a:pPr algn="just">
              <a:buFont typeface="Wingdings" pitchFamily="2" charset="2"/>
              <a:buChar char="Ø"/>
            </a:pPr>
            <a:r>
              <a:rPr lang="sr-Latn-CS" sz="1800" dirty="0">
                <a:latin typeface="Arial" pitchFamily="34" charset="0"/>
                <a:cs typeface="Arial" pitchFamily="34" charset="0"/>
              </a:rPr>
              <a:t>Стварање или учешће у стварању великих дигиталних библиотека је најбољи начин да се постигне основни циљ дигитализације, а то је универзална доступност и демократичност приступа знањима</a:t>
            </a:r>
            <a:endParaRPr lang="sr-Cyrl-RS" sz="1800" dirty="0">
              <a:latin typeface="Arial" pitchFamily="34" charset="0"/>
              <a:cs typeface="Arial" pitchFamily="34" charset="0"/>
            </a:endParaRPr>
          </a:p>
          <a:p>
            <a:pPr algn="just">
              <a:buFont typeface="Wingdings" pitchFamily="2" charset="2"/>
              <a:buChar char="Ø"/>
            </a:pPr>
            <a:endParaRPr lang="sr-Cyrl-RS" sz="1800" dirty="0">
              <a:latin typeface="Arial" pitchFamily="34" charset="0"/>
              <a:cs typeface="Arial" pitchFamily="34" charset="0"/>
            </a:endParaRPr>
          </a:p>
          <a:p>
            <a:pPr algn="just">
              <a:buFont typeface="Wingdings" pitchFamily="2" charset="2"/>
              <a:buChar char="Ø"/>
            </a:pPr>
            <a:r>
              <a:rPr lang="sr-Cyrl-RS" sz="1800" dirty="0">
                <a:latin typeface="Arial" pitchFamily="34" charset="0"/>
                <a:cs typeface="Arial" pitchFamily="34" charset="0"/>
              </a:rPr>
              <a:t>Дигитализација</a:t>
            </a:r>
            <a:r>
              <a:rPr lang="sr-Latn-CS" sz="1800" dirty="0">
                <a:latin typeface="Arial" pitchFamily="34" charset="0"/>
                <a:cs typeface="Arial" pitchFamily="34" charset="0"/>
              </a:rPr>
              <a:t> омогућава тражење, примање и давање информација и идеја у било ком облику и без ограничења, што библиотекама пружа јасну основу да спроводе принципе савременог и напредног библиотекарства.</a:t>
            </a:r>
            <a:endParaRPr lang="sr-Cyrl-RS" sz="1800" dirty="0">
              <a:latin typeface="Arial" pitchFamily="34" charset="0"/>
              <a:cs typeface="Arial" pitchFamily="34" charset="0"/>
            </a:endParaRPr>
          </a:p>
          <a:p>
            <a:pPr algn="just">
              <a:buFont typeface="Wingdings" pitchFamily="2" charset="2"/>
              <a:buChar char="Ø"/>
            </a:pPr>
            <a:endParaRPr lang="sr-Cyrl-RS" sz="1800" dirty="0">
              <a:latin typeface="Arial" pitchFamily="34" charset="0"/>
              <a:cs typeface="Arial" pitchFamily="34" charset="0"/>
            </a:endParaRPr>
          </a:p>
          <a:p>
            <a:pPr algn="just">
              <a:buFont typeface="Wingdings" pitchFamily="2" charset="2"/>
              <a:buChar char="Ø"/>
            </a:pPr>
            <a:r>
              <a:rPr lang="sr-Latn-CS" sz="1800" dirty="0">
                <a:latin typeface="Arial" pitchFamily="34" charset="0"/>
                <a:cs typeface="Arial" pitchFamily="34" charset="0"/>
              </a:rPr>
              <a:t>Улога информационих установа и стручњака у савременом друштву, укључујући библиотеке и библиотекаре, састоји се у томе да се подржава оптимизација чувања и представљања информација, као и обезбеђивање приступа информацијама.</a:t>
            </a:r>
            <a:endParaRPr lang="sr-Cyrl-RS" sz="1800" dirty="0">
              <a:latin typeface="Arial" pitchFamily="34" charset="0"/>
              <a:cs typeface="Arial" pitchFamily="34" charset="0"/>
            </a:endParaRPr>
          </a:p>
          <a:p>
            <a:pPr algn="just">
              <a:buFont typeface="Wingdings" pitchFamily="2" charset="2"/>
              <a:buChar char="Ø"/>
            </a:pPr>
            <a:endParaRPr lang="sr-Cyrl-RS" sz="1800" dirty="0">
              <a:latin typeface="Arial" pitchFamily="34" charset="0"/>
              <a:cs typeface="Arial" pitchFamily="34" charset="0"/>
            </a:endParaRPr>
          </a:p>
          <a:p>
            <a:pPr algn="just">
              <a:buFont typeface="Wingdings" pitchFamily="2" charset="2"/>
              <a:buChar char="Ø"/>
            </a:pPr>
            <a:r>
              <a:rPr lang="sr-Latn-CS" sz="1800" dirty="0">
                <a:latin typeface="Arial" pitchFamily="34" charset="0"/>
                <a:cs typeface="Arial" pitchFamily="34" charset="0"/>
              </a:rPr>
              <a:t>Дигитализација је препозната као најприхватљивији начин за остваривање ових веома важних циљева поверених библиотекама, пре свих у области заштите културног и научног наслеђа. </a:t>
            </a:r>
          </a:p>
          <a:p>
            <a:endParaRPr lang="sr-Latn-CS"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44" y="1412776"/>
            <a:ext cx="9050940" cy="4525963"/>
          </a:xfrm>
        </p:spPr>
        <p:txBody>
          <a:bodyPr>
            <a:normAutofit lnSpcReduction="10000"/>
          </a:bodyPr>
          <a:lstStyle/>
          <a:p>
            <a:pPr algn="just">
              <a:buFont typeface="Wingdings" pitchFamily="2" charset="2"/>
              <a:buChar char="Ø"/>
            </a:pPr>
            <a:r>
              <a:rPr lang="sr-Cyrl-RS" sz="1800" dirty="0">
                <a:latin typeface="Arial" pitchFamily="34" charset="0"/>
                <a:cs typeface="Arial" pitchFamily="34" charset="0"/>
              </a:rPr>
              <a:t>Да би дигиталне библиотеке имале значаја за културно или научно наслеђе, потребно је да буду уређене и да метаподаци буду тако организовани да омогуће флексибилност, универзалну препознатљивост и отвореност за повезивање у уже и шире контексте, па самим тим и актуелност и дуговечност.</a:t>
            </a:r>
          </a:p>
          <a:p>
            <a:pPr algn="just">
              <a:buFont typeface="Wingdings" pitchFamily="2" charset="2"/>
              <a:buChar char="Ø"/>
            </a:pPr>
            <a:endParaRPr lang="sr-Cyrl-RS" sz="1800" dirty="0">
              <a:latin typeface="Arial" pitchFamily="34" charset="0"/>
              <a:cs typeface="Arial" pitchFamily="34" charset="0"/>
            </a:endParaRPr>
          </a:p>
          <a:p>
            <a:pPr algn="just">
              <a:buFont typeface="Wingdings" pitchFamily="2" charset="2"/>
              <a:buChar char="Ø"/>
            </a:pPr>
            <a:r>
              <a:rPr lang="sr-Cyrl-RS" sz="1800" dirty="0">
                <a:latin typeface="Arial" pitchFamily="34" charset="0"/>
                <a:cs typeface="Arial" pitchFamily="34" charset="0"/>
              </a:rPr>
              <a:t>У њима су сабране и публикације које су дигиталне или су припремљене из дигиталних форми, али у највећем броју то су публикације које су настале преписивањем у дигиталне форме.</a:t>
            </a:r>
          </a:p>
          <a:p>
            <a:pPr algn="just">
              <a:buFont typeface="Wingdings" pitchFamily="2" charset="2"/>
              <a:buChar char="Ø"/>
            </a:pPr>
            <a:endParaRPr lang="sr-Cyrl-RS" sz="1800" dirty="0">
              <a:latin typeface="Arial" pitchFamily="34" charset="0"/>
              <a:cs typeface="Arial" pitchFamily="34" charset="0"/>
            </a:endParaRPr>
          </a:p>
          <a:p>
            <a:pPr algn="just">
              <a:buFont typeface="Wingdings" pitchFamily="2" charset="2"/>
              <a:buChar char="Ø"/>
            </a:pPr>
            <a:r>
              <a:rPr lang="sr-Cyrl-RS" sz="1800" dirty="0">
                <a:latin typeface="Arial" pitchFamily="34" charset="0"/>
                <a:cs typeface="Arial" pitchFamily="34" charset="0"/>
              </a:rPr>
              <a:t>Без обзира на порекло, озбиљан задатак дигитализације је бављење процесима стварања дуговечности дигиталних форми.</a:t>
            </a:r>
          </a:p>
          <a:p>
            <a:pPr algn="just">
              <a:buFont typeface="Wingdings" pitchFamily="2" charset="2"/>
              <a:buChar char="Ø"/>
            </a:pPr>
            <a:endParaRPr lang="sr-Cyrl-RS" sz="1800" dirty="0">
              <a:latin typeface="Arial" pitchFamily="34" charset="0"/>
              <a:cs typeface="Arial" pitchFamily="34" charset="0"/>
            </a:endParaRPr>
          </a:p>
          <a:p>
            <a:pPr algn="just">
              <a:buFont typeface="Wingdings" pitchFamily="2" charset="2"/>
              <a:buChar char="Ø"/>
            </a:pPr>
            <a:r>
              <a:rPr lang="sr-Cyrl-RS" sz="1800" dirty="0">
                <a:latin typeface="Arial" pitchFamily="34" charset="0"/>
                <a:cs typeface="Arial" pitchFamily="34" charset="0"/>
              </a:rPr>
              <a:t>Дуговечност дигиталне библиотеке подразумева и функционалност која је потребна да се библиотека користи без обзира на промене рачунара, софтвера и других нових информационих алата.</a:t>
            </a:r>
            <a:endParaRPr lang="en-US" sz="1800" dirty="0">
              <a:latin typeface="Arial" pitchFamily="34" charset="0"/>
              <a:cs typeface="Arial" pitchFamily="34" charset="0"/>
            </a:endParaRPr>
          </a:p>
        </p:txBody>
      </p:sp>
    </p:spTree>
    <p:extLst>
      <p:ext uri="{BB962C8B-B14F-4D97-AF65-F5344CB8AC3E}">
        <p14:creationId xmlns:p14="http://schemas.microsoft.com/office/powerpoint/2010/main" val="69208006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809328"/>
            <a:ext cx="9036496" cy="6048672"/>
          </a:xfrm>
        </p:spPr>
        <p:txBody>
          <a:bodyPr>
            <a:normAutofit/>
          </a:bodyPr>
          <a:lstStyle/>
          <a:p>
            <a:pPr algn="just">
              <a:spcBef>
                <a:spcPts val="0"/>
              </a:spcBef>
              <a:buFont typeface="Wingdings" pitchFamily="2" charset="2"/>
              <a:buChar char="Ø"/>
            </a:pPr>
            <a:r>
              <a:rPr lang="sr-Cyrl-RS" sz="1800" dirty="0">
                <a:latin typeface="Arial" pitchFamily="34" charset="0"/>
                <a:cs typeface="Arial" pitchFamily="34" charset="0"/>
              </a:rPr>
              <a:t>Формирање дигиталне збирке је веома сложен и захтеван посао; најпре је потребно сагледати најважније опште циљеве дигитализације библиотечко-информационе грађе и извора као што су: </a:t>
            </a:r>
          </a:p>
          <a:p>
            <a:pPr algn="just">
              <a:spcBef>
                <a:spcPts val="0"/>
              </a:spcBef>
              <a:buFont typeface="Wingdings" pitchFamily="2" charset="2"/>
              <a:buChar char="ü"/>
            </a:pPr>
            <a:r>
              <a:rPr lang="sr-Cyrl-RS" sz="1800" dirty="0">
                <a:latin typeface="Arial" pitchFamily="34" charset="0"/>
                <a:cs typeface="Arial" pitchFamily="34" charset="0"/>
              </a:rPr>
              <a:t>универзална доступност информација,</a:t>
            </a:r>
          </a:p>
          <a:p>
            <a:pPr algn="just">
              <a:spcBef>
                <a:spcPts val="0"/>
              </a:spcBef>
              <a:buFont typeface="Wingdings" pitchFamily="2" charset="2"/>
              <a:buChar char="ü"/>
            </a:pPr>
            <a:r>
              <a:rPr lang="sr-Cyrl-RS" sz="1800" dirty="0">
                <a:latin typeface="Arial" pitchFamily="34" charset="0"/>
                <a:cs typeface="Arial" pitchFamily="34" charset="0"/>
              </a:rPr>
              <a:t>дуготрајно чување и представљање културног и научног наслеђа,</a:t>
            </a:r>
          </a:p>
          <a:p>
            <a:pPr algn="just">
              <a:spcBef>
                <a:spcPts val="0"/>
              </a:spcBef>
              <a:buFont typeface="Wingdings" pitchFamily="2" charset="2"/>
              <a:buChar char="ü"/>
            </a:pPr>
            <a:r>
              <a:rPr lang="sr-Cyrl-RS" sz="1800" dirty="0">
                <a:latin typeface="Arial" pitchFamily="34" charset="0"/>
                <a:cs typeface="Arial" pitchFamily="34" charset="0"/>
              </a:rPr>
              <a:t>физичка заштита библиотечко-информационе грађе и извора,</a:t>
            </a:r>
          </a:p>
          <a:p>
            <a:pPr algn="just">
              <a:spcBef>
                <a:spcPts val="0"/>
              </a:spcBef>
              <a:buFont typeface="Wingdings" pitchFamily="2" charset="2"/>
              <a:buChar char="ü"/>
            </a:pPr>
            <a:r>
              <a:rPr lang="sr-Cyrl-RS" sz="1800" dirty="0">
                <a:latin typeface="Arial" pitchFamily="34" charset="0"/>
                <a:cs typeface="Arial" pitchFamily="34" charset="0"/>
              </a:rPr>
              <a:t>стварање нових квалитетних садржаја и </a:t>
            </a:r>
          </a:p>
          <a:p>
            <a:pPr algn="just">
              <a:spcBef>
                <a:spcPts val="0"/>
              </a:spcBef>
              <a:buFont typeface="Wingdings" pitchFamily="2" charset="2"/>
              <a:buChar char="ü"/>
            </a:pPr>
            <a:r>
              <a:rPr lang="sr-Cyrl-RS" sz="1800" dirty="0">
                <a:latin typeface="Arial" pitchFamily="34" charset="0"/>
                <a:cs typeface="Arial" pitchFamily="34" charset="0"/>
              </a:rPr>
              <a:t>ширење корисничке популације</a:t>
            </a:r>
          </a:p>
          <a:p>
            <a:pPr algn="just">
              <a:spcBef>
                <a:spcPts val="0"/>
              </a:spcBef>
              <a:buFont typeface="Wingdings" pitchFamily="2" charset="2"/>
              <a:buChar char="ü"/>
            </a:pPr>
            <a:endParaRPr lang="sr-Cyrl-RS" sz="1800" dirty="0">
              <a:latin typeface="Arial" pitchFamily="34" charset="0"/>
              <a:cs typeface="Arial" pitchFamily="34" charset="0"/>
            </a:endParaRPr>
          </a:p>
          <a:p>
            <a:pPr algn="just">
              <a:spcBef>
                <a:spcPts val="0"/>
              </a:spcBef>
              <a:buFont typeface="Wingdings" pitchFamily="2" charset="2"/>
              <a:buChar char="Ø"/>
            </a:pPr>
            <a:r>
              <a:rPr lang="sr-Cyrl-RS" sz="1800" dirty="0">
                <a:latin typeface="Arial" pitchFamily="34" charset="0"/>
                <a:cs typeface="Arial" pitchFamily="34" charset="0"/>
              </a:rPr>
              <a:t>Према Закону о библиотечко-информационој делатности, библиотеке имају обавезу да континуирано раде на дигитализацији грађе и извора као дела културног наслеђа Србије.</a:t>
            </a:r>
          </a:p>
          <a:p>
            <a:pPr algn="just">
              <a:spcBef>
                <a:spcPts val="0"/>
              </a:spcBef>
              <a:buFont typeface="Wingdings" pitchFamily="2" charset="2"/>
              <a:buChar char="Ø"/>
            </a:pPr>
            <a:endParaRPr lang="sr-Cyrl-RS" sz="1800" dirty="0">
              <a:latin typeface="Arial" pitchFamily="34" charset="0"/>
              <a:cs typeface="Arial" pitchFamily="34" charset="0"/>
            </a:endParaRPr>
          </a:p>
          <a:p>
            <a:pPr algn="just">
              <a:spcBef>
                <a:spcPts val="0"/>
              </a:spcBef>
              <a:buFont typeface="Wingdings" pitchFamily="2" charset="2"/>
              <a:buChar char="Ø"/>
            </a:pPr>
            <a:r>
              <a:rPr lang="sr-Cyrl-RS" sz="1800" dirty="0">
                <a:latin typeface="Arial" pitchFamily="34" charset="0"/>
                <a:cs typeface="Arial" pitchFamily="34" charset="0"/>
              </a:rPr>
              <a:t>Процес дигитализације подразумева одређивање циља и опсега дигитализације, селекцију и припрему библиотечко-информационе грађе и извора за дигитализацију, успостављање система метаподатака, креирање дигиталних докумената, формирање и обраду дигиталних збирки, дуготрајно чување дигиталних докумената и обезбеђивање приступа дигиталној збирци.</a:t>
            </a:r>
          </a:p>
          <a:p>
            <a:pPr algn="just">
              <a:buFont typeface="Wingdings" pitchFamily="2" charset="2"/>
              <a:buChar char="Ø"/>
            </a:pPr>
            <a:endParaRPr lang="en-US" sz="1800" dirty="0">
              <a:latin typeface="Arial" pitchFamily="34" charset="0"/>
              <a:cs typeface="Arial" pitchFamily="34" charset="0"/>
            </a:endParaRPr>
          </a:p>
        </p:txBody>
      </p:sp>
    </p:spTree>
    <p:extLst>
      <p:ext uri="{BB962C8B-B14F-4D97-AF65-F5344CB8AC3E}">
        <p14:creationId xmlns:p14="http://schemas.microsoft.com/office/powerpoint/2010/main" val="468865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4294967295"/>
          </p:nvPr>
        </p:nvSpPr>
        <p:spPr>
          <a:xfrm>
            <a:off x="0" y="381000"/>
            <a:ext cx="9144000" cy="6629400"/>
          </a:xfrm>
        </p:spPr>
        <p:txBody>
          <a:bodyPr>
            <a:normAutofit/>
          </a:bodyPr>
          <a:lstStyle/>
          <a:p>
            <a:pPr marL="457200" indent="0">
              <a:buNone/>
            </a:pPr>
            <a:endParaRPr lang="sr-Cyrl-CS" sz="2000" dirty="0">
              <a:latin typeface="Arial" pitchFamily="34" charset="0"/>
              <a:cs typeface="Arial" pitchFamily="34" charset="0"/>
            </a:endParaRPr>
          </a:p>
          <a:p>
            <a:pPr marL="457200" indent="-457200" algn="ctr">
              <a:buNone/>
            </a:pPr>
            <a:r>
              <a:rPr lang="sr-Cyrl-CS" sz="2000" b="1" u="sng" dirty="0">
                <a:latin typeface="Arial" pitchFamily="34" charset="0"/>
                <a:cs typeface="Arial" pitchFamily="34" charset="0"/>
              </a:rPr>
              <a:t>ПОЈАМ И ФУНКЦИЈЕ НАЦИОНАЛНЕ БИБЛИОТЕКЕ</a:t>
            </a:r>
          </a:p>
          <a:p>
            <a:pPr marL="457200" indent="-457200" algn="ctr">
              <a:buNone/>
            </a:pPr>
            <a:endParaRPr lang="sr-Cyrl-CS" sz="2000" b="1" u="sng" dirty="0">
              <a:latin typeface="Arial" pitchFamily="34" charset="0"/>
              <a:cs typeface="Arial" pitchFamily="34" charset="0"/>
            </a:endParaRPr>
          </a:p>
          <a:p>
            <a:pPr marL="457200" indent="-457200" algn="ctr">
              <a:buNone/>
            </a:pPr>
            <a:endParaRPr lang="sr-Cyrl-CS" sz="2000" b="1" dirty="0">
              <a:latin typeface="Arial" pitchFamily="34" charset="0"/>
              <a:cs typeface="Arial" pitchFamily="34" charset="0"/>
            </a:endParaRPr>
          </a:p>
          <a:p>
            <a:pPr marL="457200" indent="-457200" algn="just">
              <a:buNone/>
            </a:pPr>
            <a:r>
              <a:rPr lang="sr-Cyrl-CS" sz="2000" b="1" dirty="0">
                <a:solidFill>
                  <a:schemeClr val="accent2">
                    <a:lumMod val="75000"/>
                  </a:schemeClr>
                </a:solidFill>
                <a:latin typeface="Arial" pitchFamily="34" charset="0"/>
                <a:cs typeface="Arial" pitchFamily="34" charset="0"/>
              </a:rPr>
              <a:t>       </a:t>
            </a:r>
            <a:r>
              <a:rPr lang="sr-Cyrl-CS" sz="1800" b="1" dirty="0">
                <a:solidFill>
                  <a:schemeClr val="accent2">
                    <a:lumMod val="75000"/>
                  </a:schemeClr>
                </a:solidFill>
                <a:latin typeface="Arial" pitchFamily="34" charset="0"/>
                <a:cs typeface="Arial" pitchFamily="34" charset="0"/>
              </a:rPr>
              <a:t>НАЦИОНАЛНА БИБЛИОТЕКА </a:t>
            </a:r>
            <a:r>
              <a:rPr lang="sr-Cyrl-CS" sz="1800" dirty="0">
                <a:latin typeface="Arial" pitchFamily="34" charset="0"/>
                <a:cs typeface="Arial" pitchFamily="34" charset="0"/>
              </a:rPr>
              <a:t>је централна, општенаучна и матична библиотека, и носилац је библиотечко-информационог система у националним оквирима</a:t>
            </a:r>
          </a:p>
          <a:p>
            <a:pPr marL="457200" indent="-457200" algn="just">
              <a:buNone/>
            </a:pPr>
            <a:endParaRPr lang="sr-Cyrl-CS" sz="1800" dirty="0">
              <a:latin typeface="Arial" pitchFamily="34" charset="0"/>
              <a:cs typeface="Arial" pitchFamily="34" charset="0"/>
            </a:endParaRPr>
          </a:p>
          <a:p>
            <a:pPr marL="457200" indent="-457200" algn="just">
              <a:buFont typeface="Wingdings" pitchFamily="2" charset="2"/>
              <a:buChar char="Ø"/>
            </a:pPr>
            <a:r>
              <a:rPr lang="sr-Cyrl-CS" sz="1800" dirty="0">
                <a:latin typeface="Arial" pitchFamily="34" charset="0"/>
                <a:cs typeface="Arial" pitchFamily="34" charset="0"/>
              </a:rPr>
              <a:t>Главни задатак националне библиотеке је да прикупља, обрађује, чува и даје на коришћење библиотечку грађу коју је створио један народ, као и библиотечку грађу која се односи на тај народ без обзира на место њеног настанка. Тиме се остварује целовитост и комплетност националног фонда као културног добра које се трајно чува.</a:t>
            </a:r>
          </a:p>
          <a:p>
            <a:pPr marL="457200" indent="-457200" algn="just">
              <a:buFont typeface="Wingdings" pitchFamily="2" charset="2"/>
              <a:buChar char="Ø"/>
            </a:pPr>
            <a:endParaRPr lang="sr-Cyrl-CS" sz="1800" dirty="0">
              <a:latin typeface="Arial" pitchFamily="34" charset="0"/>
              <a:cs typeface="Arial" pitchFamily="34" charset="0"/>
            </a:endParaRPr>
          </a:p>
          <a:p>
            <a:pPr marL="457200" indent="-457200" algn="just">
              <a:buFont typeface="Wingdings" pitchFamily="2" charset="2"/>
              <a:buChar char="Ø"/>
            </a:pPr>
            <a:r>
              <a:rPr lang="sr-Cyrl-CS" sz="1800" dirty="0">
                <a:latin typeface="Arial" pitchFamily="34" charset="0"/>
                <a:cs typeface="Arial" pitchFamily="34" charset="0"/>
              </a:rPr>
              <a:t>Такође, она набавља и значајне публикације из области знања и уметности из светске продукције, путем селекције.</a:t>
            </a:r>
          </a:p>
          <a:p>
            <a:pPr marL="457200" indent="-457200" algn="just">
              <a:buFont typeface="Wingdings" pitchFamily="2" charset="2"/>
              <a:buChar char="Ø"/>
            </a:pPr>
            <a:endParaRPr lang="sr-Cyrl-CS" sz="1800" dirty="0">
              <a:latin typeface="Arial" pitchFamily="34" charset="0"/>
              <a:cs typeface="Arial" pitchFamily="34" charset="0"/>
            </a:endParaRPr>
          </a:p>
          <a:p>
            <a:pPr marL="457200" indent="-457200" algn="just">
              <a:buFont typeface="Wingdings" pitchFamily="2" charset="2"/>
              <a:buChar char="Ø"/>
            </a:pPr>
            <a:r>
              <a:rPr lang="sr-Cyrl-CS" sz="1800" dirty="0">
                <a:latin typeface="Arial" pitchFamily="34" charset="0"/>
                <a:cs typeface="Arial" pitchFamily="34" charset="0"/>
              </a:rPr>
              <a:t>Национална библиотека прима </a:t>
            </a:r>
            <a:r>
              <a:rPr lang="sr-Cyrl-CS" sz="1800" b="1" dirty="0">
                <a:latin typeface="Arial" pitchFamily="34" charset="0"/>
                <a:cs typeface="Arial" pitchFamily="34" charset="0"/>
              </a:rPr>
              <a:t>обавезни примерак </a:t>
            </a:r>
            <a:r>
              <a:rPr lang="sr-Cyrl-CS" sz="1800" dirty="0">
                <a:latin typeface="Arial" pitchFamily="34" charset="0"/>
                <a:cs typeface="Arial" pitchFamily="34" charset="0"/>
              </a:rPr>
              <a:t>и на тај начин чува целокупну издавачку продукцију у земљи.</a:t>
            </a:r>
          </a:p>
          <a:p>
            <a:pPr marL="457200" indent="-457200" algn="just">
              <a:buNone/>
            </a:pPr>
            <a:endParaRPr lang="sr-Cyrl-CS" sz="2000" dirty="0">
              <a:latin typeface="Arial" pitchFamily="34" charset="0"/>
              <a:cs typeface="Arial" pitchFamily="34" charset="0"/>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520" y="116632"/>
            <a:ext cx="9036496" cy="6912768"/>
          </a:xfrm>
        </p:spPr>
        <p:txBody>
          <a:bodyPr>
            <a:normAutofit fontScale="62500" lnSpcReduction="20000"/>
          </a:bodyPr>
          <a:lstStyle/>
          <a:p>
            <a:pPr algn="just">
              <a:lnSpc>
                <a:spcPct val="120000"/>
              </a:lnSpc>
              <a:spcBef>
                <a:spcPts val="0"/>
              </a:spcBef>
              <a:buFont typeface="Wingdings" pitchFamily="2" charset="2"/>
              <a:buChar char="Ø"/>
            </a:pPr>
            <a:endParaRPr lang="sr-Cyrl-RS" sz="2900" dirty="0">
              <a:latin typeface="Arial" pitchFamily="34" charset="0"/>
              <a:cs typeface="Arial" pitchFamily="34" charset="0"/>
            </a:endParaRPr>
          </a:p>
          <a:p>
            <a:pPr algn="just">
              <a:lnSpc>
                <a:spcPct val="120000"/>
              </a:lnSpc>
              <a:spcBef>
                <a:spcPts val="0"/>
              </a:spcBef>
              <a:buFont typeface="Wingdings" pitchFamily="2" charset="2"/>
              <a:buChar char="Ø"/>
            </a:pPr>
            <a:r>
              <a:rPr lang="sr-Cyrl-RS" sz="2900" dirty="0">
                <a:latin typeface="Arial" pitchFamily="34" charset="0"/>
                <a:cs typeface="Arial" pitchFamily="34" charset="0"/>
              </a:rPr>
              <a:t>Улога библиотеке је да контролише систематски одабран корпус објављених информација и да обезбеди да тај корпус остане постојан и доступан током дужег времена.</a:t>
            </a:r>
          </a:p>
          <a:p>
            <a:pPr algn="just">
              <a:lnSpc>
                <a:spcPct val="120000"/>
              </a:lnSpc>
              <a:spcBef>
                <a:spcPts val="0"/>
              </a:spcBef>
              <a:buFont typeface="Wingdings" pitchFamily="2" charset="2"/>
              <a:buChar char="Ø"/>
            </a:pPr>
            <a:endParaRPr lang="sr-Cyrl-RS" sz="2900" dirty="0">
              <a:latin typeface="Arial" pitchFamily="34" charset="0"/>
              <a:cs typeface="Arial" pitchFamily="34" charset="0"/>
            </a:endParaRPr>
          </a:p>
          <a:p>
            <a:pPr algn="just">
              <a:lnSpc>
                <a:spcPct val="120000"/>
              </a:lnSpc>
              <a:spcBef>
                <a:spcPts val="0"/>
              </a:spcBef>
              <a:buFont typeface="Wingdings" pitchFamily="2" charset="2"/>
              <a:buChar char="Ø"/>
            </a:pPr>
            <a:r>
              <a:rPr lang="sr-Cyrl-RS" sz="2900" dirty="0">
                <a:latin typeface="Arial" pitchFamily="34" charset="0"/>
                <a:cs typeface="Arial" pitchFamily="34" charset="0"/>
              </a:rPr>
              <a:t>Својства овакве контроле која омогућавају да се то постигне су:</a:t>
            </a:r>
          </a:p>
          <a:p>
            <a:pPr algn="just">
              <a:lnSpc>
                <a:spcPct val="120000"/>
              </a:lnSpc>
              <a:spcBef>
                <a:spcPts val="0"/>
              </a:spcBef>
              <a:buFont typeface="Wingdings" pitchFamily="2" charset="2"/>
              <a:buChar char="ü"/>
            </a:pPr>
            <a:r>
              <a:rPr lang="sr-Cyrl-RS" sz="2900" b="1" dirty="0">
                <a:latin typeface="Arial" pitchFamily="34" charset="0"/>
                <a:cs typeface="Arial" pitchFamily="34" charset="0"/>
              </a:rPr>
              <a:t>Дефиниција основног фонда </a:t>
            </a:r>
            <a:r>
              <a:rPr lang="sr-Cyrl-RS" sz="2900" dirty="0">
                <a:latin typeface="Arial" pitchFamily="34" charset="0"/>
                <a:cs typeface="Arial" pitchFamily="34" charset="0"/>
              </a:rPr>
              <a:t>– материјал који је библиотека одабрала према вредности садржаја и у односу на који се процењује вредност материјала који је изван тог језгра</a:t>
            </a:r>
          </a:p>
          <a:p>
            <a:pPr algn="just">
              <a:lnSpc>
                <a:spcPct val="120000"/>
              </a:lnSpc>
              <a:spcBef>
                <a:spcPts val="0"/>
              </a:spcBef>
              <a:buFont typeface="Wingdings" pitchFamily="2" charset="2"/>
              <a:buChar char="ü"/>
            </a:pPr>
            <a:endParaRPr lang="sr-Cyrl-RS" sz="2900" dirty="0">
              <a:latin typeface="Arial" pitchFamily="34" charset="0"/>
              <a:cs typeface="Arial" pitchFamily="34" charset="0"/>
            </a:endParaRPr>
          </a:p>
          <a:p>
            <a:pPr algn="just">
              <a:lnSpc>
                <a:spcPct val="120000"/>
              </a:lnSpc>
              <a:spcBef>
                <a:spcPts val="0"/>
              </a:spcBef>
              <a:buFont typeface="Wingdings" pitchFamily="2" charset="2"/>
              <a:buChar char="ü"/>
            </a:pPr>
            <a:r>
              <a:rPr lang="sr-Cyrl-RS" sz="2900" b="1" dirty="0">
                <a:latin typeface="Arial" pitchFamily="34" charset="0"/>
                <a:cs typeface="Arial" pitchFamily="34" charset="0"/>
              </a:rPr>
              <a:t>Одређивање особитости </a:t>
            </a:r>
            <a:r>
              <a:rPr lang="sr-Cyrl-RS" sz="2900" dirty="0">
                <a:latin typeface="Arial" pitchFamily="34" charset="0"/>
                <a:cs typeface="Arial" pitchFamily="34" charset="0"/>
              </a:rPr>
              <a:t>– комбинација нивоа рада и његовог значаја, које потврђују и прихватају предметни специјалисти и стручњаци – у суштини, једна врста стручне рецензије</a:t>
            </a:r>
          </a:p>
          <a:p>
            <a:pPr algn="just">
              <a:lnSpc>
                <a:spcPct val="120000"/>
              </a:lnSpc>
              <a:spcBef>
                <a:spcPts val="0"/>
              </a:spcBef>
              <a:buFont typeface="Wingdings" pitchFamily="2" charset="2"/>
              <a:buChar char="ü"/>
            </a:pPr>
            <a:endParaRPr lang="sr-Cyrl-RS" sz="2900" dirty="0">
              <a:latin typeface="Arial" pitchFamily="34" charset="0"/>
              <a:cs typeface="Arial" pitchFamily="34" charset="0"/>
            </a:endParaRPr>
          </a:p>
          <a:p>
            <a:pPr algn="just">
              <a:lnSpc>
                <a:spcPct val="120000"/>
              </a:lnSpc>
              <a:spcBef>
                <a:spcPts val="0"/>
              </a:spcBef>
              <a:buFont typeface="Wingdings" pitchFamily="2" charset="2"/>
              <a:buChar char="ü"/>
            </a:pPr>
            <a:r>
              <a:rPr lang="sr-Cyrl-RS" sz="2900" b="1" dirty="0">
                <a:latin typeface="Arial" pitchFamily="34" charset="0"/>
                <a:cs typeface="Arial" pitchFamily="34" charset="0"/>
              </a:rPr>
              <a:t>Одржавање</a:t>
            </a:r>
            <a:r>
              <a:rPr lang="sr-Cyrl-RS" sz="2900" dirty="0">
                <a:latin typeface="Arial" pitchFamily="34" charset="0"/>
                <a:cs typeface="Arial" pitchFamily="34" charset="0"/>
              </a:rPr>
              <a:t> – библиотека прихвата одговорност за одржавање интегритета свих објеката који се примају у зону – подједнако у смислу физичког интегритета и аутентичности – они остају у стању у коме су “набављени”</a:t>
            </a:r>
          </a:p>
          <a:p>
            <a:pPr algn="just">
              <a:lnSpc>
                <a:spcPct val="120000"/>
              </a:lnSpc>
              <a:spcBef>
                <a:spcPts val="0"/>
              </a:spcBef>
              <a:buFont typeface="Wingdings" pitchFamily="2" charset="2"/>
              <a:buChar char="ü"/>
            </a:pPr>
            <a:endParaRPr lang="sr-Cyrl-RS" sz="2900" dirty="0">
              <a:latin typeface="Arial" pitchFamily="34" charset="0"/>
              <a:cs typeface="Arial" pitchFamily="34" charset="0"/>
            </a:endParaRPr>
          </a:p>
          <a:p>
            <a:pPr algn="just">
              <a:lnSpc>
                <a:spcPct val="120000"/>
              </a:lnSpc>
              <a:spcBef>
                <a:spcPts val="0"/>
              </a:spcBef>
              <a:buFont typeface="Wingdings" pitchFamily="2" charset="2"/>
              <a:buChar char="ü"/>
            </a:pPr>
            <a:r>
              <a:rPr lang="sr-Cyrl-RS" sz="2900" b="1" dirty="0">
                <a:latin typeface="Arial" pitchFamily="34" charset="0"/>
                <a:cs typeface="Arial" pitchFamily="34" charset="0"/>
              </a:rPr>
              <a:t>Озваничење</a:t>
            </a:r>
            <a:r>
              <a:rPr lang="sr-Cyrl-RS" sz="2900" dirty="0">
                <a:latin typeface="Arial" pitchFamily="34" charset="0"/>
                <a:cs typeface="Arial" pitchFamily="34" charset="0"/>
              </a:rPr>
              <a:t> – примање информационог објекта у контролну зону постаје еквивалент издавању, тако да су универзитетски издавачи и библиотеке сједињени у дигиталном окружењу</a:t>
            </a:r>
          </a:p>
          <a:p>
            <a:pPr algn="just">
              <a:lnSpc>
                <a:spcPct val="120000"/>
              </a:lnSpc>
              <a:spcBef>
                <a:spcPts val="0"/>
              </a:spcBef>
              <a:buFont typeface="Wingdings" pitchFamily="2" charset="2"/>
              <a:buChar char="ü"/>
            </a:pPr>
            <a:endParaRPr lang="sr-Cyrl-RS" sz="2900" dirty="0">
              <a:latin typeface="Arial" pitchFamily="34" charset="0"/>
              <a:cs typeface="Arial" pitchFamily="34" charset="0"/>
            </a:endParaRPr>
          </a:p>
          <a:p>
            <a:pPr algn="just">
              <a:lnSpc>
                <a:spcPct val="120000"/>
              </a:lnSpc>
              <a:spcBef>
                <a:spcPts val="0"/>
              </a:spcBef>
              <a:buFont typeface="Wingdings" pitchFamily="2" charset="2"/>
              <a:buChar char="ü"/>
            </a:pPr>
            <a:r>
              <a:rPr lang="sr-Cyrl-RS" sz="2900" b="1" dirty="0">
                <a:latin typeface="Arial" pitchFamily="34" charset="0"/>
                <a:cs typeface="Arial" pitchFamily="34" charset="0"/>
              </a:rPr>
              <a:t>Стандардизација и координација </a:t>
            </a:r>
            <a:r>
              <a:rPr lang="sr-Cyrl-RS" sz="2900" dirty="0">
                <a:latin typeface="Arial" pitchFamily="34" charset="0"/>
                <a:cs typeface="Arial" pitchFamily="34" charset="0"/>
              </a:rPr>
              <a:t>– употреба договорених протокола и стандарда</a:t>
            </a:r>
          </a:p>
          <a:p>
            <a:pPr algn="just">
              <a:lnSpc>
                <a:spcPct val="110000"/>
              </a:lnSpc>
              <a:spcBef>
                <a:spcPts val="0"/>
              </a:spcBef>
              <a:buFont typeface="Wingdings" pitchFamily="2" charset="2"/>
              <a:buChar char="ü"/>
            </a:pPr>
            <a:endParaRPr lang="sr-Cyrl-RS" dirty="0">
              <a:latin typeface="Arial" pitchFamily="34" charset="0"/>
              <a:cs typeface="Arial" pitchFamily="34" charset="0"/>
            </a:endParaRPr>
          </a:p>
          <a:p>
            <a:endParaRPr lang="sr-Latn-CS"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520" y="836712"/>
            <a:ext cx="9144000" cy="5688632"/>
          </a:xfrm>
        </p:spPr>
        <p:txBody>
          <a:bodyPr>
            <a:normAutofit/>
          </a:bodyPr>
          <a:lstStyle/>
          <a:p>
            <a:pPr algn="just">
              <a:spcBef>
                <a:spcPts val="0"/>
              </a:spcBef>
              <a:buNone/>
            </a:pPr>
            <a:endParaRPr lang="sr-Cyrl-RS" sz="1800" dirty="0">
              <a:latin typeface="Arial" pitchFamily="34" charset="0"/>
              <a:cs typeface="Arial" pitchFamily="34" charset="0"/>
            </a:endParaRPr>
          </a:p>
          <a:p>
            <a:pPr algn="just">
              <a:spcBef>
                <a:spcPts val="0"/>
              </a:spcBef>
              <a:buFont typeface="Wingdings" pitchFamily="2" charset="2"/>
              <a:buChar char="ü"/>
            </a:pPr>
            <a:endParaRPr lang="sr-Cyrl-RS" sz="1800" dirty="0">
              <a:latin typeface="Arial" pitchFamily="34" charset="0"/>
              <a:cs typeface="Arial" pitchFamily="34" charset="0"/>
            </a:endParaRPr>
          </a:p>
          <a:p>
            <a:pPr algn="just">
              <a:spcBef>
                <a:spcPts val="0"/>
              </a:spcBef>
              <a:buFont typeface="Wingdings" pitchFamily="2" charset="2"/>
              <a:buChar char="Ø"/>
            </a:pPr>
            <a:r>
              <a:rPr lang="sr-Cyrl-RS" sz="1800" dirty="0">
                <a:latin typeface="Arial" pitchFamily="34" charset="0"/>
                <a:cs typeface="Arial" pitchFamily="34" charset="0"/>
              </a:rPr>
              <a:t>Хибридна библиотека обједињује технологије из различитих извора у контексту активне библиотеке, уводи интегрисане системе и услуге, подједнако у електронском и штампаном окружењу. Она треба да интегрише приступ свим врстама извора користећи различите технологије дигиталних библиотека, и без обзира на медиј.</a:t>
            </a:r>
          </a:p>
          <a:p>
            <a:pPr algn="just">
              <a:spcBef>
                <a:spcPts val="0"/>
              </a:spcBef>
              <a:buFont typeface="Wingdings" pitchFamily="2" charset="2"/>
              <a:buChar char="Ø"/>
            </a:pPr>
            <a:endParaRPr lang="sr-Cyrl-RS" sz="1800" dirty="0">
              <a:latin typeface="Arial" pitchFamily="34" charset="0"/>
              <a:cs typeface="Arial" pitchFamily="34" charset="0"/>
            </a:endParaRPr>
          </a:p>
          <a:p>
            <a:pPr algn="just">
              <a:spcBef>
                <a:spcPts val="0"/>
              </a:spcBef>
              <a:buFont typeface="Wingdings" pitchFamily="2" charset="2"/>
              <a:buChar char="Ø"/>
            </a:pPr>
            <a:r>
              <a:rPr lang="sr-Cyrl-RS" sz="1800" dirty="0">
                <a:latin typeface="Arial" pitchFamily="34" charset="0"/>
                <a:cs typeface="Arial" pitchFamily="34" charset="0"/>
              </a:rPr>
              <a:t> “У неким анализама кретања библиотечких услуга види се постојана тежња да се нагласи конкуренција између књиге и нове технологије. Ово је погрешна антитеза. Њихов развој мора да се међусобно допуњује, а не супротставља. Убеђени смо да ће књига преживети у догледној будућности. Она ће добити додатак, али неће бити замењена. Пред библиотечком професијом је изазов да применом достигнућа информационе технологије прошири библиотечке услуге, али не на штету књиге.”(Скупштинско испитивање јавних библиотека у Великој Британији - саопштење) </a:t>
            </a:r>
            <a:endParaRPr lang="sr-Latn-CS" sz="1800" dirty="0">
              <a:latin typeface="Arial" pitchFamily="34" charset="0"/>
              <a:cs typeface="Arial" pitchFamily="34" charset="0"/>
            </a:endParaRPr>
          </a:p>
          <a:p>
            <a:pPr algn="just">
              <a:spcBef>
                <a:spcPts val="0"/>
              </a:spcBef>
              <a:buFont typeface="Wingdings" pitchFamily="2" charset="2"/>
              <a:buChar char="Ø"/>
            </a:pPr>
            <a:endParaRPr lang="sr-Latn-CS" sz="1800" dirty="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4294967295"/>
          </p:nvPr>
        </p:nvSpPr>
        <p:spPr>
          <a:xfrm>
            <a:off x="0" y="228600"/>
            <a:ext cx="9144000" cy="6629400"/>
          </a:xfrm>
        </p:spPr>
        <p:txBody>
          <a:bodyPr>
            <a:normAutofit/>
          </a:bodyPr>
          <a:lstStyle/>
          <a:p>
            <a:pPr marL="457200" indent="-457200" algn="just">
              <a:buNone/>
            </a:pPr>
            <a:r>
              <a:rPr lang="sr-Cyrl-CS" sz="2200" dirty="0">
                <a:latin typeface="Arial" pitchFamily="34" charset="0"/>
                <a:cs typeface="Arial" pitchFamily="34" charset="0"/>
              </a:rPr>
              <a:t>      </a:t>
            </a:r>
            <a:r>
              <a:rPr lang="sr-Cyrl-CS" sz="2000" dirty="0">
                <a:latin typeface="Arial" pitchFamily="34" charset="0"/>
                <a:cs typeface="Arial" pitchFamily="34" charset="0"/>
              </a:rPr>
              <a:t>    </a:t>
            </a:r>
            <a:r>
              <a:rPr lang="sr-Cyrl-CS" sz="1800" dirty="0">
                <a:latin typeface="Arial" pitchFamily="34" charset="0"/>
                <a:cs typeface="Arial" pitchFamily="34" charset="0"/>
              </a:rPr>
              <a:t>Осим ових задатака, послови и дужности националне библиотеке су:</a:t>
            </a:r>
          </a:p>
          <a:p>
            <a:pPr marL="822960" lvl="1" indent="-457200" algn="just">
              <a:buFont typeface="+mj-lt"/>
              <a:buAutoNum type="arabicPeriod"/>
            </a:pPr>
            <a:r>
              <a:rPr lang="sr-Cyrl-CS" sz="1800" dirty="0">
                <a:latin typeface="Arial" pitchFamily="34" charset="0"/>
                <a:cs typeface="Arial" pitchFamily="34" charset="0"/>
              </a:rPr>
              <a:t>израђује текућу библиографију националне продукције</a:t>
            </a:r>
          </a:p>
          <a:p>
            <a:pPr marL="822960" lvl="1" indent="-457200" algn="just">
              <a:buFont typeface="+mj-lt"/>
              <a:buAutoNum type="arabicPeriod"/>
            </a:pPr>
            <a:r>
              <a:rPr lang="sr-Cyrl-CS" sz="1800" dirty="0">
                <a:latin typeface="Arial" pitchFamily="34" charset="0"/>
                <a:cs typeface="Arial" pitchFamily="34" charset="0"/>
              </a:rPr>
              <a:t>израђује националну ретроспективну библиографију</a:t>
            </a:r>
          </a:p>
          <a:p>
            <a:pPr marL="822960" lvl="1" indent="-457200" algn="just">
              <a:buFont typeface="+mj-lt"/>
              <a:buAutoNum type="arabicPeriod"/>
            </a:pPr>
            <a:r>
              <a:rPr lang="sr-Cyrl-CS" sz="1800" dirty="0">
                <a:latin typeface="Arial" pitchFamily="34" charset="0"/>
                <a:cs typeface="Arial" pitchFamily="34" charset="0"/>
              </a:rPr>
              <a:t>води централне каталоге књига и периодике</a:t>
            </a:r>
          </a:p>
          <a:p>
            <a:pPr marL="822960" lvl="1" indent="-457200" algn="just">
              <a:buFont typeface="+mj-lt"/>
              <a:buAutoNum type="arabicPeriod"/>
            </a:pPr>
            <a:r>
              <a:rPr lang="sr-Cyrl-CS" sz="1800" dirty="0">
                <a:latin typeface="Arial" pitchFamily="34" charset="0"/>
                <a:cs typeface="Arial" pitchFamily="34" charset="0"/>
              </a:rPr>
              <a:t>издаје необјављену библиотечку грађу, стручну и приручну литературу, резултате стручног и научноистраживачког рада и друге публикације из делокруга свога рада</a:t>
            </a:r>
          </a:p>
          <a:p>
            <a:pPr marL="822960" lvl="1" indent="-457200" algn="just">
              <a:buFont typeface="+mj-lt"/>
              <a:buAutoNum type="arabicPeriod"/>
            </a:pPr>
            <a:r>
              <a:rPr lang="sr-Cyrl-CS" sz="1800" dirty="0">
                <a:latin typeface="Arial" pitchFamily="34" charset="0"/>
                <a:cs typeface="Arial" pitchFamily="34" charset="0"/>
              </a:rPr>
              <a:t>спроводи заштиту библиотечког материјала</a:t>
            </a:r>
          </a:p>
          <a:p>
            <a:pPr marL="822960" lvl="1" indent="-457200" algn="just">
              <a:buFont typeface="+mj-lt"/>
              <a:buAutoNum type="arabicPeriod"/>
            </a:pPr>
            <a:r>
              <a:rPr lang="sr-Cyrl-CS" sz="1800" dirty="0">
                <a:latin typeface="Arial" pitchFamily="34" charset="0"/>
                <a:cs typeface="Arial" pitchFamily="34" charset="0"/>
              </a:rPr>
              <a:t>прати и проучава стање, потребе и услове рада у библиотечкој делатности и предлаже мере за њено унапређење</a:t>
            </a:r>
          </a:p>
          <a:p>
            <a:pPr marL="822960" lvl="1" indent="-457200" algn="just">
              <a:buFont typeface="+mj-lt"/>
              <a:buAutoNum type="arabicPeriod"/>
            </a:pPr>
            <a:r>
              <a:rPr lang="sr-Cyrl-CS" sz="1800" dirty="0">
                <a:latin typeface="Arial" pitchFamily="34" charset="0"/>
                <a:cs typeface="Arial" pitchFamily="34" charset="0"/>
              </a:rPr>
              <a:t>обавља рефералну делатност (упућује кориснике на изворе информација)</a:t>
            </a:r>
          </a:p>
          <a:p>
            <a:pPr marL="822960" lvl="1" indent="-457200" algn="just">
              <a:buFont typeface="+mj-lt"/>
              <a:buAutoNum type="arabicPeriod"/>
            </a:pPr>
            <a:r>
              <a:rPr lang="sr-Cyrl-CS" sz="1800" dirty="0">
                <a:latin typeface="Arial" pitchFamily="34" charset="0"/>
                <a:cs typeface="Arial" pitchFamily="34" charset="0"/>
              </a:rPr>
              <a:t>брине се о школовању и стручном усавршавању библиотечких радника</a:t>
            </a:r>
          </a:p>
          <a:p>
            <a:pPr marL="822960" lvl="1" indent="-457200" algn="just">
              <a:buFont typeface="+mj-lt"/>
              <a:buAutoNum type="arabicPeriod"/>
            </a:pPr>
            <a:r>
              <a:rPr lang="sr-Cyrl-CS" sz="1800" dirty="0">
                <a:latin typeface="Arial" pitchFamily="34" charset="0"/>
                <a:cs typeface="Arial" pitchFamily="34" charset="0"/>
              </a:rPr>
              <a:t>пружа стручну помоћ библиотекама и врши надзор над њиховим стручним радом</a:t>
            </a:r>
          </a:p>
          <a:p>
            <a:pPr marL="822960" lvl="1" indent="-457200" algn="just">
              <a:buFont typeface="+mj-lt"/>
              <a:buAutoNum type="arabicPeriod"/>
            </a:pPr>
            <a:r>
              <a:rPr lang="sr-Cyrl-CS" sz="1800" dirty="0">
                <a:latin typeface="Arial" pitchFamily="34" charset="0"/>
                <a:cs typeface="Arial" pitchFamily="34" charset="0"/>
              </a:rPr>
              <a:t>ради каталошку обраду публикација(С</a:t>
            </a:r>
            <a:r>
              <a:rPr lang="sr-Latn-CS" sz="1800" dirty="0">
                <a:latin typeface="Arial" pitchFamily="34" charset="0"/>
                <a:cs typeface="Arial" pitchFamily="34" charset="0"/>
              </a:rPr>
              <a:t>IP)</a:t>
            </a:r>
            <a:endParaRPr lang="sr-Cyrl-CS" sz="1800" dirty="0">
              <a:latin typeface="Arial" pitchFamily="34" charset="0"/>
              <a:cs typeface="Arial" pitchFamily="34" charset="0"/>
            </a:endParaRPr>
          </a:p>
          <a:p>
            <a:pPr marL="822960" lvl="1" indent="-457200" algn="just">
              <a:buFont typeface="+mj-lt"/>
              <a:buAutoNum type="arabicPeriod"/>
            </a:pPr>
            <a:r>
              <a:rPr lang="sr-Cyrl-CS" sz="1800" dirty="0">
                <a:latin typeface="Arial" pitchFamily="34" charset="0"/>
                <a:cs typeface="Arial" pitchFamily="34" charset="0"/>
              </a:rPr>
              <a:t>води евиденцију библиотека</a:t>
            </a:r>
          </a:p>
          <a:p>
            <a:pPr marL="822960" lvl="1" indent="-457200" algn="just">
              <a:buFont typeface="+mj-lt"/>
              <a:buAutoNum type="arabicPeriod"/>
            </a:pPr>
            <a:r>
              <a:rPr lang="sr-Cyrl-CS" sz="1800" dirty="0">
                <a:latin typeface="Arial" pitchFamily="34" charset="0"/>
                <a:cs typeface="Arial" pitchFamily="34" charset="0"/>
              </a:rPr>
              <a:t>пројектује библиотечко-информациони систем(БИС)</a:t>
            </a:r>
          </a:p>
          <a:p>
            <a:pPr marL="822960" lvl="1" indent="-457200" algn="just">
              <a:buFont typeface="+mj-lt"/>
              <a:buAutoNum type="arabicPeriod"/>
            </a:pPr>
            <a:r>
              <a:rPr lang="sr-Cyrl-CS" sz="1800" dirty="0">
                <a:latin typeface="Arial" pitchFamily="34" charset="0"/>
                <a:cs typeface="Arial" pitchFamily="34" charset="0"/>
              </a:rPr>
              <a:t>обавља и друге послове од интереса за библиотеке и библиотечку делатност</a:t>
            </a:r>
          </a:p>
          <a:p>
            <a:pPr marL="822960" lvl="1" indent="-457200">
              <a:buFont typeface="+mj-lt"/>
              <a:buAutoNum type="arabicPeriod"/>
            </a:pPr>
            <a:endParaRPr lang="en-US" sz="2000" dirty="0">
              <a:latin typeface="Arial" pitchFamily="34" charset="0"/>
              <a:cs typeface="Arial" pitchFamily="34" charset="0"/>
            </a:endParaRPr>
          </a:p>
          <a:p>
            <a:pPr marL="514350" indent="-514350">
              <a:buFont typeface="+mj-lt"/>
              <a:buAutoNum type="arabicPeriod"/>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ABF8F3CD3B6594C97D372CD245FA7D1" ma:contentTypeVersion="2" ma:contentTypeDescription="Create a new document." ma:contentTypeScope="" ma:versionID="0d94a4ce88cd4c20262f94bc2fd3351a">
  <xsd:schema xmlns:xsd="http://www.w3.org/2001/XMLSchema" xmlns:xs="http://www.w3.org/2001/XMLSchema" xmlns:p="http://schemas.microsoft.com/office/2006/metadata/properties" xmlns:ns2="951b61c0-e11c-44bd-a016-fa2001f93d51" targetNamespace="http://schemas.microsoft.com/office/2006/metadata/properties" ma:root="true" ma:fieldsID="be8461e953b75e31a2fef99415f18ac0" ns2:_="">
    <xsd:import namespace="951b61c0-e11c-44bd-a016-fa2001f93d51"/>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1b61c0-e11c-44bd-a016-fa2001f93d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21BE8E0-B61B-476D-A8E6-BE29E9ECAD8A}">
  <ds:schemaRefs>
    <ds:schemaRef ds:uri="http://schemas.microsoft.com/sharepoint/v3/contenttype/forms"/>
  </ds:schemaRefs>
</ds:datastoreItem>
</file>

<file path=customXml/itemProps2.xml><?xml version="1.0" encoding="utf-8"?>
<ds:datastoreItem xmlns:ds="http://schemas.openxmlformats.org/officeDocument/2006/customXml" ds:itemID="{EC631DFF-7CE3-46C3-BA92-751EA72A1A5F}">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5A688394-3FA3-4100-BC66-255FC8210B3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1b61c0-e11c-44bd-a016-fa2001f93d5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6010</TotalTime>
  <Words>11102</Words>
  <Application>Microsoft Office PowerPoint</Application>
  <PresentationFormat>On-screen Show (4:3)</PresentationFormat>
  <Paragraphs>924</Paragraphs>
  <Slides>81</Slides>
  <Notes>0</Notes>
  <HiddenSlides>0</HiddenSlides>
  <MMClips>0</MMClips>
  <ScaleCrop>false</ScaleCrop>
  <HeadingPairs>
    <vt:vector size="4" baseType="variant">
      <vt:variant>
        <vt:lpstr>Theme</vt:lpstr>
      </vt:variant>
      <vt:variant>
        <vt:i4>1</vt:i4>
      </vt:variant>
      <vt:variant>
        <vt:lpstr>Slide Titles</vt:lpstr>
      </vt:variant>
      <vt:variant>
        <vt:i4>81</vt:i4>
      </vt:variant>
    </vt:vector>
  </HeadingPairs>
  <TitlesOfParts>
    <vt:vector size="82" baseType="lpstr">
      <vt:lpstr>Office Theme</vt:lpstr>
      <vt:lpstr>САВРЕМЕНО БИБЛИОТЕКАРСТВО</vt:lpstr>
      <vt:lpstr>PowerPoint Presentation</vt:lpstr>
      <vt:lpstr>Питања:</vt:lpstr>
      <vt:lpstr>БИБЛИОТЕКАРСТВО И БИБЛИОТЕЧКО-ИНФОРМАЦИОНА ДЕЛАТНОСТ</vt:lpstr>
      <vt:lpstr>ДЕФИНИЦИЈА И КЛАСИФИКАЦИЈА БИБЛИОТЕКА</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УСЛОВИ ЗА ОСНИВАЊЕ БИБЛИОТЕКА</vt:lpstr>
      <vt:lpstr>PowerPoint Presentation</vt:lpstr>
      <vt:lpstr>ОБЛИЦИ МЕЂУБИБЛИОТЕЧКЕ САРАДЊЕ</vt:lpstr>
      <vt:lpstr>PowerPoint Presentation</vt:lpstr>
      <vt:lpstr>PowerPoint Presentation</vt:lpstr>
      <vt:lpstr>МЕСТО И УЛОГА ЗАВИЧАЈНИХ ЗБИРКИ</vt:lpstr>
      <vt:lpstr>PowerPoint Presentation</vt:lpstr>
      <vt:lpstr>PowerPoint Presentation</vt:lpstr>
      <vt:lpstr>PowerPoint Presentation</vt:lpstr>
      <vt:lpstr>ПОЈАМ И ЗНАЧАЈ ОБАВЕЗНОГ ПРИМЕРКА</vt:lpstr>
      <vt:lpstr>PowerPoint Presentation</vt:lpstr>
      <vt:lpstr>БИБЛИОТЕЧКО-ИНФОРМАЦИОНИ СИСТЕМ РЕПУБЛИКЕ СРБИЈЕ</vt:lpstr>
      <vt:lpstr>PowerPoint Presentation</vt:lpstr>
      <vt:lpstr>PowerPoint Presentation</vt:lpstr>
      <vt:lpstr>БИБЛИОТЕЧКЕ ОРГАНИЗАЦИЈЕ У СРБИЈИ</vt:lpstr>
      <vt:lpstr>БИБЛИОТЕЧКЕ ОРГАНИЗАЦИЈЕ У СВЕТУ</vt:lpstr>
      <vt:lpstr>PowerPoint Presentation</vt:lpstr>
      <vt:lpstr>PowerPoint Presentation</vt:lpstr>
      <vt:lpstr>PowerPoint Presentation</vt:lpstr>
      <vt:lpstr>PowerPoint Presentation</vt:lpstr>
      <vt:lpstr>PowerPoint Presentation</vt:lpstr>
      <vt:lpstr>АЛЕКСАНДРИЈСКА БИБЛИОТЕКА -  некад и сад</vt:lpstr>
      <vt:lpstr>PowerPoint Presentation</vt:lpstr>
      <vt:lpstr>PowerPoint Presentation</vt:lpstr>
      <vt:lpstr>PowerPoint Presentation</vt:lpstr>
      <vt:lpstr>PowerPoint Presentation</vt:lpstr>
      <vt:lpstr>PowerPoint Presentation</vt:lpstr>
      <vt:lpstr>Библиотеке и интернет</vt:lpstr>
      <vt:lpstr>ДИГИТАЛНЕ И ХИБРИДНЕ БИБЛИОТЕКЕ</vt:lpstr>
      <vt:lpstr>PowerPoint Presentation</vt:lpstr>
      <vt:lpstr>PowerPoint Presentation</vt:lpstr>
      <vt:lpstr>PowerPoint Presentation</vt:lpstr>
      <vt:lpstr>PowerPoint Presentation</vt:lpstr>
      <vt:lpstr>PowerPoint Presentation</vt:lpstr>
    </vt:vector>
  </TitlesOfParts>
  <Company>Sombor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ОСНОВЕ БИБЛИОТЕКАРСТВА</dc:title>
  <dc:creator>Studenti</dc:creator>
  <cp:lastModifiedBy>nn</cp:lastModifiedBy>
  <cp:revision>597</cp:revision>
  <dcterms:created xsi:type="dcterms:W3CDTF">2008-11-26T10:16:06Z</dcterms:created>
  <dcterms:modified xsi:type="dcterms:W3CDTF">2021-12-13T14:33:22Z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0x0101009ABF8F3CD3B6594C97D372CD245FA7D1</vt:lpwstr>
  </property>
</Properties>
</file>