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280" r:id="rId5"/>
    <p:sldId id="282" r:id="rId6"/>
    <p:sldId id="257" r:id="rId7"/>
    <p:sldId id="283" r:id="rId8"/>
    <p:sldId id="308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309" r:id="rId18"/>
    <p:sldId id="292" r:id="rId19"/>
    <p:sldId id="293" r:id="rId20"/>
    <p:sldId id="294" r:id="rId21"/>
    <p:sldId id="295" r:id="rId22"/>
    <p:sldId id="302" r:id="rId23"/>
    <p:sldId id="296" r:id="rId24"/>
    <p:sldId id="297" r:id="rId25"/>
    <p:sldId id="298" r:id="rId26"/>
    <p:sldId id="299" r:id="rId27"/>
    <p:sldId id="301" r:id="rId28"/>
    <p:sldId id="300" r:id="rId29"/>
    <p:sldId id="303" r:id="rId30"/>
    <p:sldId id="304" r:id="rId31"/>
    <p:sldId id="305" r:id="rId32"/>
    <p:sldId id="306" r:id="rId33"/>
    <p:sldId id="264" r:id="rId34"/>
    <p:sldId id="307" r:id="rId35"/>
    <p:sldId id="260" r:id="rId36"/>
    <p:sldId id="310" r:id="rId37"/>
    <p:sldId id="311" r:id="rId38"/>
    <p:sldId id="273" r:id="rId39"/>
    <p:sldId id="274" r:id="rId40"/>
    <p:sldId id="266" r:id="rId41"/>
    <p:sldId id="275" r:id="rId42"/>
    <p:sldId id="267" r:id="rId43"/>
    <p:sldId id="272" r:id="rId44"/>
    <p:sldId id="269" r:id="rId45"/>
    <p:sldId id="277" r:id="rId46"/>
    <p:sldId id="261" r:id="rId47"/>
    <p:sldId id="312" r:id="rId48"/>
    <p:sldId id="270" r:id="rId49"/>
    <p:sldId id="262" r:id="rId50"/>
    <p:sldId id="313" r:id="rId51"/>
    <p:sldId id="271" r:id="rId52"/>
    <p:sldId id="314" r:id="rId53"/>
  </p:sldIdLst>
  <p:sldSz cx="9144000" cy="6858000" type="screen4x3"/>
  <p:notesSz cx="6858000" cy="9144000"/>
  <p:defaultTextStyle>
    <a:defPPr>
      <a:defRPr lang="sr-Latn-R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sr-Latn-R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sr-Latn-R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sr-Latn-R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946E69-67B9-4CE6-9B9E-BC839F9B24C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CF54D2-E806-4E3B-A15F-DC3FCD76CC02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sr-Cyrl-RS" altLang="en-US" dirty="0"/>
              <a:t>Жан Пијаже: теорија интелектуалног развоја</a:t>
            </a:r>
            <a:endParaRPr lang="sr-Latn-RS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sr-Cyrl-R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1896 - 1980</a:t>
            </a:r>
            <a:endParaRPr kumimoji="0" lang="sr-Latn-R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b="1" dirty="0"/>
              <a:t>Конкретно мишљење </a:t>
            </a:r>
            <a:r>
              <a:rPr lang="ru-RU" altLang="en-US" dirty="0"/>
              <a:t>(очигледно, опажајно, ситуационо) је оно које се заснива на конкретним опажајима и њиховим репродукцијама у свести (менталним сликама). </a:t>
            </a:r>
            <a:endParaRPr lang="ru-RU" altLang="en-US" dirty="0"/>
          </a:p>
          <a:p>
            <a:pPr eaLnBrk="1" hangingPunct="1"/>
            <a:r>
              <a:rPr lang="ru-RU" altLang="en-US" dirty="0"/>
              <a:t>То је решавање проблема при којем се користе углавном елементи у опажајном пољу или конкретне представе. 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179388" y="549275"/>
            <a:ext cx="8507412" cy="55768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dirty="0"/>
              <a:t>Пример овог облика мишљења јесте решавање свих облика конструкционих задатака као што су слагање коцака, конструкција слика и фигура из делова и сл.</a:t>
            </a:r>
            <a:endParaRPr lang="ru-RU" altLang="en-US" dirty="0"/>
          </a:p>
          <a:p>
            <a:pPr eaLnBrk="1" hangingPunct="1"/>
            <a:r>
              <a:rPr lang="ru-RU" altLang="en-US" dirty="0"/>
              <a:t>Истраживања су показала да више животиње имају способност конкретног мишљења.</a:t>
            </a:r>
            <a:endParaRPr lang="ru-RU" altLang="en-US" dirty="0"/>
          </a:p>
          <a:p>
            <a:pPr eaLnBrk="1" hangingPunct="1"/>
            <a:r>
              <a:rPr lang="ru-RU" altLang="en-US" dirty="0"/>
              <a:t>Чувени пример: банана лежи изван кавеза, а шимпанза има на располагању два штапа од трске. Сваки појединачно је сувише кратак да би се могла дохватити банана. </a:t>
            </a:r>
            <a:endParaRPr lang="sr-Latn-RS" altLang="en-US" dirty="0"/>
          </a:p>
          <a:p>
            <a:pPr eaLnBrk="1" hangingPunct="1"/>
            <a:endParaRPr lang="ru-RU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После многих безуспешних покушаја шимпанза би равнодушно седео и играо се штаповима.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Када би се случајно десило да се оба штапа нађу у истој линији мајмун би хитро утакао једну трску у другу и скочио ка решеткама кавеза.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Помоћу оруђа које је конструисао мајмун је успевао да привуче банану. 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dirty="0"/>
              <a:t>Али то је конкретно, опажајно мишљење јер је морао да види штапове у одређеном положају један у односу на другог и на банану да би дошао до решења. </a:t>
            </a:r>
            <a:endParaRPr lang="ru-RU" altLang="en-US" dirty="0"/>
          </a:p>
          <a:p>
            <a:pPr eaLnBrk="1" hangingPunct="1"/>
            <a:r>
              <a:rPr lang="ru-RU" altLang="en-US" dirty="0"/>
              <a:t>Зато психолози ту врсту решавања проблема (у овом случају, како доћи до банане) радије називају увиђањем (у корену те речи је «вид, видети») него мишљењем.</a:t>
            </a:r>
            <a:endParaRPr lang="sr-Latn-RS" altLang="en-US" dirty="0"/>
          </a:p>
          <a:p>
            <a:pPr eaLnBrk="1" hangingPunct="1"/>
            <a:endParaRPr lang="sr-Latn-RS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250825" y="476250"/>
            <a:ext cx="8713788" cy="619283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3000" b="1" dirty="0"/>
              <a:t>Апстрактно мишљење </a:t>
            </a:r>
            <a:r>
              <a:rPr lang="ru-RU" altLang="en-US" sz="3000" dirty="0"/>
              <a:t>је онај облик мишљења у коме се елементи проблема не налазе у опажајном пољу нити су дати у облику конкретних представа већ се као основна средства мишљења појављују симболи. </a:t>
            </a:r>
            <a:endParaRPr lang="ru-RU" altLang="en-US" sz="3000" dirty="0"/>
          </a:p>
          <a:p>
            <a:pPr eaLnBrk="1" hangingPunct="1"/>
            <a:r>
              <a:rPr lang="ru-RU" altLang="en-US" sz="3000" dirty="0"/>
              <a:t>Овај облик мишљења назива се и </a:t>
            </a:r>
            <a:r>
              <a:rPr lang="ru-RU" altLang="en-US" sz="3000" b="1" dirty="0"/>
              <a:t>вербално-логичко мишљење </a:t>
            </a:r>
            <a:r>
              <a:rPr lang="ru-RU" altLang="en-US" sz="3000" dirty="0"/>
              <a:t>и оно долази до изражаја у решавању аритметичких задатака, логичких проблема као и у разумевању смисла и значења текстова и свих других вербалних саопштења.</a:t>
            </a:r>
            <a:endParaRPr lang="sr-Latn-RS" altLang="en-US" sz="3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Сви наведени фактори - биолошко сазревање, искуство и друштвено преношење – тврди Пијаже, јесу битни, али битне генеративне* промене које се дешавају на плану изградње сазнајних структура, објашњава само један чинилац: </a:t>
            </a:r>
            <a:r>
              <a:rPr lang="sr-Cyrl-RS" altLang="en-US" sz="3000" b="1" dirty="0"/>
              <a:t>фактор еквилибријума </a:t>
            </a:r>
            <a:r>
              <a:rPr lang="sr-Cyrl-RS" altLang="en-US" sz="3000" dirty="0"/>
              <a:t>(равнотеже). 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* генеративно: које ствара, рађа, производи нешто ново: генеративне промене су оне које доносе нови квалитет.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Термин „еквилибријум“ је преузет из физике.</a:t>
            </a:r>
            <a:endParaRPr lang="sr-Latn-RS" altLang="en-US" sz="3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688012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3000" dirty="0"/>
              <a:t>Организам (укључујући и његов подсистем – психички систем) је систем са саморегулацијом. </a:t>
            </a:r>
            <a:endParaRPr lang="ru-RU" altLang="en-US" sz="3000" dirty="0"/>
          </a:p>
          <a:p>
            <a:r>
              <a:rPr lang="ru-RU" altLang="en-US" sz="3000" dirty="0"/>
              <a:t>Начини успостављања равнотеже на различитим ступњевима развоја су различити. </a:t>
            </a:r>
            <a:endParaRPr lang="ru-RU" altLang="en-US" sz="3000" dirty="0"/>
          </a:p>
          <a:p>
            <a:r>
              <a:rPr lang="ru-RU" altLang="en-US" sz="3000" dirty="0"/>
              <a:t>У почетку су примитивни, да би у доба адолесценције систем постао еластичан и способан да на свако ремећење споља реагује адекватно – успостављањем мобилне (покретне) равнотеже.</a:t>
            </a:r>
            <a:endParaRPr lang="sr-Latn-RS" altLang="en-US" sz="3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0483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Уравнотежавање је активан процес саморегулације, </a:t>
            </a:r>
            <a:r>
              <a:rPr lang="sr-Cyrl-RS" altLang="en-US" sz="2800" b="1" dirty="0"/>
              <a:t>тежња да се поново успостави равнотежа између објекта сазнања (онога што се сазнаје) и постојеће менталне структуре (субјекта сазнања).</a:t>
            </a:r>
            <a:endParaRPr lang="sr-Cyrl-RS" altLang="en-US" sz="2800" b="1" dirty="0"/>
          </a:p>
          <a:p>
            <a:pPr eaLnBrk="1" hangingPunct="1"/>
            <a:r>
              <a:rPr lang="sr-Cyrl-RS" altLang="en-US" sz="2800" dirty="0"/>
              <a:t>На почетку постоји највећа нестабилност, неравнотежа, јер дете нема развијене структуре у које би примило и уклопило свет који сазнаје.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Услов за конструкцију сазнања је превазилажење стања почетне неравнотеже, до чега долази захваљујући деловању саморегулативних механизама.</a:t>
            </a:r>
            <a:endParaRPr lang="sr-Latn-RS" alt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То значи да у процесу сазнања организам није пасиван прималац утицаја, већ активни субјекат који мењајући себе истовремено мења и средину коју сазнаје.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Адаптација, као основна функција интелигенције</a:t>
            </a:r>
            <a:r>
              <a:rPr lang="sr-Latn-RS" altLang="en-US" dirty="0"/>
              <a:t> (</a:t>
            </a:r>
            <a:r>
              <a:rPr lang="sr-Cyrl-RS" altLang="en-US" dirty="0"/>
              <a:t>сазнања) јесте активан процес, јер укључује стално, комплементарно дејство два процеса: </a:t>
            </a:r>
            <a:r>
              <a:rPr lang="sr-Cyrl-RS" altLang="en-US" b="1" dirty="0"/>
              <a:t>асимилације и акомодације</a:t>
            </a:r>
            <a:r>
              <a:rPr lang="sr-Cyrl-RS" altLang="en-US" dirty="0"/>
              <a:t>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Пијаже позајмљује ове изразе из биологије.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b="1" dirty="0"/>
              <a:t>Асимилација</a:t>
            </a:r>
            <a:r>
              <a:rPr lang="sr-Cyrl-RS" altLang="en-US" dirty="0"/>
              <a:t> је процес уношења спољнег објекта сазнања уз саображавање постојећим сазнајним структурама субјекта, при чему се објекат мења, деформише и трпи промене, док сама сазнајна структура остаје непромењена.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Као што се догађа са храном која треба да се припреми, иситни, сажваће и тако прилагоди дигестивним могућностима човека.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Проблемима сазнајног развоја Пијаже је посветио више од 50 година научног рада, током којих је спровео велики број истраживања, а добијене резултате објавио у преко 50 објављених књига. 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b="1" dirty="0"/>
              <a:t>Акомодација</a:t>
            </a:r>
            <a:r>
              <a:rPr lang="sr-Cyrl-RS" altLang="en-US" dirty="0"/>
              <a:t>, с друге стране, претпоставља промену сазнајних структура, као одговор на притиске спољашњих промена.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Ови процеси налазе се у почетној и сталној неравнотежи, а суштинска логика развоја усмерена је ка постизању све стабилнијег еквилибријума.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793115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У том процесу, однос појединца (субјекта који сазнаје свет) и објекта (предмета сазнања) стално се мења, а захваљујући изградњи нових сазнајних структура и све сложенијих типова сазнања, тај однос постаје све уравнотеженији.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Идеална завршна равнотежа подразумевала би тако стабилан однос у коме би појединац био способан да одговори на било које спољашње ремећење (дакле било који сазнајни проблем) без потребе да изнова дограђује и мења своју сазнајну организацију.</a:t>
            </a:r>
            <a:endParaRPr lang="sr-Latn-RS" altLang="en-US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Сазнајни развој је процес поступне и прогресивне конструкције посебних сазнајних структура који се могу посматрати као </a:t>
            </a:r>
            <a:r>
              <a:rPr lang="sr-Cyrl-RS" altLang="en-US" b="1" dirty="0"/>
              <a:t>квалитативни, издвојени развојни ступњеви</a:t>
            </a:r>
            <a:r>
              <a:rPr lang="sr-Cyrl-RS" altLang="en-US" dirty="0"/>
              <a:t>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За сваки стадијум карактеристична је одређена сазнајна организација и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(а) одређени ниво адаптације као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(б) степен достигнуте равнотеже између процеса асимилације и акомодације.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На основу вишегодишњих истраживања, Пијаже је дефинисао 4 стадијума интелектуалног развоја: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1. Сензомоторни (од 0 до 24 месеца)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2. Предоперациони стадијум (од 2 до 7 година)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3. Стадијум конкретних операција (од 7 до 11 година)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4. Стадијум формалних операција (од 11 до 15 година).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Између стадијума постоји хијерархијски однос: сваки претходни стадијум интелектуалног развоја представља основу за настанак вишег ступња сазнајног функционисања.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Структуре са претходног ступња развоја уграђене су у нову структуру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Из ове одлике нужно произлази законитост о </a:t>
            </a:r>
            <a:r>
              <a:rPr lang="sr-Cyrl-RS" altLang="en-US" sz="3000" b="1" dirty="0"/>
              <a:t>непроменљивом редоследу смењивања стадијума, истоветном за све особе</a:t>
            </a:r>
            <a:r>
              <a:rPr lang="sr-Cyrl-RS" altLang="en-US" sz="3000" dirty="0"/>
              <a:t>.</a:t>
            </a:r>
            <a:endParaRPr lang="sr-Cyrl-RS" altLang="en-US" sz="3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То не значи да ће све особе у свом интелектуалном развоју достићи све стадијуме, већ да је нужно да појединац прође кроз след претходних ступњева да би се створила могућност за образовање наредног стадијума.</a:t>
            </a:r>
            <a:endParaRPr lang="sr-Latn-RS" altLang="en-US" dirty="0"/>
          </a:p>
          <a:p>
            <a:pPr eaLnBrk="1" hangingPunct="1"/>
            <a:r>
              <a:rPr lang="sr-Cyrl-RS" altLang="en-US" dirty="0"/>
              <a:t>Нема могућности прескакања развојних фаза.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Пијаже одређује само апроксимативно распоне узраста за поједине стадијуме интелектуалног развоја, не бавећи се при томе индивидуалним варијацијама у погледу брзине и темпа напредовања.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Те разлике у погледу узраста на којем ће се поједини стадијуми интелектуалног развоја достићи условљени су, према Пијажеу, чиниоцима сазревања, претходног искуства и културе (учења, образовања). 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За Пијажеа, </a:t>
            </a:r>
            <a:r>
              <a:rPr lang="sr-Cyrl-RS" altLang="en-US" b="1" dirty="0"/>
              <a:t>социјална средина је само бољи или лошији оквир који може да делује у смислу убрзања или одлагања природног развоја</a:t>
            </a:r>
            <a:r>
              <a:rPr lang="sr-Cyrl-RS" altLang="en-US" dirty="0"/>
              <a:t>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Пијажеу су упућене критике да је такав развој „робинзијонада“, у коме доминира представа о детету као малом Робинзону који води усамљену борбу са физичким универзумом, захваљујући властитим сазнајним комптенцијама.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У одговору, Пијаже је истакао да постоје две линије развоја: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1. </a:t>
            </a:r>
            <a:r>
              <a:rPr lang="sr-Cyrl-RS" altLang="en-US" b="1" dirty="0"/>
              <a:t>Психосоцијални развој: </a:t>
            </a:r>
            <a:r>
              <a:rPr lang="sr-Cyrl-RS" altLang="en-US" dirty="0"/>
              <a:t>оно што дете прима и сазнаје и од друштвене средине и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2. </a:t>
            </a:r>
            <a:r>
              <a:rPr lang="sr-Cyrl-RS" altLang="en-US" b="1" dirty="0"/>
              <a:t>Психолошки развој: </a:t>
            </a:r>
            <a:r>
              <a:rPr lang="sr-Cyrl-RS" altLang="en-US" dirty="0"/>
              <a:t>оно што дете само сазнаје и може само да открије, при чему јасно одређује свој став да се он искључиво бави проучавањима индивидуалног психолошког процеса сазнајног напредовања детета.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50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С обзиром на снажан утицај који је имала и још увек има у развојној психологији, ова теорија је широко утицала на праксу образовања и систем школовања деце.</a:t>
            </a:r>
            <a:endParaRPr lang="sr-Cyrl-RS" altLang="en-US" dirty="0"/>
          </a:p>
          <a:p>
            <a:pPr eaLnBrk="1" hangingPunct="1"/>
            <a:r>
              <a:rPr lang="sr-Cyrl-RS" altLang="en-US" b="1" dirty="0"/>
              <a:t>Основни педагошки принципи </a:t>
            </a:r>
            <a:r>
              <a:rPr lang="sr-Cyrl-RS" altLang="en-US" dirty="0"/>
              <a:t>односе се на стварање самосталног, отвореног и креативног духа ученика, уместо стварања духа послушника у школи.</a:t>
            </a:r>
            <a:endParaRPr lang="sr-Cyrl-RS" altLang="en-US" dirty="0"/>
          </a:p>
          <a:p>
            <a:pPr eaLnBrk="1" hangingPunct="1"/>
            <a:r>
              <a:rPr lang="sr-Cyrl-RS" altLang="en-US" b="1" dirty="0"/>
              <a:t>Исходи интелектуалног етичног васпитања </a:t>
            </a:r>
            <a:r>
              <a:rPr lang="sr-Cyrl-RS" altLang="en-US" dirty="0"/>
              <a:t>су везани за изградњу личности која слободно и самостално мисли.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Пијажеова теорија представља једну од најутицајнијих теорија у оквиру развојне психологије.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Иако се примарно односни на процес когнитивног (сазнајног, интелектуалног) развоја детета, њени основни постулати имају значајне импликације и директну примену код објашњења целовитог процеса психичког напредовања човека.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У контексту плана изградње нове школе, појављује се и нова улога наставника.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Наставник треба само да подстиче ученика да развије стратегију самосталног открића, јер само слободно истраживање и самостални напори ученика могу произвести позитивне резултате, како на плану школског успеха, тако и на плану социјализације.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sr-Cyrl-RS" altLang="en-US" dirty="0"/>
              <a:t>Стадијуми когнитивног развоја</a:t>
            </a:r>
            <a:endParaRPr lang="sr-Latn-RS" alt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040312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b="1" dirty="0"/>
              <a:t>Сензомоторна интелигенција </a:t>
            </a:r>
            <a:r>
              <a:rPr lang="sr-Cyrl-RS" altLang="en-US" sz="3000" dirty="0"/>
              <a:t>(од рођења до краја 2. године: развој сензомоторне спретности).</a:t>
            </a:r>
            <a:endParaRPr lang="sr-Cyrl-RS" altLang="en-US" sz="3000" dirty="0"/>
          </a:p>
          <a:p>
            <a:pPr eaLnBrk="1" hangingPunct="1"/>
            <a:r>
              <a:rPr lang="ru-RU" altLang="en-US" sz="3000" dirty="0"/>
              <a:t>Једноставни и крути моторни обрасци које дете доноси на свет рођењем (рефлекс сисања, хватања) увежбавањем постају прецизнији, разноликији и сложенији. </a:t>
            </a:r>
            <a:endParaRPr lang="ru-RU" altLang="en-US" sz="3000" dirty="0"/>
          </a:p>
          <a:p>
            <a:pPr eaLnBrk="1" hangingPunct="1"/>
            <a:r>
              <a:rPr lang="ru-RU" altLang="en-US" sz="3000" dirty="0"/>
              <a:t>Дете увиђа  да својим понашањем може да утиче на околину, што води појави намерног и сврсисходног понашања. </a:t>
            </a:r>
            <a:endParaRPr lang="ru-RU" altLang="en-US" sz="3000" dirty="0"/>
          </a:p>
          <a:p>
            <a:pPr eaLnBrk="1" hangingPunct="1"/>
            <a:endParaRPr lang="sr-Latn-RS" altLang="en-US" sz="3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2800" dirty="0"/>
              <a:t>Оно почиње да разликује себе од околног света, да би крајем прве године увидело да околни предмети настављају да постоје и онда када се изгубе из видног поља (</a:t>
            </a:r>
            <a:r>
              <a:rPr lang="ru-RU" altLang="en-US" sz="2800" b="1" dirty="0"/>
              <a:t>перманентност објекта</a:t>
            </a:r>
            <a:r>
              <a:rPr lang="ru-RU" altLang="en-US" sz="2800" dirty="0"/>
              <a:t>). </a:t>
            </a:r>
            <a:endParaRPr lang="ru-RU" altLang="en-US" sz="2800" dirty="0"/>
          </a:p>
          <a:p>
            <a:pPr eaLnBrk="1" hangingPunct="1"/>
            <a:r>
              <a:rPr lang="sr-Cyrl-RS" altLang="en-US" sz="2800" dirty="0"/>
              <a:t>Крајем сензомоторне фазе развоја, дете поступно развија мапу своје непосредне околине.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Оно може успешно да иде од места А до места Б затим места Ц и назад до места А, може да заобилази препреке на том путу.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На овом ступњу, моторно понашање детета поседује одређену организацију у погледу просторних односа.</a:t>
            </a:r>
            <a:endParaRPr lang="sr-Cyrl-RS" altLang="en-US" sz="2800" dirty="0"/>
          </a:p>
          <a:p>
            <a:pPr eaLnBrk="1" hangingPunct="1"/>
            <a:endParaRPr lang="ru-RU" altLang="en-US" sz="2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dirty="0"/>
              <a:t>Даљи развој унутрашње, менталне представе објекта омогућен је јачањем функција симболизације у другој години живота, на првом месту  развојем говора.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Али тек неколико година касније ће дете моћи да на симболички начин (нпр. путем цртежа) представи те просторне односе.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Content Placeholder 2"/>
          <p:cNvSpPr>
            <a:spLocks noGrp="1"/>
          </p:cNvSpPr>
          <p:nvPr>
            <p:ph idx="1"/>
          </p:nvPr>
        </p:nvSpPr>
        <p:spPr>
          <a:xfrm>
            <a:off x="323850" y="260350"/>
            <a:ext cx="8640763" cy="633730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b="1" dirty="0"/>
              <a:t>Предоперационални стадијум </a:t>
            </a:r>
            <a:r>
              <a:rPr lang="sr-Latn-RS" altLang="en-US" sz="2800" dirty="0"/>
              <a:t>- </a:t>
            </a:r>
            <a:r>
              <a:rPr lang="sr-Cyrl-RS" altLang="en-US" sz="2800" dirty="0"/>
              <a:t>од 2. до 7.</a:t>
            </a:r>
            <a:r>
              <a:rPr lang="sr-Latn-RS" altLang="en-US" sz="2800" dirty="0"/>
              <a:t>-</a:t>
            </a:r>
            <a:r>
              <a:rPr lang="sr-Cyrl-RS" altLang="en-US" sz="2800" dirty="0"/>
              <a:t> дете усваја говор, формира унутрашње представе, симболе али је још увек везан за перцепцију конкретних предмета</a:t>
            </a:r>
            <a:r>
              <a:rPr lang="sr-Latn-RS" altLang="en-US" sz="2800" dirty="0"/>
              <a:t>.</a:t>
            </a:r>
            <a:endParaRPr lang="sr-Cyrl-RS" altLang="en-US" sz="2800" dirty="0"/>
          </a:p>
          <a:p>
            <a:pPr eaLnBrk="1" hangingPunct="1"/>
            <a:r>
              <a:rPr lang="ru-RU" altLang="en-US" sz="2800" dirty="0"/>
              <a:t>Мишљење је под јаким утицајем непосредног перцептивног искуства и дете не схвата да  физичка својства предмета као што су број, запремина или маса, остају непромењена, без обзира на промену изгледа или просторног распореда. 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Другим речима, дете још није овладало операцијом </a:t>
            </a:r>
            <a:r>
              <a:rPr lang="ru-RU" altLang="en-US" sz="2800" b="1" dirty="0"/>
              <a:t>конзервације</a:t>
            </a:r>
            <a:r>
              <a:rPr lang="ru-RU" altLang="en-US" sz="2800" dirty="0"/>
              <a:t>. </a:t>
            </a:r>
            <a:endParaRPr lang="sr-Cyrl-RS" altLang="en-US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250825" y="260350"/>
            <a:ext cx="8642350" cy="5865813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dirty="0"/>
              <a:t>Деца нису у стању да решавају проблеме класификације уколико сврставање у класу подразумева више од једног критеријума (нпр. боја </a:t>
            </a:r>
            <a:r>
              <a:rPr lang="ru-RU" altLang="en-US" b="1" dirty="0"/>
              <a:t>и</a:t>
            </a:r>
            <a:r>
              <a:rPr lang="ru-RU" altLang="en-US" dirty="0"/>
              <a:t> облик). </a:t>
            </a:r>
            <a:endParaRPr lang="ru-RU" altLang="en-US" dirty="0"/>
          </a:p>
          <a:p>
            <a:r>
              <a:rPr lang="ru-RU" altLang="en-US" dirty="0"/>
              <a:t>Дете је у стању да врши класификацију  предмета, али  само на основу једног својства - нпр. боје </a:t>
            </a:r>
            <a:r>
              <a:rPr lang="ru-RU" altLang="en-US" b="1" dirty="0"/>
              <a:t>или </a:t>
            </a:r>
            <a:r>
              <a:rPr lang="ru-RU" altLang="en-US" dirty="0"/>
              <a:t>облика.</a:t>
            </a:r>
            <a:endParaRPr lang="sr-Cyrl-RS" altLang="en-US" dirty="0"/>
          </a:p>
          <a:p>
            <a:r>
              <a:rPr lang="ru-RU" altLang="en-US" dirty="0"/>
              <a:t>Такође, дете није у стању да врати операцију уназад на почетно стање да би могло да уочи шта се десило. 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dirty="0"/>
              <a:t>Дете </a:t>
            </a:r>
            <a:r>
              <a:rPr lang="ru-RU" altLang="en-US" dirty="0"/>
              <a:t>није у стању да себи представи трансформације.</a:t>
            </a:r>
            <a:endParaRPr lang="ru-RU" altLang="en-US" dirty="0"/>
          </a:p>
          <a:p>
            <a:r>
              <a:rPr lang="ru-RU" altLang="en-US" dirty="0"/>
              <a:t>Деца у овом узрасту нису у стању да на основу појединачних искустава изводе општа. </a:t>
            </a:r>
            <a:endParaRPr lang="ru-RU" altLang="en-US" dirty="0"/>
          </a:p>
          <a:p>
            <a:r>
              <a:rPr lang="ru-RU" altLang="en-US" dirty="0"/>
              <a:t>Зато вам се често чини да деци стално понављате исте ствари, али често је то иста ствар у различитим ситуацијама, а они то нису још увек у стању да повежу.</a:t>
            </a:r>
            <a:endParaRPr lang="sr-Latn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3000" dirty="0"/>
              <a:t>Дечје схватање појава у предоперационој фази</a:t>
            </a:r>
            <a:endParaRPr lang="ru-RU" altLang="en-US" sz="3000" dirty="0"/>
          </a:p>
          <a:p>
            <a:pPr eaLnBrk="1" hangingPunct="1"/>
            <a:r>
              <a:rPr lang="ru-RU" altLang="en-US" sz="3000" dirty="0"/>
              <a:t>Услед </a:t>
            </a:r>
            <a:r>
              <a:rPr lang="ru-RU" altLang="en-US" sz="3000" b="1" dirty="0"/>
              <a:t>конфузије субјективног и објективног </a:t>
            </a:r>
            <a:r>
              <a:rPr lang="ru-RU" altLang="en-US" sz="3000" dirty="0"/>
              <a:t>света долази до субјективизације објективног света и до објективизације субјективног</a:t>
            </a:r>
            <a:endParaRPr lang="ru-RU" altLang="en-US" sz="3000" dirty="0"/>
          </a:p>
          <a:p>
            <a:pPr eaLnBrk="1" hangingPunct="1"/>
            <a:r>
              <a:rPr lang="ru-RU" altLang="en-US" sz="3000" b="1" dirty="0"/>
              <a:t>Субјективизација објективног света</a:t>
            </a:r>
            <a:r>
              <a:rPr lang="ru-RU" altLang="en-US" sz="3000" dirty="0"/>
              <a:t>:</a:t>
            </a:r>
            <a:endParaRPr lang="ru-RU" altLang="en-US" sz="3000" dirty="0"/>
          </a:p>
          <a:p>
            <a:pPr eaLnBrk="1" hangingPunct="1"/>
            <a:r>
              <a:rPr lang="ru-RU" altLang="en-US" sz="3000" dirty="0"/>
              <a:t>Пр. сијалица је жива зато што светли, сат је жив јер куца.</a:t>
            </a:r>
            <a:br>
              <a:rPr lang="ru-RU" altLang="en-US" sz="3000" dirty="0"/>
            </a:br>
            <a:r>
              <a:rPr lang="ru-RU" altLang="en-US" sz="3000" dirty="0"/>
              <a:t>Пр. ноћ је велики црни облак који улази у собу када спавамо, Месец нас прати у шетњи и враћа се када и ми.</a:t>
            </a:r>
            <a:br>
              <a:rPr lang="ru-RU" altLang="en-US" sz="3000" dirty="0"/>
            </a:br>
            <a:endParaRPr lang="ru-RU" altLang="en-US" sz="3000" dirty="0"/>
          </a:p>
          <a:p>
            <a:pPr eaLnBrk="1" hangingPunct="1"/>
            <a:endParaRPr lang="sr-Latn-RS" altLang="en-US" sz="3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xfrm>
            <a:off x="323850" y="260350"/>
            <a:ext cx="8362950" cy="58658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2800" b="1" dirty="0"/>
              <a:t>Објективизација субјективног света</a:t>
            </a:r>
            <a:endParaRPr lang="ru-RU" altLang="en-US" sz="2800" b="1" dirty="0"/>
          </a:p>
          <a:p>
            <a:pPr eaLnBrk="1" hangingPunct="1"/>
            <a:r>
              <a:rPr lang="ru-RU" altLang="en-US" sz="2800" dirty="0"/>
              <a:t> Склоност деце да субјективним појавама придају објективност, тј. да их смештају ван субјекта (мисли, снове, имена).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Пр. мисли се устима или гласом</a:t>
            </a:r>
            <a:r>
              <a:rPr lang="sr-Latn-RS" altLang="en-US" sz="2800" dirty="0"/>
              <a:t>, </a:t>
            </a:r>
            <a:r>
              <a:rPr lang="ru-RU" altLang="en-US" sz="2800" dirty="0"/>
              <a:t>или гласом који се налази у глави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Пр. снови су ноћу ту, на кревету, лебде..., сања се очима; </a:t>
            </a:r>
            <a:r>
              <a:rPr lang="sr-Cyrl-RS" altLang="en-US" sz="2800" dirty="0"/>
              <a:t>с</a:t>
            </a:r>
            <a:r>
              <a:rPr lang="ru-RU" altLang="en-US" sz="2800" dirty="0"/>
              <a:t>нови долазе из главе, али у току сањања, излазе из главе и лебде у виду неких сличица које се могу гледати очима.. 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Пр. имена су неодвојиве одлике предмета, сваки предмет зна своје име</a:t>
            </a:r>
            <a:endParaRPr lang="ru-RU" altLang="en-US" sz="2800" dirty="0"/>
          </a:p>
          <a:p>
            <a:pPr eaLnBrk="1" hangingPunct="1"/>
            <a:endParaRPr lang="sr-Latn-RS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8324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2800" b="1" dirty="0"/>
              <a:t>Одлике предоперационалне фазе развоја </a:t>
            </a:r>
            <a:endParaRPr lang="ru-RU" altLang="en-US" sz="2800" b="1" dirty="0"/>
          </a:p>
          <a:p>
            <a:pPr eaLnBrk="1" hangingPunct="1"/>
            <a:r>
              <a:rPr lang="ru-RU" altLang="en-US" sz="2800" b="1" dirty="0"/>
              <a:t>1. Егоцентризам</a:t>
            </a:r>
            <a:r>
              <a:rPr lang="ru-RU" altLang="en-US" sz="2800" dirty="0"/>
              <a:t> – усредсређеност на себе, али не као особина, већ као карактеристика мишљења («трава расте да ме не боли кад паднем»): </a:t>
            </a:r>
            <a:r>
              <a:rPr lang="ru-RU" altLang="en-US" sz="2800" b="1" dirty="0"/>
              <a:t>перцептивни егоцентризам</a:t>
            </a:r>
            <a:r>
              <a:rPr lang="ru-RU" altLang="en-US" sz="2800" dirty="0"/>
              <a:t>. 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Дете није у стању да промени угао гледања, већ мисли да оно што оно мисли и види јесте једино што постоји и да све што постоји има везе са њим.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Дете сагледава свет само из своје сопствене перспективе и има тешкоћа да препозна постојање других тачака гледишта осим сопствене.</a:t>
            </a:r>
            <a:endParaRPr lang="ru-RU" altLang="en-US" sz="2800" dirty="0"/>
          </a:p>
          <a:p>
            <a:pPr eaLnBrk="1" hangingPunct="1"/>
            <a:endParaRPr lang="ru-RU" altLang="en-US" sz="2800" dirty="0"/>
          </a:p>
          <a:p>
            <a:pPr eaLnBrk="1" hangingPunct="1"/>
            <a:endParaRPr lang="sr-Latn-RS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Пијажеов приступ психичком развоју детета означен је као „</a:t>
            </a:r>
            <a:r>
              <a:rPr lang="sr-Cyrl-RS" altLang="en-US" b="1" dirty="0"/>
              <a:t>когнитивизам</a:t>
            </a:r>
            <a:r>
              <a:rPr lang="sr-Cyrl-RS" altLang="en-US" dirty="0"/>
              <a:t>“ у психологији, будући да начин на који дете сазнаје свет  и процес на који се одвија конструкција сазнања током живота представљају средишњи део објашњења укупног психичког развоја: афективног, социјалног и моралног.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b="1" dirty="0"/>
              <a:t>2. Анимизам </a:t>
            </a:r>
            <a:r>
              <a:rPr lang="ru-RU" altLang="en-US" dirty="0"/>
              <a:t>–  уверење детета да су све ствари живе (имају осећања, намере, вољу: антропоморфизам).</a:t>
            </a:r>
            <a:endParaRPr lang="ru-RU" altLang="en-US" dirty="0"/>
          </a:p>
          <a:p>
            <a:pPr eaLnBrk="1" hangingPunct="1"/>
            <a:r>
              <a:rPr lang="ru-RU" altLang="en-US" dirty="0"/>
              <a:t>Дете, наиме, верује да су предмети око њега, целокупна жива и нежива природа, обдарени осећањима, мислима и жељама, баш као и људи. </a:t>
            </a:r>
            <a:endParaRPr lang="ru-RU" altLang="en-US" dirty="0"/>
          </a:p>
          <a:p>
            <a:pPr eaLnBrk="1" hangingPunct="1"/>
            <a:r>
              <a:rPr lang="sr-Cyrl-RS" altLang="en-US" dirty="0"/>
              <a:t>То з</a:t>
            </a:r>
            <a:r>
              <a:rPr lang="en-US" altLang="en-US" dirty="0"/>
              <a:t>адовољава дечју </a:t>
            </a:r>
            <a:r>
              <a:rPr lang="sr-Cyrl-RS" altLang="en-US" dirty="0"/>
              <a:t>личност и </a:t>
            </a:r>
            <a:r>
              <a:rPr lang="en-US" altLang="en-US" dirty="0"/>
              <a:t>преображава реалност према </a:t>
            </a:r>
            <a:r>
              <a:rPr lang="sr-Cyrl-RS" altLang="en-US" dirty="0"/>
              <a:t>његовој </a:t>
            </a:r>
            <a:r>
              <a:rPr lang="en-US" altLang="en-US" dirty="0"/>
              <a:t>властитој жељи. </a:t>
            </a:r>
            <a:endParaRPr lang="sr-Cyrl-R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sr-Latn-RS" altLang="en-US" dirty="0"/>
          </a:p>
          <a:p>
            <a:pPr eaLnBrk="1" hangingPunct="1"/>
            <a:endParaRPr lang="sr-Latn-RS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3000" dirty="0"/>
              <a:t>Оно исто тако верује да  између догађаја постоји директан и неумитан узрочно-последични однос, одређен временском и просторном близином тих догађаја. </a:t>
            </a:r>
            <a:endParaRPr lang="ru-RU" altLang="en-US" sz="3000" dirty="0"/>
          </a:p>
          <a:p>
            <a:pPr eaLnBrk="1" hangingPunct="1"/>
            <a:r>
              <a:rPr lang="ru-RU" altLang="en-US" sz="3000" dirty="0"/>
              <a:t>Тако,  на пример, дете мисли да је болест, сопствена или неког од чланова породице, директна  последица, односно, казна због његовог лошег понашања које је непосредно претходило појави болести.</a:t>
            </a:r>
            <a:endParaRPr lang="sr-Latn-RS" altLang="en-US" sz="30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285750" y="1341438"/>
            <a:ext cx="8643938" cy="478472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CS" altLang="en-US" sz="3000" dirty="0"/>
              <a:t>Неки аутори су уочили једну форму анимизма и код младих људи </a:t>
            </a:r>
            <a:r>
              <a:rPr lang="fr-FR" altLang="en-US" sz="3000" dirty="0"/>
              <a:t>(</a:t>
            </a:r>
            <a:r>
              <a:rPr lang="sr-Cyrl-CS" altLang="en-US" sz="3000" dirty="0"/>
              <a:t>Вејн Денис</a:t>
            </a:r>
            <a:r>
              <a:rPr lang="fr-FR" altLang="en-US" sz="3000" dirty="0"/>
              <a:t> </a:t>
            </a:r>
            <a:r>
              <a:rPr lang="sr-Cyrl-RS" altLang="en-US" sz="3000" dirty="0"/>
              <a:t>„</a:t>
            </a:r>
            <a:r>
              <a:rPr lang="sr-Cyrl-CS" altLang="en-US" sz="3000" dirty="0"/>
              <a:t>Анимистичко мишљење међу гимназијалцима и студентима”, </a:t>
            </a:r>
            <a:r>
              <a:rPr lang="fr-FR" altLang="en-US" sz="3000" i="1" dirty="0"/>
              <a:t>Scientific Monthly</a:t>
            </a:r>
            <a:r>
              <a:rPr lang="fr-FR" altLang="en-US" sz="3000" dirty="0"/>
              <a:t>, 1957) </a:t>
            </a:r>
            <a:r>
              <a:rPr lang="sr-Cyrl-CS" altLang="en-US" sz="3000" dirty="0"/>
              <a:t>или код мистика </a:t>
            </a:r>
            <a:r>
              <a:rPr lang="fr-FR" altLang="en-US" sz="3000" dirty="0"/>
              <a:t>(</a:t>
            </a:r>
            <a:r>
              <a:rPr lang="sr-Cyrl-CS" altLang="en-US" sz="3000" dirty="0"/>
              <a:t>Вилијам Џејмс,</a:t>
            </a:r>
            <a:r>
              <a:rPr lang="sr-Cyrl-CS" altLang="en-US" sz="3000" dirty="0">
                <a:solidFill>
                  <a:srgbClr val="FF0000"/>
                </a:solidFill>
              </a:rPr>
              <a:t> </a:t>
            </a:r>
            <a:r>
              <a:rPr lang="sr-Cyrl-CS" altLang="en-US" sz="3000" i="1" dirty="0"/>
              <a:t>Многоструки облици религиозног искуства</a:t>
            </a:r>
            <a:r>
              <a:rPr lang="fr-FR" altLang="en-US" sz="3000" dirty="0"/>
              <a:t>, 1952), </a:t>
            </a:r>
            <a:r>
              <a:rPr lang="sr-Cyrl-CS" altLang="en-US" sz="3000" dirty="0"/>
              <a:t>као и код ментално поремећених особа, нарочито шизофреничара.  </a:t>
            </a:r>
            <a:endParaRPr lang="fr-FR" altLang="en-US" sz="3000" dirty="0"/>
          </a:p>
          <a:p>
            <a:pPr eaLnBrk="1" hangingPunct="1"/>
            <a:endParaRPr lang="en-US" altLang="en-US" sz="3000" dirty="0"/>
          </a:p>
          <a:p>
            <a:pPr eaLnBrk="1" hangingPunct="1"/>
            <a:endParaRPr lang="en-US" altLang="en-US" sz="30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2800" b="1" dirty="0"/>
              <a:t>3. Артифицијелизам</a:t>
            </a:r>
            <a:r>
              <a:rPr lang="ru-RU" altLang="en-US" sz="2800" dirty="0"/>
              <a:t> – уверење детета да је све ствари направио човек: планине и месец су саградили зидари, море обојили и посолили људи, дрвеће расте из семена које су направили продавци, каменчићи се праве пресовањем песка итд. 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Мање је заступљен код сеоске него код градске деце која претерано генерализују творевине с којима су се прво упознала.</a:t>
            </a:r>
            <a:endParaRPr lang="ru-RU" altLang="en-US" sz="2800" dirty="0"/>
          </a:p>
          <a:p>
            <a:pPr eaLnBrk="1" hangingPunct="1"/>
            <a:endParaRPr lang="sr-Latn-RS" altLang="en-US" sz="28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Content Placeholder 2"/>
          <p:cNvSpPr>
            <a:spLocks noGrp="1"/>
          </p:cNvSpPr>
          <p:nvPr>
            <p:ph idx="1"/>
          </p:nvPr>
        </p:nvSpPr>
        <p:spPr>
          <a:xfrm>
            <a:off x="179388" y="333375"/>
            <a:ext cx="8713787" cy="63357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b="1" dirty="0"/>
              <a:t>4. Финализам</a:t>
            </a:r>
            <a:r>
              <a:rPr lang="sr-Cyrl-RS" altLang="en-US" sz="2800" dirty="0"/>
              <a:t>: узрок се објашњава последицом, односно дете објашњава појаву њеним крајњим резултатом.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Пр. река тече да би се улила у море.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Д</a:t>
            </a:r>
            <a:r>
              <a:rPr lang="en-US" altLang="en-US" sz="2800" dirty="0"/>
              <a:t>ечје уверење је да се све што постоји у природи и око нас налази ту </a:t>
            </a:r>
            <a:r>
              <a:rPr lang="en-US" altLang="en-US" sz="2800" b="1" dirty="0"/>
              <a:t>због </a:t>
            </a:r>
            <a:r>
              <a:rPr lang="en-US" altLang="en-US" sz="2800" dirty="0"/>
              <a:t>човека/детета</a:t>
            </a:r>
            <a:r>
              <a:rPr lang="sr-Cyrl-RS" altLang="en-US" sz="2800" dirty="0"/>
              <a:t>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Пр. ноћ долази да бисмо могли да спавамо.</a:t>
            </a:r>
            <a:endParaRPr lang="sr-Cyrl-RS" altLang="en-US" sz="2800" dirty="0"/>
          </a:p>
          <a:p>
            <a:pPr eaLnBrk="1" hangingPunct="1"/>
            <a:r>
              <a:rPr lang="sr-Cyrl-RS" altLang="en-US" sz="2800" b="1" dirty="0"/>
              <a:t>5. Магизам: </a:t>
            </a:r>
            <a:r>
              <a:rPr lang="sr-Cyrl-RS" altLang="en-US" sz="2800" dirty="0"/>
              <a:t>уверење детета да његове мисли, жеље и радње могу да утичу на ток појава.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Пр. сунце се креће зато што ја трчим.</a:t>
            </a:r>
            <a:endParaRPr lang="sr-Cyrl-RS" altLang="en-US" sz="2800" dirty="0"/>
          </a:p>
          <a:p>
            <a:pPr eaLnBrk="1" hangingPunct="1"/>
            <a:r>
              <a:rPr lang="ru-RU" altLang="en-US" sz="2800" dirty="0"/>
              <a:t>Крајем ове фазе се појављује способност </a:t>
            </a:r>
            <a:r>
              <a:rPr lang="ru-RU" altLang="en-US" sz="2800" i="1" dirty="0"/>
              <a:t>децентрације</a:t>
            </a:r>
            <a:r>
              <a:rPr lang="ru-RU" altLang="en-US" sz="2800" dirty="0"/>
              <a:t>: </a:t>
            </a:r>
            <a:r>
              <a:rPr lang="sr-Cyrl-RS" altLang="en-US" sz="2800" dirty="0"/>
              <a:t>ублажавање</a:t>
            </a:r>
            <a:r>
              <a:rPr lang="ru-RU" altLang="en-US" sz="2800" dirty="0"/>
              <a:t> егоцентризма, способност промене угла гледања.</a:t>
            </a:r>
            <a:endParaRPr lang="ru-RU" altLang="en-US" sz="2800" dirty="0"/>
          </a:p>
          <a:p>
            <a:pPr eaLnBrk="1" hangingPunct="1"/>
            <a:endParaRPr lang="sr-Latn-RS" altLang="en-US" sz="2800" dirty="0"/>
          </a:p>
          <a:p>
            <a:pPr eaLnBrk="1" hangingPunct="1"/>
            <a:endParaRPr lang="sr-Latn-RS" altLang="en-US" sz="2800" dirty="0"/>
          </a:p>
          <a:p>
            <a:pPr eaLnBrk="1" hangingPunct="1"/>
            <a:endParaRPr lang="sr-Cyrl-RS" altLang="en-US" sz="2800" dirty="0"/>
          </a:p>
          <a:p>
            <a:pPr eaLnBrk="1" hangingPunct="1"/>
            <a:endParaRPr lang="sr-Latn-RS" altLang="en-US" sz="2800" dirty="0"/>
          </a:p>
          <a:p>
            <a:pPr eaLnBrk="1" hangingPunct="1"/>
            <a:endParaRPr lang="sr-Cyrl-RS" altLang="en-US" dirty="0"/>
          </a:p>
          <a:p>
            <a:pPr eaLnBrk="1" hangingPunct="1"/>
            <a:endParaRPr lang="ru-RU" altLang="en-US" dirty="0"/>
          </a:p>
          <a:p>
            <a:pPr eaLnBrk="1" hangingPunct="1"/>
            <a:endParaRPr lang="ru-RU" altLang="en-US" dirty="0"/>
          </a:p>
          <a:p>
            <a:pPr eaLnBrk="1" hangingPunct="1"/>
            <a:endParaRPr lang="sr-Cyrl-RS" altLang="en-US" dirty="0"/>
          </a:p>
          <a:p>
            <a:pPr eaLnBrk="1" hangingPunct="1"/>
            <a:endParaRPr lang="ru-RU" altLang="en-US" sz="28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b="1" dirty="0"/>
              <a:t>Стадијум конкретних операција </a:t>
            </a:r>
            <a:r>
              <a:rPr lang="sr-Cyrl-RS" altLang="en-US" dirty="0"/>
              <a:t>(од 7. до 11.): способност да ментално разврстава, класификује,  комбинује; почиње да увиђа непромењивост својстава предмета и онда кад им се мења облик, али је његово мишљење још увек везано за опажање конкретних ствари.</a:t>
            </a:r>
            <a:endParaRPr lang="sr-Cyrl-RS" altLang="en-US" dirty="0"/>
          </a:p>
          <a:p>
            <a:pPr eaLnBrk="1" hangingPunct="1"/>
            <a:r>
              <a:rPr lang="ru-RU" altLang="en-US" dirty="0"/>
              <a:t>Мишљење детета  је логичније, мање егоцентрично и мање зависно од непосредних перцептивних искустава. </a:t>
            </a:r>
            <a:endParaRPr lang="ru-RU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dirty="0"/>
              <a:t>У стадијуму конкретних операција дете је далеко способније да оперише представама (менталним сликама) него апстрактним материјалом (појмовима). </a:t>
            </a:r>
            <a:endParaRPr lang="ru-RU" altLang="en-US" dirty="0"/>
          </a:p>
          <a:p>
            <a:pPr eaLnBrk="1" hangingPunct="1"/>
            <a:r>
              <a:rPr lang="ru-RU" altLang="en-US" dirty="0"/>
              <a:t>У стању је да ради класификације према више критеријума, али само ако су представљени визуелно, а не вербално.</a:t>
            </a:r>
            <a:endParaRPr lang="ru-RU" altLang="en-US" dirty="0"/>
          </a:p>
          <a:p>
            <a:pPr eaLnBrk="1" hangingPunct="1"/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dirty="0"/>
              <a:t>Дете је у стању да врши менталне операције  »у глави«, нпр. да рачуна, да мисли о предметима, о класама предмета и о односима међу класама. </a:t>
            </a:r>
            <a:endParaRPr lang="ru-RU" altLang="en-US" dirty="0"/>
          </a:p>
          <a:p>
            <a:pPr eaLnBrk="1" hangingPunct="1"/>
            <a:r>
              <a:rPr lang="ru-RU" altLang="en-US" dirty="0"/>
              <a:t>Значајна нова одлика мисаоног процеса у овом периоду јесте реверзибилност која омогућава да дете постепено овлада конзервацијом броја  (6 година), запремине (7 година) и масе (8 година) што  представља основ математичког  мишљења.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95288" y="692150"/>
            <a:ext cx="8291513" cy="5689600"/>
          </a:xfrm>
        </p:spPr>
        <p:txBody>
          <a:bodyPr vert="horz" wrap="square" lIns="91440" tIns="45720" rIns="91440" bIns="45720" numCol="1" anchor="t" anchorCtr="0" compatLnSpc="1"/>
          <a:p>
            <a:pPr eaLnBrk="1" hangingPunct="1"/>
            <a:r>
              <a:rPr lang="sr-Cyrl-RS" altLang="x-none" sz="2800" b="1" dirty="0"/>
              <a:t>Стадијум формалних операција </a:t>
            </a:r>
            <a:r>
              <a:rPr lang="sr-Cyrl-RS" altLang="x-none" sz="2800" dirty="0"/>
              <a:t>(од 11. до 16.): развија се способност постављања и провере хипотеза, уопштавања и дедуктивног, логичког закључивања.</a:t>
            </a:r>
            <a:endParaRPr lang="sr-Cyrl-RS" altLang="x-none" sz="2800" dirty="0"/>
          </a:p>
          <a:p>
            <a:pPr eaLnBrk="1" hangingPunct="1"/>
            <a:r>
              <a:rPr lang="ru-RU" altLang="x-none" sz="2800" dirty="0"/>
              <a:t>Развија се апстрактно мишљење, дете постаје способно да мисли у апстрактним категоријама, односно, да »расуђује о мишљењу«, да доноси закључке на основу апстрактних  претпоставки, да  формулише опште законе и принципе, да разуме метафоре. </a:t>
            </a:r>
            <a:endParaRPr lang="ru-RU" altLang="x-none" sz="2800" dirty="0"/>
          </a:p>
          <a:p>
            <a:pPr eaLnBrk="1" hangingPunct="1">
              <a:buNone/>
            </a:pPr>
            <a:br>
              <a:rPr lang="ru-RU" altLang="x-none" sz="2800" dirty="0"/>
            </a:br>
            <a:endParaRPr sz="2800" dirty="0"/>
          </a:p>
          <a:p>
            <a:pPr eaLnBrk="1" hangingPunct="1"/>
            <a:endParaRPr sz="2800" dirty="0"/>
          </a:p>
          <a:p>
            <a:pPr eaLnBrk="1" hangingPunct="1"/>
            <a:endParaRPr sz="2800" dirty="0"/>
          </a:p>
          <a:p>
            <a:pPr eaLnBrk="1" hangingPunct="1"/>
            <a:endParaRPr sz="28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r>
              <a:rPr lang="ru-RU" altLang="en-US" dirty="0"/>
              <a:t>Нове способности све више усмеравају мишљење адолесцента ка хипотетичким и  идеолошким питањима и ка будућности.</a:t>
            </a:r>
            <a:endParaRPr lang="ru-RU" altLang="en-US" dirty="0"/>
          </a:p>
          <a:p>
            <a:r>
              <a:rPr lang="ru-RU" altLang="en-US" dirty="0"/>
              <a:t>Формалне операције које се конституишу у току адолесценције трајна су одлика одраслог мишљења.</a:t>
            </a:r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Пијаже сматра да се развој дечијег мишљења одвија кроз </a:t>
            </a:r>
            <a:r>
              <a:rPr lang="sr-Cyrl-RS" altLang="en-US" sz="2800" b="1" dirty="0"/>
              <a:t>фазе које су узрасно биолошки одређене и непроменљивог распореда.</a:t>
            </a:r>
            <a:endParaRPr lang="sr-Cyrl-RS" altLang="en-US" sz="2800" b="1" dirty="0"/>
          </a:p>
          <a:p>
            <a:pPr eaLnBrk="1" hangingPunct="1"/>
            <a:r>
              <a:rPr lang="sr-Cyrl-RS" altLang="en-US" sz="2800" dirty="0"/>
              <a:t>То је спонтан природни процес који</a:t>
            </a:r>
            <a:r>
              <a:rPr lang="sr-Latn-RS" altLang="en-US" sz="2800" dirty="0"/>
              <a:t> </a:t>
            </a:r>
            <a:r>
              <a:rPr lang="sr-Cyrl-RS" altLang="en-US" sz="2800" dirty="0"/>
              <a:t> следећи своју унутрашњу логику, не укључује механизме социјалног утицаја и регулације.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Постоје индивидуалне разлике у погледу уласка у одређену фазу, али генерално постоје узрасне границе које су понекад и индикатори заостајања или посебног напредовања. </a:t>
            </a:r>
            <a:endParaRPr lang="sr-Cyrl-RS" altLang="en-US" sz="2800" dirty="0"/>
          </a:p>
          <a:p>
            <a:pPr eaLnBrk="1" hangingPunct="1"/>
            <a:endParaRPr lang="sr-Latn-RS" altLang="en-US" sz="2800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xfrm>
            <a:off x="179388" y="476250"/>
            <a:ext cx="8507412" cy="60483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2800" dirty="0"/>
              <a:t>У 15-16. години, по Пијажеу, развој дечјег мишљења се завршава.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То не значи да се завршава и развој интелигенције и напредовање, већ се мисли на квалитативне, структурне промене мишљења.</a:t>
            </a:r>
            <a:endParaRPr lang="ru-RU" altLang="en-US" sz="2800" dirty="0"/>
          </a:p>
          <a:p>
            <a:pPr eaLnBrk="1" hangingPunct="1"/>
            <a:r>
              <a:rPr lang="ru-RU" altLang="en-US" sz="2800" b="1" dirty="0"/>
              <a:t>То је стадијум когнитивне зрелости</a:t>
            </a:r>
            <a:r>
              <a:rPr lang="ru-RU" altLang="en-US" sz="2800" dirty="0"/>
              <a:t>. 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По овој теорији, тада се достиже највиши ступањ у развоју мишљења, а то је </a:t>
            </a:r>
            <a:r>
              <a:rPr lang="ru-RU" altLang="en-US" sz="2800" b="1" dirty="0"/>
              <a:t>способност да се апстрактно мисли и когнитивно оперише само на нивоу идеја</a:t>
            </a:r>
            <a:r>
              <a:rPr lang="ru-RU" altLang="en-US" sz="2800" dirty="0"/>
              <a:t>.</a:t>
            </a:r>
            <a:endParaRPr lang="ru-RU" altLang="en-US" sz="2800" dirty="0"/>
          </a:p>
          <a:p>
            <a:pPr eaLnBrk="1" hangingPunct="1"/>
            <a:r>
              <a:rPr lang="ru-RU" altLang="en-US" sz="2800" dirty="0"/>
              <a:t>Зато се у адолесценцији јавља </a:t>
            </a:r>
            <a:r>
              <a:rPr lang="sr-Cyrl-RS" altLang="en-US" sz="2800" dirty="0"/>
              <a:t>развија се интересовање за науку, друштво, политику, морал...</a:t>
            </a:r>
            <a:endParaRPr lang="sr-Latn-RS" altLang="en-US" sz="2800" dirty="0"/>
          </a:p>
          <a:p>
            <a:pPr eaLnBrk="1" hangingPunct="1"/>
            <a:endParaRPr lang="sr-Latn-RS" altLang="en-US" sz="28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6192838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3000" dirty="0"/>
              <a:t>Адолесцент ствара теорије, идеологију, систем вредности, естетске вредности, религијске и филозофске погледе на свет.</a:t>
            </a:r>
            <a:endParaRPr lang="ru-RU" altLang="en-US" sz="3000" dirty="0"/>
          </a:p>
          <a:p>
            <a:r>
              <a:rPr lang="ru-RU" altLang="en-US" sz="3000" dirty="0"/>
              <a:t>Развија се способност рефлекси</a:t>
            </a:r>
            <a:r>
              <a:rPr lang="sr-Cyrl-RS" altLang="en-US" sz="3000" dirty="0"/>
              <a:t>вног мишљења</a:t>
            </a:r>
            <a:r>
              <a:rPr lang="ru-RU" altLang="en-US" sz="3000" dirty="0"/>
              <a:t> то јест «мишљења о свом мишљењу».</a:t>
            </a:r>
            <a:endParaRPr lang="ru-RU" altLang="en-US" sz="3000" dirty="0"/>
          </a:p>
          <a:p>
            <a:r>
              <a:rPr lang="ru-RU" altLang="en-US" sz="3000" dirty="0"/>
              <a:t>Јавља се нови егоцентризам у коме адолесцент покушава да прилагоди средину своме  Ја. </a:t>
            </a:r>
            <a:endParaRPr lang="ru-RU" altLang="en-US" sz="3000" dirty="0"/>
          </a:p>
          <a:p>
            <a:r>
              <a:rPr lang="ru-RU" altLang="en-US" sz="3000" dirty="0"/>
              <a:t>Егоцентризам се испољава у виду месијанизма, негативизма, хиперкритичности.</a:t>
            </a:r>
            <a:endParaRPr lang="ru-RU" altLang="en-US" sz="3000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Сазревање организма односи се, пре свега, на анатомски и функционални развој нервног и ендокриног система, као органске или биолошке основе за процес сазнавања света.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Тиме се, међутим, не може објаснити, целокупни развој сазнања или целовити психички развој детета</a:t>
            </a:r>
            <a:r>
              <a:rPr lang="sr-Latn-RS" altLang="en-US" dirty="0"/>
              <a:t>, </a:t>
            </a:r>
            <a:r>
              <a:rPr lang="sr-Cyrl-RS" altLang="en-US" dirty="0"/>
              <a:t>сматра Пијаже</a:t>
            </a:r>
            <a:r>
              <a:rPr lang="sr-Latn-RS" altLang="en-US" dirty="0"/>
              <a:t>.</a:t>
            </a:r>
            <a:r>
              <a:rPr lang="sr-Cyrl-RS" altLang="en-US" dirty="0"/>
              <a:t> 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dirty="0"/>
              <a:t>Кључну улогу у развоју он приписује активности (физичкој и менталној) јединке, која није пасивни прималац утицаја средине.</a:t>
            </a:r>
            <a:endParaRPr lang="sr-Cyrl-RS" altLang="en-US" dirty="0"/>
          </a:p>
          <a:p>
            <a:r>
              <a:rPr lang="sr-Cyrl-RS" altLang="en-US" dirty="0"/>
              <a:t>Основни покретач развоја код Пијажеа је </a:t>
            </a:r>
            <a:r>
              <a:rPr lang="sr-Cyrl-RS" altLang="en-US" b="1" dirty="0"/>
              <a:t>фактор уравнотежавања (еквилибрације</a:t>
            </a:r>
            <a:r>
              <a:rPr lang="sr-Cyrl-RS" altLang="en-US" dirty="0"/>
              <a:t>). На сваком ступњу развоја постоји тежња за успостављањем унутрашње равнотеже.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Пијаже је често неоправдано проглашаван за нативисту.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Биолошки развој је основ, али искуство које се стиче током живота, представља важан чинилац развоја.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Међутим, ни тај фактор није довољан да објасни укупан сазнајни, односно душевни развој детета.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Друштвено преношење такође се појављује као чинилац развоја који делује у интеракцији са факторима сазревања и учења, односно стицања искуства</a:t>
            </a:r>
            <a:r>
              <a:rPr lang="sr-Cyrl-RS" altLang="en-US" dirty="0"/>
              <a:t>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2642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Зашто је биолошки степен развоја основни предуслов укупног психолошког развоја?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Дете прима важне информације од одраслих само уколико је у стању да их разуме, тј. да би примило информацију дете мора да поседује </a:t>
            </a:r>
            <a:r>
              <a:rPr lang="sr-Cyrl-RS" altLang="en-US" sz="2800" b="1" dirty="0"/>
              <a:t>развијену сазнајну структуру </a:t>
            </a:r>
            <a:r>
              <a:rPr lang="sr-Cyrl-RS" altLang="en-US" sz="2800" dirty="0"/>
              <a:t>која му омогућава да разуме и да значење примљеном податку.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То је разлог зашто, на пример, децу предшколског узраста не можемо обучавати вишој математици или зашто особу која се налази на нивоу конкретног мишљења не можемо научити да мисли апстрактно.</a:t>
            </a:r>
            <a:endParaRPr lang="sr-Latn-RS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17622</Words>
  <Application>WPS Presentation</Application>
  <PresentationFormat/>
  <Paragraphs>230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SimSun</vt:lpstr>
      <vt:lpstr>Wingdings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2018-11-08T07:50:50Z</dcterms:created>
  <dcterms:modified xsi:type="dcterms:W3CDTF">2025-06-09T09:08:46Z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967759EDE08F4F8A8FE482365B5FB8D8_13</vt:lpwstr>
  </property>
  <property fmtid="{D5CDD505-2E9C-101B-9397-08002B2CF9AE}" pid="3" name="KSOProductBuildVer">
    <vt:lpwstr>1033-12.2.0.21179</vt:lpwstr>
  </property>
</Properties>
</file>