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6A8C73-981A-4D65-904B-26DE430C0BDA}" type="doc">
      <dgm:prSet loTypeId="urn:microsoft.com/office/officeart/2005/8/layout/cycle7" loCatId="cycle" qsTypeId="urn:microsoft.com/office/officeart/2005/8/quickstyle/3d1" qsCatId="3D" csTypeId="urn:microsoft.com/office/officeart/2005/8/colors/accent1_1" csCatId="accent1" phldr="1"/>
      <dgm:spPr/>
      <dgm:t>
        <a:bodyPr/>
        <a:lstStyle/>
        <a:p>
          <a:endParaRPr lang="sr-Latn-RS"/>
        </a:p>
      </dgm:t>
    </dgm:pt>
    <dgm:pt modelId="{2BD55AB3-8D1C-40F3-A66A-FAC68797BE06}">
      <dgm:prSet phldrT="[Text]"/>
      <dgm:spPr/>
      <dgm:t>
        <a:bodyPr/>
        <a:lstStyle/>
        <a:p>
          <a:pPr algn="ctr"/>
          <a:r>
            <a:rPr lang="sr-Cyrl-RS" b="1"/>
            <a:t>СРЕДИНСКИ ЧИНИОЦИ</a:t>
          </a:r>
          <a:endParaRPr lang="sr-Latn-RS" b="1"/>
        </a:p>
      </dgm:t>
    </dgm:pt>
    <dgm:pt modelId="{32A0E67D-4177-43A7-B6DA-8D16AB37DF03}" type="parTrans" cxnId="{5FC717FB-2AF5-4557-89D5-F3B23745840B}">
      <dgm:prSet/>
      <dgm:spPr/>
      <dgm:t>
        <a:bodyPr/>
        <a:lstStyle/>
        <a:p>
          <a:pPr algn="ctr"/>
          <a:endParaRPr lang="sr-Latn-RS"/>
        </a:p>
      </dgm:t>
    </dgm:pt>
    <dgm:pt modelId="{C7BD4BD1-AC8D-4A1B-9DD0-D1AC97F868FE}" type="sibTrans" cxnId="{5FC717FB-2AF5-4557-89D5-F3B23745840B}">
      <dgm:prSet/>
      <dgm:spPr/>
      <dgm:t>
        <a:bodyPr/>
        <a:lstStyle/>
        <a:p>
          <a:pPr algn="ctr"/>
          <a:endParaRPr lang="sr-Latn-RS"/>
        </a:p>
      </dgm:t>
    </dgm:pt>
    <dgm:pt modelId="{396B3144-7675-4537-AC9D-352C011699AB}">
      <dgm:prSet phldrT="[Text]" custT="1"/>
      <dgm:spPr/>
      <dgm:t>
        <a:bodyPr/>
        <a:lstStyle/>
        <a:p>
          <a:pPr algn="ctr"/>
          <a:r>
            <a:rPr lang="sr-Cyrl-RS" sz="1000" b="1"/>
            <a:t>ПОНАШАЊЕ </a:t>
          </a:r>
          <a:endParaRPr lang="sr-Latn-RS" sz="1000" b="1"/>
        </a:p>
      </dgm:t>
    </dgm:pt>
    <dgm:pt modelId="{2C9DDCF8-C399-4173-B36E-BCCB4F3CFCAC}" type="parTrans" cxnId="{4444C821-1AD2-4679-A50D-41A28FEC4753}">
      <dgm:prSet/>
      <dgm:spPr/>
      <dgm:t>
        <a:bodyPr/>
        <a:lstStyle/>
        <a:p>
          <a:pPr algn="ctr"/>
          <a:endParaRPr lang="sr-Latn-RS"/>
        </a:p>
      </dgm:t>
    </dgm:pt>
    <dgm:pt modelId="{29CD89EB-78E7-4B3D-A515-D80A91EE59D6}" type="sibTrans" cxnId="{4444C821-1AD2-4679-A50D-41A28FEC4753}">
      <dgm:prSet/>
      <dgm:spPr/>
      <dgm:t>
        <a:bodyPr/>
        <a:lstStyle/>
        <a:p>
          <a:pPr algn="ctr"/>
          <a:endParaRPr lang="sr-Latn-RS"/>
        </a:p>
      </dgm:t>
    </dgm:pt>
    <dgm:pt modelId="{EF852703-F5DD-49BF-A64A-9AD4520EDA09}">
      <dgm:prSet phldrT="[Text]"/>
      <dgm:spPr/>
      <dgm:t>
        <a:bodyPr/>
        <a:lstStyle/>
        <a:p>
          <a:pPr algn="ctr"/>
          <a:r>
            <a:rPr lang="sr-Cyrl-RS" b="1"/>
            <a:t>ИНДИВИДУАЛНЕ КАРАКТЕРИСТИКЕ</a:t>
          </a:r>
          <a:endParaRPr lang="sr-Latn-RS" b="1"/>
        </a:p>
      </dgm:t>
    </dgm:pt>
    <dgm:pt modelId="{EB0C9C5B-723D-4B36-8821-D454F8A519DC}" type="parTrans" cxnId="{6E7D6D9F-D30D-454C-8E50-82DA1826AB62}">
      <dgm:prSet/>
      <dgm:spPr/>
      <dgm:t>
        <a:bodyPr/>
        <a:lstStyle/>
        <a:p>
          <a:pPr algn="ctr"/>
          <a:endParaRPr lang="sr-Latn-RS"/>
        </a:p>
      </dgm:t>
    </dgm:pt>
    <dgm:pt modelId="{F7F5EB53-CBB5-4ED4-95F7-F1A7305CD2DC}" type="sibTrans" cxnId="{6E7D6D9F-D30D-454C-8E50-82DA1826AB62}">
      <dgm:prSet/>
      <dgm:spPr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pPr algn="ctr"/>
          <a:endParaRPr lang="sr-Latn-RS">
            <a:solidFill>
              <a:schemeClr val="bg1"/>
            </a:solidFill>
          </a:endParaRPr>
        </a:p>
      </dgm:t>
    </dgm:pt>
    <dgm:pt modelId="{648F98FD-9791-4D51-BAEB-FB30F2A9C433}" type="pres">
      <dgm:prSet presAssocID="{F76A8C73-981A-4D65-904B-26DE430C0BD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r-Latn-RS"/>
        </a:p>
      </dgm:t>
    </dgm:pt>
    <dgm:pt modelId="{D675E237-DADA-46F1-9135-F9949BCF95DD}" type="pres">
      <dgm:prSet presAssocID="{2BD55AB3-8D1C-40F3-A66A-FAC68797BE06}" presName="node" presStyleLbl="node1" presStyleIdx="0" presStyleCnt="3" custRadScaleRad="131299" custRadScaleInc="6724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sr-Latn-RS"/>
        </a:p>
      </dgm:t>
    </dgm:pt>
    <dgm:pt modelId="{66C27524-F242-4D60-95AF-8BD35B92A426}" type="pres">
      <dgm:prSet presAssocID="{C7BD4BD1-AC8D-4A1B-9DD0-D1AC97F868FE}" presName="sibTrans" presStyleLbl="sibTrans2D1" presStyleIdx="0" presStyleCnt="3"/>
      <dgm:spPr/>
      <dgm:t>
        <a:bodyPr/>
        <a:lstStyle/>
        <a:p>
          <a:endParaRPr lang="sr-Latn-RS"/>
        </a:p>
      </dgm:t>
    </dgm:pt>
    <dgm:pt modelId="{721065DD-0E77-4BEF-9FEC-D1995517BB23}" type="pres">
      <dgm:prSet presAssocID="{C7BD4BD1-AC8D-4A1B-9DD0-D1AC97F868FE}" presName="connectorText" presStyleLbl="sibTrans2D1" presStyleIdx="0" presStyleCnt="3"/>
      <dgm:spPr/>
      <dgm:t>
        <a:bodyPr/>
        <a:lstStyle/>
        <a:p>
          <a:endParaRPr lang="sr-Latn-RS"/>
        </a:p>
      </dgm:t>
    </dgm:pt>
    <dgm:pt modelId="{C8CC2DA9-5F00-413D-A6DD-A8770F26CCB0}" type="pres">
      <dgm:prSet presAssocID="{396B3144-7675-4537-AC9D-352C011699AB}" presName="node" presStyleLbl="node1" presStyleIdx="1" presStyleCnt="3" custRadScaleRad="24777" custRadScaleInc="91509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sr-Latn-RS"/>
        </a:p>
      </dgm:t>
    </dgm:pt>
    <dgm:pt modelId="{DD57D48F-2FDB-4B24-B1F5-AEF3F9E12EEA}" type="pres">
      <dgm:prSet presAssocID="{29CD89EB-78E7-4B3D-A515-D80A91EE59D6}" presName="sibTrans" presStyleLbl="sibTrans2D1" presStyleIdx="1" presStyleCnt="3"/>
      <dgm:spPr/>
      <dgm:t>
        <a:bodyPr/>
        <a:lstStyle/>
        <a:p>
          <a:endParaRPr lang="sr-Latn-RS"/>
        </a:p>
      </dgm:t>
    </dgm:pt>
    <dgm:pt modelId="{976873D3-0B4D-4830-99A1-BD2D97574DCA}" type="pres">
      <dgm:prSet presAssocID="{29CD89EB-78E7-4B3D-A515-D80A91EE59D6}" presName="connectorText" presStyleLbl="sibTrans2D1" presStyleIdx="1" presStyleCnt="3"/>
      <dgm:spPr/>
      <dgm:t>
        <a:bodyPr/>
        <a:lstStyle/>
        <a:p>
          <a:endParaRPr lang="sr-Latn-RS"/>
        </a:p>
      </dgm:t>
    </dgm:pt>
    <dgm:pt modelId="{49879BBE-69CF-4A70-9174-9AFE2F274E54}" type="pres">
      <dgm:prSet presAssocID="{EF852703-F5DD-49BF-A64A-9AD4520EDA09}" presName="node" presStyleLbl="node1" presStyleIdx="2" presStyleCnt="3" custRadScaleRad="132338" custRadScaleInc="131876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sr-Latn-RS"/>
        </a:p>
      </dgm:t>
    </dgm:pt>
    <dgm:pt modelId="{753C9E1E-6A65-4D65-87E7-167660CBCD89}" type="pres">
      <dgm:prSet presAssocID="{F7F5EB53-CBB5-4ED4-95F7-F1A7305CD2DC}" presName="sibTrans" presStyleLbl="sibTrans2D1" presStyleIdx="2" presStyleCnt="3"/>
      <dgm:spPr/>
      <dgm:t>
        <a:bodyPr/>
        <a:lstStyle/>
        <a:p>
          <a:endParaRPr lang="sr-Latn-RS"/>
        </a:p>
      </dgm:t>
    </dgm:pt>
    <dgm:pt modelId="{C336817A-6BE3-4766-B5A2-2F949D8ABD03}" type="pres">
      <dgm:prSet presAssocID="{F7F5EB53-CBB5-4ED4-95F7-F1A7305CD2DC}" presName="connectorText" presStyleLbl="sibTrans2D1" presStyleIdx="2" presStyleCnt="3"/>
      <dgm:spPr/>
      <dgm:t>
        <a:bodyPr/>
        <a:lstStyle/>
        <a:p>
          <a:endParaRPr lang="sr-Latn-RS"/>
        </a:p>
      </dgm:t>
    </dgm:pt>
  </dgm:ptLst>
  <dgm:cxnLst>
    <dgm:cxn modelId="{4444C821-1AD2-4679-A50D-41A28FEC4753}" srcId="{F76A8C73-981A-4D65-904B-26DE430C0BDA}" destId="{396B3144-7675-4537-AC9D-352C011699AB}" srcOrd="1" destOrd="0" parTransId="{2C9DDCF8-C399-4173-B36E-BCCB4F3CFCAC}" sibTransId="{29CD89EB-78E7-4B3D-A515-D80A91EE59D6}"/>
    <dgm:cxn modelId="{69AD362F-DAAB-4CC4-8629-95F309F23160}" type="presOf" srcId="{F7F5EB53-CBB5-4ED4-95F7-F1A7305CD2DC}" destId="{C336817A-6BE3-4766-B5A2-2F949D8ABD03}" srcOrd="1" destOrd="0" presId="urn:microsoft.com/office/officeart/2005/8/layout/cycle7"/>
    <dgm:cxn modelId="{0A06DCD2-9715-4C38-8025-EA82B648FF5D}" type="presOf" srcId="{F76A8C73-981A-4D65-904B-26DE430C0BDA}" destId="{648F98FD-9791-4D51-BAEB-FB30F2A9C433}" srcOrd="0" destOrd="0" presId="urn:microsoft.com/office/officeart/2005/8/layout/cycle7"/>
    <dgm:cxn modelId="{822DE6B3-920C-47E8-BDD8-474832A4A35E}" type="presOf" srcId="{C7BD4BD1-AC8D-4A1B-9DD0-D1AC97F868FE}" destId="{721065DD-0E77-4BEF-9FEC-D1995517BB23}" srcOrd="1" destOrd="0" presId="urn:microsoft.com/office/officeart/2005/8/layout/cycle7"/>
    <dgm:cxn modelId="{86C70A91-97C7-44E8-938A-F8C71F083097}" type="presOf" srcId="{F7F5EB53-CBB5-4ED4-95F7-F1A7305CD2DC}" destId="{753C9E1E-6A65-4D65-87E7-167660CBCD89}" srcOrd="0" destOrd="0" presId="urn:microsoft.com/office/officeart/2005/8/layout/cycle7"/>
    <dgm:cxn modelId="{143A509B-79D4-496E-B0B1-E8B1F2DBA99D}" type="presOf" srcId="{29CD89EB-78E7-4B3D-A515-D80A91EE59D6}" destId="{976873D3-0B4D-4830-99A1-BD2D97574DCA}" srcOrd="1" destOrd="0" presId="urn:microsoft.com/office/officeart/2005/8/layout/cycle7"/>
    <dgm:cxn modelId="{5F356933-9F55-48F5-9811-B6250EB04C3A}" type="presOf" srcId="{C7BD4BD1-AC8D-4A1B-9DD0-D1AC97F868FE}" destId="{66C27524-F242-4D60-95AF-8BD35B92A426}" srcOrd="0" destOrd="0" presId="urn:microsoft.com/office/officeart/2005/8/layout/cycle7"/>
    <dgm:cxn modelId="{D2035793-506C-4EC2-9622-01952EDE6517}" type="presOf" srcId="{29CD89EB-78E7-4B3D-A515-D80A91EE59D6}" destId="{DD57D48F-2FDB-4B24-B1F5-AEF3F9E12EEA}" srcOrd="0" destOrd="0" presId="urn:microsoft.com/office/officeart/2005/8/layout/cycle7"/>
    <dgm:cxn modelId="{5FC717FB-2AF5-4557-89D5-F3B23745840B}" srcId="{F76A8C73-981A-4D65-904B-26DE430C0BDA}" destId="{2BD55AB3-8D1C-40F3-A66A-FAC68797BE06}" srcOrd="0" destOrd="0" parTransId="{32A0E67D-4177-43A7-B6DA-8D16AB37DF03}" sibTransId="{C7BD4BD1-AC8D-4A1B-9DD0-D1AC97F868FE}"/>
    <dgm:cxn modelId="{295132D9-47C7-4F8D-BA00-5D29A12471A0}" type="presOf" srcId="{396B3144-7675-4537-AC9D-352C011699AB}" destId="{C8CC2DA9-5F00-413D-A6DD-A8770F26CCB0}" srcOrd="0" destOrd="0" presId="urn:microsoft.com/office/officeart/2005/8/layout/cycle7"/>
    <dgm:cxn modelId="{60E2FBB8-6203-4E31-8EE7-86B5A68AA690}" type="presOf" srcId="{2BD55AB3-8D1C-40F3-A66A-FAC68797BE06}" destId="{D675E237-DADA-46F1-9135-F9949BCF95DD}" srcOrd="0" destOrd="0" presId="urn:microsoft.com/office/officeart/2005/8/layout/cycle7"/>
    <dgm:cxn modelId="{6E7D6D9F-D30D-454C-8E50-82DA1826AB62}" srcId="{F76A8C73-981A-4D65-904B-26DE430C0BDA}" destId="{EF852703-F5DD-49BF-A64A-9AD4520EDA09}" srcOrd="2" destOrd="0" parTransId="{EB0C9C5B-723D-4B36-8821-D454F8A519DC}" sibTransId="{F7F5EB53-CBB5-4ED4-95F7-F1A7305CD2DC}"/>
    <dgm:cxn modelId="{B39F05F4-91D3-418D-B038-CAA669EA49B1}" type="presOf" srcId="{EF852703-F5DD-49BF-A64A-9AD4520EDA09}" destId="{49879BBE-69CF-4A70-9174-9AFE2F274E54}" srcOrd="0" destOrd="0" presId="urn:microsoft.com/office/officeart/2005/8/layout/cycle7"/>
    <dgm:cxn modelId="{0ED3D493-1B03-4586-A3F8-1549FDD042F9}" type="presParOf" srcId="{648F98FD-9791-4D51-BAEB-FB30F2A9C433}" destId="{D675E237-DADA-46F1-9135-F9949BCF95DD}" srcOrd="0" destOrd="0" presId="urn:microsoft.com/office/officeart/2005/8/layout/cycle7"/>
    <dgm:cxn modelId="{B28C0B03-FDB4-45F7-911C-95D5D93E7046}" type="presParOf" srcId="{648F98FD-9791-4D51-BAEB-FB30F2A9C433}" destId="{66C27524-F242-4D60-95AF-8BD35B92A426}" srcOrd="1" destOrd="0" presId="urn:microsoft.com/office/officeart/2005/8/layout/cycle7"/>
    <dgm:cxn modelId="{4F2A7089-3F9A-4740-915C-0D82512F3A2D}" type="presParOf" srcId="{66C27524-F242-4D60-95AF-8BD35B92A426}" destId="{721065DD-0E77-4BEF-9FEC-D1995517BB23}" srcOrd="0" destOrd="0" presId="urn:microsoft.com/office/officeart/2005/8/layout/cycle7"/>
    <dgm:cxn modelId="{8FD5F8B5-028A-4E76-9518-FE47875B101D}" type="presParOf" srcId="{648F98FD-9791-4D51-BAEB-FB30F2A9C433}" destId="{C8CC2DA9-5F00-413D-A6DD-A8770F26CCB0}" srcOrd="2" destOrd="0" presId="urn:microsoft.com/office/officeart/2005/8/layout/cycle7"/>
    <dgm:cxn modelId="{0348C587-489C-4562-A5B4-913ABCF59A28}" type="presParOf" srcId="{648F98FD-9791-4D51-BAEB-FB30F2A9C433}" destId="{DD57D48F-2FDB-4B24-B1F5-AEF3F9E12EEA}" srcOrd="3" destOrd="0" presId="urn:microsoft.com/office/officeart/2005/8/layout/cycle7"/>
    <dgm:cxn modelId="{EF5DAE22-149B-411D-A9E7-231FFC1619D6}" type="presParOf" srcId="{DD57D48F-2FDB-4B24-B1F5-AEF3F9E12EEA}" destId="{976873D3-0B4D-4830-99A1-BD2D97574DCA}" srcOrd="0" destOrd="0" presId="urn:microsoft.com/office/officeart/2005/8/layout/cycle7"/>
    <dgm:cxn modelId="{D094924D-B3DF-4571-92D5-F775289186A8}" type="presParOf" srcId="{648F98FD-9791-4D51-BAEB-FB30F2A9C433}" destId="{49879BBE-69CF-4A70-9174-9AFE2F274E54}" srcOrd="4" destOrd="0" presId="urn:microsoft.com/office/officeart/2005/8/layout/cycle7"/>
    <dgm:cxn modelId="{9C73D885-2BE8-4AA7-9C4A-B0195477F481}" type="presParOf" srcId="{648F98FD-9791-4D51-BAEB-FB30F2A9C433}" destId="{753C9E1E-6A65-4D65-87E7-167660CBCD89}" srcOrd="5" destOrd="0" presId="urn:microsoft.com/office/officeart/2005/8/layout/cycle7"/>
    <dgm:cxn modelId="{1B9E44B8-E9C2-440C-8F8D-1E961B1E1DE1}" type="presParOf" srcId="{753C9E1E-6A65-4D65-87E7-167660CBCD89}" destId="{C336817A-6BE3-4766-B5A2-2F949D8ABD03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75E237-DADA-46F1-9135-F9949BCF95DD}">
      <dsp:nvSpPr>
        <dsp:cNvPr id="0" name=""/>
        <dsp:cNvSpPr/>
      </dsp:nvSpPr>
      <dsp:spPr>
        <a:xfrm>
          <a:off x="4627361" y="83"/>
          <a:ext cx="2261149" cy="113057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l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b="1" kern="1200"/>
            <a:t>СРЕДИНСКИ ЧИНИОЦИ</a:t>
          </a:r>
          <a:endParaRPr lang="sr-Latn-RS" sz="1000" b="1" kern="1200"/>
        </a:p>
      </dsp:txBody>
      <dsp:txXfrm>
        <a:off x="4958499" y="165652"/>
        <a:ext cx="1598873" cy="799436"/>
      </dsp:txXfrm>
    </dsp:sp>
    <dsp:sp modelId="{66C27524-F242-4D60-95AF-8BD35B92A426}">
      <dsp:nvSpPr>
        <dsp:cNvPr id="0" name=""/>
        <dsp:cNvSpPr/>
      </dsp:nvSpPr>
      <dsp:spPr>
        <a:xfrm rot="7414528">
          <a:off x="4288792" y="1712875"/>
          <a:ext cx="1152245" cy="395701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tint val="6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RS" sz="800" kern="1200"/>
        </a:p>
      </dsp:txBody>
      <dsp:txXfrm rot="10800000">
        <a:off x="4407502" y="1792015"/>
        <a:ext cx="914825" cy="237421"/>
      </dsp:txXfrm>
    </dsp:sp>
    <dsp:sp modelId="{C8CC2DA9-5F00-413D-A6DD-A8770F26CCB0}">
      <dsp:nvSpPr>
        <dsp:cNvPr id="0" name=""/>
        <dsp:cNvSpPr/>
      </dsp:nvSpPr>
      <dsp:spPr>
        <a:xfrm>
          <a:off x="2841318" y="2690794"/>
          <a:ext cx="2261149" cy="113057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l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b="1" kern="1200"/>
            <a:t>ПОНАШАЊЕ </a:t>
          </a:r>
          <a:endParaRPr lang="sr-Latn-RS" sz="1000" b="1" kern="1200"/>
        </a:p>
      </dsp:txBody>
      <dsp:txXfrm>
        <a:off x="3172456" y="2856363"/>
        <a:ext cx="1598873" cy="799436"/>
      </dsp:txXfrm>
    </dsp:sp>
    <dsp:sp modelId="{DD57D48F-2FDB-4B24-B1F5-AEF3F9E12EEA}">
      <dsp:nvSpPr>
        <dsp:cNvPr id="0" name=""/>
        <dsp:cNvSpPr/>
      </dsp:nvSpPr>
      <dsp:spPr>
        <a:xfrm rot="14073250">
          <a:off x="2438063" y="1712887"/>
          <a:ext cx="1152245" cy="395701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tint val="6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RS" sz="800" kern="1200"/>
        </a:p>
      </dsp:txBody>
      <dsp:txXfrm rot="10800000">
        <a:off x="2556773" y="1792027"/>
        <a:ext cx="914825" cy="237421"/>
      </dsp:txXfrm>
    </dsp:sp>
    <dsp:sp modelId="{49879BBE-69CF-4A70-9174-9AFE2F274E54}">
      <dsp:nvSpPr>
        <dsp:cNvPr id="0" name=""/>
        <dsp:cNvSpPr/>
      </dsp:nvSpPr>
      <dsp:spPr>
        <a:xfrm>
          <a:off x="925905" y="106"/>
          <a:ext cx="2261149" cy="113057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l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b="1" kern="1200"/>
            <a:t>ИНДИВИДУАЛНЕ КАРАКТЕРИСТИКЕ</a:t>
          </a:r>
          <a:endParaRPr lang="sr-Latn-RS" sz="1000" b="1" kern="1200"/>
        </a:p>
      </dsp:txBody>
      <dsp:txXfrm>
        <a:off x="1257043" y="165675"/>
        <a:ext cx="1598873" cy="799436"/>
      </dsp:txXfrm>
    </dsp:sp>
    <dsp:sp modelId="{753C9E1E-6A65-4D65-87E7-167660CBCD89}">
      <dsp:nvSpPr>
        <dsp:cNvPr id="0" name=""/>
        <dsp:cNvSpPr/>
      </dsp:nvSpPr>
      <dsp:spPr>
        <a:xfrm rot="21599979">
          <a:off x="3331085" y="367532"/>
          <a:ext cx="1152245" cy="395701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tint val="6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solidFill>
            <a:schemeClr val="bg1">
              <a:lumMod val="85000"/>
            </a:schemeClr>
          </a:solidFill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RS" sz="800" kern="1200">
            <a:solidFill>
              <a:schemeClr val="bg1"/>
            </a:solidFill>
          </a:endParaRPr>
        </a:p>
      </dsp:txBody>
      <dsp:txXfrm>
        <a:off x="3449795" y="446672"/>
        <a:ext cx="914825" cy="2374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52DF0BC-BA35-4CB3-9D05-9634721B5BA5}" type="datetimeFigureOut">
              <a:rPr lang="sr-Latn-RS" smtClean="0"/>
              <a:pPr/>
              <a:t>18.3.2019</a:t>
            </a:fld>
            <a:endParaRPr lang="sr-Latn-R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r-Latn-R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8017A83-4476-4970-A0FC-A2D6111FD618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DF0BC-BA35-4CB3-9D05-9634721B5BA5}" type="datetimeFigureOut">
              <a:rPr lang="sr-Latn-RS" smtClean="0"/>
              <a:pPr/>
              <a:t>18.3.2019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17A83-4476-4970-A0FC-A2D6111FD618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DF0BC-BA35-4CB3-9D05-9634721B5BA5}" type="datetimeFigureOut">
              <a:rPr lang="sr-Latn-RS" smtClean="0"/>
              <a:pPr/>
              <a:t>18.3.2019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17A83-4476-4970-A0FC-A2D6111FD618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52DF0BC-BA35-4CB3-9D05-9634721B5BA5}" type="datetimeFigureOut">
              <a:rPr lang="sr-Latn-RS" smtClean="0"/>
              <a:pPr/>
              <a:t>18.3.2019</a:t>
            </a:fld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8017A83-4476-4970-A0FC-A2D6111FD618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r-Latn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52DF0BC-BA35-4CB3-9D05-9634721B5BA5}" type="datetimeFigureOut">
              <a:rPr lang="sr-Latn-RS" smtClean="0"/>
              <a:pPr/>
              <a:t>18.3.2019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r-Latn-R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8017A83-4476-4970-A0FC-A2D6111FD618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DF0BC-BA35-4CB3-9D05-9634721B5BA5}" type="datetimeFigureOut">
              <a:rPr lang="sr-Latn-RS" smtClean="0"/>
              <a:pPr/>
              <a:t>18.3.2019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17A83-4476-4970-A0FC-A2D6111FD618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DF0BC-BA35-4CB3-9D05-9634721B5BA5}" type="datetimeFigureOut">
              <a:rPr lang="sr-Latn-RS" smtClean="0"/>
              <a:pPr/>
              <a:t>18.3.2019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17A83-4476-4970-A0FC-A2D6111FD618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52DF0BC-BA35-4CB3-9D05-9634721B5BA5}" type="datetimeFigureOut">
              <a:rPr lang="sr-Latn-RS" smtClean="0"/>
              <a:pPr/>
              <a:t>18.3.2019</a:t>
            </a:fld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8017A83-4476-4970-A0FC-A2D6111FD618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DF0BC-BA35-4CB3-9D05-9634721B5BA5}" type="datetimeFigureOut">
              <a:rPr lang="sr-Latn-RS" smtClean="0"/>
              <a:pPr/>
              <a:t>18.3.2019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17A83-4476-4970-A0FC-A2D6111FD618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52DF0BC-BA35-4CB3-9D05-9634721B5BA5}" type="datetimeFigureOut">
              <a:rPr lang="sr-Latn-RS" smtClean="0"/>
              <a:pPr/>
              <a:t>18.3.2019</a:t>
            </a:fld>
            <a:endParaRPr lang="sr-Latn-R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8017A83-4476-4970-A0FC-A2D6111FD618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r-Latn-R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52DF0BC-BA35-4CB3-9D05-9634721B5BA5}" type="datetimeFigureOut">
              <a:rPr lang="sr-Latn-RS" smtClean="0"/>
              <a:pPr/>
              <a:t>18.3.2019</a:t>
            </a:fld>
            <a:endParaRPr lang="sr-Latn-R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8017A83-4476-4970-A0FC-A2D6111FD618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r-Latn-R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52DF0BC-BA35-4CB3-9D05-9634721B5BA5}" type="datetimeFigureOut">
              <a:rPr lang="sr-Latn-RS" smtClean="0"/>
              <a:pPr/>
              <a:t>18.3.2019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r-Latn-R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8017A83-4476-4970-A0FC-A2D6111FD618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7704" y="-243408"/>
            <a:ext cx="6120680" cy="2952328"/>
          </a:xfrm>
        </p:spPr>
        <p:txBody>
          <a:bodyPr/>
          <a:lstStyle/>
          <a:p>
            <a:r>
              <a:rPr lang="sr-Latn-RS" dirty="0" smtClean="0"/>
              <a:t>M</a:t>
            </a:r>
            <a:r>
              <a:rPr lang="sr-Cyrl-RS" dirty="0" smtClean="0"/>
              <a:t>ентално здравље</a:t>
            </a:r>
            <a:br>
              <a:rPr lang="sr-Cyrl-RS" dirty="0" smtClean="0"/>
            </a:b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CS" dirty="0" smtClean="0"/>
              <a:t>ЧИНИОЦИ </a:t>
            </a:r>
            <a:br>
              <a:rPr lang="sr-Cyrl-CS" dirty="0" smtClean="0"/>
            </a:br>
            <a:r>
              <a:rPr lang="sr-Cyrl-CS" dirty="0" smtClean="0"/>
              <a:t>МЕНТАЛНОГ </a:t>
            </a:r>
            <a:r>
              <a:rPr lang="sr-Cyrl-CS" dirty="0"/>
              <a:t>ЗДРАВЉА ДЕЦЕ И ОДРАСЛИХ</a:t>
            </a:r>
            <a:endParaRPr lang="sr-Latn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Cyrl-RS" sz="2400" dirty="0" smtClean="0"/>
              <a:t>                          проф. др Миа Марић</a:t>
            </a:r>
            <a:endParaRPr lang="sr-Latn-RS" sz="2400" dirty="0"/>
          </a:p>
        </p:txBody>
      </p:sp>
    </p:spTree>
    <p:extLst>
      <p:ext uri="{BB962C8B-B14F-4D97-AF65-F5344CB8AC3E}">
        <p14:creationId xmlns:p14="http://schemas.microsoft.com/office/powerpoint/2010/main" val="6408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/>
              <a:t>Шта све делује на ментално здравље деце и одраслих?</a:t>
            </a:r>
            <a:r>
              <a:rPr lang="sr-Latn-RS" dirty="0"/>
              <a:t/>
            </a:r>
            <a:br>
              <a:rPr lang="sr-Latn-RS" dirty="0"/>
            </a:br>
            <a:endParaRPr lang="sr-Latn-R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83112495"/>
              </p:ext>
            </p:extLst>
          </p:nvPr>
        </p:nvGraphicFramePr>
        <p:xfrm>
          <a:off x="395536" y="1124744"/>
          <a:ext cx="7848872" cy="4369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Up-Down Arrow 6"/>
          <p:cNvSpPr/>
          <p:nvPr/>
        </p:nvSpPr>
        <p:spPr>
          <a:xfrm>
            <a:off x="4218695" y="5152168"/>
            <a:ext cx="371475" cy="752475"/>
          </a:xfrm>
          <a:prstGeom prst="upDownArrow">
            <a:avLst/>
          </a:prstGeom>
          <a:ln/>
          <a:effectLst>
            <a:innerShdw blurRad="114300">
              <a:prstClr val="black"/>
            </a:innerShdw>
            <a:softEdge rad="12700"/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r-Latn-RS"/>
          </a:p>
        </p:txBody>
      </p:sp>
      <p:sp>
        <p:nvSpPr>
          <p:cNvPr id="8" name="Up-Down Arrow 7"/>
          <p:cNvSpPr/>
          <p:nvPr/>
        </p:nvSpPr>
        <p:spPr>
          <a:xfrm>
            <a:off x="5563849" y="5152167"/>
            <a:ext cx="371475" cy="752475"/>
          </a:xfrm>
          <a:prstGeom prst="upDownArrow">
            <a:avLst/>
          </a:prstGeom>
          <a:ln/>
          <a:effectLst>
            <a:innerShdw blurRad="114300">
              <a:prstClr val="black"/>
            </a:innerShdw>
            <a:softEdge rad="12700"/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r-Latn-RS"/>
          </a:p>
        </p:txBody>
      </p:sp>
      <p:sp>
        <p:nvSpPr>
          <p:cNvPr id="9" name="Up-Down Arrow 8"/>
          <p:cNvSpPr/>
          <p:nvPr/>
        </p:nvSpPr>
        <p:spPr>
          <a:xfrm>
            <a:off x="2902337" y="5152168"/>
            <a:ext cx="371475" cy="752475"/>
          </a:xfrm>
          <a:prstGeom prst="upDownArrow">
            <a:avLst/>
          </a:prstGeom>
          <a:ln/>
          <a:effectLst>
            <a:innerShdw blurRad="114300">
              <a:prstClr val="black"/>
            </a:innerShdw>
            <a:softEdge rad="12700"/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r-Latn-RS"/>
          </a:p>
        </p:txBody>
      </p:sp>
      <p:sp>
        <p:nvSpPr>
          <p:cNvPr id="10" name="Rounded Rectangle 9"/>
          <p:cNvSpPr/>
          <p:nvPr/>
        </p:nvSpPr>
        <p:spPr>
          <a:xfrm>
            <a:off x="2411760" y="6165304"/>
            <a:ext cx="3816424" cy="504056"/>
          </a:xfrm>
          <a:prstGeom prst="roundRect">
            <a:avLst>
              <a:gd name="adj" fmla="val 24510"/>
            </a:avLst>
          </a:prstGeom>
          <a:ln>
            <a:solidFill>
              <a:schemeClr val="bg2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50000"/>
              </a:lnSpc>
              <a:spcAft>
                <a:spcPts val="1200"/>
              </a:spcAft>
            </a:pPr>
            <a:r>
              <a:rPr lang="sr-Cyrl-RS" sz="1100" dirty="0">
                <a:effectLst/>
                <a:latin typeface="Arial Black"/>
                <a:ea typeface="Calibri"/>
                <a:cs typeface="Times New Roman"/>
              </a:rPr>
              <a:t>М Е Н Т А Л Н О   З Д Р А В Љ Е</a:t>
            </a:r>
            <a:endParaRPr lang="sr-Latn-RS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r-Latn-RS" sz="1100" dirty="0">
                <a:effectLst/>
                <a:ea typeface="Calibri"/>
                <a:cs typeface="Times New Roman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99217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i="1" dirty="0"/>
              <a:t>Фактори очувања, унапређења и нарушавања менталног здарвља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844824"/>
            <a:ext cx="7457256" cy="4629128"/>
          </a:xfrm>
        </p:spPr>
        <p:txBody>
          <a:bodyPr/>
          <a:lstStyle/>
          <a:p>
            <a:r>
              <a:rPr lang="sr-Cyrl-RS" dirty="0"/>
              <a:t>Б</a:t>
            </a:r>
            <a:r>
              <a:rPr lang="sr-Cyrl-RS" dirty="0" smtClean="0"/>
              <a:t>ез </a:t>
            </a:r>
            <a:r>
              <a:rPr lang="sr-Cyrl-RS" dirty="0"/>
              <a:t>обзира из ког </a:t>
            </a:r>
            <a:r>
              <a:rPr lang="sr-Cyrl-RS" dirty="0" smtClean="0"/>
              <a:t>домена потичу, </a:t>
            </a:r>
            <a:r>
              <a:rPr lang="sr-Cyrl-RS" dirty="0"/>
              <a:t>сви чиниоци менталног здравља могу се разликовати и </a:t>
            </a:r>
            <a:r>
              <a:rPr lang="sr-Cyrl-RS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према</a:t>
            </a:r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sr-Cyrl-RS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начину на који делују</a:t>
            </a:r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sr-Cyrl-RS" dirty="0"/>
              <a:t>на ментално здравље особе, у зависности од тога да ли делују </a:t>
            </a:r>
            <a:r>
              <a:rPr lang="sr-Cyrl-RS" b="1" i="1" dirty="0"/>
              <a:t>у позитивном или негативном смеру</a:t>
            </a:r>
            <a:r>
              <a:rPr lang="sr-Cyrl-RS" dirty="0"/>
              <a:t>. </a:t>
            </a:r>
            <a:endParaRPr lang="sr-Cyrl-RS" dirty="0" smtClean="0"/>
          </a:p>
          <a:p>
            <a:pPr marL="0" indent="0">
              <a:buNone/>
            </a:pPr>
            <a:endParaRPr lang="sr-Cyrl-RS" dirty="0" smtClean="0"/>
          </a:p>
          <a:p>
            <a:r>
              <a:rPr lang="sr-Cyrl-RS" dirty="0" smtClean="0"/>
              <a:t>Тако </a:t>
            </a:r>
            <a:r>
              <a:rPr lang="sr-Cyrl-RS" dirty="0"/>
              <a:t>одређени чиниоци делују у правцу </a:t>
            </a:r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очувања и унапређења </a:t>
            </a:r>
            <a:r>
              <a:rPr lang="sr-Cyrl-RS" dirty="0"/>
              <a:t>менталног </a:t>
            </a:r>
            <a:r>
              <a:rPr lang="sr-Cyrl-RS" dirty="0" smtClean="0"/>
              <a:t>здравља </a:t>
            </a:r>
            <a:r>
              <a:rPr lang="sr-Cyrl-RS" dirty="0"/>
              <a:t>особе, док други делују </a:t>
            </a:r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ризично</a:t>
            </a:r>
            <a:r>
              <a:rPr lang="sr-Cyrl-RS" dirty="0"/>
              <a:t> по ментално </a:t>
            </a:r>
            <a:r>
              <a:rPr lang="sr-Cyrl-RS" dirty="0" smtClean="0"/>
              <a:t>здра</a:t>
            </a:r>
            <a:r>
              <a:rPr lang="sr-Cyrl-RS" dirty="0"/>
              <a:t>в</a:t>
            </a:r>
            <a:r>
              <a:rPr lang="sr-Cyrl-RS" dirty="0" smtClean="0"/>
              <a:t>ље</a:t>
            </a:r>
            <a:r>
              <a:rPr lang="sr-Cyrl-RS" dirty="0"/>
              <a:t>, претећи да га угрозе и </a:t>
            </a:r>
            <a:r>
              <a:rPr lang="sr-Cyrl-RS" dirty="0" smtClean="0"/>
              <a:t>наруше.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7398742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064896" cy="1498178"/>
          </a:xfrm>
        </p:spPr>
        <p:txBody>
          <a:bodyPr>
            <a:normAutofit fontScale="90000"/>
          </a:bodyPr>
          <a:lstStyle/>
          <a:p>
            <a:r>
              <a:rPr lang="sr-Cyrl-RS" i="1" dirty="0"/>
              <a:t>Однос две независне димензије </a:t>
            </a:r>
            <a:r>
              <a:rPr lang="sr-Cyrl-RS" i="1" dirty="0" smtClean="0"/>
              <a:t/>
            </a:r>
            <a:br>
              <a:rPr lang="sr-Cyrl-RS" i="1" dirty="0" smtClean="0"/>
            </a:br>
            <a:r>
              <a:rPr lang="sr-Cyrl-RS" i="1" dirty="0" smtClean="0"/>
              <a:t>чинилаца </a:t>
            </a:r>
            <a:r>
              <a:rPr lang="sr-Cyrl-RS" i="1" dirty="0"/>
              <a:t>менталног здравља </a:t>
            </a:r>
            <a:r>
              <a:rPr lang="sr-Cyrl-RS" dirty="0"/>
              <a:t>– </a:t>
            </a: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i="1" dirty="0" smtClean="0"/>
              <a:t>димензије </a:t>
            </a:r>
            <a:r>
              <a:rPr lang="sr-Cyrl-RS" i="1" dirty="0"/>
              <a:t>порекла и </a:t>
            </a:r>
            <a:r>
              <a:rPr lang="sr-Cyrl-RS" i="1" dirty="0" smtClean="0"/>
              <a:t>начина деловања</a:t>
            </a:r>
            <a:r>
              <a:rPr lang="sr-Cyrl-RS" dirty="0" smtClean="0"/>
              <a:t> </a:t>
            </a:r>
            <a:r>
              <a:rPr lang="sr-Latn-RS" dirty="0"/>
              <a:t/>
            </a:r>
            <a:br>
              <a:rPr lang="sr-Latn-RS" dirty="0"/>
            </a:br>
            <a:endParaRPr lang="sr-Latn-R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3059832" y="3625774"/>
            <a:ext cx="2808312" cy="110506"/>
          </a:xfrm>
          <a:prstGeom prst="left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endParaRPr lang="sr-Latn-RS" dirty="0"/>
          </a:p>
        </p:txBody>
      </p:sp>
      <p:sp>
        <p:nvSpPr>
          <p:cNvPr id="9" name="Up-Down Arrow 8"/>
          <p:cNvSpPr/>
          <p:nvPr/>
        </p:nvSpPr>
        <p:spPr>
          <a:xfrm flipH="1">
            <a:off x="4415311" y="2348880"/>
            <a:ext cx="134205" cy="2774801"/>
          </a:xfrm>
          <a:prstGeom prst="upDownArrow">
            <a:avLst/>
          </a:prstGeom>
          <a:solidFill>
            <a:schemeClr val="bg1">
              <a:lumMod val="6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r-Latn-RS"/>
          </a:p>
        </p:txBody>
      </p:sp>
      <p:sp>
        <p:nvSpPr>
          <p:cNvPr id="14" name="Oval 13"/>
          <p:cNvSpPr/>
          <p:nvPr/>
        </p:nvSpPr>
        <p:spPr>
          <a:xfrm>
            <a:off x="1581913" y="3284984"/>
            <a:ext cx="1352550" cy="666750"/>
          </a:xfrm>
          <a:prstGeom prst="ellipse">
            <a:avLst/>
          </a:prstGeom>
          <a:solidFill>
            <a:srgbClr val="EEECE1"/>
          </a:solidFill>
          <a:ln w="25400" cap="flat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sr-Cyrl-RS" sz="1000" b="1" dirty="0">
                <a:effectLst/>
                <a:latin typeface="Calibri"/>
                <a:ea typeface="Calibri"/>
                <a:cs typeface="Times New Roman"/>
              </a:rPr>
              <a:t>УНУТРАШЊИ</a:t>
            </a:r>
            <a:endParaRPr lang="sr-Latn-RS" sz="1100" dirty="0"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r-Cyrl-RS" sz="1000" b="1" dirty="0">
                <a:effectLst/>
                <a:latin typeface="Calibri"/>
                <a:ea typeface="Calibri"/>
                <a:cs typeface="Times New Roman"/>
              </a:rPr>
              <a:t>ЧИНИОЦИ</a:t>
            </a:r>
            <a:endParaRPr lang="sr-Latn-RS" sz="1100" dirty="0"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sr-Latn-RS" sz="1100" dirty="0"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sr-Latn-RS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6030238" y="3284984"/>
            <a:ext cx="1352550" cy="666750"/>
          </a:xfrm>
          <a:prstGeom prst="ellipse">
            <a:avLst/>
          </a:prstGeom>
          <a:solidFill>
            <a:srgbClr val="EEECE1"/>
          </a:solidFill>
          <a:ln w="25400" cap="flat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sr-Cyrl-RS" sz="1000" b="1" dirty="0" smtClean="0">
                <a:latin typeface="Calibri"/>
                <a:ea typeface="Calibri"/>
                <a:cs typeface="Times New Roman"/>
              </a:rPr>
              <a:t>СПОЉ</a:t>
            </a:r>
            <a:r>
              <a:rPr lang="sr-Cyrl-RS" sz="1000" b="1" dirty="0" smtClean="0">
                <a:effectLst/>
                <a:latin typeface="Calibri"/>
                <a:ea typeface="Calibri"/>
                <a:cs typeface="Times New Roman"/>
              </a:rPr>
              <a:t>АШЊИ</a:t>
            </a:r>
            <a:endParaRPr lang="sr-Latn-RS" sz="1100" dirty="0"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r-Cyrl-RS" sz="1000" b="1" dirty="0">
                <a:effectLst/>
                <a:latin typeface="Calibri"/>
                <a:ea typeface="Calibri"/>
                <a:cs typeface="Times New Roman"/>
              </a:rPr>
              <a:t>ЧИНИОЦИ</a:t>
            </a:r>
            <a:endParaRPr lang="sr-Latn-RS" sz="1100" dirty="0"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sr-Latn-RS" sz="1100" dirty="0"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sr-Latn-RS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3778251" y="1556792"/>
            <a:ext cx="1352550" cy="666750"/>
          </a:xfrm>
          <a:prstGeom prst="ellipse">
            <a:avLst/>
          </a:prstGeom>
          <a:solidFill>
            <a:srgbClr val="EEECE1"/>
          </a:solidFill>
          <a:ln w="25400" cap="flat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sr-Latn-RS" sz="1100" dirty="0">
              <a:effectLst/>
              <a:latin typeface="Calibri"/>
              <a:ea typeface="Calibri"/>
              <a:cs typeface="Times New Roman"/>
            </a:endParaRPr>
          </a:p>
          <a:p>
            <a:pPr algn="ctr"/>
            <a:r>
              <a:rPr lang="sr-Cyrl-RS" sz="1000" b="1" dirty="0" smtClean="0">
                <a:effectLst/>
                <a:latin typeface="Calibri"/>
                <a:ea typeface="Calibri"/>
                <a:cs typeface="Times New Roman"/>
              </a:rPr>
              <a:t>ЧИНИОЦИ</a:t>
            </a:r>
            <a:endParaRPr lang="sr-Cyrl-RS" sz="1100" dirty="0">
              <a:latin typeface="Calibri"/>
              <a:ea typeface="Calibri"/>
              <a:cs typeface="Times New Roman"/>
            </a:endParaRPr>
          </a:p>
          <a:p>
            <a:pPr algn="ctr"/>
            <a:r>
              <a:rPr lang="sr-Cyrl-RS" sz="1000" b="1" dirty="0" smtClean="0">
                <a:effectLst/>
                <a:latin typeface="Calibri"/>
                <a:ea typeface="Calibri"/>
                <a:cs typeface="Times New Roman"/>
              </a:rPr>
              <a:t>ЗАШТИТЕ</a:t>
            </a:r>
            <a:endParaRPr lang="sr-Latn-RS" sz="1000" b="1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3806138" y="5229200"/>
            <a:ext cx="1352550" cy="666750"/>
          </a:xfrm>
          <a:prstGeom prst="ellipse">
            <a:avLst/>
          </a:prstGeom>
          <a:solidFill>
            <a:srgbClr val="EEECE1"/>
          </a:solidFill>
          <a:ln w="25400" cap="flat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sr-Latn-RS" sz="1100" dirty="0" smtClean="0">
              <a:effectLst/>
              <a:latin typeface="Calibri"/>
              <a:ea typeface="Calibri"/>
              <a:cs typeface="Times New Roman"/>
            </a:endParaRPr>
          </a:p>
          <a:p>
            <a:pPr algn="ctr"/>
            <a:r>
              <a:rPr lang="sr-Cyrl-RS" sz="1000" b="1" dirty="0" smtClean="0">
                <a:effectLst/>
                <a:latin typeface="Calibri"/>
                <a:ea typeface="Calibri"/>
                <a:cs typeface="Times New Roman"/>
              </a:rPr>
              <a:t>ЧИНИОЦИ</a:t>
            </a:r>
          </a:p>
          <a:p>
            <a:pPr algn="ctr"/>
            <a:r>
              <a:rPr lang="sr-Cyrl-RS" sz="1000" b="1" dirty="0" smtClean="0">
                <a:latin typeface="Calibri"/>
                <a:ea typeface="Calibri"/>
                <a:cs typeface="Times New Roman"/>
              </a:rPr>
              <a:t>РИЗИКА</a:t>
            </a:r>
            <a:endParaRPr lang="sr-Latn-RS" sz="1100" b="1" dirty="0" smtClean="0"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sr-Latn-RS" sz="11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35628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чиниоци </a:t>
            </a:r>
            <a:r>
              <a:rPr lang="sr-Cyrl-RS" dirty="0"/>
              <a:t>који доприносе </a:t>
            </a:r>
            <a:r>
              <a:rPr lang="sr-Cyrl-RS" i="1" dirty="0"/>
              <a:t>очувању и </a:t>
            </a:r>
            <a:r>
              <a:rPr lang="sr-Cyrl-RS" i="1" dirty="0" smtClean="0"/>
              <a:t>унапређењу </a:t>
            </a:r>
            <a:r>
              <a:rPr lang="sr-Cyrl-RS" dirty="0" smtClean="0"/>
              <a:t>МЗ</a:t>
            </a:r>
            <a:r>
              <a:rPr lang="sr-Cyrl-RS" i="1" dirty="0" smtClean="0"/>
              <a:t> </a:t>
            </a:r>
            <a:r>
              <a:rPr lang="sr-Cyrl-RS" dirty="0" smtClean="0"/>
              <a:t> 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r>
              <a:rPr lang="sr-Cyrl-CS" b="1" i="1" dirty="0" smtClean="0"/>
              <a:t>1) у </a:t>
            </a:r>
            <a:r>
              <a:rPr lang="sr-Cyrl-CS" b="1" i="1" dirty="0"/>
              <a:t>оквиру индивидуалног домена</a:t>
            </a:r>
            <a:r>
              <a:rPr lang="sr-Cyrl-CS" b="1" dirty="0"/>
              <a:t>:</a:t>
            </a:r>
            <a:r>
              <a:rPr lang="sr-Cyrl-CS" dirty="0"/>
              <a:t> </a:t>
            </a:r>
            <a:endParaRPr lang="sr-Latn-RS" dirty="0"/>
          </a:p>
          <a:p>
            <a:pPr marL="0" indent="0">
              <a:buNone/>
            </a:pPr>
            <a:r>
              <a:rPr lang="sr-Cyrl-CS" dirty="0"/>
              <a:t> 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емоционална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стабилност </a:t>
            </a:r>
            <a:r>
              <a:rPr lang="sr-Cyrl-CS" dirty="0"/>
              <a:t>и склоност доживљавању позитивних емоција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добра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контрола емоција </a:t>
            </a:r>
            <a:r>
              <a:rPr lang="sr-Cyrl-CS" dirty="0"/>
              <a:t>и изражавање емоција на друштвено прихватљив </a:t>
            </a:r>
            <a:r>
              <a:rPr lang="sr-Cyrl-CS" dirty="0" smtClean="0"/>
              <a:t>начин 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савесност </a:t>
            </a:r>
            <a:r>
              <a:rPr lang="sr-Cyrl-CS" dirty="0"/>
              <a:t>и одговорност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дружељубивост</a:t>
            </a:r>
            <a:r>
              <a:rPr lang="sr-Cyrl-CS" dirty="0" smtClean="0"/>
              <a:t> </a:t>
            </a:r>
            <a:r>
              <a:rPr lang="sr-Cyrl-CS" dirty="0"/>
              <a:t>и сарадљивост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позитивна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слика о себи </a:t>
            </a:r>
            <a:r>
              <a:rPr lang="sr-Cyrl-CS" dirty="0"/>
              <a:t>и висок ниво самопоштовања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позитиван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начин размишљања </a:t>
            </a:r>
            <a:endParaRPr lang="sr-Latn-R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активан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приступ </a:t>
            </a:r>
            <a:r>
              <a:rPr lang="sr-Cyrl-CS" dirty="0"/>
              <a:t>решавању проблема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позитиван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однос према учењу </a:t>
            </a:r>
            <a:r>
              <a:rPr lang="sr-Cyrl-CS" dirty="0"/>
              <a:t>и склоност сталном усавршавању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високо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вредновање здраља</a:t>
            </a:r>
            <a:r>
              <a:rPr lang="sr-Cyrl-CS" dirty="0"/>
              <a:t>, генерално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5533668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чиниоци који доприносе </a:t>
            </a:r>
            <a:r>
              <a:rPr lang="sr-Cyrl-RS" i="1" dirty="0"/>
              <a:t>очувању и унапређењу </a:t>
            </a:r>
            <a:r>
              <a:rPr lang="sr-Cyrl-RS" dirty="0"/>
              <a:t>МЗ</a:t>
            </a:r>
            <a:r>
              <a:rPr lang="sr-Cyrl-RS" i="1" dirty="0"/>
              <a:t> 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43192" cy="5069160"/>
          </a:xfrm>
        </p:spPr>
        <p:txBody>
          <a:bodyPr>
            <a:normAutofit fontScale="62500" lnSpcReduction="20000"/>
          </a:bodyPr>
          <a:lstStyle/>
          <a:p>
            <a:pPr marL="0" lvl="0" indent="0">
              <a:buNone/>
            </a:pPr>
            <a:r>
              <a:rPr lang="sr-Cyrl-CS" sz="3200" b="1" i="1" dirty="0" smtClean="0"/>
              <a:t>2)   у </a:t>
            </a:r>
            <a:r>
              <a:rPr lang="sr-Cyrl-CS" sz="3200" b="1" i="1" dirty="0"/>
              <a:t>домену понашања</a:t>
            </a:r>
            <a:r>
              <a:rPr lang="sr-Cyrl-CS" sz="3200" b="1" dirty="0"/>
              <a:t>: </a:t>
            </a:r>
            <a:endParaRPr lang="sr-Latn-RS" sz="3200" b="1" dirty="0"/>
          </a:p>
          <a:p>
            <a:pPr marL="0" indent="0">
              <a:buNone/>
            </a:pPr>
            <a:r>
              <a:rPr lang="sr-Cyrl-CS" sz="3200" b="1" dirty="0"/>
              <a:t> </a:t>
            </a:r>
            <a:endParaRPr lang="sr-Latn-RS" sz="3200" b="1" dirty="0"/>
          </a:p>
          <a:p>
            <a:r>
              <a:rPr lang="sr-Cyrl-CS" sz="3200" i="1" dirty="0"/>
              <a:t> </a:t>
            </a:r>
            <a:r>
              <a:rPr lang="sr-Cyrl-CS" sz="3200" dirty="0" smtClean="0"/>
              <a:t>присуство </a:t>
            </a:r>
            <a:r>
              <a:rPr lang="sr-Cyrl-CS" sz="3200" dirty="0"/>
              <a:t>оних </a:t>
            </a:r>
            <a:r>
              <a:rPr lang="sr-Cyrl-CS" sz="3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понашања која директно</a:t>
            </a:r>
            <a:r>
              <a:rPr lang="sr-Cyrl-CS" sz="3200" i="1" dirty="0"/>
              <a:t> </a:t>
            </a:r>
            <a:r>
              <a:rPr lang="sr-Cyrl-CS" sz="3200" dirty="0"/>
              <a:t>доприносе очувању </a:t>
            </a:r>
            <a:r>
              <a:rPr lang="sr-Cyrl-CS" sz="3200" dirty="0" smtClean="0"/>
              <a:t>и унапређењу </a:t>
            </a:r>
            <a:r>
              <a:rPr lang="sr-Cyrl-CS" sz="3200" dirty="0"/>
              <a:t>менталног здраљва и психичког благостања (нпр. </a:t>
            </a:r>
            <a:r>
              <a:rPr lang="sr-Cyrl-CS" sz="3200" dirty="0" smtClean="0"/>
              <a:t>упражњавање </a:t>
            </a:r>
            <a:r>
              <a:rPr lang="sr-Cyrl-CS" sz="3200" dirty="0"/>
              <a:t>оних активности које доприносе томе да се осећамо </a:t>
            </a:r>
            <a:r>
              <a:rPr lang="sr-Cyrl-CS" sz="3200" dirty="0" smtClean="0"/>
              <a:t>задовољније</a:t>
            </a:r>
            <a:r>
              <a:rPr lang="sr-Cyrl-CS" sz="3200" dirty="0"/>
              <a:t>, испуњеније; едукација из области менталног здраља и </a:t>
            </a:r>
            <a:r>
              <a:rPr lang="sr-Cyrl-CS" sz="3200" dirty="0" smtClean="0"/>
              <a:t>самосталан </a:t>
            </a:r>
            <a:r>
              <a:rPr lang="sr-Cyrl-CS" sz="3200" dirty="0"/>
              <a:t>рад на себи или уз помоћ стручњака</a:t>
            </a:r>
            <a:r>
              <a:rPr lang="sr-Cyrl-CS" sz="3200" dirty="0" smtClean="0"/>
              <a:t>)</a:t>
            </a:r>
          </a:p>
          <a:p>
            <a:pPr marL="0" indent="0">
              <a:buNone/>
            </a:pPr>
            <a:endParaRPr lang="sr-Latn-RS" sz="3200" dirty="0"/>
          </a:p>
          <a:p>
            <a:r>
              <a:rPr lang="sr-Cyrl-CS" sz="3200" dirty="0"/>
              <a:t> </a:t>
            </a:r>
            <a:r>
              <a:rPr lang="sr-Cyrl-CS" sz="3200" dirty="0" smtClean="0"/>
              <a:t>присуство </a:t>
            </a:r>
            <a:r>
              <a:rPr lang="sr-Cyrl-CS" sz="3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понашања која на индиректан начин </a:t>
            </a:r>
            <a:r>
              <a:rPr lang="sr-Cyrl-CS" sz="3200" dirty="0"/>
              <a:t>– деловањем на  </a:t>
            </a:r>
            <a:r>
              <a:rPr lang="sr-Cyrl-CS" sz="3200" dirty="0" smtClean="0"/>
              <a:t>различите </a:t>
            </a:r>
            <a:r>
              <a:rPr lang="sr-Cyrl-CS" sz="3200" dirty="0"/>
              <a:t>унутрашње и спољашње чиниоце менталног здравља </a:t>
            </a:r>
            <a:r>
              <a:rPr lang="sr-Cyrl-CS" sz="3200" dirty="0" smtClean="0"/>
              <a:t>доприносе </a:t>
            </a:r>
            <a:r>
              <a:rPr lang="sr-Cyrl-CS" sz="3200" dirty="0"/>
              <a:t>истом (нпр. постизање успеха у некој активности </a:t>
            </a:r>
            <a:r>
              <a:rPr lang="sr-Cyrl-CS" sz="3200" dirty="0" smtClean="0"/>
              <a:t>доприноси самопоштовању </a:t>
            </a:r>
            <a:r>
              <a:rPr lang="sr-Cyrl-CS" sz="3200" dirty="0"/>
              <a:t>особе, а тиме посредно и њеном менталном здрављу</a:t>
            </a:r>
            <a:r>
              <a:rPr lang="sr-Cyrl-CS" sz="3200" dirty="0" smtClean="0"/>
              <a:t>; промена </a:t>
            </a:r>
            <a:r>
              <a:rPr lang="sr-Cyrl-CS" sz="3200" dirty="0"/>
              <a:t>понашања према члану породице доприноси побољшању </a:t>
            </a:r>
            <a:r>
              <a:rPr lang="sr-Cyrl-CS" sz="3200" dirty="0" smtClean="0"/>
              <a:t>породичне </a:t>
            </a:r>
            <a:r>
              <a:rPr lang="sr-Cyrl-CS" sz="3200" dirty="0"/>
              <a:t>климе, а тиме и психичком благостању чланова породице)</a:t>
            </a:r>
            <a:endParaRPr lang="sr-Latn-RS" sz="3200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107588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0"/>
            <a:ext cx="7488832" cy="980728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чиниоци који доприносе </a:t>
            </a:r>
            <a:r>
              <a:rPr lang="sr-Cyrl-RS" i="1" dirty="0"/>
              <a:t>очувању и унапређењу </a:t>
            </a:r>
            <a:r>
              <a:rPr lang="sr-Cyrl-RS" dirty="0"/>
              <a:t>МЗ</a:t>
            </a:r>
            <a:r>
              <a:rPr lang="sr-Cyrl-RS" i="1" dirty="0"/>
              <a:t> 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052736"/>
            <a:ext cx="8280920" cy="5688632"/>
          </a:xfrm>
        </p:spPr>
        <p:txBody>
          <a:bodyPr>
            <a:normAutofit fontScale="55000" lnSpcReduction="20000"/>
          </a:bodyPr>
          <a:lstStyle/>
          <a:p>
            <a:pPr marL="0" lvl="0" indent="0">
              <a:buNone/>
            </a:pPr>
            <a:r>
              <a:rPr lang="sr-Cyrl-CS" b="1" i="1" dirty="0" smtClean="0"/>
              <a:t>3</a:t>
            </a:r>
            <a:r>
              <a:rPr lang="sr-Cyrl-CS" sz="3300" b="1" i="1" dirty="0" smtClean="0"/>
              <a:t>) у </a:t>
            </a:r>
            <a:r>
              <a:rPr lang="sr-Cyrl-CS" sz="3300" b="1" i="1" dirty="0"/>
              <a:t>срединском домену</a:t>
            </a:r>
            <a:r>
              <a:rPr lang="sr-Cyrl-CS" sz="3300" b="1" dirty="0"/>
              <a:t>:</a:t>
            </a:r>
            <a:endParaRPr lang="sr-Latn-RS" sz="3300" b="1" dirty="0"/>
          </a:p>
          <a:p>
            <a:pPr marL="0" indent="0">
              <a:buNone/>
            </a:pPr>
            <a:r>
              <a:rPr lang="sr-Cyrl-CS" sz="3300" dirty="0"/>
              <a:t> </a:t>
            </a:r>
            <a:endParaRPr lang="sr-Latn-RS" sz="3300" dirty="0"/>
          </a:p>
          <a:p>
            <a:r>
              <a:rPr lang="sr-Cyrl-CS" sz="33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топло </a:t>
            </a:r>
            <a:r>
              <a:rPr lang="sr-Cyrl-CS" sz="33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породично окружење </a:t>
            </a:r>
            <a:r>
              <a:rPr lang="sr-Cyrl-CS" sz="3300" dirty="0"/>
              <a:t>и складни односи у породици (међусобна </a:t>
            </a:r>
            <a:r>
              <a:rPr lang="sr-Cyrl-RS" sz="3300" dirty="0"/>
              <a:t> </a:t>
            </a:r>
            <a:r>
              <a:rPr lang="sr-Cyrl-CS" sz="3300" dirty="0" smtClean="0"/>
              <a:t>подршка </a:t>
            </a:r>
            <a:r>
              <a:rPr lang="sr-Cyrl-CS" sz="3300" dirty="0"/>
              <a:t>чланова породице, поверење, поштовање међу члановима </a:t>
            </a:r>
            <a:r>
              <a:rPr lang="sr-Cyrl-CS" sz="3300" dirty="0" smtClean="0"/>
              <a:t>породице</a:t>
            </a:r>
            <a:r>
              <a:rPr lang="sr-Cyrl-CS" sz="3300" dirty="0"/>
              <a:t>)</a:t>
            </a:r>
            <a:endParaRPr lang="sr-Latn-RS" sz="3300" dirty="0"/>
          </a:p>
          <a:p>
            <a:r>
              <a:rPr lang="sr-Cyrl-CS" sz="3300" dirty="0" smtClean="0"/>
              <a:t>адеквтано </a:t>
            </a:r>
            <a:r>
              <a:rPr lang="sr-Cyrl-CS" sz="33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породично васпитање</a:t>
            </a:r>
            <a:endParaRPr lang="sr-Latn-RS" sz="33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sr-Cyrl-CS" sz="33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васпитно-образовне </a:t>
            </a:r>
            <a:r>
              <a:rPr lang="sr-Cyrl-CS" sz="33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институције</a:t>
            </a:r>
            <a:r>
              <a:rPr lang="sr-Cyrl-CS" sz="3300" dirty="0"/>
              <a:t>, првенствено вртићи и школе, које су </a:t>
            </a:r>
            <a:r>
              <a:rPr lang="sr-Cyrl-RS" sz="3300" dirty="0"/>
              <a:t> </a:t>
            </a:r>
            <a:r>
              <a:rPr lang="sr-Cyrl-CS" sz="3300" dirty="0" smtClean="0"/>
              <a:t>осетљиве </a:t>
            </a:r>
            <a:r>
              <a:rPr lang="sr-Cyrl-CS" sz="3300" dirty="0"/>
              <a:t>за проблеме менталног здраља деце и младих, те активно и на </a:t>
            </a:r>
            <a:r>
              <a:rPr lang="sr-Cyrl-CS" sz="3300" dirty="0" smtClean="0"/>
              <a:t>систематски </a:t>
            </a:r>
            <a:r>
              <a:rPr lang="sr-Cyrl-CS" sz="3300" dirty="0"/>
              <a:t>начин учствују у очувању и унапређењу менталног здравља  </a:t>
            </a:r>
            <a:r>
              <a:rPr lang="sr-Cyrl-CS" sz="3300" dirty="0" smtClean="0"/>
              <a:t>деце </a:t>
            </a:r>
            <a:r>
              <a:rPr lang="sr-Cyrl-CS" sz="3300" dirty="0"/>
              <a:t>и младих, као и у подстицању њиховог целокупног психосоцијалног </a:t>
            </a:r>
            <a:r>
              <a:rPr lang="sr-Cyrl-CS" sz="3300" dirty="0" smtClean="0"/>
              <a:t>развоја</a:t>
            </a:r>
            <a:endParaRPr lang="sr-Latn-RS" sz="3300" dirty="0"/>
          </a:p>
          <a:p>
            <a:r>
              <a:rPr lang="sr-Cyrl-CS" sz="3300" dirty="0"/>
              <a:t> </a:t>
            </a:r>
            <a:r>
              <a:rPr lang="sr-Cyrl-CS" sz="33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прихваћеност </a:t>
            </a:r>
            <a:r>
              <a:rPr lang="sr-Cyrl-CS" sz="33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детета у вршњачкој средини</a:t>
            </a:r>
            <a:r>
              <a:rPr lang="sr-Cyrl-CS" sz="3300" dirty="0"/>
              <a:t>, која негује просоцијалне норме </a:t>
            </a:r>
            <a:r>
              <a:rPr lang="sr-Cyrl-CS" sz="3300" dirty="0" smtClean="0"/>
              <a:t>и </a:t>
            </a:r>
            <a:r>
              <a:rPr lang="sr-Cyrl-CS" sz="3300" dirty="0"/>
              <a:t>облике понашања</a:t>
            </a:r>
            <a:endParaRPr lang="sr-Latn-RS" sz="3300" dirty="0"/>
          </a:p>
          <a:p>
            <a:r>
              <a:rPr lang="sr-Cyrl-CS" sz="33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одговарајуће </a:t>
            </a:r>
            <a:r>
              <a:rPr lang="sr-Cyrl-CS" sz="33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радно место</a:t>
            </a:r>
            <a:r>
              <a:rPr lang="sr-Cyrl-CS" sz="3300" dirty="0"/>
              <a:t>, које омогућава адекватно испољавање и </a:t>
            </a:r>
            <a:r>
              <a:rPr lang="sr-Cyrl-CS" sz="3300" dirty="0" smtClean="0"/>
              <a:t>реализовање </a:t>
            </a:r>
            <a:r>
              <a:rPr lang="sr-Cyrl-CS" sz="3300" dirty="0"/>
              <a:t>потенцијала индивидуе</a:t>
            </a:r>
            <a:endParaRPr lang="sr-Latn-RS" sz="3300" dirty="0"/>
          </a:p>
          <a:p>
            <a:r>
              <a:rPr lang="sr-Cyrl-CS" sz="33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шира </a:t>
            </a:r>
            <a:r>
              <a:rPr lang="sr-Cyrl-CS" sz="33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друштвена заједница </a:t>
            </a:r>
            <a:r>
              <a:rPr lang="sr-Cyrl-CS" sz="3300" dirty="0"/>
              <a:t>која је развојно стимулишућа и са одговарајућим  </a:t>
            </a:r>
            <a:r>
              <a:rPr lang="sr-Cyrl-CS" sz="3300" dirty="0" smtClean="0"/>
              <a:t>стручним </a:t>
            </a:r>
            <a:r>
              <a:rPr lang="sr-Cyrl-CS" sz="3300" dirty="0"/>
              <a:t>службама које се баве менталним </a:t>
            </a:r>
            <a:r>
              <a:rPr lang="sr-Cyrl-CS" sz="3300" dirty="0" smtClean="0"/>
              <a:t>здрављем </a:t>
            </a:r>
            <a:r>
              <a:rPr lang="sr-Cyrl-CS" sz="3300" dirty="0"/>
              <a:t>становништва</a:t>
            </a:r>
            <a:endParaRPr lang="sr-Latn-RS" sz="3300" dirty="0"/>
          </a:p>
          <a:p>
            <a:r>
              <a:rPr lang="sr-Cyrl-CS" sz="33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висок </a:t>
            </a:r>
            <a:r>
              <a:rPr lang="sr-Cyrl-CS" sz="33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животни стандард </a:t>
            </a:r>
            <a:r>
              <a:rPr lang="sr-Cyrl-CS" sz="3300" dirty="0"/>
              <a:t>и неговање </a:t>
            </a:r>
            <a:r>
              <a:rPr lang="sr-Cyrl-CS" sz="33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здравих стилова </a:t>
            </a:r>
            <a:r>
              <a:rPr lang="sr-Cyrl-CS" sz="3300" dirty="0"/>
              <a:t>живота у заједници </a:t>
            </a:r>
            <a:endParaRPr lang="sr-Latn-RS" sz="3300" dirty="0"/>
          </a:p>
          <a:p>
            <a:r>
              <a:rPr lang="sr-Cyrl-CS" sz="33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медији </a:t>
            </a:r>
            <a:r>
              <a:rPr lang="sr-Cyrl-CS" sz="3300" dirty="0"/>
              <a:t>који су усмерени на промовисање, очување и унапређење менталног </a:t>
            </a:r>
            <a:r>
              <a:rPr lang="sr-Cyrl-CS" sz="3300" dirty="0" smtClean="0"/>
              <a:t> здравља </a:t>
            </a:r>
            <a:r>
              <a:rPr lang="sr-Cyrl-CS" sz="3300" dirty="0"/>
              <a:t>људи.  </a:t>
            </a:r>
            <a:endParaRPr lang="sr-Latn-RS" sz="3300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1417229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24936" cy="720080"/>
          </a:xfrm>
        </p:spPr>
        <p:txBody>
          <a:bodyPr>
            <a:normAutofit fontScale="90000"/>
          </a:bodyPr>
          <a:lstStyle/>
          <a:p>
            <a:r>
              <a:rPr lang="sr-Cyrl-CS" sz="3200" dirty="0" smtClean="0"/>
              <a:t>чини</a:t>
            </a:r>
            <a:r>
              <a:rPr lang="sr-Cyrl-CS" sz="2700" dirty="0" smtClean="0"/>
              <a:t>ОЦИ</a:t>
            </a:r>
            <a:r>
              <a:rPr lang="sr-Cyrl-CS" i="1" dirty="0" smtClean="0"/>
              <a:t> </a:t>
            </a:r>
            <a:r>
              <a:rPr lang="sr-Cyrl-CS" sz="3100" i="1" dirty="0"/>
              <a:t>нарушавања</a:t>
            </a:r>
            <a:r>
              <a:rPr lang="sr-Cyrl-CS" sz="3100" dirty="0"/>
              <a:t> </a:t>
            </a:r>
            <a:r>
              <a:rPr lang="sr-Cyrl-CS" sz="3100" dirty="0" smtClean="0"/>
              <a:t>менталног здравља 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340768"/>
            <a:ext cx="7529264" cy="5133184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sr-Cyrl-CS" b="1" i="1" dirty="0" smtClean="0"/>
              <a:t>1) у </a:t>
            </a:r>
            <a:r>
              <a:rPr lang="sr-Cyrl-CS" b="1" i="1" dirty="0"/>
              <a:t>унутрашњем домену</a:t>
            </a:r>
            <a:r>
              <a:rPr lang="sr-Cyrl-CS" b="1" dirty="0"/>
              <a:t>:</a:t>
            </a:r>
            <a:endParaRPr lang="sr-Latn-RS" b="1" dirty="0"/>
          </a:p>
          <a:p>
            <a:pPr marL="0" indent="0">
              <a:buNone/>
            </a:pPr>
            <a:r>
              <a:rPr lang="sr-Cyrl-CS" b="1" dirty="0"/>
              <a:t> </a:t>
            </a:r>
            <a:endParaRPr lang="sr-Latn-RS" b="1" dirty="0"/>
          </a:p>
          <a:p>
            <a:r>
              <a:rPr lang="sr-Cyrl-CS" dirty="0" smtClean="0"/>
              <a:t>тзв</a:t>
            </a:r>
            <a:r>
              <a:rPr lang="sr-Cyrl-CS" dirty="0"/>
              <a:t>.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„тежак темперамент“ </a:t>
            </a:r>
            <a:r>
              <a:rPr lang="sr-Cyrl-CS" dirty="0"/>
              <a:t>– склоност особе наглим и импулсвиним  </a:t>
            </a:r>
            <a:r>
              <a:rPr lang="sr-Cyrl-CS" dirty="0" smtClean="0"/>
              <a:t>реакцијама</a:t>
            </a:r>
            <a:r>
              <a:rPr lang="sr-Cyrl-CS" dirty="0"/>
              <a:t>, ниска фрустрациона толренација, агресивност</a:t>
            </a:r>
            <a:endParaRPr lang="sr-Latn-RS" dirty="0"/>
          </a:p>
          <a:p>
            <a:r>
              <a:rPr lang="sr-Cyrl-CS" dirty="0" smtClean="0"/>
              <a:t>склоност </a:t>
            </a:r>
            <a:r>
              <a:rPr lang="sr-Cyrl-CS" dirty="0"/>
              <a:t>доживљавању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негативних емоција </a:t>
            </a:r>
            <a:r>
              <a:rPr lang="sr-Cyrl-CS" dirty="0"/>
              <a:t>и немогућност уживања у  </a:t>
            </a:r>
            <a:r>
              <a:rPr lang="sr-Cyrl-CS" dirty="0" smtClean="0"/>
              <a:t>пријатним </a:t>
            </a:r>
            <a:r>
              <a:rPr lang="sr-Cyrl-CS" dirty="0"/>
              <a:t>стварима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несавесност</a:t>
            </a:r>
            <a:r>
              <a:rPr lang="sr-Cyrl-CS" dirty="0" smtClean="0"/>
              <a:t> </a:t>
            </a:r>
            <a:r>
              <a:rPr lang="sr-Cyrl-CS" dirty="0"/>
              <a:t>и недостатак одговорности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повученост</a:t>
            </a:r>
            <a:r>
              <a:rPr lang="sr-Cyrl-CS" dirty="0" smtClean="0"/>
              <a:t> </a:t>
            </a:r>
            <a:r>
              <a:rPr lang="sr-Cyrl-CS" dirty="0"/>
              <a:t>и тенденција ка осамљивању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негативна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слика о себи </a:t>
            </a:r>
            <a:r>
              <a:rPr lang="sr-Cyrl-CS" dirty="0"/>
              <a:t>и ниско самопоштовање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негативно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виђење реалности</a:t>
            </a:r>
            <a:endParaRPr lang="sr-Latn-R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sr-Cyrl-CS" dirty="0" smtClean="0"/>
              <a:t>склоност </a:t>
            </a:r>
            <a:r>
              <a:rPr lang="sr-Cyrl-CS" dirty="0"/>
              <a:t>ка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избегавању диретног суочавања </a:t>
            </a:r>
            <a:r>
              <a:rPr lang="sr-Cyrl-CS" dirty="0"/>
              <a:t>са проблемима и тешкоћама </a:t>
            </a:r>
            <a:r>
              <a:rPr lang="sr-Cyrl-CS" dirty="0" smtClean="0"/>
              <a:t>различите врсте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отпор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према учењу и усавршавању</a:t>
            </a:r>
            <a:r>
              <a:rPr lang="sr-Cyrl-CS" dirty="0"/>
              <a:t>, у најширем смислу речи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ниско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вредновање здравља</a:t>
            </a:r>
            <a:endParaRPr lang="sr-Latn-R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1500013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562074"/>
          </a:xfrm>
        </p:spPr>
        <p:txBody>
          <a:bodyPr/>
          <a:lstStyle/>
          <a:p>
            <a:r>
              <a:rPr lang="sr-Cyrl-CS" sz="2800" dirty="0"/>
              <a:t>чини</a:t>
            </a:r>
            <a:r>
              <a:rPr lang="sr-Cyrl-CS" sz="2400" dirty="0"/>
              <a:t>ОЦИ</a:t>
            </a:r>
            <a:r>
              <a:rPr lang="sr-Cyrl-CS" i="1" dirty="0"/>
              <a:t> </a:t>
            </a:r>
            <a:r>
              <a:rPr lang="sr-Cyrl-CS" sz="2800" i="1" dirty="0"/>
              <a:t>нарушавања</a:t>
            </a:r>
            <a:r>
              <a:rPr lang="sr-Cyrl-CS" sz="2800" dirty="0"/>
              <a:t> менталног здравља 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268760"/>
            <a:ext cx="7529264" cy="5205192"/>
          </a:xfrm>
        </p:spPr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r>
              <a:rPr lang="sr-Cyrl-CS" b="1" i="1" dirty="0" smtClean="0"/>
              <a:t>2) у </a:t>
            </a:r>
            <a:r>
              <a:rPr lang="sr-Cyrl-CS" b="1" i="1" dirty="0"/>
              <a:t>сфери понашања</a:t>
            </a:r>
            <a:r>
              <a:rPr lang="sr-Cyrl-CS" b="1" dirty="0" smtClean="0"/>
              <a:t>:</a:t>
            </a:r>
            <a:r>
              <a:rPr lang="sr-Cyrl-CS" b="1" i="1" dirty="0"/>
              <a:t> </a:t>
            </a:r>
            <a:endParaRPr lang="sr-Cyrl-CS" b="1" i="1" dirty="0" smtClean="0"/>
          </a:p>
          <a:p>
            <a:pPr marL="0" lvl="0" indent="0">
              <a:buNone/>
            </a:pPr>
            <a:endParaRPr lang="sr-Latn-RS" dirty="0"/>
          </a:p>
          <a:p>
            <a:r>
              <a:rPr lang="sr-Cyrl-CS" dirty="0"/>
              <a:t> </a:t>
            </a:r>
            <a:r>
              <a:rPr lang="sr-Cyrl-CS" dirty="0" smtClean="0"/>
              <a:t>присуство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понашања која на директан начин </a:t>
            </a:r>
            <a:r>
              <a:rPr lang="sr-Cyrl-CS" dirty="0"/>
              <a:t>представљају претњу </a:t>
            </a:r>
            <a:r>
              <a:rPr lang="sr-Cyrl-CS" dirty="0" smtClean="0"/>
              <a:t>менталном </a:t>
            </a:r>
            <a:r>
              <a:rPr lang="sr-Cyrl-CS" dirty="0"/>
              <a:t>здрављу (недостатак активности које причињавају задовољство </a:t>
            </a:r>
            <a:r>
              <a:rPr lang="sr-Cyrl-CS" dirty="0" smtClean="0"/>
              <a:t>и </a:t>
            </a:r>
            <a:r>
              <a:rPr lang="sr-Cyrl-CS" dirty="0"/>
              <a:t>подстичу осећај психичког благостања, присуство ризичних понашања  </a:t>
            </a:r>
            <a:r>
              <a:rPr lang="sr-Cyrl-CS" dirty="0" smtClean="0"/>
              <a:t>као </a:t>
            </a:r>
            <a:r>
              <a:rPr lang="sr-Cyrl-CS" dirty="0"/>
              <a:t>што су употреба психоактивних супстанци, агресивно понашање итд</a:t>
            </a:r>
            <a:r>
              <a:rPr lang="sr-Cyrl-CS" dirty="0" smtClean="0"/>
              <a:t>.)</a:t>
            </a:r>
          </a:p>
          <a:p>
            <a:endParaRPr lang="sr-Latn-RS" dirty="0"/>
          </a:p>
          <a:p>
            <a:r>
              <a:rPr lang="sr-Cyrl-CS" dirty="0"/>
              <a:t> </a:t>
            </a:r>
            <a:r>
              <a:rPr lang="sr-Cyrl-CS" dirty="0" smtClean="0"/>
              <a:t>присуство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понашања </a:t>
            </a:r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која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индиректно </a:t>
            </a:r>
            <a:r>
              <a:rPr lang="sr-Cyrl-CS" dirty="0"/>
              <a:t>доводе до нарушавања менталног </a:t>
            </a:r>
            <a:r>
              <a:rPr lang="sr-Cyrl-CS" dirty="0" smtClean="0"/>
              <a:t>здравља </a:t>
            </a:r>
            <a:r>
              <a:rPr lang="sr-Cyrl-CS" dirty="0"/>
              <a:t>и пада нивоа психичког благостања (континуиран неуспех у </a:t>
            </a:r>
            <a:r>
              <a:rPr lang="sr-Cyrl-CS" dirty="0" smtClean="0"/>
              <a:t>постизању </a:t>
            </a:r>
            <a:r>
              <a:rPr lang="sr-Cyrl-CS" dirty="0"/>
              <a:t>одређених циљева доводи до пада самопоштовања, до појаве </a:t>
            </a:r>
            <a:r>
              <a:rPr lang="sr-Cyrl-CS" dirty="0" smtClean="0"/>
              <a:t>негативних </a:t>
            </a:r>
            <a:r>
              <a:rPr lang="sr-Cyrl-CS" dirty="0"/>
              <a:t>осећања, што даље води до смањења осећаја задовољства и </a:t>
            </a:r>
            <a:r>
              <a:rPr lang="sr-Cyrl-CS" dirty="0" smtClean="0"/>
              <a:t>психичког </a:t>
            </a:r>
            <a:r>
              <a:rPr lang="sr-Cyrl-CS" dirty="0"/>
              <a:t>благостања) </a:t>
            </a:r>
            <a:endParaRPr lang="sr-Latn-RS" dirty="0"/>
          </a:p>
          <a:p>
            <a:pPr marL="0" indent="0">
              <a:buNone/>
            </a:pPr>
            <a:r>
              <a:rPr lang="sr-Cyrl-CS" dirty="0"/>
              <a:t> 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627167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78098"/>
          </a:xfrm>
        </p:spPr>
        <p:txBody>
          <a:bodyPr>
            <a:normAutofit fontScale="90000"/>
          </a:bodyPr>
          <a:lstStyle/>
          <a:p>
            <a:r>
              <a:rPr lang="sr-Cyrl-CS" sz="3200" dirty="0"/>
              <a:t>чини</a:t>
            </a:r>
            <a:r>
              <a:rPr lang="sr-Cyrl-CS" sz="2400" dirty="0"/>
              <a:t>ОЦИ</a:t>
            </a:r>
            <a:r>
              <a:rPr lang="sr-Cyrl-CS" sz="2800" i="1" dirty="0"/>
              <a:t> </a:t>
            </a:r>
            <a:r>
              <a:rPr lang="sr-Cyrl-CS" sz="3200" i="1" dirty="0"/>
              <a:t>нарушавања</a:t>
            </a:r>
            <a:r>
              <a:rPr lang="sr-Cyrl-CS" sz="3200" dirty="0"/>
              <a:t> менталног здравља 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196752"/>
            <a:ext cx="8352928" cy="5544616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sr-Cyrl-CS" b="1" i="1" dirty="0" smtClean="0"/>
              <a:t>3) у </a:t>
            </a:r>
            <a:r>
              <a:rPr lang="sr-Cyrl-CS" b="1" i="1" dirty="0"/>
              <a:t>срединском домену</a:t>
            </a:r>
            <a:r>
              <a:rPr lang="sr-Cyrl-CS" b="1" dirty="0" smtClean="0"/>
              <a:t>:</a:t>
            </a:r>
          </a:p>
          <a:p>
            <a:pPr marL="0" lvl="0" indent="0">
              <a:buNone/>
            </a:pPr>
            <a:endParaRPr lang="sr-Latn-RS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неадекватни односи у породици </a:t>
            </a:r>
            <a:r>
              <a:rPr lang="sr-Cyrl-CS" dirty="0"/>
              <a:t>и недостатак породичне подршке </a:t>
            </a:r>
            <a:r>
              <a:rPr lang="sr-Cyrl-CS" dirty="0" smtClean="0"/>
              <a:t>(</a:t>
            </a:r>
            <a:r>
              <a:rPr lang="sr-Cyrl-CS" dirty="0"/>
              <a:t>учестали конфликти, свађе и неразумевање међу члановима породице, </a:t>
            </a:r>
            <a:r>
              <a:rPr lang="sr-Cyrl-CS" dirty="0" smtClean="0"/>
              <a:t>недостак </a:t>
            </a:r>
            <a:r>
              <a:rPr lang="sr-Cyrl-CS" dirty="0"/>
              <a:t>породичне топлине и одговарајуће бриге за остале </a:t>
            </a:r>
            <a:r>
              <a:rPr lang="sr-Cyrl-CS" dirty="0" smtClean="0"/>
              <a:t>чланове породице</a:t>
            </a:r>
            <a:r>
              <a:rPr lang="sr-Cyrl-CS" dirty="0"/>
              <a:t>)</a:t>
            </a:r>
            <a:endParaRPr lang="sr-Latn-RS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r-Cyrl-CS" dirty="0" smtClean="0"/>
              <a:t>недостатак </a:t>
            </a:r>
            <a:r>
              <a:rPr lang="sr-Cyrl-CS" dirty="0"/>
              <a:t>адекватног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породичног васпитања</a:t>
            </a:r>
            <a:endParaRPr lang="sr-Latn-R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изостанак </a:t>
            </a:r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бриге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о менталном здрављу деце и младих у оквиру </a:t>
            </a:r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васпитно-образовних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институција </a:t>
            </a:r>
            <a:r>
              <a:rPr lang="sr-Cyrl-CS" dirty="0"/>
              <a:t>(вртићи и школе)</a:t>
            </a:r>
            <a:endParaRPr lang="sr-Latn-RS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неуклопљеност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у вршњачку средину </a:t>
            </a:r>
            <a:endParaRPr lang="sr-Latn-R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r-Cyrl-CS" dirty="0" smtClean="0"/>
              <a:t>постојање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негативних вршњачких модела</a:t>
            </a:r>
            <a:endParaRPr lang="sr-Latn-R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непоже</a:t>
            </a:r>
            <a:r>
              <a:rPr lang="sr-Cyrl-R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љ</a:t>
            </a:r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не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карактериситке радног места </a:t>
            </a:r>
            <a:r>
              <a:rPr lang="sr-Cyrl-CS" dirty="0"/>
              <a:t>и неподржавајућа атмосфера на </a:t>
            </a:r>
            <a:r>
              <a:rPr lang="sr-Cyrl-CS" dirty="0" smtClean="0"/>
              <a:t>радном </a:t>
            </a:r>
            <a:r>
              <a:rPr lang="sr-Cyrl-CS" dirty="0"/>
              <a:t>месту (радно место које не одговара капацитетима и очекивањима </a:t>
            </a:r>
            <a:r>
              <a:rPr lang="sr-Cyrl-CS" dirty="0" smtClean="0"/>
              <a:t>особе</a:t>
            </a:r>
            <a:r>
              <a:rPr lang="sr-Cyrl-CS" dirty="0"/>
              <a:t>, изложеност стресу, сукоби међу колегама итд.) </a:t>
            </a:r>
            <a:endParaRPr lang="sr-Latn-RS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r-Cyrl-CS" dirty="0"/>
              <a:t> </a:t>
            </a:r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недовољна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брига о менталном здрављу у заједници </a:t>
            </a:r>
            <a:r>
              <a:rPr lang="sr-Cyrl-CS" dirty="0"/>
              <a:t>(недостатак стручних </a:t>
            </a:r>
            <a:endParaRPr lang="sr-Latn-R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r-Cyrl-CS" dirty="0" smtClean="0"/>
              <a:t>служби </a:t>
            </a:r>
            <a:r>
              <a:rPr lang="sr-Cyrl-CS" dirty="0"/>
              <a:t>које воде </a:t>
            </a:r>
            <a:r>
              <a:rPr lang="sr-Cyrl-CS" dirty="0" smtClean="0"/>
              <a:t>систематску </a:t>
            </a:r>
            <a:r>
              <a:rPr lang="sr-Cyrl-CS" dirty="0"/>
              <a:t>бригу о менталном здрављу становништва)</a:t>
            </a:r>
            <a:endParaRPr lang="sr-Latn-RS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сиромаштво</a:t>
            </a:r>
            <a:r>
              <a:rPr lang="sr-Cyrl-CS" dirty="0" smtClean="0"/>
              <a:t> </a:t>
            </a:r>
            <a:r>
              <a:rPr lang="sr-Cyrl-CS" dirty="0"/>
              <a:t>и недовољно развијена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свест заједнице о потреби очувања </a:t>
            </a:r>
            <a:endParaRPr lang="sr-Latn-R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r-Cyrl-CS" dirty="0" smtClean="0"/>
              <a:t>менталног </a:t>
            </a:r>
            <a:r>
              <a:rPr lang="sr-Cyrl-CS" dirty="0"/>
              <a:t>здравља становништва</a:t>
            </a:r>
            <a:endParaRPr lang="sr-Latn-RS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r-Cyrl-CS" dirty="0" smtClean="0"/>
              <a:t>негативан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утицај медија </a:t>
            </a:r>
            <a:r>
              <a:rPr lang="sr-Cyrl-CS" dirty="0"/>
              <a:t>(средстава масовног информисања, дигиталних  </a:t>
            </a:r>
            <a:endParaRPr lang="sr-Latn-R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r-Cyrl-CS" dirty="0" smtClean="0"/>
              <a:t>медија</a:t>
            </a:r>
            <a:r>
              <a:rPr lang="sr-Cyrl-CS" dirty="0"/>
              <a:t>, првенствено интернета итд.). 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0690975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55160" cy="778098"/>
          </a:xfrm>
        </p:spPr>
        <p:txBody>
          <a:bodyPr/>
          <a:lstStyle/>
          <a:p>
            <a:r>
              <a:rPr lang="sr-Cyrl-RS" dirty="0" smtClean="0"/>
              <a:t>Однос чинилаца мз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916832"/>
            <a:ext cx="7385248" cy="4557120"/>
          </a:xfrm>
        </p:spPr>
        <p:txBody>
          <a:bodyPr/>
          <a:lstStyle/>
          <a:p>
            <a:r>
              <a:rPr lang="sr-Cyrl-CS" dirty="0"/>
              <a:t>С</a:t>
            </a:r>
            <a:r>
              <a:rPr lang="sr-Cyrl-CS" dirty="0" smtClean="0"/>
              <a:t>војеврсан однос - што </a:t>
            </a:r>
            <a:r>
              <a:rPr lang="sr-Cyrl-CS" dirty="0"/>
              <a:t>је </a:t>
            </a:r>
            <a:r>
              <a:rPr lang="sr-Cyrl-C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израженије присуство заштитних и унапређујућих фактора у различитим доменима</a:t>
            </a:r>
            <a:r>
              <a:rPr lang="sr-Cyrl-CS" dirty="0"/>
              <a:t>, то ће деловање ризичних и нарушавајућих чинилаца бити слабије, и обрнуто, уколико су </a:t>
            </a:r>
            <a:r>
              <a:rPr lang="sr-Cyrl-C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реметећи чиниоци, у конкретном случају, присутни у већој мери</a:t>
            </a:r>
            <a:r>
              <a:rPr lang="sr-Cyrl-CS" dirty="0"/>
              <a:t>, деловање заштитних и подржавајућих фактора у различитим доменима ће имати слабији ефекат на ментално здравље </a:t>
            </a:r>
            <a:r>
              <a:rPr lang="sr-Cyrl-CS" dirty="0" smtClean="0"/>
              <a:t>особе. 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974061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/>
              <a:t>МЕНТАЛНО ЗДРАВЉЕ КАО ДИНАМИЧКА КАТЕГОРИЈА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sr-Cyrl-RS" dirty="0"/>
              <a:t>М</a:t>
            </a:r>
            <a:r>
              <a:rPr lang="sr-Latn-RS" dirty="0" smtClean="0"/>
              <a:t>e</a:t>
            </a:r>
            <a:r>
              <a:rPr lang="sr-Cyrl-RS" dirty="0"/>
              <a:t>нтално здравље представља категорију </a:t>
            </a:r>
            <a:r>
              <a:rPr lang="sr-Cyrl-RS" b="1" i="1" dirty="0"/>
              <a:t>променљиве природе</a:t>
            </a:r>
            <a:r>
              <a:rPr lang="sr-Cyrl-RS" dirty="0"/>
              <a:t>. Дакле, оно ни у ком смислу није статично и независно од различитих чинилаца. </a:t>
            </a:r>
            <a:endParaRPr lang="sr-Cyrl-RS" dirty="0" smtClean="0"/>
          </a:p>
          <a:p>
            <a:r>
              <a:rPr lang="sr-Cyrl-RS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Шта нам ова чињеница говори када се ради о пракси? </a:t>
            </a:r>
            <a:r>
              <a:rPr lang="sr-Cyrl-RS" dirty="0"/>
              <a:t>То значи да за особу која тренутно испољава сметње и тешкоће на менталном плану не можемо тврдити да ће такве симптоме са сигурношћу манифестовати и у будућности, баш као што за особу која тренутно поседује завидан ниво менталног здравља и психичке стабилности, не можемо поуздано тврдити да никада неће бити у прилици да искуси проблеме и тешкоће у свом психичком функционисању.  </a:t>
            </a:r>
            <a:endParaRPr lang="sr-Latn-RS" dirty="0"/>
          </a:p>
          <a:p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5411496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1714202"/>
          </a:xfrm>
        </p:spPr>
        <p:txBody>
          <a:bodyPr>
            <a:normAutofit fontScale="90000"/>
          </a:bodyPr>
          <a:lstStyle/>
          <a:p>
            <a:r>
              <a:rPr lang="sr-Cyrl-CS" b="1" dirty="0"/>
              <a:t>ЧИНИОЦИ </a:t>
            </a:r>
            <a:r>
              <a:rPr lang="sr-Cyrl-CS" b="1" dirty="0" smtClean="0"/>
              <a:t>КОЈИ ДЕЛУЈУ НА МЕНТАЛНО ЗДРАВЉЕ</a:t>
            </a:r>
            <a:r>
              <a:rPr lang="sr-Latn-RS" dirty="0"/>
              <a:t/>
            </a:r>
            <a:br>
              <a:rPr lang="sr-Latn-RS" dirty="0"/>
            </a:br>
            <a:r>
              <a:rPr lang="sr-Cyrl-CS" b="1" dirty="0"/>
              <a:t>У ДЕТИЊСТВУ И АДОЛЕСЦЕНЦИЈИ</a:t>
            </a:r>
            <a:r>
              <a:rPr lang="sr-Latn-RS" dirty="0"/>
              <a:t/>
            </a:r>
            <a:br>
              <a:rPr lang="sr-Latn-RS" dirty="0"/>
            </a:b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988840"/>
            <a:ext cx="7776864" cy="4608512"/>
          </a:xfrm>
        </p:spPr>
        <p:txBody>
          <a:bodyPr/>
          <a:lstStyle/>
          <a:p>
            <a:r>
              <a:rPr lang="sr-Cyrl-RS" b="1" i="1" dirty="0"/>
              <a:t>Индивидуалне карактеристике и понашање деце и </a:t>
            </a:r>
            <a:r>
              <a:rPr lang="sr-Cyrl-RS" b="1" i="1" dirty="0" smtClean="0"/>
              <a:t>младих </a:t>
            </a:r>
            <a:r>
              <a:rPr lang="sr-Cyrl-RS" dirty="0" smtClean="0"/>
              <a:t>(емоционална стабилност-импулсивност, недружељубивост, склоност негативним емоцијама; интернализовани-екстернализовани проблеми; тешкоће у постизању успеха - опрез околине)</a:t>
            </a:r>
          </a:p>
          <a:p>
            <a:pPr marL="0" indent="0">
              <a:buNone/>
            </a:pPr>
            <a:endParaRPr lang="sr-Cyrl-RS" dirty="0" smtClean="0"/>
          </a:p>
          <a:p>
            <a:r>
              <a:rPr lang="sr-Cyrl-RS" b="1" i="1" dirty="0" smtClean="0"/>
              <a:t>Породица </a:t>
            </a:r>
            <a:r>
              <a:rPr lang="sr-Cyrl-RS" dirty="0" smtClean="0"/>
              <a:t>(лоши односи у породици, неразумевање, конфликти, насиље; несигурност и неповерење)</a:t>
            </a:r>
          </a:p>
          <a:p>
            <a:endParaRPr lang="sr-Latn-RS" dirty="0"/>
          </a:p>
          <a:p>
            <a:pPr marL="0" indent="0">
              <a:buNone/>
            </a:pP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9983742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b="1" dirty="0"/>
              <a:t>ЧИНИОЦИ КОЈИ ДЕЛУЈУ НА МЕНТАЛНО ЗДРАВЉЕ</a:t>
            </a:r>
            <a:r>
              <a:rPr lang="sr-Latn-RS" dirty="0"/>
              <a:t/>
            </a:r>
            <a:br>
              <a:rPr lang="sr-Latn-RS" dirty="0"/>
            </a:br>
            <a:r>
              <a:rPr lang="sr-Cyrl-CS" b="1" dirty="0"/>
              <a:t>У ДЕТИЊСТВУ И АДОЛЕСЦЕНЦИЈИ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7499176" cy="455712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sr-Cyrl-RS" b="1" i="1" dirty="0"/>
              <a:t>Институције </a:t>
            </a:r>
            <a:r>
              <a:rPr lang="sr-Cyrl-RS" b="1" i="1" dirty="0" smtClean="0"/>
              <a:t>васпитно-образовног система </a:t>
            </a:r>
            <a:r>
              <a:rPr lang="sr-Cyrl-RS" b="1" i="1" dirty="0"/>
              <a:t>(предшколске установе, школа) </a:t>
            </a:r>
            <a:endParaRPr lang="sr-Latn-RS" dirty="0"/>
          </a:p>
          <a:p>
            <a:pPr marL="0" indent="0">
              <a:spcBef>
                <a:spcPts val="0"/>
              </a:spcBef>
              <a:buNone/>
            </a:pPr>
            <a:r>
              <a:rPr lang="sr-Cyrl-RS" b="1" i="1" dirty="0" smtClean="0"/>
              <a:t>   и </a:t>
            </a:r>
            <a:r>
              <a:rPr lang="sr-Cyrl-RS" b="1" i="1" dirty="0"/>
              <a:t>вршњачко окружење деце и </a:t>
            </a:r>
            <a:r>
              <a:rPr lang="sr-Cyrl-RS" b="1" i="1" dirty="0" smtClean="0"/>
              <a:t>младих </a:t>
            </a:r>
            <a:r>
              <a:rPr lang="sr-Cyrl-RS" dirty="0" smtClean="0"/>
              <a:t>(неговати атмосферу сигурности и поверења, спречити појаву насиља; вршњаци као модели понашања) </a:t>
            </a:r>
          </a:p>
          <a:p>
            <a:pPr marL="0" indent="0">
              <a:spcBef>
                <a:spcPts val="0"/>
              </a:spcBef>
              <a:buNone/>
            </a:pPr>
            <a:endParaRPr lang="sr-Cyrl-R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sr-Cyrl-RS" b="1" i="1" dirty="0"/>
              <a:t> </a:t>
            </a:r>
            <a:r>
              <a:rPr lang="sr-Cyrl-RS" b="1" i="1" dirty="0" smtClean="0"/>
              <a:t>-  Друштвена </a:t>
            </a:r>
            <a:r>
              <a:rPr lang="sr-Cyrl-RS" b="1" i="1" dirty="0"/>
              <a:t>заједница и </a:t>
            </a:r>
            <a:r>
              <a:rPr lang="sr-Cyrl-RS" b="1" i="1" dirty="0" smtClean="0"/>
              <a:t>медији </a:t>
            </a:r>
            <a:r>
              <a:rPr lang="sr-Cyrl-RS" i="1" dirty="0" smtClean="0"/>
              <a:t>(институције, свест становништва, медијске поруке)</a:t>
            </a:r>
          </a:p>
          <a:p>
            <a:pPr marL="0" indent="0">
              <a:spcBef>
                <a:spcPts val="0"/>
              </a:spcBef>
              <a:buNone/>
            </a:pPr>
            <a:endParaRPr lang="sr-Cyrl-RS" b="1" i="1" dirty="0"/>
          </a:p>
          <a:p>
            <a:pPr marL="0" indent="0">
              <a:spcBef>
                <a:spcPts val="0"/>
              </a:spcBef>
              <a:buNone/>
            </a:pPr>
            <a:endParaRPr lang="sr-Latn-RS" dirty="0"/>
          </a:p>
          <a:p>
            <a:pPr marL="0" indent="0">
              <a:spcBef>
                <a:spcPts val="0"/>
              </a:spcBef>
              <a:buNone/>
            </a:pPr>
            <a:endParaRPr lang="sr-Cyrl-RS" dirty="0" smtClean="0"/>
          </a:p>
          <a:p>
            <a:pPr marL="0" indent="0">
              <a:spcBef>
                <a:spcPts val="0"/>
              </a:spcBef>
              <a:buNone/>
            </a:pPr>
            <a:endParaRPr lang="sr-Cyrl-RS" dirty="0"/>
          </a:p>
          <a:p>
            <a:pPr marL="0" indent="0">
              <a:spcBef>
                <a:spcPts val="0"/>
              </a:spcBef>
              <a:buNone/>
            </a:pP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9129579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43192" cy="1570186"/>
          </a:xfrm>
        </p:spPr>
        <p:txBody>
          <a:bodyPr>
            <a:normAutofit fontScale="90000"/>
          </a:bodyPr>
          <a:lstStyle/>
          <a:p>
            <a:r>
              <a:rPr lang="sr-Cyrl-CS" b="1" dirty="0"/>
              <a:t>ФАКТОРИ ПОВЕЗАНИ СА МЕНТАЛНИМ ЗДРАВЉЕМ</a:t>
            </a:r>
            <a:r>
              <a:rPr lang="sr-Latn-RS" dirty="0"/>
              <a:t/>
            </a:r>
            <a:br>
              <a:rPr lang="sr-Latn-RS" dirty="0"/>
            </a:br>
            <a:r>
              <a:rPr lang="sr-Cyrl-CS" b="1" dirty="0"/>
              <a:t>У ОДРАСЛОМ ДОБУ</a:t>
            </a:r>
            <a:r>
              <a:rPr lang="sr-Latn-RS" dirty="0"/>
              <a:t/>
            </a:r>
            <a:br>
              <a:rPr lang="sr-Latn-RS" dirty="0"/>
            </a:b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7787208" cy="4557120"/>
          </a:xfrm>
        </p:spPr>
        <p:txBody>
          <a:bodyPr/>
          <a:lstStyle/>
          <a:p>
            <a:r>
              <a:rPr lang="sr-Cyrl-RS" dirty="0" smtClean="0"/>
              <a:t>Личне карактеристике (емоционална стабилност, самопоштовање)</a:t>
            </a:r>
          </a:p>
          <a:p>
            <a:r>
              <a:rPr lang="sr-Cyrl-RS" dirty="0" smtClean="0"/>
              <a:t>Породица и породичне улоге</a:t>
            </a:r>
          </a:p>
          <a:p>
            <a:r>
              <a:rPr lang="sr-Cyrl-RS" dirty="0" smtClean="0"/>
              <a:t>Професионална улога и радно место</a:t>
            </a:r>
          </a:p>
          <a:p>
            <a:endParaRPr lang="sr-Cyrl-RS" dirty="0"/>
          </a:p>
          <a:p>
            <a:r>
              <a:rPr lang="sr-Cyrl-RS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Значај личног залагања у очувању менталног здравља </a:t>
            </a:r>
            <a:r>
              <a:rPr lang="sr-Cyrl-RS" dirty="0" smtClean="0"/>
              <a:t>(неговати здраве стилове живота, пронаћи времена за себе и ствари које нам причињавају задовољство). 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2835345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b="1" dirty="0"/>
              <a:t>ЧИНИОЦИ МЕНТАЛНОГ ЗДРАВЉА И ВАСПИТНО-ОБРАЗОВНИ РАД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7859216" cy="4557120"/>
          </a:xfrm>
        </p:spPr>
        <p:txBody>
          <a:bodyPr/>
          <a:lstStyle/>
          <a:p>
            <a:r>
              <a:rPr lang="sr-Cyrl-RS" dirty="0"/>
              <a:t>Приликом постављања општих васпитно-образовних циљева и специфичнијих задатака, као и код одабира одговарајућих метода и планирања конкретних активности, увек треба </a:t>
            </a:r>
            <a:r>
              <a:rPr lang="sr-Cyrl-RS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полазити од принципа подстицања и очувања менталног здравља деце и младих</a:t>
            </a:r>
            <a:r>
              <a:rPr lang="sr-Cyrl-RS" dirty="0"/>
              <a:t>, јер су улога и могућности васпитно-образовних институција у овом домену </a:t>
            </a:r>
            <a:r>
              <a:rPr lang="sr-Cyrl-RS" dirty="0" smtClean="0"/>
              <a:t>велике</a:t>
            </a:r>
            <a:r>
              <a:rPr lang="sr-Cyrl-RS" dirty="0"/>
              <a:t>.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2882795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632848" cy="1008112"/>
          </a:xfrm>
        </p:spPr>
        <p:txBody>
          <a:bodyPr>
            <a:normAutofit fontScale="90000"/>
          </a:bodyPr>
          <a:lstStyle/>
          <a:p>
            <a:r>
              <a:rPr lang="sr-Cyrl-CS" b="1" dirty="0"/>
              <a:t>ЧИНИОЦИ МЕНТАЛНОГ ЗДРАВЉА И ВАСПИТНО-ОБРАЗОВНИ РАД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340768"/>
            <a:ext cx="7992888" cy="5400600"/>
          </a:xfrm>
        </p:spPr>
        <p:txBody>
          <a:bodyPr>
            <a:normAutofit fontScale="77500" lnSpcReduction="20000"/>
          </a:bodyPr>
          <a:lstStyle/>
          <a:p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сарадња породице</a:t>
            </a:r>
            <a:r>
              <a:rPr lang="sr-Cyrl-RS" dirty="0"/>
              <a:t>, са једне стране, и </a:t>
            </a:r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предшколске установе</a:t>
            </a:r>
            <a:r>
              <a:rPr lang="sr-Cyrl-RS" dirty="0"/>
              <a:t>, односно </a:t>
            </a:r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школе</a:t>
            </a:r>
            <a:r>
              <a:rPr lang="sr-Cyrl-RS" dirty="0"/>
              <a:t>, са друге стране, </a:t>
            </a:r>
            <a:r>
              <a:rPr lang="sr-Cyrl-RS" dirty="0" smtClean="0"/>
              <a:t>је кључна </a:t>
            </a:r>
          </a:p>
          <a:p>
            <a:pPr marL="0" indent="0">
              <a:buNone/>
            </a:pPr>
            <a:endParaRPr lang="sr-Cyrl-RS" dirty="0" smtClean="0"/>
          </a:p>
          <a:p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подстицати развој </a:t>
            </a:r>
            <a:r>
              <a:rPr lang="sr-Cyrl-RS" dirty="0"/>
              <a:t>интелектуалних потенцијала, социо-емоционални и целокупан развој личности </a:t>
            </a:r>
            <a:r>
              <a:rPr lang="sr-Cyrl-RS" dirty="0" smtClean="0"/>
              <a:t>детета</a:t>
            </a:r>
          </a:p>
          <a:p>
            <a:pPr marL="0" indent="0">
              <a:buNone/>
            </a:pPr>
            <a:endParaRPr lang="sr-Cyrl-RS" dirty="0" smtClean="0"/>
          </a:p>
          <a:p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</a:t>
            </a:r>
            <a:r>
              <a:rPr lang="sr-Cyrl-R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изичне </a:t>
            </a:r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и ометајуће чиниоце </a:t>
            </a:r>
            <a:r>
              <a:rPr lang="sr-Cyrl-RS" dirty="0"/>
              <a:t>је најпре неопходно идентификовати, а затим  њихово деловање у потпуности онемогућити или пак свести на најмању могућу </a:t>
            </a:r>
            <a:r>
              <a:rPr lang="sr-Cyrl-RS" dirty="0" smtClean="0"/>
              <a:t>меру</a:t>
            </a:r>
          </a:p>
          <a:p>
            <a:pPr marL="0" indent="0">
              <a:buNone/>
            </a:pPr>
            <a:endParaRPr lang="sr-Cyrl-RS" dirty="0" smtClean="0"/>
          </a:p>
          <a:p>
            <a:r>
              <a:rPr lang="sr-Cyrl-RS" dirty="0"/>
              <a:t>континуирано и систематски радити на развијању и јачању </a:t>
            </a:r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утицаја свих оних унутрашњих и спољашњих фактора </a:t>
            </a:r>
            <a:r>
              <a:rPr lang="sr-Cyrl-RS" dirty="0"/>
              <a:t>који делују подстицајно на очување и унапређење психичког благостања и менталног здравља деце и </a:t>
            </a:r>
            <a:r>
              <a:rPr lang="sr-Cyrl-RS" dirty="0" smtClean="0"/>
              <a:t>адолесцената</a:t>
            </a:r>
          </a:p>
          <a:p>
            <a:pPr marL="0" indent="0">
              <a:buNone/>
            </a:pPr>
            <a:endParaRPr lang="sr-Cyrl-RS" dirty="0" smtClean="0"/>
          </a:p>
          <a:p>
            <a:r>
              <a:rPr lang="sr-Cyrl-RS" dirty="0"/>
              <a:t>у</a:t>
            </a:r>
            <a:r>
              <a:rPr lang="sr-Cyrl-RS" dirty="0" smtClean="0"/>
              <a:t> </a:t>
            </a:r>
            <a:r>
              <a:rPr lang="sr-Cyrl-RS" dirty="0"/>
              <a:t>одређеним случајевима, уколико је присутан већи број ризичних фактора, а понашање детета изразито одступајуће и неприлагођено, биће потребно </a:t>
            </a:r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консултовање стручњака </a:t>
            </a:r>
            <a:r>
              <a:rPr lang="sr-Cyrl-RS" dirty="0"/>
              <a:t>из области менталног здравља деце (психолози, дефектолози, дечји психијатри)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4336220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b="1" dirty="0"/>
              <a:t>ЧИНИОЦИ МЕНТАЛНОГ ЗДРАВЉА И ВАСПИТНО-ОБРАЗОВНИ РАД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87208" cy="5141168"/>
          </a:xfrm>
        </p:spPr>
        <p:txBody>
          <a:bodyPr>
            <a:normAutofit lnSpcReduction="10000"/>
          </a:bodyPr>
          <a:lstStyle/>
          <a:p>
            <a:r>
              <a:rPr lang="sr-Cyrl-RS" b="1" i="1" u="sng" dirty="0"/>
              <a:t>Учитељи, наставници и васпитачи</a:t>
            </a:r>
            <a:r>
              <a:rPr lang="sr-Cyrl-RS" b="1" dirty="0"/>
              <a:t> </a:t>
            </a:r>
            <a:r>
              <a:rPr lang="sr-Cyrl-RS" dirty="0" smtClean="0"/>
              <a:t>имају </a:t>
            </a:r>
            <a:r>
              <a:rPr lang="sr-Cyrl-RS" dirty="0"/>
              <a:t>кључну улогу, с обзиром да велики део времена проводе са децом и могу темељно да се упознају са њиховим индивидуланим карактеристикама и одликама социјалне средине у којој деца одрастају. </a:t>
            </a:r>
            <a:endParaRPr lang="sr-Cyrl-RS" dirty="0" smtClean="0"/>
          </a:p>
          <a:p>
            <a:pPr marL="0" indent="0">
              <a:buNone/>
            </a:pPr>
            <a:endParaRPr lang="sr-Cyrl-RS" dirty="0" smtClean="0"/>
          </a:p>
          <a:p>
            <a:r>
              <a:rPr lang="sr-Cyrl-RS" dirty="0"/>
              <a:t>Управо је у детињству и адолесценцији </a:t>
            </a:r>
            <a:r>
              <a:rPr lang="sr-Cyrl-RS" b="1" i="1" u="sng" dirty="0"/>
              <a:t>понашање највише подложно променама</a:t>
            </a:r>
            <a:r>
              <a:rPr lang="sr-Cyrl-RS" dirty="0"/>
              <a:t>, те треба искористити прилику да се правовремено реагује, како се </a:t>
            </a:r>
            <a:r>
              <a:rPr lang="sr-Cyrl-RS" dirty="0" smtClean="0"/>
              <a:t>евентуалне тешкоће </a:t>
            </a:r>
            <a:r>
              <a:rPr lang="sr-Cyrl-RS" dirty="0"/>
              <a:t>не би продубиле и наставиле да егзистирају и у каснијим развојним раздобљима, са далеко озбиљнијим последицама. 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420818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Литература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2636912"/>
            <a:ext cx="7457256" cy="3837040"/>
          </a:xfrm>
        </p:spPr>
        <p:txBody>
          <a:bodyPr/>
          <a:lstStyle/>
          <a:p>
            <a:r>
              <a:rPr lang="sr-Cyrl-RS" dirty="0" smtClean="0"/>
              <a:t>Марић, М. (2013). </a:t>
            </a:r>
            <a:r>
              <a:rPr lang="sr-Cyrl-RS" i="1" dirty="0" smtClean="0"/>
              <a:t>Ментално здравље.</a:t>
            </a:r>
            <a:r>
              <a:rPr lang="sr-Cyrl-RS" dirty="0" smtClean="0"/>
              <a:t> Сомбор: Педагошки факултет.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7200800" cy="648072"/>
          </a:xfrm>
        </p:spPr>
        <p:txBody>
          <a:bodyPr>
            <a:normAutofit/>
          </a:bodyPr>
          <a:lstStyle/>
          <a:p>
            <a:r>
              <a:rPr lang="sr-Cyrl-RS" dirty="0" smtClean="0"/>
              <a:t>Природа менталног здравља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340768"/>
            <a:ext cx="7529264" cy="5133184"/>
          </a:xfrm>
        </p:spPr>
        <p:txBody>
          <a:bodyPr>
            <a:normAutofit/>
          </a:bodyPr>
          <a:lstStyle/>
          <a:p>
            <a:r>
              <a:rPr lang="sr-Cyrl-RS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М</a:t>
            </a:r>
            <a:r>
              <a:rPr lang="sr-Cyrl-RS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ентално </a:t>
            </a:r>
            <a:r>
              <a:rPr lang="sr-Cyrl-RS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здравље је врло осетљиве природе, подложно бројним унутрашњим и спољашњим </a:t>
            </a:r>
            <a:r>
              <a:rPr lang="sr-Cyrl-RS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утицајима. </a:t>
            </a:r>
          </a:p>
          <a:p>
            <a:pPr marL="0" indent="0">
              <a:buNone/>
            </a:pPr>
            <a:endParaRPr lang="sr-Latn-RS" b="1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sr-Cyrl-RS" dirty="0"/>
              <a:t>Посебно је важно имати на уму чињеницу да врло често не можемо имати јасан увид у све чиниоце који доприносе или пак нарушавају ментално здравље у конкретном </a:t>
            </a:r>
            <a:r>
              <a:rPr lang="sr-Cyrl-RS" dirty="0" smtClean="0"/>
              <a:t>случају. Све </a:t>
            </a:r>
            <a:r>
              <a:rPr lang="sr-Cyrl-RS" dirty="0"/>
              <a:t>оно што утиче на ментално здравље, а што нисмо у стању да идентификујемо, додатно отежава ситуацију и приступ превазилажењу проблема менталне природе. 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967901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КОНТЕКСТ ДЕЛОВАЊА ЧИНИЛАЦА МЕНТАЛНОГ ЗДРАВЉА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RS" dirty="0" smtClean="0"/>
              <a:t>РАЗВОЈНО РАЗДОБЉЕ – у зависности од узраста особе одређени фактори ће имати јаче или слабије дејство (нпр. адолесценција-вршњаци)</a:t>
            </a:r>
          </a:p>
          <a:p>
            <a:pPr marL="0" indent="0">
              <a:buNone/>
            </a:pPr>
            <a:endParaRPr lang="sr-Cyrl-RS" dirty="0" smtClean="0"/>
          </a:p>
          <a:p>
            <a:r>
              <a:rPr lang="sr-Cyrl-RS" dirty="0" smtClean="0"/>
              <a:t>ШИРИ СКЛОП ОКОЛНОСТИ (постојање социјалне подршке и сл.)</a:t>
            </a:r>
          </a:p>
          <a:p>
            <a:pPr marL="0" indent="0">
              <a:buNone/>
            </a:pPr>
            <a:endParaRPr lang="sr-Cyrl-RS" dirty="0" smtClean="0"/>
          </a:p>
          <a:p>
            <a:r>
              <a:rPr lang="sr-Cyrl-RS" dirty="0" smtClean="0"/>
              <a:t>ДЕЛОВАЊЕ ДРУГИХ ЧИНИЛАЦА И ИНТЕРАКЦИЈЕ ФАКТОРА – често се утицај остварује посредним путем (нпр. бољи успех-самопоштовање - поз.емоције - МЗ)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962252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/>
              <a:t>ОСНОВНЕ ВРСТЕ ЧИНИЛАЦА МЕНТАЛНОГ ЗДРАВЉА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844824"/>
            <a:ext cx="7457256" cy="4629128"/>
          </a:xfrm>
        </p:spPr>
        <p:txBody>
          <a:bodyPr/>
          <a:lstStyle/>
          <a:p>
            <a:r>
              <a:rPr lang="sr-Cyrl-RS" dirty="0"/>
              <a:t>П</a:t>
            </a:r>
            <a:r>
              <a:rPr lang="sr-Cyrl-RS" dirty="0" smtClean="0"/>
              <a:t>остоје </a:t>
            </a:r>
            <a:r>
              <a:rPr lang="sr-Cyrl-RS" dirty="0"/>
              <a:t>одређене </a:t>
            </a:r>
            <a:r>
              <a:rPr lang="sr-Cyrl-RS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правилности и принципи </a:t>
            </a:r>
            <a:r>
              <a:rPr lang="sr-Cyrl-RS" dirty="0"/>
              <a:t>на основу којих се фактори менталног здравља могу груписати, са циљем лакше оријентације и ефикаснијег увида у њихове карактеристике и начине деловања на ментално здравље, а са крајњом сврхом ефикаснијег </a:t>
            </a:r>
            <a:r>
              <a:rPr lang="sr-Cyrl-RS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планирања одговарајућих интервенција и програма заштите и унапређења </a:t>
            </a:r>
            <a:r>
              <a:rPr lang="sr-Cyrl-RS" dirty="0"/>
              <a:t>менталног здравља појединца и заједнице.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167062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Критеријуми поделе чинилаца мз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2204864"/>
            <a:ext cx="7385248" cy="4269088"/>
          </a:xfrm>
        </p:spPr>
        <p:txBody>
          <a:bodyPr/>
          <a:lstStyle/>
          <a:p>
            <a:r>
              <a:rPr lang="sr-Cyrl-RS" dirty="0"/>
              <a:t>Постоји већи број критеријума и подела чинилаца који делују на ментално здравље, но посебно се значајним </a:t>
            </a:r>
            <a:r>
              <a:rPr lang="sr-Cyrl-RS" dirty="0" smtClean="0"/>
              <a:t>чине:</a:t>
            </a:r>
          </a:p>
          <a:p>
            <a:pPr marL="0" indent="0">
              <a:buNone/>
            </a:pPr>
            <a:endParaRPr lang="sr-Cyrl-RS" dirty="0" smtClean="0"/>
          </a:p>
          <a:p>
            <a:pPr>
              <a:buFontTx/>
              <a:buChar char="-"/>
            </a:pPr>
            <a:r>
              <a:rPr lang="sr-Cyrl-RS" dirty="0" smtClean="0"/>
              <a:t>подела </a:t>
            </a:r>
            <a:r>
              <a:rPr lang="sr-Cyrl-RS" dirty="0"/>
              <a:t>чинилаца </a:t>
            </a:r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према домену из кога потичу </a:t>
            </a:r>
            <a:r>
              <a:rPr lang="sr-Cyrl-RS" dirty="0" smtClean="0"/>
              <a:t> </a:t>
            </a:r>
          </a:p>
          <a:p>
            <a:pPr marL="0" indent="0">
              <a:buNone/>
            </a:pPr>
            <a:endParaRPr lang="sr-Cyrl-RS" dirty="0" smtClean="0"/>
          </a:p>
          <a:p>
            <a:pPr>
              <a:buFontTx/>
              <a:buChar char="-"/>
            </a:pPr>
            <a:r>
              <a:rPr lang="sr-Cyrl-RS" dirty="0" smtClean="0"/>
              <a:t>подела </a:t>
            </a:r>
            <a:r>
              <a:rPr lang="sr-Cyrl-RS" dirty="0"/>
              <a:t>фактора </a:t>
            </a:r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 обзиром на начин на који делују </a:t>
            </a:r>
            <a:r>
              <a:rPr lang="sr-Cyrl-RS" dirty="0"/>
              <a:t>на ментално здравље.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225745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i="1" dirty="0"/>
              <a:t>Индивидуални и средински чиниоци менталног здравља </a:t>
            </a:r>
            <a:r>
              <a:rPr lang="sr-Latn-RS" dirty="0"/>
              <a:t/>
            </a:r>
            <a:br>
              <a:rPr lang="sr-Latn-RS" dirty="0"/>
            </a:b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RS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</a:t>
            </a:r>
            <a:r>
              <a:rPr lang="sr-Cyrl-RS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рема </a:t>
            </a:r>
            <a:r>
              <a:rPr lang="sr-Cyrl-RS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домену из кога потичу</a:t>
            </a:r>
            <a:r>
              <a:rPr lang="sr-Cyrl-RS" dirty="0"/>
              <a:t>, сви фактори менталног здравља се могу поделити у две основне категорије, а то су</a:t>
            </a:r>
            <a:r>
              <a:rPr lang="sr-Cyrl-RS" dirty="0" smtClean="0"/>
              <a:t>: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Cyrl-RS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1)</a:t>
            </a:r>
            <a:r>
              <a:rPr lang="sr-Cyrl-RS" i="1" dirty="0" smtClean="0"/>
              <a:t> чиниоци </a:t>
            </a:r>
            <a:r>
              <a:rPr lang="sr-Cyrl-RS" i="1" dirty="0"/>
              <a:t>који потичу </a:t>
            </a:r>
            <a:r>
              <a:rPr lang="sr-Cyrl-RS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из унутрашњег, индивидуалног домена</a:t>
            </a:r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sr-Cyrl-RS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особе </a:t>
            </a:r>
          </a:p>
          <a:p>
            <a:pPr marL="0" indent="0">
              <a:buNone/>
            </a:pPr>
            <a:endParaRPr lang="sr-Cyrl-RS" b="1" i="1" dirty="0"/>
          </a:p>
          <a:p>
            <a:pPr marL="0" indent="0">
              <a:buNone/>
            </a:pPr>
            <a:r>
              <a:rPr lang="sr-Cyrl-RS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2) средински чиниоци </a:t>
            </a:r>
            <a:r>
              <a:rPr lang="sr-Cyrl-RS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-</a:t>
            </a:r>
            <a:r>
              <a:rPr lang="sr-Cyrl-RS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sr-Cyrl-RS" dirty="0" smtClean="0"/>
              <a:t>овде </a:t>
            </a:r>
            <a:r>
              <a:rPr lang="sr-Cyrl-RS" dirty="0"/>
              <a:t>се подразумевају фактори који потичу из ужег и ширег социјалног окружења </a:t>
            </a:r>
            <a:r>
              <a:rPr lang="sr-Cyrl-RS" dirty="0" smtClean="0"/>
              <a:t>индивидуе.</a:t>
            </a:r>
            <a:endParaRPr lang="sr-Latn-RS" dirty="0"/>
          </a:p>
          <a:p>
            <a:pPr marL="0" indent="0">
              <a:buNone/>
            </a:pPr>
            <a:endParaRPr lang="sr-Cyrl-RS" b="1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sr-Cyrl-RS" i="1" dirty="0" smtClean="0"/>
          </a:p>
        </p:txBody>
      </p:sp>
    </p:spTree>
    <p:extLst>
      <p:ext uri="{BB962C8B-B14F-4D97-AF65-F5344CB8AC3E}">
        <p14:creationId xmlns:p14="http://schemas.microsoft.com/office/powerpoint/2010/main" val="503496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488832" cy="792088"/>
          </a:xfrm>
        </p:spPr>
        <p:txBody>
          <a:bodyPr>
            <a:normAutofit/>
          </a:bodyPr>
          <a:lstStyle/>
          <a:p>
            <a:r>
              <a:rPr lang="sr-Cyrl-RS" dirty="0" smtClean="0"/>
              <a:t>УНУТРАШЊИ ЧИНИОЦИ МЗ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7560840" cy="5616624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sr-Cyrl-RS" sz="2000" b="1" i="1" dirty="0" smtClean="0"/>
              <a:t>индивидуалне </a:t>
            </a:r>
            <a:r>
              <a:rPr lang="sr-Cyrl-RS" sz="2000" b="1" i="1" dirty="0"/>
              <a:t>карактеристике и особине</a:t>
            </a:r>
            <a:r>
              <a:rPr lang="sr-Cyrl-RS" sz="2000" b="1" dirty="0"/>
              <a:t> </a:t>
            </a:r>
            <a:r>
              <a:rPr lang="sr-Cyrl-RS" sz="2000" b="1" i="1" dirty="0"/>
              <a:t>личности</a:t>
            </a:r>
            <a:r>
              <a:rPr lang="sr-Cyrl-RS" sz="2000" b="1" dirty="0"/>
              <a:t> </a:t>
            </a:r>
            <a:r>
              <a:rPr lang="sr-Cyrl-RS" sz="2000" dirty="0"/>
              <a:t>(карактеристике темперамента, емоционална стабилност, склоност </a:t>
            </a:r>
            <a:r>
              <a:rPr lang="sr-Cyrl-RS" sz="2000" dirty="0" smtClean="0"/>
              <a:t>импулсивном </a:t>
            </a:r>
            <a:r>
              <a:rPr lang="sr-Cyrl-RS" sz="2000" dirty="0"/>
              <a:t>и агресивном понашању, савесност и марљивост, дружељубивост итд</a:t>
            </a:r>
            <a:r>
              <a:rPr lang="sr-Cyrl-RS" sz="2000" dirty="0" smtClean="0"/>
              <a:t>.)</a:t>
            </a:r>
          </a:p>
          <a:p>
            <a:pPr marL="0" indent="0">
              <a:buNone/>
            </a:pPr>
            <a:endParaRPr lang="sr-Latn-RS" sz="2000" dirty="0"/>
          </a:p>
          <a:p>
            <a:pPr>
              <a:buFontTx/>
              <a:buChar char="-"/>
            </a:pPr>
            <a:r>
              <a:rPr lang="sr-Cyrl-RS" sz="2000" b="1" i="1" dirty="0" smtClean="0"/>
              <a:t>појам </a:t>
            </a:r>
            <a:r>
              <a:rPr lang="sr-Cyrl-RS" sz="2000" b="1" i="1" dirty="0"/>
              <a:t>о себи и </a:t>
            </a:r>
            <a:r>
              <a:rPr lang="sr-Cyrl-RS" sz="2000" b="1" i="1" dirty="0" smtClean="0"/>
              <a:t>самопоштовање</a:t>
            </a:r>
            <a:r>
              <a:rPr lang="sr-Cyrl-RS" sz="2000" b="1" dirty="0" smtClean="0"/>
              <a:t> </a:t>
            </a:r>
          </a:p>
          <a:p>
            <a:pPr marL="0" indent="0">
              <a:buNone/>
            </a:pPr>
            <a:endParaRPr lang="sr-Cyrl-RS" sz="2000" b="1" dirty="0" smtClean="0"/>
          </a:p>
          <a:p>
            <a:pPr>
              <a:buFontTx/>
              <a:buChar char="-"/>
            </a:pPr>
            <a:r>
              <a:rPr lang="sr-Cyrl-RS" sz="2000" b="1" i="1" dirty="0" smtClean="0"/>
              <a:t>начин </a:t>
            </a:r>
            <a:r>
              <a:rPr lang="sr-Cyrl-RS" sz="2000" b="1" i="1" dirty="0"/>
              <a:t>размишљања </a:t>
            </a:r>
            <a:r>
              <a:rPr lang="sr-Cyrl-RS" sz="2000" b="1" i="1" dirty="0" smtClean="0"/>
              <a:t>и </a:t>
            </a:r>
            <a:r>
              <a:rPr lang="sr-Cyrl-RS" sz="2000" b="1" i="1" dirty="0"/>
              <a:t>приступ </a:t>
            </a:r>
            <a:r>
              <a:rPr lang="sr-Cyrl-RS" sz="2000" b="1" i="1" dirty="0" smtClean="0"/>
              <a:t>проблемима </a:t>
            </a:r>
            <a:r>
              <a:rPr lang="sr-Cyrl-RS" sz="2000" dirty="0" smtClean="0"/>
              <a:t>(позитиван начин размишљања и директно суочавање са проблемима) </a:t>
            </a:r>
          </a:p>
          <a:p>
            <a:pPr marL="0" indent="0">
              <a:buNone/>
            </a:pPr>
            <a:endParaRPr lang="sr-Cyrl-RS" sz="2000" dirty="0" smtClean="0"/>
          </a:p>
          <a:p>
            <a:pPr>
              <a:buFontTx/>
              <a:buChar char="-"/>
            </a:pPr>
            <a:r>
              <a:rPr lang="sr-Cyrl-RS" sz="2000" b="1" i="1" dirty="0" smtClean="0"/>
              <a:t>ставови</a:t>
            </a:r>
            <a:r>
              <a:rPr lang="sr-Cyrl-RS" sz="2000" b="1" i="1" dirty="0"/>
              <a:t>, норме и усвојене вредности</a:t>
            </a:r>
            <a:r>
              <a:rPr lang="sr-Cyrl-RS" sz="2000" b="1" dirty="0"/>
              <a:t> </a:t>
            </a:r>
            <a:r>
              <a:rPr lang="sr-Cyrl-RS" sz="2000" dirty="0" smtClean="0"/>
              <a:t>(овде </a:t>
            </a:r>
            <a:r>
              <a:rPr lang="sr-Cyrl-RS" sz="2000" dirty="0"/>
              <a:t>се посебно истичу ставови особе према сопственом менталном здрављу и потреби очувања и унапређења </a:t>
            </a:r>
            <a:r>
              <a:rPr lang="sr-Cyrl-RS" sz="2000" dirty="0" smtClean="0"/>
              <a:t>здравља)</a:t>
            </a:r>
          </a:p>
          <a:p>
            <a:pPr marL="0" indent="0">
              <a:buNone/>
            </a:pPr>
            <a:endParaRPr lang="sr-Cyrl-RS" sz="2000" dirty="0" smtClean="0"/>
          </a:p>
          <a:p>
            <a:pPr marL="0" indent="0">
              <a:buNone/>
            </a:pPr>
            <a:r>
              <a:rPr lang="sr-Cyrl-RS" sz="2000" dirty="0"/>
              <a:t>-</a:t>
            </a:r>
            <a:r>
              <a:rPr lang="sr-Cyrl-RS" sz="2000" b="1" dirty="0" smtClean="0"/>
              <a:t> </a:t>
            </a:r>
            <a:r>
              <a:rPr lang="sr-Cyrl-RS" sz="2000" b="1" i="1" dirty="0" smtClean="0"/>
              <a:t>образовање </a:t>
            </a:r>
            <a:r>
              <a:rPr lang="sr-Cyrl-RS" sz="2000" b="1" i="1" dirty="0"/>
              <a:t>особе и склоност сталном </a:t>
            </a:r>
            <a:r>
              <a:rPr lang="sr-Cyrl-RS" sz="2000" b="1" i="1" dirty="0" smtClean="0"/>
              <a:t>усавршавању</a:t>
            </a:r>
            <a:r>
              <a:rPr lang="sr-Cyrl-RS" sz="2000" b="1" dirty="0" smtClean="0"/>
              <a:t> </a:t>
            </a:r>
            <a:endParaRPr lang="sr-Latn-RS" sz="2000" b="1" dirty="0"/>
          </a:p>
        </p:txBody>
      </p:sp>
    </p:spTree>
    <p:extLst>
      <p:ext uri="{BB962C8B-B14F-4D97-AF65-F5344CB8AC3E}">
        <p14:creationId xmlns:p14="http://schemas.microsoft.com/office/powerpoint/2010/main" val="1053787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7529264" cy="634082"/>
          </a:xfrm>
        </p:spPr>
        <p:txBody>
          <a:bodyPr/>
          <a:lstStyle/>
          <a:p>
            <a:r>
              <a:rPr lang="sr-Cyrl-RS" dirty="0" smtClean="0"/>
              <a:t>Средински чиниоци мз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052736"/>
            <a:ext cx="8208912" cy="5616624"/>
          </a:xfrm>
        </p:spPr>
        <p:txBody>
          <a:bodyPr/>
          <a:lstStyle/>
          <a:p>
            <a:pPr marL="0" indent="0">
              <a:buNone/>
            </a:pPr>
            <a:r>
              <a:rPr lang="sr-Cyrl-RS" dirty="0" smtClean="0"/>
              <a:t> </a:t>
            </a:r>
            <a:r>
              <a:rPr lang="sr-Cyrl-RS" i="1" dirty="0"/>
              <a:t>- </a:t>
            </a:r>
            <a:r>
              <a:rPr lang="sr-Cyrl-RS" sz="2000" b="1" i="1" dirty="0"/>
              <a:t>карактеристике породичног окружења</a:t>
            </a:r>
            <a:r>
              <a:rPr lang="sr-Cyrl-RS" sz="2000" b="1" dirty="0"/>
              <a:t> </a:t>
            </a:r>
            <a:r>
              <a:rPr lang="sr-Cyrl-RS" sz="2000" dirty="0" smtClean="0"/>
              <a:t>(породична </a:t>
            </a:r>
            <a:r>
              <a:rPr lang="sr-Cyrl-RS" sz="2000" dirty="0"/>
              <a:t>клима и односи у породици – између </a:t>
            </a:r>
            <a:r>
              <a:rPr lang="sr-Cyrl-RS" sz="2000" dirty="0" smtClean="0"/>
              <a:t>родитеља</a:t>
            </a:r>
            <a:r>
              <a:rPr lang="sr-Cyrl-RS" sz="2000" dirty="0"/>
              <a:t>, односи родитеља са децом и односи деце међусобно, </a:t>
            </a:r>
            <a:r>
              <a:rPr lang="sr-Cyrl-RS" sz="2000" dirty="0" smtClean="0"/>
              <a:t>повезаност </a:t>
            </a:r>
            <a:r>
              <a:rPr lang="sr-Cyrl-RS" sz="2000" dirty="0"/>
              <a:t>чланова, топлина, међусобно разумевање, поверење, поштовање, породичне норме и вредности, начини понашања и </a:t>
            </a:r>
            <a:r>
              <a:rPr lang="sr-Cyrl-RS" sz="2000" dirty="0" smtClean="0"/>
              <a:t>васпитање)</a:t>
            </a:r>
          </a:p>
          <a:p>
            <a:pPr marL="0" indent="0">
              <a:buNone/>
            </a:pPr>
            <a:endParaRPr lang="sr-Cyrl-RS" sz="2000" dirty="0" smtClean="0"/>
          </a:p>
          <a:p>
            <a:pPr>
              <a:buFontTx/>
              <a:buChar char="-"/>
            </a:pPr>
            <a:r>
              <a:rPr lang="sr-Cyrl-RS" sz="2000" b="1" i="1" dirty="0" smtClean="0"/>
              <a:t>васпитно-образовне </a:t>
            </a:r>
            <a:r>
              <a:rPr lang="sr-Cyrl-RS" sz="2000" b="1" i="1" dirty="0"/>
              <a:t>институције</a:t>
            </a:r>
            <a:r>
              <a:rPr lang="sr-Cyrl-RS" sz="2000" b="1" dirty="0"/>
              <a:t> </a:t>
            </a:r>
            <a:r>
              <a:rPr lang="sr-Cyrl-RS" sz="2000" dirty="0"/>
              <a:t>– овде се првенствено мисли на </a:t>
            </a:r>
            <a:r>
              <a:rPr lang="sr-Cyrl-RS" sz="2000" b="1" i="1" dirty="0"/>
              <a:t>предшколске установе и </a:t>
            </a:r>
            <a:r>
              <a:rPr lang="sr-Cyrl-RS" sz="2000" b="1" i="1" dirty="0" smtClean="0"/>
              <a:t>школску </a:t>
            </a:r>
            <a:r>
              <a:rPr lang="sr-Cyrl-RS" sz="2000" b="1" i="1" dirty="0"/>
              <a:t>средину</a:t>
            </a:r>
            <a:r>
              <a:rPr lang="sr-Cyrl-RS" sz="2000" b="1" dirty="0"/>
              <a:t> </a:t>
            </a:r>
            <a:endParaRPr lang="sr-Cyrl-RS" sz="2000" b="1" dirty="0" smtClean="0"/>
          </a:p>
          <a:p>
            <a:pPr>
              <a:buFontTx/>
              <a:buChar char="-"/>
            </a:pPr>
            <a:endParaRPr lang="sr-Cyrl-RS" sz="2000" b="1" dirty="0" smtClean="0"/>
          </a:p>
          <a:p>
            <a:pPr>
              <a:buFontTx/>
              <a:buChar char="-"/>
            </a:pPr>
            <a:r>
              <a:rPr lang="sr-Cyrl-RS" sz="2000" b="1" i="1" dirty="0" smtClean="0"/>
              <a:t>вршњачко </a:t>
            </a:r>
            <a:r>
              <a:rPr lang="sr-Cyrl-RS" sz="2000" b="1" i="1" dirty="0"/>
              <a:t>окружење </a:t>
            </a:r>
            <a:r>
              <a:rPr lang="sr-Cyrl-RS" sz="2000" dirty="0" smtClean="0"/>
              <a:t>(модели, норме, прихваћеност) </a:t>
            </a:r>
          </a:p>
          <a:p>
            <a:pPr>
              <a:buFontTx/>
              <a:buChar char="-"/>
            </a:pPr>
            <a:endParaRPr lang="sr-Cyrl-RS" sz="2000" dirty="0" smtClean="0"/>
          </a:p>
          <a:p>
            <a:pPr>
              <a:buFontTx/>
              <a:buChar char="-"/>
            </a:pPr>
            <a:r>
              <a:rPr lang="sr-Cyrl-RS" sz="2000" b="1" i="1" dirty="0" smtClean="0"/>
              <a:t>шира </a:t>
            </a:r>
            <a:r>
              <a:rPr lang="sr-Cyrl-RS" sz="2000" b="1" i="1" dirty="0"/>
              <a:t>друштвена </a:t>
            </a:r>
            <a:r>
              <a:rPr lang="sr-Cyrl-RS" sz="2000" b="1" i="1" dirty="0" smtClean="0"/>
              <a:t>заједница</a:t>
            </a:r>
            <a:r>
              <a:rPr lang="sr-Cyrl-RS" sz="2000" b="1" dirty="0" smtClean="0"/>
              <a:t> </a:t>
            </a:r>
            <a:r>
              <a:rPr lang="sr-Cyrl-RS" sz="2000" dirty="0" smtClean="0"/>
              <a:t>(квалитет живота, стилови)</a:t>
            </a:r>
          </a:p>
          <a:p>
            <a:pPr marL="0" indent="0">
              <a:buNone/>
            </a:pPr>
            <a:endParaRPr lang="sr-Cyrl-RS" sz="2000" dirty="0" smtClean="0"/>
          </a:p>
          <a:p>
            <a:pPr>
              <a:buFontTx/>
              <a:buChar char="-"/>
            </a:pPr>
            <a:r>
              <a:rPr lang="sr-Cyrl-RS" sz="2000" b="1" i="1" dirty="0"/>
              <a:t>медији и медијска </a:t>
            </a:r>
            <a:r>
              <a:rPr lang="sr-Cyrl-RS" sz="2000" b="1" i="1" dirty="0" smtClean="0"/>
              <a:t>култура </a:t>
            </a:r>
            <a:r>
              <a:rPr lang="sr-Cyrl-RS" sz="2000" dirty="0" smtClean="0"/>
              <a:t>(негативни модели и поруке)</a:t>
            </a:r>
            <a:endParaRPr lang="sr-Latn-RS" sz="2000" dirty="0"/>
          </a:p>
        </p:txBody>
      </p:sp>
    </p:spTree>
    <p:extLst>
      <p:ext uri="{BB962C8B-B14F-4D97-AF65-F5344CB8AC3E}">
        <p14:creationId xmlns:p14="http://schemas.microsoft.com/office/powerpoint/2010/main" val="26765056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224</TotalTime>
  <Words>1387</Words>
  <Application>Microsoft Office PowerPoint</Application>
  <PresentationFormat>On-screen Show (4:3)</PresentationFormat>
  <Paragraphs>173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Oriel</vt:lpstr>
      <vt:lpstr>Mентално здравље  ЧИНИОЦИ  МЕНТАЛНОГ ЗДРАВЉА ДЕЦЕ И ОДРАСЛИХ</vt:lpstr>
      <vt:lpstr>МЕНТАЛНО ЗДРАВЉЕ КАО ДИНАМИЧКА КАТЕГОРИЈА</vt:lpstr>
      <vt:lpstr>Природа менталног здравља</vt:lpstr>
      <vt:lpstr>КОНТЕКСТ ДЕЛОВАЊА ЧИНИЛАЦА МЕНТАЛНОГ ЗДРАВЉА</vt:lpstr>
      <vt:lpstr>ОСНОВНЕ ВРСТЕ ЧИНИЛАЦА МЕНТАЛНОГ ЗДРАВЉА</vt:lpstr>
      <vt:lpstr>Критеријуми поделе чинилаца мз</vt:lpstr>
      <vt:lpstr>Индивидуални и средински чиниоци менталног здравља  </vt:lpstr>
      <vt:lpstr>УНУТРАШЊИ ЧИНИОЦИ МЗ</vt:lpstr>
      <vt:lpstr>Средински чиниоци мз</vt:lpstr>
      <vt:lpstr>Шта све делује на ментално здравље деце и одраслих? </vt:lpstr>
      <vt:lpstr>Фактори очувања, унапређења и нарушавања менталног здарвља</vt:lpstr>
      <vt:lpstr>Однос две независне димензије  чинилаца менталног здравља –  димензије порекла и начина деловања  </vt:lpstr>
      <vt:lpstr>чиниоци који доприносе очувању и унапређењу МЗ  </vt:lpstr>
      <vt:lpstr>чиниоци који доприносе очувању и унапређењу МЗ </vt:lpstr>
      <vt:lpstr>чиниоци који доприносе очувању и унапређењу МЗ </vt:lpstr>
      <vt:lpstr>чиниОЦИ нарушавања менталног здравља </vt:lpstr>
      <vt:lpstr>чиниОЦИ нарушавања менталног здравља </vt:lpstr>
      <vt:lpstr>чиниОЦИ нарушавања менталног здравља </vt:lpstr>
      <vt:lpstr>Однос чинилаца мз</vt:lpstr>
      <vt:lpstr>ЧИНИОЦИ КОЈИ ДЕЛУЈУ НА МЕНТАЛНО ЗДРАВЉЕ У ДЕТИЊСТВУ И АДОЛЕСЦЕНЦИЈИ </vt:lpstr>
      <vt:lpstr>ЧИНИОЦИ КОЈИ ДЕЛУЈУ НА МЕНТАЛНО ЗДРАВЉЕ У ДЕТИЊСТВУ И АДОЛЕСЦЕНЦИЈИ</vt:lpstr>
      <vt:lpstr>ФАКТОРИ ПОВЕЗАНИ СА МЕНТАЛНИМ ЗДРАВЉЕМ У ОДРАСЛОМ ДОБУ </vt:lpstr>
      <vt:lpstr>ЧИНИОЦИ МЕНТАЛНОГ ЗДРАВЉА И ВАСПИТНО-ОБРАЗОВНИ РАД</vt:lpstr>
      <vt:lpstr>ЧИНИОЦИ МЕНТАЛНОГ ЗДРАВЉА И ВАСПИТНО-ОБРАЗОВНИ РАД</vt:lpstr>
      <vt:lpstr>ЧИНИОЦИ МЕНТАЛНОГ ЗДРАВЉА И ВАСПИТНО-ОБРАЗОВНИ РАД</vt:lpstr>
      <vt:lpstr>Литература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ЧИНИОЦИ  МЕНТАЛНОГ ЗДРАВЉА ДЕЦЕ И ОДРАСЛИХ</dc:title>
  <dc:creator>Mia Maric</dc:creator>
  <cp:lastModifiedBy>Mia M</cp:lastModifiedBy>
  <cp:revision>25</cp:revision>
  <dcterms:created xsi:type="dcterms:W3CDTF">2013-03-12T22:28:08Z</dcterms:created>
  <dcterms:modified xsi:type="dcterms:W3CDTF">2019-03-18T14:54:42Z</dcterms:modified>
</cp:coreProperties>
</file>