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4" r:id="rId1"/>
  </p:sldMasterIdLst>
  <p:sldIdLst>
    <p:sldId id="256" r:id="rId2"/>
    <p:sldId id="263" r:id="rId3"/>
    <p:sldId id="264" r:id="rId4"/>
    <p:sldId id="265" r:id="rId5"/>
    <p:sldId id="261" r:id="rId6"/>
    <p:sldId id="259" r:id="rId7"/>
    <p:sldId id="260" r:id="rId8"/>
    <p:sldId id="266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ED083AE6-46FA-4A59-8FB0-9F97EB10719F}" styleName="Light Style 3 - Accent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BA7558A-6731-47BC-B1D8-C2D79579CCDF}" type="datetimeFigureOut">
              <a:rPr lang="en-US" smtClean="0"/>
              <a:pPr/>
              <a:t>11/19/2020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2889C1D-E35D-48A7-88CF-C61E4985B29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p:transition spd="slow">
    <p:split orient="vert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BA7558A-6731-47BC-B1D8-C2D79579CCDF}" type="datetimeFigureOut">
              <a:rPr lang="en-US" smtClean="0"/>
              <a:pPr/>
              <a:t>11/19/2020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2889C1D-E35D-48A7-88CF-C61E4985B29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split orient="vert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BA7558A-6731-47BC-B1D8-C2D79579CCDF}" type="datetimeFigureOut">
              <a:rPr lang="en-US" smtClean="0"/>
              <a:pPr/>
              <a:t>11/19/2020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2889C1D-E35D-48A7-88CF-C61E4985B29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split orient="vert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BA7558A-6731-47BC-B1D8-C2D79579CCDF}" type="datetimeFigureOut">
              <a:rPr lang="en-US" smtClean="0"/>
              <a:pPr/>
              <a:t>11/19/2020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2889C1D-E35D-48A7-88CF-C61E4985B29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split orient="vert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BA7558A-6731-47BC-B1D8-C2D79579CCDF}" type="datetimeFigureOut">
              <a:rPr lang="en-US" smtClean="0"/>
              <a:pPr/>
              <a:t>11/19/2020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2889C1D-E35D-48A7-88CF-C61E4985B29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p:transition spd="slow">
    <p:split orient="vert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BA7558A-6731-47BC-B1D8-C2D79579CCDF}" type="datetimeFigureOut">
              <a:rPr lang="en-US" smtClean="0"/>
              <a:pPr/>
              <a:t>11/19/2020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2889C1D-E35D-48A7-88CF-C61E4985B29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split orient="vert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BA7558A-6731-47BC-B1D8-C2D79579CCDF}" type="datetimeFigureOut">
              <a:rPr lang="en-US" smtClean="0"/>
              <a:pPr/>
              <a:t>11/19/2020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2889C1D-E35D-48A7-88CF-C61E4985B29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split orient="vert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BA7558A-6731-47BC-B1D8-C2D79579CCDF}" type="datetimeFigureOut">
              <a:rPr lang="en-US" smtClean="0"/>
              <a:pPr/>
              <a:t>11/19/2020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2889C1D-E35D-48A7-88CF-C61E4985B29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split orient="vert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BA7558A-6731-47BC-B1D8-C2D79579CCDF}" type="datetimeFigureOut">
              <a:rPr lang="en-US" smtClean="0"/>
              <a:pPr/>
              <a:t>11/19/2020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2889C1D-E35D-48A7-88CF-C61E4985B29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p:transition spd="slow">
    <p:split orient="vert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BA7558A-6731-47BC-B1D8-C2D79579CCDF}" type="datetimeFigureOut">
              <a:rPr lang="en-US" smtClean="0"/>
              <a:pPr/>
              <a:t>11/19/2020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2889C1D-E35D-48A7-88CF-C61E4985B29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split orient="vert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BA7558A-6731-47BC-B1D8-C2D79579CCDF}" type="datetimeFigureOut">
              <a:rPr lang="en-US" smtClean="0"/>
              <a:pPr/>
              <a:t>11/19/2020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2889C1D-E35D-48A7-88CF-C61E4985B29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  <p:transition spd="slow">
    <p:split orient="vert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7BA7558A-6731-47BC-B1D8-C2D79579CCDF}" type="datetimeFigureOut">
              <a:rPr lang="en-US" smtClean="0"/>
              <a:pPr/>
              <a:t>11/19/2020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42889C1D-E35D-48A7-88CF-C61E4985B29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transition spd="slow">
    <p:split orient="vert"/>
  </p:transition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zuov.gov.rs/" TargetMode="External"/><Relationship Id="rId2" Type="http://schemas.openxmlformats.org/officeDocument/2006/relationships/hyperlink" Target="http://www.mprn.gov.rs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obrazovanje.vojvodina.gov.rs/" TargetMode="Externa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381000"/>
            <a:ext cx="7406640" cy="1472184"/>
          </a:xfrm>
        </p:spPr>
        <p:txBody>
          <a:bodyPr>
            <a:normAutofit fontScale="90000"/>
          </a:bodyPr>
          <a:lstStyle/>
          <a:p>
            <a:pPr algn="ctr"/>
            <a:r>
              <a:rPr lang="sr-Cyrl-RS" sz="3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УПРАВЉАЊЕ И РУКОВОЂЕЊЕ У ОБРАЗОВАЊУ</a:t>
            </a:r>
            <a:br>
              <a:rPr lang="sr-Cyrl-RS" sz="3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endParaRPr lang="en-US" sz="32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2417136"/>
          </a:xfrm>
        </p:spPr>
        <p:txBody>
          <a:bodyPr>
            <a:normAutofit/>
          </a:bodyPr>
          <a:lstStyle/>
          <a:p>
            <a:endParaRPr lang="sr-Cyrl-RS" dirty="0" smtClean="0"/>
          </a:p>
          <a:p>
            <a:r>
              <a:rPr lang="sr-Cyrl-RS" b="1" dirty="0" smtClean="0">
                <a:latin typeface="Times New Roman" pitchFamily="18" charset="0"/>
                <a:cs typeface="Times New Roman" pitchFamily="18" charset="0"/>
              </a:rPr>
              <a:t>Студијски програми</a:t>
            </a:r>
            <a:r>
              <a:rPr lang="sr-Cyrl-RS" dirty="0" smtClean="0"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r>
              <a:rPr lang="sr-Cyrl-RS" dirty="0" smtClean="0">
                <a:latin typeface="Times New Roman" pitchFamily="18" charset="0"/>
                <a:cs typeface="Times New Roman" pitchFamily="18" charset="0"/>
              </a:rPr>
              <a:t>Мастер учитељ, Мастер васпитач</a:t>
            </a:r>
          </a:p>
          <a:p>
            <a:endParaRPr lang="sr-Cyrl-RS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sr-Cyrl-RS" sz="2200" b="1" i="1" dirty="0" smtClean="0">
                <a:latin typeface="Times New Roman" pitchFamily="18" charset="0"/>
                <a:cs typeface="Times New Roman" pitchFamily="18" charset="0"/>
              </a:rPr>
              <a:t>НАСТАВНИК</a:t>
            </a:r>
            <a:r>
              <a:rPr lang="sr-Cyrl-RS" sz="22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sr-Cyrl-RS" sz="2200" dirty="0">
                <a:latin typeface="Times New Roman" pitchFamily="18" charset="0"/>
                <a:cs typeface="Times New Roman" pitchFamily="18" charset="0"/>
              </a:rPr>
              <a:t>П</a:t>
            </a:r>
            <a:r>
              <a:rPr lang="sr-Cyrl-RS" sz="2200" dirty="0" smtClean="0">
                <a:latin typeface="Times New Roman" pitchFamily="18" charset="0"/>
                <a:cs typeface="Times New Roman" pitchFamily="18" charset="0"/>
              </a:rPr>
              <a:t>роф. др Наташа Бранковић</a:t>
            </a: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Cyrl-RS" sz="24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ЦИЉЕВИ ПРЕДМЕТА</a:t>
            </a:r>
            <a:endParaRPr lang="sr-Latn-RS" sz="24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0" y="1447800"/>
            <a:ext cx="7790688" cy="4800600"/>
          </a:xfrm>
        </p:spPr>
        <p:txBody>
          <a:bodyPr>
            <a:normAutofit/>
          </a:bodyPr>
          <a:lstStyle/>
          <a:p>
            <a:r>
              <a:rPr lang="sr-Latn-C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Упознати студенте са начинима успешног управљања и руковођења у образовању, нарочито на нивоу образовно-васпитне установе. </a:t>
            </a:r>
            <a:endParaRPr lang="sr-Cyrl-R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sr-Latn-C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Упознавање </a:t>
            </a:r>
            <a:r>
              <a:rPr lang="sr-Latn-C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са законском регулативом у образовању</a:t>
            </a:r>
            <a:r>
              <a:rPr lang="sr-Latn-C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sr-Cyrl-R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sr-Latn-C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Развити </a:t>
            </a:r>
            <a:r>
              <a:rPr lang="sr-Latn-C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код студената способност да креирају циљеве и визије унапређивања рада школе, да разумеју процес промена, </a:t>
            </a:r>
            <a:r>
              <a:rPr lang="sr-Latn-C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да</a:t>
            </a:r>
            <a:r>
              <a:rPr lang="sr-Cyrl-R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Latn-C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одаберу </a:t>
            </a:r>
            <a:r>
              <a:rPr lang="sr-Latn-C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креирају оптималне стратегије унапређивања школе</a:t>
            </a:r>
            <a:r>
              <a:rPr lang="sr-Latn-CS" sz="2400" dirty="0"/>
              <a:t>.</a:t>
            </a:r>
            <a:endParaRPr lang="sr-Latn-RS" sz="2400" dirty="0"/>
          </a:p>
        </p:txBody>
      </p:sp>
    </p:spTree>
    <p:extLst>
      <p:ext uri="{BB962C8B-B14F-4D97-AF65-F5344CB8AC3E}">
        <p14:creationId xmlns:p14="http://schemas.microsoft.com/office/powerpoint/2010/main" val="98836892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Cyrl-RS" sz="28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САДРЖАЈ ПРЕДМЕТА</a:t>
            </a:r>
            <a:endParaRPr lang="sr-Latn-RS" sz="28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1295400"/>
            <a:ext cx="7866888" cy="5257800"/>
          </a:xfrm>
        </p:spPr>
        <p:txBody>
          <a:bodyPr>
            <a:normAutofit fontScale="85000" lnSpcReduction="10000"/>
          </a:bodyPr>
          <a:lstStyle/>
          <a:p>
            <a:r>
              <a:rPr lang="sr-Cyrl-C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 планирања, организације и руковођења у образовању.</a:t>
            </a:r>
            <a:endParaRPr lang="sr-Latn-R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sr-Cyrl-C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Карактеристике образовног руководиоца као педагошког лидера, организатора, административног руководиоца. </a:t>
            </a:r>
            <a:endParaRPr lang="sr-Cyrl-C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sr-Cyrl-C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Значај </a:t>
            </a:r>
            <a:r>
              <a:rPr lang="sr-Cyrl-C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школске климе и културе на успех школе/предшколске установе. </a:t>
            </a:r>
            <a:endParaRPr lang="sr-Latn-R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sr-Cyrl-C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Директор у креирању савремене концепције школе/предшколске установе.</a:t>
            </a:r>
            <a:endParaRPr lang="sr-Latn-R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sr-Cyrl-C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Школа за менаџмент у образовању – образовање руководилаца, лидера, менаџера.</a:t>
            </a:r>
            <a:endParaRPr lang="sr-Latn-R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sr-Cyrl-C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Децентрализација управљања школом.</a:t>
            </a:r>
            <a:endParaRPr lang="sr-Latn-R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sr-Latn-C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Управљање односима школе са субјектима у окружењу.</a:t>
            </a:r>
            <a:endParaRPr lang="sr-Latn-R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sr-Cyrl-C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Менаџмент промена у организацијама које уче. Реструктурација образовања, отпори реформи. Клима за израду и увођење пројекта.</a:t>
            </a:r>
            <a:endParaRPr lang="sr-Latn-R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sr-Latn-C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Осигурање квалитета у </a:t>
            </a:r>
            <a:r>
              <a:rPr lang="sr-Latn-C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образовању</a:t>
            </a:r>
            <a:r>
              <a:rPr lang="sr-Cyrl-R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Latn-C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sr-Latn-C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стандардизација у образовању, екстерна и интерна евалуација образовања).</a:t>
            </a:r>
            <a:endParaRPr lang="sr-Latn-R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sr-Latn-RS" sz="2400" dirty="0"/>
          </a:p>
        </p:txBody>
      </p:sp>
    </p:spTree>
    <p:extLst>
      <p:ext uri="{BB962C8B-B14F-4D97-AF65-F5344CB8AC3E}">
        <p14:creationId xmlns:p14="http://schemas.microsoft.com/office/powerpoint/2010/main" val="3209786492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Cyrl-RS" sz="28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ИСХОДИ  УЧЕЊА</a:t>
            </a:r>
            <a:endParaRPr lang="sr-Latn-RS" sz="28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1330036"/>
            <a:ext cx="7498080" cy="4918364"/>
          </a:xfrm>
        </p:spPr>
        <p:txBody>
          <a:bodyPr>
            <a:normAutofit/>
          </a:bodyPr>
          <a:lstStyle/>
          <a:p>
            <a:pPr lvl="0"/>
            <a:r>
              <a:rPr lang="sr-Cyrl-C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Оспособљеност за </a:t>
            </a:r>
            <a:r>
              <a:rPr lang="sr-Cyrl-R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професионалну и конструктивну сарадњу са колегама, управом школе, стручном службом и педагошким асистентима, као и за сарадњу са представницима шире и локалне друштвене средине – партнерима у васпитно-образовном </a:t>
            </a:r>
            <a:r>
              <a:rPr lang="sr-Cyrl-R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раду</a:t>
            </a:r>
          </a:p>
          <a:p>
            <a:pPr lvl="0"/>
            <a:endParaRPr lang="sr-Latn-R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sr-Cyrl-C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Оспособљеност за евалуацију сопствене професионалне </a:t>
            </a:r>
            <a:r>
              <a:rPr lang="sr-Cyrl-C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праксе</a:t>
            </a:r>
          </a:p>
          <a:p>
            <a:pPr lvl="0"/>
            <a:endParaRPr lang="sr-Latn-R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sr-Cyrl-R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Преузимање одговорности за свој професионални развој и развој школе</a:t>
            </a:r>
            <a:endParaRPr lang="sr-Latn-R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18221465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Cyrl-RS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ЛИТЕРАТУРА </a:t>
            </a:r>
            <a:endParaRPr lang="en-US" sz="24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1143000"/>
            <a:ext cx="7498080" cy="5105400"/>
          </a:xfrm>
        </p:spPr>
        <p:txBody>
          <a:bodyPr>
            <a:normAutofit fontScale="85000" lnSpcReduction="20000"/>
          </a:bodyPr>
          <a:lstStyle/>
          <a:p>
            <a:endParaRPr lang="sr-Latn-RS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sr-Cyrl-RS" sz="2000" dirty="0" smtClean="0">
                <a:latin typeface="Times New Roman" pitchFamily="18" charset="0"/>
                <a:cs typeface="Times New Roman" pitchFamily="18" charset="0"/>
              </a:rPr>
              <a:t>Бранковић, Н., Родић Лукић, В. (201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9</a:t>
            </a:r>
            <a:r>
              <a:rPr lang="sr-Cyrl-RS" sz="2000" dirty="0" smtClean="0">
                <a:latin typeface="Times New Roman" pitchFamily="18" charset="0"/>
                <a:cs typeface="Times New Roman" pitchFamily="18" charset="0"/>
              </a:rPr>
              <a:t>). </a:t>
            </a:r>
            <a:r>
              <a:rPr lang="sr-Cyrl-RS" sz="2000" i="1" dirty="0" smtClean="0">
                <a:latin typeface="Times New Roman" pitchFamily="18" charset="0"/>
                <a:cs typeface="Times New Roman" pitchFamily="18" charset="0"/>
              </a:rPr>
              <a:t>Основе менаџмента и маркетинга у образовању</a:t>
            </a:r>
            <a:r>
              <a:rPr lang="sr-Cyrl-RS" sz="2000" dirty="0" smtClean="0">
                <a:latin typeface="Times New Roman" pitchFamily="18" charset="0"/>
                <a:cs typeface="Times New Roman" pitchFamily="18" charset="0"/>
              </a:rPr>
              <a:t>, Сомбор: Педагошки факултет</a:t>
            </a:r>
            <a:r>
              <a:rPr lang="sr-Cyrl-RS" sz="2000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sr-Latn-RS" sz="20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sr-Cyrl-RS" sz="2000" smtClean="0">
                <a:latin typeface="Times New Roman" pitchFamily="18" charset="0"/>
                <a:cs typeface="Times New Roman" pitchFamily="18" charset="0"/>
              </a:rPr>
              <a:t>одабрана поглавља</a:t>
            </a:r>
            <a:r>
              <a:rPr lang="sr-Cyrl-RS" sz="2000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sr-Cyrl-RS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sr-Cyrl-RS" sz="2000" dirty="0" smtClean="0">
                <a:latin typeface="Times New Roman" pitchFamily="18" charset="0"/>
                <a:cs typeface="Times New Roman" pitchFamily="18" charset="0"/>
              </a:rPr>
              <a:t>Бранковић, Н., Родић Лукић, В. (2014). </a:t>
            </a:r>
            <a:r>
              <a:rPr lang="sr-Cyrl-RS" sz="2000" i="1" dirty="0" smtClean="0">
                <a:latin typeface="Times New Roman" pitchFamily="18" charset="0"/>
                <a:cs typeface="Times New Roman" pitchFamily="18" charset="0"/>
              </a:rPr>
              <a:t>Управљање и руковођење у образовању</a:t>
            </a:r>
            <a:r>
              <a:rPr lang="sr-Cyrl-RS" sz="2000" dirty="0" smtClean="0">
                <a:latin typeface="Times New Roman" pitchFamily="18" charset="0"/>
                <a:cs typeface="Times New Roman" pitchFamily="18" charset="0"/>
              </a:rPr>
              <a:t>, Сомбор: Педагошки факултет</a:t>
            </a:r>
            <a:r>
              <a:rPr lang="sr-Cyrl-RS" sz="2000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sr-Cyrl-RS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sr-Cyrl-RS" sz="2000" i="1" dirty="0" smtClean="0">
                <a:latin typeface="Times New Roman" pitchFamily="18" charset="0"/>
                <a:cs typeface="Times New Roman" pitchFamily="18" charset="0"/>
              </a:rPr>
              <a:t>Приручник за самовредновање и вредновање рада школе</a:t>
            </a:r>
            <a:r>
              <a:rPr lang="sr-Cyrl-RS" sz="2000" dirty="0" smtClean="0">
                <a:latin typeface="Times New Roman" pitchFamily="18" charset="0"/>
                <a:cs typeface="Times New Roman" pitchFamily="18" charset="0"/>
              </a:rPr>
              <a:t>, (2005), Београд</a:t>
            </a:r>
            <a:r>
              <a:rPr lang="sr-Latn-RS" sz="20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sr-Cyrl-RS" sz="2000" dirty="0" smtClean="0">
                <a:latin typeface="Times New Roman" pitchFamily="18" charset="0"/>
                <a:cs typeface="Times New Roman" pitchFamily="18" charset="0"/>
              </a:rPr>
              <a:t>Министарство просвете и спорта РС, </a:t>
            </a:r>
            <a:r>
              <a:rPr lang="sr-Latn-RS" sz="2000" dirty="0" smtClean="0">
                <a:latin typeface="Times New Roman" pitchFamily="18" charset="0"/>
                <a:cs typeface="Times New Roman" pitchFamily="18" charset="0"/>
              </a:rPr>
              <a:t>British council, Srbija i </a:t>
            </a:r>
            <a:r>
              <a:rPr lang="sr-Latn-RS" sz="2000" dirty="0" smtClean="0">
                <a:latin typeface="Times New Roman" pitchFamily="18" charset="0"/>
                <a:cs typeface="Times New Roman" pitchFamily="18" charset="0"/>
              </a:rPr>
              <a:t>Montenegro</a:t>
            </a:r>
            <a:r>
              <a:rPr lang="sr-Cyrl-RS" sz="2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sr-Cyrl-RS" sz="2000" i="1" dirty="0" smtClean="0">
                <a:latin typeface="Times New Roman" pitchFamily="18" charset="0"/>
                <a:cs typeface="Times New Roman" pitchFamily="18" charset="0"/>
              </a:rPr>
              <a:t>Препознај, промовиши, прошири,- приче о успешним школама у Србији </a:t>
            </a:r>
            <a:r>
              <a:rPr lang="sr-Cyrl-RS" sz="2000" dirty="0" smtClean="0">
                <a:latin typeface="Times New Roman" pitchFamily="18" charset="0"/>
                <a:cs typeface="Times New Roman" pitchFamily="18" charset="0"/>
              </a:rPr>
              <a:t>(2016), УНИЦЕФ, Завод за вредновање квалитета образивања и васпитања.</a:t>
            </a:r>
            <a:r>
              <a:rPr lang="sr-Latn-CS" sz="2000" dirty="0" smtClean="0">
                <a:latin typeface="Times New Roman" pitchFamily="18" charset="0"/>
                <a:cs typeface="Times New Roman" pitchFamily="18" charset="0"/>
              </a:rPr>
              <a:t>	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sr-Cyrl-RS" sz="2000" dirty="0" smtClean="0">
                <a:latin typeface="Times New Roman" pitchFamily="18" charset="0"/>
                <a:cs typeface="Times New Roman" pitchFamily="18" charset="0"/>
              </a:rPr>
              <a:t>Материјали </a:t>
            </a:r>
            <a:r>
              <a:rPr lang="sr-Cyrl-RS" sz="2000" dirty="0" smtClean="0">
                <a:latin typeface="Times New Roman" pitchFamily="18" charset="0"/>
                <a:cs typeface="Times New Roman" pitchFamily="18" charset="0"/>
              </a:rPr>
              <a:t>са предавања</a:t>
            </a:r>
          </a:p>
          <a:p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sr-Cyrl-RS" sz="2000" dirty="0" smtClean="0">
                <a:latin typeface="Times New Roman" pitchFamily="18" charset="0"/>
                <a:cs typeface="Times New Roman" pitchFamily="18" charset="0"/>
              </a:rPr>
              <a:t>Материјали са сајтова:</a:t>
            </a:r>
          </a:p>
          <a:p>
            <a:r>
              <a:rPr lang="sr-Latn-RS" sz="2000" dirty="0" smtClean="0">
                <a:latin typeface="Times New Roman" pitchFamily="18" charset="0"/>
                <a:cs typeface="Times New Roman" pitchFamily="18" charset="0"/>
                <a:hlinkClick r:id="rId2"/>
              </a:rPr>
              <a:t>http://www.mpn.gov.rs/</a:t>
            </a:r>
            <a:endParaRPr lang="sr-Latn-RS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sr-Latn-RS" sz="2000" dirty="0" smtClean="0">
                <a:latin typeface="Times New Roman" pitchFamily="18" charset="0"/>
                <a:cs typeface="Times New Roman" pitchFamily="18" charset="0"/>
                <a:hlinkClick r:id="rId3"/>
              </a:rPr>
              <a:t>http://www.zuov.gov.rs/</a:t>
            </a:r>
            <a:endParaRPr lang="sr-Latn-RS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sr-Latn-RS" sz="2000" dirty="0" smtClean="0">
                <a:latin typeface="Times New Roman" pitchFamily="18" charset="0"/>
                <a:cs typeface="Times New Roman" pitchFamily="18" charset="0"/>
                <a:hlinkClick r:id="rId4"/>
              </a:rPr>
              <a:t>http://www.obrazovanje.vojvodina.gov.rs/</a:t>
            </a:r>
            <a:endParaRPr lang="sr-Latn-RS" sz="20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 </a:t>
            </a:r>
            <a:endParaRPr lang="sr-Cyrl-RS" sz="20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944562"/>
          </a:xfrm>
        </p:spPr>
        <p:txBody>
          <a:bodyPr>
            <a:normAutofit/>
          </a:bodyPr>
          <a:lstStyle/>
          <a:p>
            <a:r>
              <a:rPr lang="sr-Cyrl-RS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ЕВАЛУАЦИЈА РАДА СТУДЕНАТА</a:t>
            </a:r>
            <a:endParaRPr lang="en-US" sz="28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1905000"/>
            <a:ext cx="7498080" cy="4495800"/>
          </a:xfrm>
        </p:spPr>
        <p:txBody>
          <a:bodyPr>
            <a:normAutofit/>
          </a:bodyPr>
          <a:lstStyle/>
          <a:p>
            <a:r>
              <a:rPr lang="sr-Cyrl-RS" sz="2000" b="1" dirty="0" smtClean="0">
                <a:latin typeface="Times New Roman" pitchFamily="18" charset="0"/>
                <a:cs typeface="Times New Roman" pitchFamily="18" charset="0"/>
              </a:rPr>
              <a:t>ПРЕДАВАЊА</a:t>
            </a:r>
            <a:r>
              <a:rPr lang="sr-Cyrl-RS" sz="2000" dirty="0" smtClean="0">
                <a:latin typeface="Times New Roman" pitchFamily="18" charset="0"/>
                <a:cs typeface="Times New Roman" pitchFamily="18" charset="0"/>
              </a:rPr>
              <a:t>   		10 б 		</a:t>
            </a:r>
          </a:p>
          <a:p>
            <a:r>
              <a:rPr lang="sr-Cyrl-RS" sz="2000" b="1" dirty="0" smtClean="0">
                <a:latin typeface="Times New Roman" pitchFamily="18" charset="0"/>
                <a:cs typeface="Times New Roman" pitchFamily="18" charset="0"/>
              </a:rPr>
              <a:t>ВЕЖБЕ</a:t>
            </a:r>
            <a:r>
              <a:rPr lang="sr-Cyrl-RS" sz="2000" dirty="0" smtClean="0">
                <a:latin typeface="Times New Roman" pitchFamily="18" charset="0"/>
                <a:cs typeface="Times New Roman" pitchFamily="18" charset="0"/>
              </a:rPr>
              <a:t>			20 б		</a:t>
            </a:r>
          </a:p>
          <a:p>
            <a:r>
              <a:rPr lang="sr-Cyrl-RS" sz="2000" b="1" dirty="0" smtClean="0">
                <a:latin typeface="Times New Roman" pitchFamily="18" charset="0"/>
                <a:cs typeface="Times New Roman" pitchFamily="18" charset="0"/>
              </a:rPr>
              <a:t>СЕМИНАРСКИ РАД</a:t>
            </a:r>
            <a:r>
              <a:rPr lang="sr-Cyrl-RS" sz="2000" dirty="0" smtClean="0">
                <a:latin typeface="Times New Roman" pitchFamily="18" charset="0"/>
                <a:cs typeface="Times New Roman" pitchFamily="18" charset="0"/>
              </a:rPr>
              <a:t>	20 б 		</a:t>
            </a:r>
          </a:p>
          <a:p>
            <a:pPr marL="82296" indent="0">
              <a:buNone/>
            </a:pPr>
            <a:endParaRPr lang="sr-Cyrl-RS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sr-Cyrl-RS" sz="2000" dirty="0" smtClean="0">
                <a:latin typeface="Times New Roman" pitchFamily="18" charset="0"/>
                <a:cs typeface="Times New Roman" pitchFamily="18" charset="0"/>
              </a:rPr>
              <a:t>_______________________________________________________</a:t>
            </a:r>
          </a:p>
          <a:p>
            <a:pPr>
              <a:buNone/>
            </a:pPr>
            <a:r>
              <a:rPr lang="sr-Cyrl-RS" sz="1600" dirty="0" smtClean="0">
                <a:latin typeface="Times New Roman" pitchFamily="18" charset="0"/>
                <a:cs typeface="Times New Roman" pitchFamily="18" charset="0"/>
              </a:rPr>
              <a:t>ПРЕДИСПИТНЕ </a:t>
            </a:r>
          </a:p>
          <a:p>
            <a:pPr>
              <a:buNone/>
            </a:pPr>
            <a:r>
              <a:rPr lang="sr-Cyrl-RS" sz="1600" dirty="0" smtClean="0">
                <a:latin typeface="Times New Roman" pitchFamily="18" charset="0"/>
                <a:cs typeface="Times New Roman" pitchFamily="18" charset="0"/>
              </a:rPr>
              <a:t>ОБАВЕЗЕ</a:t>
            </a:r>
            <a:r>
              <a:rPr lang="sr-Cyrl-RS" sz="2000" dirty="0" smtClean="0">
                <a:latin typeface="Times New Roman" pitchFamily="18" charset="0"/>
                <a:cs typeface="Times New Roman" pitchFamily="18" charset="0"/>
              </a:rPr>
              <a:t>			50 б		</a:t>
            </a:r>
          </a:p>
          <a:p>
            <a:r>
              <a:rPr lang="sr-Cyrl-RS" sz="2000" b="1" dirty="0" smtClean="0">
                <a:latin typeface="Times New Roman" pitchFamily="18" charset="0"/>
                <a:cs typeface="Times New Roman" pitchFamily="18" charset="0"/>
              </a:rPr>
              <a:t>ПИСМЕНИ ИСПИТ</a:t>
            </a:r>
            <a:r>
              <a:rPr lang="sr-Cyrl-RS" sz="2000" dirty="0" smtClean="0">
                <a:latin typeface="Times New Roman" pitchFamily="18" charset="0"/>
                <a:cs typeface="Times New Roman" pitchFamily="18" charset="0"/>
              </a:rPr>
              <a:t>	50 б</a:t>
            </a:r>
          </a:p>
          <a:p>
            <a:pPr>
              <a:buNone/>
            </a:pPr>
            <a:r>
              <a:rPr lang="sr-Cyrl-RS" sz="1600" dirty="0" smtClean="0">
                <a:latin typeface="Times New Roman" pitchFamily="18" charset="0"/>
                <a:cs typeface="Times New Roman" pitchFamily="18" charset="0"/>
              </a:rPr>
              <a:t>__________________________________________________________________</a:t>
            </a:r>
          </a:p>
          <a:p>
            <a:pPr>
              <a:buNone/>
            </a:pPr>
            <a:endParaRPr lang="sr-Cyrl-RS" sz="16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304800"/>
            <a:ext cx="7498080" cy="1143000"/>
          </a:xfrm>
        </p:spPr>
        <p:txBody>
          <a:bodyPr>
            <a:normAutofit/>
          </a:bodyPr>
          <a:lstStyle/>
          <a:p>
            <a:r>
              <a:rPr lang="sr-Cyrl-RS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СКАЛА ВРЕДНОВАЊА ПОСТИГНУЋА СТУДЕНТА НА ИСПИТУ</a:t>
            </a:r>
            <a:endParaRPr lang="en-US" sz="24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48236304"/>
              </p:ext>
            </p:extLst>
          </p:nvPr>
        </p:nvGraphicFramePr>
        <p:xfrm>
          <a:off x="1447800" y="2438400"/>
          <a:ext cx="7499350" cy="222504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3749675"/>
                <a:gridCol w="3749675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sr-Cyrl-RS" dirty="0" smtClean="0">
                          <a:latin typeface="Times New Roman" pitchFamily="18" charset="0"/>
                          <a:cs typeface="Times New Roman" pitchFamily="18" charset="0"/>
                        </a:rPr>
                        <a:t>ОЦЕНА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dirty="0" smtClean="0">
                          <a:latin typeface="Times New Roman" pitchFamily="18" charset="0"/>
                          <a:cs typeface="Times New Roman" pitchFamily="18" charset="0"/>
                        </a:rPr>
                        <a:t>БОДОВИ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sr-Cyrl-RS" dirty="0" smtClean="0">
                          <a:latin typeface="Times New Roman" pitchFamily="18" charset="0"/>
                          <a:cs typeface="Times New Roman" pitchFamily="18" charset="0"/>
                        </a:rPr>
                        <a:t>шест</a:t>
                      </a:r>
                      <a:r>
                        <a:rPr lang="sr-Cyrl-RS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(6)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dirty="0" smtClean="0"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r>
                        <a:rPr lang="sr-Cyrl-RS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- 6</a:t>
                      </a:r>
                      <a:r>
                        <a:rPr lang="en-US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sr-Cyrl-RS" dirty="0" smtClean="0">
                          <a:latin typeface="Times New Roman" pitchFamily="18" charset="0"/>
                          <a:cs typeface="Times New Roman" pitchFamily="18" charset="0"/>
                        </a:rPr>
                        <a:t>седам (7)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dirty="0" smtClean="0"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r>
                        <a:rPr lang="sr-Cyrl-RS" dirty="0" smtClean="0">
                          <a:latin typeface="Times New Roman" pitchFamily="18" charset="0"/>
                          <a:cs typeface="Times New Roman" pitchFamily="18" charset="0"/>
                        </a:rPr>
                        <a:t> – 7</a:t>
                      </a:r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sr-Cyrl-RS" dirty="0" smtClean="0">
                          <a:latin typeface="Times New Roman" pitchFamily="18" charset="0"/>
                          <a:cs typeface="Times New Roman" pitchFamily="18" charset="0"/>
                        </a:rPr>
                        <a:t>осам (8)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dirty="0" smtClean="0"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r>
                        <a:rPr lang="sr-Cyrl-RS" dirty="0" smtClean="0">
                          <a:latin typeface="Times New Roman" pitchFamily="18" charset="0"/>
                          <a:cs typeface="Times New Roman" pitchFamily="18" charset="0"/>
                        </a:rPr>
                        <a:t> – 8</a:t>
                      </a:r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sr-Cyrl-RS" dirty="0" smtClean="0">
                          <a:latin typeface="Times New Roman" pitchFamily="18" charset="0"/>
                          <a:cs typeface="Times New Roman" pitchFamily="18" charset="0"/>
                        </a:rPr>
                        <a:t>девет (9)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dirty="0" smtClean="0"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r>
                        <a:rPr lang="sr-Cyrl-RS" dirty="0" smtClean="0">
                          <a:latin typeface="Times New Roman" pitchFamily="18" charset="0"/>
                          <a:cs typeface="Times New Roman" pitchFamily="18" charset="0"/>
                        </a:rPr>
                        <a:t> – 9</a:t>
                      </a:r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sr-Cyrl-RS" dirty="0" smtClean="0">
                          <a:latin typeface="Times New Roman" pitchFamily="18" charset="0"/>
                          <a:cs typeface="Times New Roman" pitchFamily="18" charset="0"/>
                        </a:rPr>
                        <a:t>десет</a:t>
                      </a:r>
                      <a:r>
                        <a:rPr lang="sr-Cyrl-RS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(10)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dirty="0" smtClean="0">
                          <a:latin typeface="Times New Roman" pitchFamily="18" charset="0"/>
                          <a:cs typeface="Times New Roman" pitchFamily="18" charset="0"/>
                        </a:rPr>
                        <a:t>9</a:t>
                      </a:r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r>
                        <a:rPr lang="sr-Cyrl-RS" dirty="0" smtClean="0">
                          <a:latin typeface="Times New Roman" pitchFamily="18" charset="0"/>
                          <a:cs typeface="Times New Roman" pitchFamily="18" charset="0"/>
                        </a:rPr>
                        <a:t> - 100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792162"/>
          </a:xfrm>
        </p:spPr>
        <p:txBody>
          <a:bodyPr>
            <a:normAutofit fontScale="90000"/>
          </a:bodyPr>
          <a:lstStyle/>
          <a:p>
            <a:r>
              <a:rPr lang="sr-Cyrl-RS" sz="2800" b="1" dirty="0" smtClean="0">
                <a:solidFill>
                  <a:schemeClr val="accent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УПУТСТВО ЗА ГРУПНИ РАД </a:t>
            </a:r>
            <a:r>
              <a:rPr lang="sr-Cyrl-R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sr-Cyrl-R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sr-Cyrl-R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(активност у оквиру предавања</a:t>
            </a:r>
            <a:r>
              <a:rPr lang="sr-Cyrl-RS" sz="2800" dirty="0" smtClean="0"/>
              <a:t>)</a:t>
            </a:r>
            <a:endParaRPr lang="sr-Latn-R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1219200"/>
            <a:ext cx="7943088" cy="5334000"/>
          </a:xfrm>
        </p:spPr>
        <p:txBody>
          <a:bodyPr>
            <a:normAutofit fontScale="92500" lnSpcReduction="10000"/>
          </a:bodyPr>
          <a:lstStyle/>
          <a:p>
            <a:r>
              <a:rPr lang="sr-Cyrl-RS" sz="2400" i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 дискусије на предавању</a:t>
            </a:r>
            <a:r>
              <a:rPr lang="sr-Cyrl-RS" sz="24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82296" indent="0">
              <a:buNone/>
            </a:pPr>
            <a:r>
              <a:rPr lang="sr-Cyrl-R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1.Детаљно прочитати студију случаја успешне школе.</a:t>
            </a:r>
          </a:p>
          <a:p>
            <a:pPr marL="82296" indent="0">
              <a:buNone/>
            </a:pPr>
            <a:r>
              <a:rPr lang="sr-Cyrl-R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Дискутовати у групи и анализирати случај.</a:t>
            </a:r>
          </a:p>
          <a:p>
            <a:pPr marL="82296" indent="0">
              <a:buNone/>
            </a:pPr>
            <a:r>
              <a:rPr lang="sr-Cyrl-R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 Издвојити најважније факторе који су утицали да школа постане веома успешна.</a:t>
            </a:r>
          </a:p>
          <a:p>
            <a:pPr marL="82296" indent="0">
              <a:buNone/>
            </a:pPr>
            <a:r>
              <a:rPr lang="sr-Cyrl-R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4. Припремити </a:t>
            </a:r>
            <a:r>
              <a:rPr lang="sr-Latn-R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PP </a:t>
            </a:r>
            <a:r>
              <a:rPr lang="sr-Cyrl-R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презентацију за предавања.</a:t>
            </a:r>
          </a:p>
          <a:p>
            <a:r>
              <a:rPr lang="sr-Cyrl-RS" sz="2400" i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Дискусија на предавању </a:t>
            </a:r>
            <a:r>
              <a:rPr lang="sr-Cyrl-RS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(подстицати остале студенте на разговор)</a:t>
            </a:r>
            <a:r>
              <a:rPr lang="sr-Cyrl-R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82296" indent="0">
              <a:buNone/>
            </a:pPr>
            <a:r>
              <a:rPr lang="sr-Cyrl-R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Анализирати специфичност школе, ако постоји.</a:t>
            </a:r>
          </a:p>
          <a:p>
            <a:pPr marL="82296" indent="0">
              <a:buNone/>
            </a:pPr>
            <a:r>
              <a:rPr lang="sr-Cyrl-R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Посебно издвојити проблеме који су постојали у школи пре њене трансформације и објаснити како су они решени.</a:t>
            </a:r>
          </a:p>
          <a:p>
            <a:pPr marL="82296" indent="0">
              <a:buNone/>
            </a:pPr>
            <a:r>
              <a:rPr lang="sr-Cyrl-R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Које активности у школи су биле кључне за њену трансформацију?</a:t>
            </a:r>
          </a:p>
          <a:p>
            <a:pPr marL="82296" indent="0">
              <a:buNone/>
            </a:pPr>
            <a:r>
              <a:rPr lang="sr-Cyrl-R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 Формулисати препоруке за успешну школу на основу анализираног примера.</a:t>
            </a:r>
            <a:endParaRPr lang="sr-Latn-R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8973565"/>
      </p:ext>
    </p:extLst>
  </p:cSld>
  <p:clrMapOvr>
    <a:masterClrMapping/>
  </p:clrMapOvr>
  <p:transition spd="slow">
    <p:split orient="vert"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2669</TotalTime>
  <Words>496</Words>
  <Application>Microsoft Office PowerPoint</Application>
  <PresentationFormat>On-screen Show (4:3)</PresentationFormat>
  <Paragraphs>75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Solstice</vt:lpstr>
      <vt:lpstr>УПРАВЉАЊЕ И РУКОВОЂЕЊЕ У ОБРАЗОВАЊУ </vt:lpstr>
      <vt:lpstr>ЦИЉЕВИ ПРЕДМЕТА</vt:lpstr>
      <vt:lpstr>САДРЖАЈ ПРЕДМЕТА</vt:lpstr>
      <vt:lpstr>ИСХОДИ  УЧЕЊА</vt:lpstr>
      <vt:lpstr>ЛИТЕРАТУРА </vt:lpstr>
      <vt:lpstr>ЕВАЛУАЦИЈА РАДА СТУДЕНАТА</vt:lpstr>
      <vt:lpstr>СКАЛА ВРЕДНОВАЊА ПОСТИГНУЋА СТУДЕНТА НА ИСПИТУ</vt:lpstr>
      <vt:lpstr>УПУТСТВО ЗА ГРУПНИ РАД  (активност у оквиру предавања)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ОРГАНИЗАЦИЈА СИСТЕМА ОБРАЗОВАЊА</dc:title>
  <dc:creator>Mobilni3</dc:creator>
  <cp:lastModifiedBy>NatasaB</cp:lastModifiedBy>
  <cp:revision>30</cp:revision>
  <dcterms:created xsi:type="dcterms:W3CDTF">2011-03-14T13:48:40Z</dcterms:created>
  <dcterms:modified xsi:type="dcterms:W3CDTF">2020-11-19T08:19:00Z</dcterms:modified>
</cp:coreProperties>
</file>