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7" r:id="rId5"/>
    <p:sldId id="257" r:id="rId6"/>
    <p:sldId id="273" r:id="rId7"/>
    <p:sldId id="274" r:id="rId8"/>
    <p:sldId id="275" r:id="rId9"/>
    <p:sldId id="276" r:id="rId10"/>
    <p:sldId id="266" r:id="rId11"/>
    <p:sldId id="259" r:id="rId12"/>
    <p:sldId id="263" r:id="rId13"/>
    <p:sldId id="264" r:id="rId14"/>
    <p:sldId id="268" r:id="rId15"/>
    <p:sldId id="260" r:id="rId16"/>
    <p:sldId id="271" r:id="rId17"/>
    <p:sldId id="272" r:id="rId18"/>
    <p:sldId id="269" r:id="rId19"/>
    <p:sldId id="27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3" autoAdjust="0"/>
    <p:restoredTop sz="94660"/>
  </p:normalViewPr>
  <p:slideViewPr>
    <p:cSldViewPr>
      <p:cViewPr varScale="1">
        <p:scale>
          <a:sx n="65" d="100"/>
          <a:sy n="65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  <a:endParaRPr kumimoji="0" 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  <a:endParaRPr kumimoji="0" lang="en-US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  <a:endParaRPr kumimoji="0"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  <a:endParaRPr lang="en-US" smtClean="0"/>
          </a:p>
          <a:p>
            <a:pPr lvl="1" eaLnBrk="1" latinLnBrk="0" hangingPunct="1"/>
            <a:r>
              <a:rPr lang="en-US" smtClean="0"/>
              <a:t>Second level</a:t>
            </a:r>
            <a:endParaRPr lang="en-US" smtClean="0"/>
          </a:p>
          <a:p>
            <a:pPr lvl="2" eaLnBrk="1" latinLnBrk="0" hangingPunct="1"/>
            <a:r>
              <a:rPr lang="en-US" smtClean="0"/>
              <a:t>Third level</a:t>
            </a:r>
            <a:endParaRPr lang="en-US" smtClean="0"/>
          </a:p>
          <a:p>
            <a:pPr lvl="3" eaLnBrk="1" latinLnBrk="0" hangingPunct="1"/>
            <a:r>
              <a:rPr lang="en-US" smtClean="0"/>
              <a:t>Fourth level</a:t>
            </a:r>
            <a:endParaRPr lang="en-US" smtClean="0"/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  <a:endParaRPr kumimoji="0" 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  <a:endParaRPr kumimoji="0" lang="en-US" smtClean="0"/>
          </a:p>
          <a:p>
            <a:pPr lvl="1" eaLnBrk="1" latinLnBrk="0" hangingPunct="1"/>
            <a:r>
              <a:rPr kumimoji="0" lang="en-US" smtClean="0"/>
              <a:t>Second level</a:t>
            </a:r>
            <a:endParaRPr kumimoji="0" lang="en-US" smtClean="0"/>
          </a:p>
          <a:p>
            <a:pPr lvl="2" eaLnBrk="1" latinLnBrk="0" hangingPunct="1"/>
            <a:r>
              <a:rPr kumimoji="0" lang="en-US" smtClean="0"/>
              <a:t>Third level</a:t>
            </a:r>
            <a:endParaRPr kumimoji="0" lang="en-US" smtClean="0"/>
          </a:p>
          <a:p>
            <a:pPr lvl="3" eaLnBrk="1" latinLnBrk="0" hangingPunct="1"/>
            <a:r>
              <a:rPr kumimoji="0" lang="en-US" smtClean="0"/>
              <a:t>Fourth level</a:t>
            </a:r>
            <a:endParaRPr kumimoji="0" lang="en-US" smtClean="0"/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0"/>
            <a:ext cx="7772400" cy="3886200"/>
          </a:xfrm>
        </p:spPr>
        <p:txBody>
          <a:bodyPr>
            <a:normAutofit/>
          </a:bodyPr>
          <a:lstStyle/>
          <a:p>
            <a:pPr algn="ctr"/>
            <a:br>
              <a:rPr lang="sr-Latn-RS" sz="2400" dirty="0" smtClean="0"/>
            </a:br>
            <a:br>
              <a:rPr lang="sr-Latn-RS" u="sng" smtClean="0"/>
            </a:br>
            <a:r>
              <a:rPr lang="sr-Latn-RS" u="sng" smtClean="0"/>
              <a:t>Peto ili Konduktivna </a:t>
            </a:r>
            <a:r>
              <a:rPr lang="sr-Latn-RS" smtClean="0"/>
              <a:t> </a:t>
            </a:r>
            <a:r>
              <a:rPr lang="sr-Latn-RS" dirty="0" smtClean="0"/>
              <a:t>metoda </a:t>
            </a:r>
            <a:br>
              <a:rPr lang="sr-Latn-RS" dirty="0" smtClean="0"/>
            </a:br>
            <a:r>
              <a:rPr lang="sr-Latn-RS" dirty="0" smtClean="0">
                <a:solidFill>
                  <a:srgbClr val="002060"/>
                </a:solidFill>
              </a:rPr>
              <a:t>(</a:t>
            </a:r>
            <a:r>
              <a:rPr lang="hu-HU" dirty="0" smtClean="0">
                <a:solidFill>
                  <a:srgbClr val="002060"/>
                </a:solidFill>
              </a:rPr>
              <a:t>Pető András)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2971800"/>
          </a:xfrm>
        </p:spPr>
        <p:txBody>
          <a:bodyPr/>
          <a:lstStyle/>
          <a:p>
            <a:pPr algn="just"/>
            <a:endParaRPr lang="sr-Latn-RS" dirty="0" smtClean="0"/>
          </a:p>
          <a:p>
            <a:pPr algn="just"/>
            <a:endParaRPr lang="sr-Latn-RS" dirty="0" smtClean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latin typeface="+mj-lt"/>
              </a:rPr>
              <a:t>P</a:t>
            </a:r>
            <a:r>
              <a:rPr lang="sr-Latn-RS" sz="2000" dirty="0" smtClean="0">
                <a:solidFill>
                  <a:schemeClr val="tx1"/>
                </a:solidFill>
                <a:latin typeface="+mj-lt"/>
              </a:rPr>
              <a:t>rofesor:                                                                                                                            </a:t>
            </a:r>
            <a:endParaRPr lang="sr-Latn-RS" sz="2000" dirty="0" smtClean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sr-Latn-RS" sz="2000" dirty="0" smtClean="0">
                <a:latin typeface="+mj-lt"/>
              </a:rPr>
              <a:t>Prof</a:t>
            </a:r>
            <a:r>
              <a:rPr lang="sr-Latn-RS" sz="2000" dirty="0" smtClean="0">
                <a:solidFill>
                  <a:schemeClr val="tx1"/>
                </a:solidFill>
                <a:latin typeface="+mj-lt"/>
              </a:rPr>
              <a:t>.dr </a:t>
            </a:r>
            <a:r>
              <a:rPr lang="sr-Latn-RS" sz="2000" dirty="0" smtClean="0">
                <a:solidFill>
                  <a:schemeClr val="tx1"/>
                </a:solidFill>
                <a:latin typeface="+mj-lt"/>
              </a:rPr>
              <a:t>Gordana Nikolić                                                                      </a:t>
            </a:r>
            <a:endParaRPr lang="sr-Latn-R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dirty="0" smtClean="0"/>
              <a:t>Na čemu se temelji konduktivna edukacija?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sr-Latn-RS" dirty="0" smtClean="0">
              <a:latin typeface="+mj-lt"/>
            </a:endParaRPr>
          </a:p>
          <a:p>
            <a:r>
              <a:rPr lang="vi-VN" dirty="0" smtClean="0">
                <a:latin typeface="Calibri" panose="020F0502020204030204" pitchFamily="34" charset="0"/>
              </a:rPr>
              <a:t>Konduktivna edukacija temelji</a:t>
            </a:r>
            <a:r>
              <a:rPr lang="sr-Latn-RS" dirty="0" smtClean="0">
                <a:latin typeface="Calibri" panose="020F0502020204030204" pitchFamily="34" charset="0"/>
              </a:rPr>
              <a:t> </a:t>
            </a:r>
            <a:r>
              <a:rPr lang="vi-VN" dirty="0" smtClean="0">
                <a:latin typeface="Calibri" panose="020F0502020204030204" pitchFamily="34" charset="0"/>
              </a:rPr>
              <a:t>se na ideji da se deca s</a:t>
            </a:r>
            <a:r>
              <a:rPr lang="sr-Latn-RS" dirty="0" smtClean="0">
                <a:latin typeface="Calibri" panose="020F0502020204030204" pitchFamily="34" charset="0"/>
              </a:rPr>
              <a:t>a</a:t>
            </a:r>
            <a:r>
              <a:rPr lang="vi-VN" dirty="0" smtClean="0">
                <a:latin typeface="Calibri" panose="020F0502020204030204" pitchFamily="34" charset="0"/>
              </a:rPr>
              <a:t> motoričkim problemima razvijaju i uče na isti način kao i</a:t>
            </a:r>
            <a:r>
              <a:rPr lang="sr-Latn-RS" dirty="0" smtClean="0">
                <a:latin typeface="Calibri" panose="020F0502020204030204" pitchFamily="34" charset="0"/>
              </a:rPr>
              <a:t> </a:t>
            </a:r>
            <a:r>
              <a:rPr lang="vi-VN" dirty="0" smtClean="0">
                <a:latin typeface="Calibri" panose="020F0502020204030204" pitchFamily="34" charset="0"/>
              </a:rPr>
              <a:t>ostali njihovi vršnjaci</a:t>
            </a:r>
            <a:r>
              <a:rPr lang="sr-Latn-RS" dirty="0" smtClean="0">
                <a:latin typeface="Calibri" panose="020F0502020204030204" pitchFamily="34" charset="0"/>
              </a:rPr>
              <a:t>.</a:t>
            </a:r>
            <a:endParaRPr lang="sr-Latn-RS" dirty="0" smtClean="0">
              <a:latin typeface="Calibri" panose="020F0502020204030204" pitchFamily="34" charset="0"/>
            </a:endParaRPr>
          </a:p>
          <a:p>
            <a:r>
              <a:rPr lang="sr-Latn-RS" dirty="0" smtClean="0">
                <a:latin typeface="+mj-lt"/>
              </a:rPr>
              <a:t>Svako može da nauči, bez obzira koliko je i kakvo je oštećenje nervnog sistema.</a:t>
            </a:r>
            <a:endParaRPr lang="en-US" dirty="0" smtClean="0">
              <a:latin typeface="+mj-lt"/>
            </a:endParaRPr>
          </a:p>
          <a:p>
            <a:endParaRPr lang="sr-Latn-RS" dirty="0" smtClean="0">
              <a:latin typeface="+mj-lt"/>
            </a:endParaRPr>
          </a:p>
          <a:p>
            <a:endParaRPr lang="en-US" dirty="0"/>
          </a:p>
        </p:txBody>
      </p:sp>
      <p:pic>
        <p:nvPicPr>
          <p:cNvPr id="4098" name="Picture 2" descr="C:\Users\Katarina\Desktop\slike\merdevine i ripsto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/>
          <a:stretch>
            <a:fillRect/>
          </a:stretch>
        </p:blipFill>
        <p:spPr bwMode="auto">
          <a:xfrm>
            <a:off x="5276850" y="2484437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algn="ctr"/>
            <a:r>
              <a:rPr lang="sr-Latn-RS" dirty="0" smtClean="0"/>
              <a:t>Šta uče deca?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smtClean="0">
                <a:latin typeface="+mj-lt"/>
              </a:rPr>
              <a:t>Uče da poboljšaju motoriku i pripremaju se za svakodnevne zadatke : ishrana, oblačenje, higijena, i briga o sebi uopšte.</a:t>
            </a:r>
            <a:endParaRPr lang="ru-RU" dirty="0" smtClean="0">
              <a:latin typeface="+mj-lt"/>
            </a:endParaRPr>
          </a:p>
        </p:txBody>
      </p:sp>
      <p:pic>
        <p:nvPicPr>
          <p:cNvPr id="5122" name="Picture 2" descr="C:\Users\Katarina\Desktop\slike\ogledalo 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8200" y="3810000"/>
            <a:ext cx="3048000" cy="2286000"/>
          </a:xfrm>
          <a:prstGeom prst="rect">
            <a:avLst/>
          </a:prstGeom>
          <a:noFill/>
        </p:spPr>
      </p:pic>
      <p:pic>
        <p:nvPicPr>
          <p:cNvPr id="5123" name="Picture 3" descr="C:\Users\Katarina\Desktop\slike\oklagij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657600"/>
            <a:ext cx="4301066" cy="24193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ctr"/>
            <a:r>
              <a:rPr lang="sr-Latn-RS" dirty="0" smtClean="0"/>
              <a:t>Za koga je namenjen?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10200"/>
          </a:xfrm>
        </p:spPr>
        <p:txBody>
          <a:bodyPr>
            <a:normAutofit/>
          </a:bodyPr>
          <a:lstStyle/>
          <a:p>
            <a:endParaRPr lang="sr-Latn-RS" dirty="0" smtClean="0"/>
          </a:p>
          <a:p>
            <a:endParaRPr lang="sr-Latn-RS" dirty="0" smtClean="0"/>
          </a:p>
          <a:p>
            <a:r>
              <a:rPr lang="sr-Latn-RS" dirty="0" smtClean="0">
                <a:latin typeface="+mj-lt"/>
              </a:rPr>
              <a:t>Namenjen je deci i mladim osobama koji imaju problem sa kretanjem, interakcije, i obavljanjem osnovnih svakodnevnih zadataka.</a:t>
            </a:r>
            <a:endParaRPr lang="sr-Latn-RS" dirty="0" smtClean="0">
              <a:latin typeface="+mj-lt"/>
            </a:endParaRPr>
          </a:p>
          <a:p>
            <a:pPr>
              <a:buNone/>
            </a:pPr>
            <a:endParaRPr lang="sr-Latn-RS" dirty="0" smtClean="0">
              <a:latin typeface="+mj-lt"/>
            </a:endParaRPr>
          </a:p>
          <a:p>
            <a:r>
              <a:rPr lang="sr-Latn-RS" dirty="0" smtClean="0">
                <a:latin typeface="+mj-lt"/>
              </a:rPr>
              <a:t>Učenje se odvija uz adekvatan nameštaj (posebne stolice, posebni stolovi...), takođe</a:t>
            </a:r>
            <a:endParaRPr lang="sr-Latn-RS" dirty="0" smtClean="0">
              <a:latin typeface="+mj-lt"/>
            </a:endParaRPr>
          </a:p>
          <a:p>
            <a:pPr>
              <a:buNone/>
            </a:pPr>
            <a:r>
              <a:rPr lang="sr-Latn-RS" dirty="0" smtClean="0">
                <a:latin typeface="+mj-lt"/>
              </a:rPr>
              <a:t>    poseban didaktički materijal( sveske sa velikim razmacima, posebne olovke...).</a:t>
            </a:r>
            <a:endParaRPr lang="sr-Latn-RS" dirty="0" smtClean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tarina\Desktop\slike\pokretni ripsol 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1" y="304800"/>
            <a:ext cx="3962400" cy="2438400"/>
          </a:xfrm>
          <a:prstGeom prst="rect">
            <a:avLst/>
          </a:prstGeom>
          <a:noFill/>
        </p:spPr>
      </p:pic>
      <p:pic>
        <p:nvPicPr>
          <p:cNvPr id="7170" name="Picture 2" descr="C:\Users\Katarina\Desktop\slike\Sa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81000"/>
            <a:ext cx="3810000" cy="2686050"/>
          </a:xfrm>
          <a:prstGeom prst="rect">
            <a:avLst/>
          </a:prstGeom>
          <a:noFill/>
        </p:spPr>
      </p:pic>
      <p:pic>
        <p:nvPicPr>
          <p:cNvPr id="7171" name="Picture 3" descr="C:\Users\Katarina\Desktop\slike\vakum pridrziv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124200"/>
            <a:ext cx="4038600" cy="3028950"/>
          </a:xfrm>
          <a:prstGeom prst="rect">
            <a:avLst/>
          </a:prstGeom>
          <a:noFill/>
        </p:spPr>
      </p:pic>
      <p:pic>
        <p:nvPicPr>
          <p:cNvPr id="7172" name="Picture 4" descr="C:\Users\Katarina\Desktop\slike\fiksator za sto za pridrzavanj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4290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533400"/>
            <a:ext cx="4038600" cy="5592763"/>
          </a:xfrm>
        </p:spPr>
        <p:txBody>
          <a:bodyPr/>
          <a:lstStyle/>
          <a:p>
            <a:pPr algn="ctr">
              <a:buNone/>
            </a:pPr>
            <a:r>
              <a:rPr lang="sr-Latn-RS" u="sng" dirty="0" smtClean="0">
                <a:latin typeface="+mj-lt"/>
              </a:rPr>
              <a:t>Gde se danas primenjuje metoda?</a:t>
            </a:r>
            <a:endParaRPr lang="sr-Latn-RS" u="sng" dirty="0" smtClean="0">
              <a:latin typeface="+mj-lt"/>
            </a:endParaRP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sr-Latn-RS" dirty="0" smtClean="0"/>
              <a:t>   </a:t>
            </a:r>
            <a:r>
              <a:rPr lang="sr-Latn-RS" dirty="0" smtClean="0">
                <a:latin typeface="+mj-lt"/>
              </a:rPr>
              <a:t>Primenjuje se u okviru  osnovnih škola, posebnih ustanova za rehabilitaciju, škola za obrazovanje učenika sa smetnjama u razvoju.</a:t>
            </a:r>
            <a:endParaRPr lang="sr-Latn-RS" dirty="0" smtClean="0">
              <a:latin typeface="+mj-lt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533400"/>
            <a:ext cx="4038600" cy="5592763"/>
          </a:xfrm>
        </p:spPr>
        <p:txBody>
          <a:bodyPr/>
          <a:lstStyle/>
          <a:p>
            <a:pPr algn="ctr">
              <a:buNone/>
            </a:pPr>
            <a:r>
              <a:rPr lang="sr-Latn-RS" u="sng" dirty="0" smtClean="0">
                <a:latin typeface="+mj-lt"/>
              </a:rPr>
              <a:t>U kojim zemljama se primenjuje metoda?</a:t>
            </a:r>
            <a:endParaRPr lang="sr-Latn-RS" u="sng" dirty="0" smtClean="0">
              <a:latin typeface="+mj-lt"/>
            </a:endParaRPr>
          </a:p>
          <a:p>
            <a:pPr algn="ctr">
              <a:buNone/>
            </a:pPr>
            <a:r>
              <a:rPr lang="sr-Latn-RS" sz="1800" dirty="0" smtClean="0">
                <a:latin typeface="+mj-lt"/>
              </a:rPr>
              <a:t>       (Nakon 1980)</a:t>
            </a:r>
            <a:endParaRPr lang="sr-Latn-RS" sz="1800" dirty="0" smtClean="0">
              <a:latin typeface="+mj-lt"/>
            </a:endParaRPr>
          </a:p>
          <a:p>
            <a:pPr algn="ctr">
              <a:buNone/>
            </a:pPr>
            <a:endParaRPr lang="sr-Latn-RS" sz="1800" dirty="0" smtClean="0"/>
          </a:p>
          <a:p>
            <a:pPr>
              <a:buNone/>
            </a:pPr>
            <a:r>
              <a:rPr lang="sr-Latn-RS" dirty="0" smtClean="0"/>
              <a:t>   </a:t>
            </a:r>
            <a:r>
              <a:rPr lang="sr-Latn-RS" dirty="0" smtClean="0">
                <a:latin typeface="+mj-lt"/>
              </a:rPr>
              <a:t>Mađarskoj, Velikoj Britaniji, Češkoj, Hrvatskoj, Nemačkoj , Finskoj...</a:t>
            </a:r>
            <a:endParaRPr lang="en-US" dirty="0" smtClean="0">
              <a:latin typeface="+mj-lt"/>
            </a:endParaRP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sr-Latn-RS" dirty="0" smtClean="0"/>
              <a:t>Radovi dece u školi</a:t>
            </a:r>
            <a:endParaRPr lang="en-US" dirty="0"/>
          </a:p>
        </p:txBody>
      </p:sp>
      <p:pic>
        <p:nvPicPr>
          <p:cNvPr id="10" name="Picture 9" descr="DSC_987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3000" y="1447800"/>
            <a:ext cx="68580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0258478_728510110524655_1969143323637894002_o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arcsonyi_mhely_20130111_133454982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00600" y="685800"/>
            <a:ext cx="4114800" cy="5638800"/>
          </a:xfrm>
          <a:prstGeom prst="rect">
            <a:avLst/>
          </a:prstGeom>
        </p:spPr>
      </p:pic>
      <p:pic>
        <p:nvPicPr>
          <p:cNvPr id="9" name="Picture 8" descr="DSC03325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685800"/>
            <a:ext cx="428625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onyarc01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4495800" cy="6858000"/>
          </a:xfrm>
          <a:prstGeom prst="rect">
            <a:avLst/>
          </a:prstGeom>
        </p:spPr>
      </p:pic>
      <p:pic>
        <p:nvPicPr>
          <p:cNvPr id="6" name="Picture 5" descr="vonyarc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0"/>
            <a:ext cx="4800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Osnivač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RS" dirty="0" smtClean="0">
                <a:latin typeface="+mj-lt"/>
              </a:rPr>
              <a:t>Osnivač konduktivne metode je mađarski fizioterapeut Andraš Peto </a:t>
            </a:r>
            <a:r>
              <a:rPr lang="sr-Latn-RS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hu-HU" dirty="0" smtClean="0">
                <a:solidFill>
                  <a:srgbClr val="FF0000"/>
                </a:solidFill>
                <a:latin typeface="+mj-lt"/>
              </a:rPr>
              <a:t>Pető András)</a:t>
            </a:r>
            <a:r>
              <a:rPr lang="hu-HU" dirty="0" smtClean="0">
                <a:latin typeface="+mj-lt"/>
              </a:rPr>
              <a:t>.</a:t>
            </a:r>
            <a:endParaRPr lang="hu-HU" dirty="0" smtClean="0">
              <a:latin typeface="+mj-lt"/>
            </a:endParaRPr>
          </a:p>
          <a:p>
            <a:r>
              <a:rPr lang="sr-Latn-RS" dirty="0" smtClean="0">
                <a:latin typeface="+mj-lt"/>
              </a:rPr>
              <a:t>“Daj gladnom ribu, i taj dan ćeš ga spasiti od smrti.Nauči ga da peca. Ceo život će biti sit, a ni on, ni njegova porodica neće patiti od deficita”</a:t>
            </a:r>
            <a:endParaRPr lang="hu-HU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On</a:t>
            </a:r>
            <a:r>
              <a:rPr lang="sr-Latn-RS" dirty="0" smtClean="0">
                <a:latin typeface="+mj-lt"/>
              </a:rPr>
              <a:t> je u Budimpešti 1952. godine osnovao Nacionalni institut za terapiju motoričkih smetnji u razvoju</a:t>
            </a:r>
            <a:r>
              <a:rPr lang="ru-RU" dirty="0" smtClean="0">
                <a:latin typeface="+mj-lt"/>
              </a:rPr>
              <a:t> </a:t>
            </a:r>
            <a:r>
              <a:rPr lang="sr-Latn-RS" dirty="0" smtClean="0">
                <a:latin typeface="+mj-lt"/>
              </a:rPr>
              <a:t>i Fondaciju  za Konduktivnu edukaciju.</a:t>
            </a:r>
            <a:endParaRPr lang="sr-Latn-RS" dirty="0" smtClean="0">
              <a:latin typeface="+mj-lt"/>
            </a:endParaRPr>
          </a:p>
          <a:p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26" name="Picture 2" descr="C:\Users\Katarina\Desktop\slike\Andras Pet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/>
          <a:stretch>
            <a:fillRect/>
          </a:stretch>
        </p:blipFill>
        <p:spPr bwMode="auto">
          <a:xfrm>
            <a:off x="5276850" y="2392997"/>
            <a:ext cx="3657600" cy="29260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atarina\Desktop\slike\Peto intezet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9200" y="1447800"/>
            <a:ext cx="6858000" cy="5029200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/>
            <a:r>
              <a:rPr lang="sr-Latn-RS" dirty="0" smtClean="0">
                <a:solidFill>
                  <a:schemeClr val="tx1"/>
                </a:solidFill>
              </a:rPr>
              <a:t>Institut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sr-Latn-RS" dirty="0" smtClean="0"/>
              <a:t>Konduktivna edukacija</a:t>
            </a:r>
            <a:br>
              <a:rPr lang="sr-Latn-R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/>
          </a:bodyPr>
          <a:lstStyle/>
          <a:p>
            <a:pPr fontAlgn="base"/>
            <a:r>
              <a:rPr lang="en-US" dirty="0" err="1" smtClean="0">
                <a:latin typeface="+mj-lt"/>
              </a:rPr>
              <a:t>Konduktivna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edukacija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prvenstveno</a:t>
            </a:r>
            <a:r>
              <a:rPr lang="en-US" dirty="0" smtClean="0">
                <a:latin typeface="+mj-lt"/>
              </a:rPr>
              <a:t> je </a:t>
            </a:r>
            <a:r>
              <a:rPr lang="en-US" dirty="0" err="1" smtClean="0">
                <a:latin typeface="+mj-lt"/>
              </a:rPr>
              <a:t>proces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učenja</a:t>
            </a:r>
            <a:r>
              <a:rPr lang="en-US" dirty="0" smtClean="0">
                <a:latin typeface="+mj-lt"/>
              </a:rPr>
              <a:t>, a ne </a:t>
            </a:r>
            <a:r>
              <a:rPr lang="en-US" dirty="0" err="1" smtClean="0">
                <a:latin typeface="+mj-lt"/>
              </a:rPr>
              <a:t>terapijski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pristup</a:t>
            </a:r>
            <a:r>
              <a:rPr lang="en-US" dirty="0" smtClean="0">
                <a:latin typeface="+mj-lt"/>
              </a:rPr>
              <a:t>.</a:t>
            </a:r>
            <a:endParaRPr lang="en-US" dirty="0" smtClean="0">
              <a:latin typeface="+mj-lt"/>
            </a:endParaRPr>
          </a:p>
          <a:p>
            <a:pPr fontAlgn="base"/>
            <a:r>
              <a:rPr lang="vi-VN" dirty="0" smtClean="0">
                <a:latin typeface="Calibri" panose="020F0502020204030204" pitchFamily="34" charset="0"/>
              </a:rPr>
              <a:t>Konduktivna edukacija uči odrasle i decu sa neurološkim oštećenjima kako da prevaziđu probleme. </a:t>
            </a:r>
            <a:endParaRPr lang="sr-Latn-RS" dirty="0" smtClean="0">
              <a:latin typeface="Calibri" panose="020F0502020204030204" pitchFamily="34" charset="0"/>
            </a:endParaRPr>
          </a:p>
          <a:p>
            <a:pPr fontAlgn="base"/>
            <a:r>
              <a:rPr lang="sr-Latn-RS" dirty="0" smtClean="0">
                <a:latin typeface="Calibri" panose="020F0502020204030204" pitchFamily="34" charset="0"/>
              </a:rPr>
              <a:t>N</a:t>
            </a:r>
            <a:r>
              <a:rPr lang="vi-VN" dirty="0" smtClean="0">
                <a:latin typeface="Calibri" panose="020F0502020204030204" pitchFamily="34" charset="0"/>
              </a:rPr>
              <a:t>e treba prilagođavati okolinu prema njihovim potrebama, nego njih treba prilagoditi okolini.</a:t>
            </a:r>
            <a:endParaRPr lang="sr-Latn-RS" dirty="0" smtClean="0">
              <a:latin typeface="Calibri" panose="020F0502020204030204" pitchFamily="34" charset="0"/>
            </a:endParaRPr>
          </a:p>
          <a:p>
            <a:pPr fontAlgn="base"/>
            <a:r>
              <a:rPr lang="sr-Latn-RS" dirty="0" smtClean="0">
                <a:latin typeface="+mj-lt"/>
              </a:rPr>
              <a:t>Nije lek cerebralne paralize ili za bilo koji drugi poremećaj.</a:t>
            </a:r>
            <a:r>
              <a:rPr lang="ru-RU" dirty="0" smtClean="0">
                <a:latin typeface="+mj-lt"/>
              </a:rPr>
              <a:t> </a:t>
            </a:r>
            <a:endParaRPr lang="sr-Latn-RS" dirty="0" smtClean="0">
              <a:latin typeface="+mj-lt"/>
            </a:endParaRPr>
          </a:p>
          <a:p>
            <a:pPr fontAlgn="base"/>
            <a:endParaRPr lang="sr-Latn-RS" dirty="0" smtClean="0"/>
          </a:p>
          <a:p>
            <a:pPr fontAlgn="base"/>
            <a:endParaRPr lang="sr-Latn-RS" dirty="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u="sng" dirty="0" smtClean="0"/>
              <a:t>Принципи кондуктивне едукације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 </a:t>
            </a:r>
            <a:endParaRPr lang="en-US" dirty="0" smtClean="0"/>
          </a:p>
          <a:p>
            <a:r>
              <a:rPr lang="sr-Cyrl-RS" dirty="0" smtClean="0"/>
              <a:t>Уче се вештине (или само компоненте вештина) које су потребне у свакодневном животу; дете активно учествује у процесу учења; функционалне активности и покрети се поједностављују како би се лакше усвојили; кондуктивни педагог води рачуна да атмосфера буде као када се деца играју уз  песму и ритам;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......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 smtClean="0"/>
              <a:t>обраћа се пажња на све области развоја и свакодневног живота; програм траје читав дан ако је дете у институту или пола дана ако долази на терапију и у школу; деца уче вештине које се током типичног развоја у породици стичу (ходање, лична хигијена, игре, рад, хоби,итд.); почиње се са лаким захтевима према сложенијим; активности се пажљиво планирају за сваки дан;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--..............................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 smtClean="0"/>
              <a:t>обраћа се пажња на све области развоја и свакодневног живота; програм траје читав дан ако је дете у институту или пола дана ако долази на терапију и у школу; деца уче вештине које се током типичног развоја у породици стичу (ходање, лична хигијена, игре, рад, хоби,итд.); почиње се са лаким захтевима према сложенијим; активности се пажљиво планирају за сваки дан;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активности укључују холистички приступ, имају структуру и време за реализацију. Поред учења предмета за школу укључене су и следеће активности: музичке стимулације, стимулације покретом, функционални говор, развој говора, итд. (Ferencne,2008).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Ko može da se bavi KM?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RS" dirty="0" smtClean="0">
                <a:latin typeface="+mj-lt"/>
              </a:rPr>
              <a:t>Obučavanju može da pristupi samo stručno lice, </a:t>
            </a:r>
            <a:r>
              <a:rPr lang="sr-Latn-RS" u="sng" dirty="0" smtClean="0">
                <a:solidFill>
                  <a:srgbClr val="FF0000"/>
                </a:solidFill>
                <a:latin typeface="+mj-lt"/>
              </a:rPr>
              <a:t>konduktivni pedagog.</a:t>
            </a:r>
            <a:endParaRPr lang="sr-Latn-RS" u="sng" dirty="0" smtClean="0">
              <a:solidFill>
                <a:srgbClr val="FF0000"/>
              </a:solidFill>
              <a:latin typeface="+mj-lt"/>
            </a:endParaRPr>
          </a:p>
          <a:p>
            <a:r>
              <a:rPr lang="sr-Latn-RS" dirty="0" smtClean="0">
                <a:latin typeface="+mj-lt"/>
              </a:rPr>
              <a:t>Neophodna obuka od četiri godine.</a:t>
            </a:r>
            <a:endParaRPr lang="sr-Latn-RS" dirty="0" smtClean="0">
              <a:latin typeface="+mj-lt"/>
            </a:endParaRPr>
          </a:p>
          <a:p>
            <a:r>
              <a:rPr lang="vi-VN" dirty="0" smtClean="0">
                <a:latin typeface="Calibri" panose="020F0502020204030204" pitchFamily="34" charset="0"/>
              </a:rPr>
              <a:t>Specijalnost obučenih konduktora (terapeuta – pedagoga) jest</a:t>
            </a:r>
            <a:r>
              <a:rPr lang="sr-Latn-RS" dirty="0" smtClean="0">
                <a:latin typeface="Calibri" panose="020F0502020204030204" pitchFamily="34" charset="0"/>
              </a:rPr>
              <a:t>e </a:t>
            </a:r>
            <a:r>
              <a:rPr lang="vi-VN" dirty="0" smtClean="0">
                <a:latin typeface="Calibri" panose="020F0502020204030204" pitchFamily="34" charset="0"/>
              </a:rPr>
              <a:t>održavanje procesa, osiguravajući da prenos znanja i učenje budu primeren</a:t>
            </a:r>
            <a:r>
              <a:rPr lang="sr-Latn-RS" dirty="0" smtClean="0">
                <a:latin typeface="Calibri" panose="020F0502020204030204" pitchFamily="34" charset="0"/>
              </a:rPr>
              <a:t>i</a:t>
            </a:r>
            <a:r>
              <a:rPr lang="vi-VN" dirty="0" smtClean="0">
                <a:latin typeface="Calibri" panose="020F0502020204030204" pitchFamily="34" charset="0"/>
              </a:rPr>
              <a:t> detetu, njegovom nivou razvoja, intelektualnim sposobnostima i </a:t>
            </a:r>
            <a:r>
              <a:rPr lang="sr-Latn-RS" dirty="0" smtClean="0">
                <a:latin typeface="Calibri" panose="020F0502020204030204" pitchFamily="34" charset="0"/>
              </a:rPr>
              <a:t>ličnosti</a:t>
            </a:r>
            <a:r>
              <a:rPr lang="vi-VN" dirty="0" smtClean="0">
                <a:latin typeface="Calibri" panose="020F0502020204030204" pitchFamily="34" charset="0"/>
              </a:rPr>
              <a:t>.</a:t>
            </a:r>
            <a:endParaRPr lang="vi-VN" dirty="0" smtClean="0"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2050" name="Picture 2" descr="C:\Users\Katarina\Desktop\slike\male stolice sa naslono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/>
          <a:stretch>
            <a:fillRect/>
          </a:stretch>
        </p:blipFill>
        <p:spPr bwMode="auto">
          <a:xfrm>
            <a:off x="5276850" y="2827337"/>
            <a:ext cx="3657600" cy="2057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3688</Words>
  <Application>WPS Presentation</Application>
  <PresentationFormat>On-screen Show (4:3)</PresentationFormat>
  <Paragraphs>79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SimSun</vt:lpstr>
      <vt:lpstr>Wingdings</vt:lpstr>
      <vt:lpstr>Wingdings 2</vt:lpstr>
      <vt:lpstr>Verdana</vt:lpstr>
      <vt:lpstr>Calibri</vt:lpstr>
      <vt:lpstr>Gill Sans MT</vt:lpstr>
      <vt:lpstr>Microsoft YaHei</vt:lpstr>
      <vt:lpstr>Arial Unicode MS</vt:lpstr>
      <vt:lpstr>Corbel</vt:lpstr>
      <vt:lpstr>Solstice</vt:lpstr>
      <vt:lpstr>  Peto ili Konduktivna  metoda  (Pető András)</vt:lpstr>
      <vt:lpstr>Osnivač</vt:lpstr>
      <vt:lpstr>Institut</vt:lpstr>
      <vt:lpstr>Konduktivna edukacija </vt:lpstr>
      <vt:lpstr>Принципи кондуктивне едукације </vt:lpstr>
      <vt:lpstr>......</vt:lpstr>
      <vt:lpstr>--..............................</vt:lpstr>
      <vt:lpstr>PowerPoint 演示文稿</vt:lpstr>
      <vt:lpstr>Ko može da se bavi KM?</vt:lpstr>
      <vt:lpstr>Na čemu se temelji konduktivna edukacija?</vt:lpstr>
      <vt:lpstr>Šta uče deca?</vt:lpstr>
      <vt:lpstr>Za koga je namenjen?</vt:lpstr>
      <vt:lpstr>PowerPoint 演示文稿</vt:lpstr>
      <vt:lpstr>PowerPoint 演示文稿</vt:lpstr>
      <vt:lpstr>Radovi dece u školi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Katarina</dc:creator>
  <cp:lastModifiedBy>Administrator</cp:lastModifiedBy>
  <cp:revision>26</cp:revision>
  <dcterms:created xsi:type="dcterms:W3CDTF">2006-08-16T00:00:00Z</dcterms:created>
  <dcterms:modified xsi:type="dcterms:W3CDTF">2025-06-09T09:07:19Z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9C6321FDD7654A3B880F6E162F1E1159_13</vt:lpwstr>
  </property>
  <property fmtid="{D5CDD505-2E9C-101B-9397-08002B2CF9AE}" pid="3" name="KSOProductBuildVer">
    <vt:lpwstr>1033-12.2.0.21179</vt:lpwstr>
  </property>
</Properties>
</file>