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BA1419-426D-408D-A3F9-3D000997CF40}" type="doc">
      <dgm:prSet loTypeId="urn:microsoft.com/office/officeart/2011/layout/ConvergingTex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D8AAC3B9-A194-4A7E-A983-AEED83DC43A4}">
      <dgm:prSet phldrT="[Text]"/>
      <dgm:spPr/>
      <dgm:t>
        <a:bodyPr/>
        <a:lstStyle/>
        <a:p>
          <a:r>
            <a:rPr lang="sr-Latn-RS" dirty="0" smtClean="0"/>
            <a:t>Ciljevi</a:t>
          </a:r>
          <a:endParaRPr lang="sr-Latn-RS" dirty="0"/>
        </a:p>
      </dgm:t>
    </dgm:pt>
    <dgm:pt modelId="{1A1B6144-B124-4396-B295-6505145AAD3C}" type="parTrans" cxnId="{4504BA5A-67A2-4158-8488-2AEE6DA6D996}">
      <dgm:prSet/>
      <dgm:spPr/>
      <dgm:t>
        <a:bodyPr/>
        <a:lstStyle/>
        <a:p>
          <a:endParaRPr lang="sr-Latn-RS"/>
        </a:p>
      </dgm:t>
    </dgm:pt>
    <dgm:pt modelId="{51553632-C9DD-428B-B767-7055E043387C}" type="sibTrans" cxnId="{4504BA5A-67A2-4158-8488-2AEE6DA6D996}">
      <dgm:prSet/>
      <dgm:spPr/>
      <dgm:t>
        <a:bodyPr/>
        <a:lstStyle/>
        <a:p>
          <a:endParaRPr lang="sr-Latn-RS"/>
        </a:p>
      </dgm:t>
    </dgm:pt>
    <dgm:pt modelId="{C92977D7-6E7D-499C-A20C-B0914940D953}">
      <dgm:prSet phldrT="[Text]" custT="1"/>
      <dgm:spPr/>
      <dgm:t>
        <a:bodyPr/>
        <a:lstStyle/>
        <a:p>
          <a:r>
            <a:rPr lang="sr-Latn-RS" sz="2800" dirty="0" smtClean="0"/>
            <a:t>Lično iskustvo</a:t>
          </a:r>
          <a:endParaRPr lang="sr-Latn-RS" sz="2800" dirty="0"/>
        </a:p>
      </dgm:t>
    </dgm:pt>
    <dgm:pt modelId="{B06C210A-B4FA-46F0-9E45-6802881B7963}" type="parTrans" cxnId="{E32A69E1-749E-475A-AC1F-5EE3EF3F2311}">
      <dgm:prSet/>
      <dgm:spPr/>
      <dgm:t>
        <a:bodyPr/>
        <a:lstStyle/>
        <a:p>
          <a:endParaRPr lang="sr-Latn-RS"/>
        </a:p>
      </dgm:t>
    </dgm:pt>
    <dgm:pt modelId="{380AA055-735F-468A-BDB5-B040098AB165}" type="sibTrans" cxnId="{E32A69E1-749E-475A-AC1F-5EE3EF3F2311}">
      <dgm:prSet/>
      <dgm:spPr/>
      <dgm:t>
        <a:bodyPr/>
        <a:lstStyle/>
        <a:p>
          <a:endParaRPr lang="sr-Latn-RS"/>
        </a:p>
      </dgm:t>
    </dgm:pt>
    <dgm:pt modelId="{7BEAC501-F851-42A1-BB38-3DFE6537675E}">
      <dgm:prSet phldrT="[Text]"/>
      <dgm:spPr/>
      <dgm:t>
        <a:bodyPr/>
        <a:lstStyle/>
        <a:p>
          <a:r>
            <a:rPr lang="sr-Latn-RS" dirty="0" smtClean="0"/>
            <a:t>Upoznavanje podataka vezanih za probleme</a:t>
          </a:r>
          <a:endParaRPr lang="sr-Latn-RS" dirty="0"/>
        </a:p>
      </dgm:t>
    </dgm:pt>
    <dgm:pt modelId="{98E9026E-4132-4801-BBCE-391250D1786D}" type="parTrans" cxnId="{7D777C89-7123-47C0-80D6-52A2E07AA75A}">
      <dgm:prSet/>
      <dgm:spPr/>
      <dgm:t>
        <a:bodyPr/>
        <a:lstStyle/>
        <a:p>
          <a:endParaRPr lang="sr-Latn-RS"/>
        </a:p>
      </dgm:t>
    </dgm:pt>
    <dgm:pt modelId="{020BC963-25A1-47AB-A73A-A3767B9B8EBA}" type="sibTrans" cxnId="{7D777C89-7123-47C0-80D6-52A2E07AA75A}">
      <dgm:prSet/>
      <dgm:spPr/>
      <dgm:t>
        <a:bodyPr/>
        <a:lstStyle/>
        <a:p>
          <a:endParaRPr lang="sr-Latn-RS"/>
        </a:p>
      </dgm:t>
    </dgm:pt>
    <dgm:pt modelId="{A9EF130E-7BFA-490C-B8C7-BDA8D333B6EF}">
      <dgm:prSet phldrT="[Text]"/>
      <dgm:spPr/>
      <dgm:t>
        <a:bodyPr/>
        <a:lstStyle/>
        <a:p>
          <a:r>
            <a:rPr lang="sr-Latn-RS" dirty="0" smtClean="0"/>
            <a:t>Razvijanje moralnih osobina</a:t>
          </a:r>
          <a:endParaRPr lang="sr-Latn-RS" dirty="0"/>
        </a:p>
      </dgm:t>
    </dgm:pt>
    <dgm:pt modelId="{810D13EE-C9EB-4F24-A08A-110050BA3450}" type="parTrans" cxnId="{A9A672FC-1245-4866-9B15-5811A9BADA15}">
      <dgm:prSet/>
      <dgm:spPr/>
      <dgm:t>
        <a:bodyPr/>
        <a:lstStyle/>
        <a:p>
          <a:endParaRPr lang="sr-Latn-RS"/>
        </a:p>
      </dgm:t>
    </dgm:pt>
    <dgm:pt modelId="{F8BE398E-39FD-45E6-BEBA-A77D2AD281DA}" type="sibTrans" cxnId="{A9A672FC-1245-4866-9B15-5811A9BADA15}">
      <dgm:prSet/>
      <dgm:spPr/>
      <dgm:t>
        <a:bodyPr/>
        <a:lstStyle/>
        <a:p>
          <a:endParaRPr lang="sr-Latn-RS"/>
        </a:p>
      </dgm:t>
    </dgm:pt>
    <dgm:pt modelId="{EEDE4D4F-FED2-43E8-900C-A1DC654E2916}" type="pres">
      <dgm:prSet presAssocID="{84BA1419-426D-408D-A3F9-3D000997CF40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6F4D969F-F86E-4AFA-ADA6-58BCF4FEAEFB}" type="pres">
      <dgm:prSet presAssocID="{D8AAC3B9-A194-4A7E-A983-AEED83DC43A4}" presName="composite" presStyleCnt="0"/>
      <dgm:spPr/>
    </dgm:pt>
    <dgm:pt modelId="{355F8BA9-8C22-469E-B948-835759F0C751}" type="pres">
      <dgm:prSet presAssocID="{D8AAC3B9-A194-4A7E-A983-AEED83DC43A4}" presName="ParentAccent1" presStyleLbl="alignNode1" presStyleIdx="0" presStyleCnt="34"/>
      <dgm:spPr/>
    </dgm:pt>
    <dgm:pt modelId="{D882A874-4BE0-425C-AC9C-CFD48FDADE8C}" type="pres">
      <dgm:prSet presAssocID="{D8AAC3B9-A194-4A7E-A983-AEED83DC43A4}" presName="ParentAccent2" presStyleLbl="alignNode1" presStyleIdx="1" presStyleCnt="34"/>
      <dgm:spPr/>
    </dgm:pt>
    <dgm:pt modelId="{A7C6E65B-D8B3-425C-9A96-E993657EC96F}" type="pres">
      <dgm:prSet presAssocID="{D8AAC3B9-A194-4A7E-A983-AEED83DC43A4}" presName="ParentAccent3" presStyleLbl="alignNode1" presStyleIdx="2" presStyleCnt="34"/>
      <dgm:spPr/>
    </dgm:pt>
    <dgm:pt modelId="{5909C0B2-EA8D-47C2-BA60-DDA62CE7C1DB}" type="pres">
      <dgm:prSet presAssocID="{D8AAC3B9-A194-4A7E-A983-AEED83DC43A4}" presName="ParentAccent4" presStyleLbl="alignNode1" presStyleIdx="3" presStyleCnt="34"/>
      <dgm:spPr/>
    </dgm:pt>
    <dgm:pt modelId="{0C4D9EE0-533F-40CA-84F5-C68E4CF3E8B4}" type="pres">
      <dgm:prSet presAssocID="{D8AAC3B9-A194-4A7E-A983-AEED83DC43A4}" presName="ParentAccent5" presStyleLbl="alignNode1" presStyleIdx="4" presStyleCnt="34"/>
      <dgm:spPr/>
    </dgm:pt>
    <dgm:pt modelId="{06006174-6D77-4368-B7B7-CD22500F6DA3}" type="pres">
      <dgm:prSet presAssocID="{D8AAC3B9-A194-4A7E-A983-AEED83DC43A4}" presName="ParentAccent6" presStyleLbl="alignNode1" presStyleIdx="5" presStyleCnt="34"/>
      <dgm:spPr/>
    </dgm:pt>
    <dgm:pt modelId="{CB462376-7125-4886-9602-5A31ED2AC565}" type="pres">
      <dgm:prSet presAssocID="{D8AAC3B9-A194-4A7E-A983-AEED83DC43A4}" presName="ParentAccent7" presStyleLbl="alignNode1" presStyleIdx="6" presStyleCnt="34"/>
      <dgm:spPr/>
    </dgm:pt>
    <dgm:pt modelId="{06B9C2AE-8413-4652-B7DE-578BD0162801}" type="pres">
      <dgm:prSet presAssocID="{D8AAC3B9-A194-4A7E-A983-AEED83DC43A4}" presName="ParentAccent8" presStyleLbl="alignNode1" presStyleIdx="7" presStyleCnt="34"/>
      <dgm:spPr/>
    </dgm:pt>
    <dgm:pt modelId="{A44A92FB-3CDE-4675-9A69-2642088CFF53}" type="pres">
      <dgm:prSet presAssocID="{D8AAC3B9-A194-4A7E-A983-AEED83DC43A4}" presName="ParentAccent9" presStyleLbl="alignNode1" presStyleIdx="8" presStyleCnt="34"/>
      <dgm:spPr/>
    </dgm:pt>
    <dgm:pt modelId="{B1C9D279-69DC-417D-93AB-E6D6A2C17A09}" type="pres">
      <dgm:prSet presAssocID="{D8AAC3B9-A194-4A7E-A983-AEED83DC43A4}" presName="ParentAccent10" presStyleLbl="alignNode1" presStyleIdx="9" presStyleCnt="34"/>
      <dgm:spPr/>
    </dgm:pt>
    <dgm:pt modelId="{FF683706-526E-4421-9871-09F8BA34509F}" type="pres">
      <dgm:prSet presAssocID="{D8AAC3B9-A194-4A7E-A983-AEED83DC43A4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</dgm:pt>
    <dgm:pt modelId="{052A7263-BC85-47A8-8BD7-C0952F534414}" type="pres">
      <dgm:prSet presAssocID="{C92977D7-6E7D-499C-A20C-B0914940D953}" presName="Child1Accent1" presStyleLbl="alignNode1" presStyleIdx="11" presStyleCnt="34"/>
      <dgm:spPr/>
    </dgm:pt>
    <dgm:pt modelId="{4EE05C8D-D71A-402C-B60C-5DBDFE816C20}" type="pres">
      <dgm:prSet presAssocID="{C92977D7-6E7D-499C-A20C-B0914940D953}" presName="Child1Accent2" presStyleLbl="alignNode1" presStyleIdx="12" presStyleCnt="34"/>
      <dgm:spPr/>
    </dgm:pt>
    <dgm:pt modelId="{43A04120-BD16-41F8-96E1-2B81F7AD6C58}" type="pres">
      <dgm:prSet presAssocID="{C92977D7-6E7D-499C-A20C-B0914940D953}" presName="Child1Accent3" presStyleLbl="alignNode1" presStyleIdx="13" presStyleCnt="34"/>
      <dgm:spPr/>
    </dgm:pt>
    <dgm:pt modelId="{BE08FC13-1C75-45F4-9F90-85E19BD8ADB7}" type="pres">
      <dgm:prSet presAssocID="{C92977D7-6E7D-499C-A20C-B0914940D953}" presName="Child1Accent4" presStyleLbl="alignNode1" presStyleIdx="14" presStyleCnt="34"/>
      <dgm:spPr/>
    </dgm:pt>
    <dgm:pt modelId="{B347C8CA-0D9F-47AA-995A-0BE7176D7DE1}" type="pres">
      <dgm:prSet presAssocID="{C92977D7-6E7D-499C-A20C-B0914940D953}" presName="Child1Accent5" presStyleLbl="alignNode1" presStyleIdx="15" presStyleCnt="34"/>
      <dgm:spPr/>
    </dgm:pt>
    <dgm:pt modelId="{ECA69284-29F8-420C-AAB6-3EE7CFD2E101}" type="pres">
      <dgm:prSet presAssocID="{C92977D7-6E7D-499C-A20C-B0914940D953}" presName="Child1Accent6" presStyleLbl="alignNode1" presStyleIdx="16" presStyleCnt="34"/>
      <dgm:spPr/>
    </dgm:pt>
    <dgm:pt modelId="{16773CA0-41B3-458A-BCA1-12FB9F5AA235}" type="pres">
      <dgm:prSet presAssocID="{C92977D7-6E7D-499C-A20C-B0914940D953}" presName="Child1Accent7" presStyleLbl="alignNode1" presStyleIdx="17" presStyleCnt="34"/>
      <dgm:spPr/>
    </dgm:pt>
    <dgm:pt modelId="{3878DAFF-6F85-4ABB-9150-4ACCBC5638BF}" type="pres">
      <dgm:prSet presAssocID="{C92977D7-6E7D-499C-A20C-B0914940D953}" presName="Child1Accent8" presStyleLbl="alignNode1" presStyleIdx="18" presStyleCnt="34"/>
      <dgm:spPr/>
    </dgm:pt>
    <dgm:pt modelId="{AAAA5490-E003-4E6D-B422-5E56D69CFC48}" type="pres">
      <dgm:prSet presAssocID="{C92977D7-6E7D-499C-A20C-B0914940D953}" presName="Child1Accent9" presStyleLbl="alignNode1" presStyleIdx="19" presStyleCnt="34"/>
      <dgm:spPr/>
    </dgm:pt>
    <dgm:pt modelId="{EB29164F-C329-445A-A9C7-0F050620ADA9}" type="pres">
      <dgm:prSet presAssocID="{C92977D7-6E7D-499C-A20C-B0914940D953}" presName="Child1" presStyleLbl="revTx" presStyleIdx="0" presStyleCnt="3" custScaleX="123030" custScaleY="171541" custLinFactNeighborX="55619" custLinFactNeighborY="-47967">
        <dgm:presLayoutVars>
          <dgm:chMax/>
          <dgm:chPref val="0"/>
          <dgm:bulletEnabled val="1"/>
        </dgm:presLayoutVars>
      </dgm:prSet>
      <dgm:spPr/>
    </dgm:pt>
    <dgm:pt modelId="{D56D8145-6623-4F61-886C-EDDF992E2BF5}" type="pres">
      <dgm:prSet presAssocID="{7BEAC501-F851-42A1-BB38-3DFE6537675E}" presName="Child2Accent1" presStyleLbl="alignNode1" presStyleIdx="20" presStyleCnt="34"/>
      <dgm:spPr/>
    </dgm:pt>
    <dgm:pt modelId="{2AC74A5E-47E4-4BC4-BACA-46C830B7AFCF}" type="pres">
      <dgm:prSet presAssocID="{7BEAC501-F851-42A1-BB38-3DFE6537675E}" presName="Child2Accent2" presStyleLbl="alignNode1" presStyleIdx="21" presStyleCnt="34"/>
      <dgm:spPr/>
    </dgm:pt>
    <dgm:pt modelId="{CDF03622-9B8A-4162-AE50-8E0817B0A1F8}" type="pres">
      <dgm:prSet presAssocID="{7BEAC501-F851-42A1-BB38-3DFE6537675E}" presName="Child2Accent3" presStyleLbl="alignNode1" presStyleIdx="22" presStyleCnt="34"/>
      <dgm:spPr/>
    </dgm:pt>
    <dgm:pt modelId="{093681E6-7F5A-43BB-848C-218CF8D33D4C}" type="pres">
      <dgm:prSet presAssocID="{7BEAC501-F851-42A1-BB38-3DFE6537675E}" presName="Child2Accent4" presStyleLbl="alignNode1" presStyleIdx="23" presStyleCnt="34"/>
      <dgm:spPr/>
    </dgm:pt>
    <dgm:pt modelId="{8451CB51-40BF-428E-8444-70F1C2707AFA}" type="pres">
      <dgm:prSet presAssocID="{7BEAC501-F851-42A1-BB38-3DFE6537675E}" presName="Child2Accent5" presStyleLbl="alignNode1" presStyleIdx="24" presStyleCnt="34"/>
      <dgm:spPr/>
    </dgm:pt>
    <dgm:pt modelId="{AB3462E9-FAF2-437C-AF8A-1762BF2375D1}" type="pres">
      <dgm:prSet presAssocID="{7BEAC501-F851-42A1-BB38-3DFE6537675E}" presName="Child2Accent6" presStyleLbl="alignNode1" presStyleIdx="25" presStyleCnt="34"/>
      <dgm:spPr/>
    </dgm:pt>
    <dgm:pt modelId="{3F35E6F5-926F-4BB4-A4D8-32B0390AB23D}" type="pres">
      <dgm:prSet presAssocID="{7BEAC501-F851-42A1-BB38-3DFE6537675E}" presName="Child2Accent7" presStyleLbl="alignNode1" presStyleIdx="26" presStyleCnt="34"/>
      <dgm:spPr/>
    </dgm:pt>
    <dgm:pt modelId="{A3436DCF-99A8-47C9-8908-397697E46955}" type="pres">
      <dgm:prSet presAssocID="{7BEAC501-F851-42A1-BB38-3DFE6537675E}" presName="Child2" presStyleLbl="revTx" presStyleIdx="1" presStyleCnt="3" custScaleY="212829" custLinFactNeighborX="-502" custLinFactNeighborY="-41732">
        <dgm:presLayoutVars>
          <dgm:chMax/>
          <dgm:chPref val="0"/>
          <dgm:bulletEnabled val="1"/>
        </dgm:presLayoutVars>
      </dgm:prSet>
      <dgm:spPr/>
    </dgm:pt>
    <dgm:pt modelId="{FC6B69F1-11F4-41B1-AF67-40346F6D3CDD}" type="pres">
      <dgm:prSet presAssocID="{A9EF130E-7BFA-490C-B8C7-BDA8D333B6EF}" presName="Child3Accent1" presStyleLbl="alignNode1" presStyleIdx="27" presStyleCnt="34"/>
      <dgm:spPr/>
    </dgm:pt>
    <dgm:pt modelId="{829E28B3-3557-4B68-BA83-39F0FEA5BA0D}" type="pres">
      <dgm:prSet presAssocID="{A9EF130E-7BFA-490C-B8C7-BDA8D333B6EF}" presName="Child3Accent2" presStyleLbl="alignNode1" presStyleIdx="28" presStyleCnt="34"/>
      <dgm:spPr/>
    </dgm:pt>
    <dgm:pt modelId="{B24FABD7-98BB-4841-A186-56FB51AB978F}" type="pres">
      <dgm:prSet presAssocID="{A9EF130E-7BFA-490C-B8C7-BDA8D333B6EF}" presName="Child3Accent3" presStyleLbl="alignNode1" presStyleIdx="29" presStyleCnt="34"/>
      <dgm:spPr/>
    </dgm:pt>
    <dgm:pt modelId="{9A211B91-9EFD-4851-829F-E80CC9CF7731}" type="pres">
      <dgm:prSet presAssocID="{A9EF130E-7BFA-490C-B8C7-BDA8D333B6EF}" presName="Child3Accent4" presStyleLbl="alignNode1" presStyleIdx="30" presStyleCnt="34"/>
      <dgm:spPr/>
    </dgm:pt>
    <dgm:pt modelId="{2AAD9394-FDA3-4815-A612-6D2F4EC61E2D}" type="pres">
      <dgm:prSet presAssocID="{A9EF130E-7BFA-490C-B8C7-BDA8D333B6EF}" presName="Child3Accent5" presStyleLbl="alignNode1" presStyleIdx="31" presStyleCnt="34"/>
      <dgm:spPr/>
    </dgm:pt>
    <dgm:pt modelId="{2EBA1A0F-62EF-494A-A99F-D5CAC3F1036F}" type="pres">
      <dgm:prSet presAssocID="{A9EF130E-7BFA-490C-B8C7-BDA8D333B6EF}" presName="Child3Accent6" presStyleLbl="alignNode1" presStyleIdx="32" presStyleCnt="34"/>
      <dgm:spPr/>
    </dgm:pt>
    <dgm:pt modelId="{9B2A320B-925D-4C68-A7ED-A254FC68B280}" type="pres">
      <dgm:prSet presAssocID="{A9EF130E-7BFA-490C-B8C7-BDA8D333B6EF}" presName="Child3Accent7" presStyleLbl="alignNode1" presStyleIdx="33" presStyleCnt="34"/>
      <dgm:spPr/>
    </dgm:pt>
    <dgm:pt modelId="{8CCAF108-768C-4F3F-A7DD-FDFDA6015263}" type="pres">
      <dgm:prSet presAssocID="{A9EF130E-7BFA-490C-B8C7-BDA8D333B6EF}" presName="Child3" presStyleLbl="revTx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sr-Latn-RS"/>
        </a:p>
      </dgm:t>
    </dgm:pt>
  </dgm:ptLst>
  <dgm:cxnLst>
    <dgm:cxn modelId="{7D777C89-7123-47C0-80D6-52A2E07AA75A}" srcId="{D8AAC3B9-A194-4A7E-A983-AEED83DC43A4}" destId="{7BEAC501-F851-42A1-BB38-3DFE6537675E}" srcOrd="1" destOrd="0" parTransId="{98E9026E-4132-4801-BBCE-391250D1786D}" sibTransId="{020BC963-25A1-47AB-A73A-A3767B9B8EBA}"/>
    <dgm:cxn modelId="{6142C8E5-8265-49BB-8198-BC797D83816C}" type="presOf" srcId="{A9EF130E-7BFA-490C-B8C7-BDA8D333B6EF}" destId="{8CCAF108-768C-4F3F-A7DD-FDFDA6015263}" srcOrd="0" destOrd="0" presId="urn:microsoft.com/office/officeart/2011/layout/ConvergingText"/>
    <dgm:cxn modelId="{4504BA5A-67A2-4158-8488-2AEE6DA6D996}" srcId="{84BA1419-426D-408D-A3F9-3D000997CF40}" destId="{D8AAC3B9-A194-4A7E-A983-AEED83DC43A4}" srcOrd="0" destOrd="0" parTransId="{1A1B6144-B124-4396-B295-6505145AAD3C}" sibTransId="{51553632-C9DD-428B-B767-7055E043387C}"/>
    <dgm:cxn modelId="{15F76109-1B8D-4F6F-B052-DC565B2B741D}" type="presOf" srcId="{84BA1419-426D-408D-A3F9-3D000997CF40}" destId="{EEDE4D4F-FED2-43E8-900C-A1DC654E2916}" srcOrd="0" destOrd="0" presId="urn:microsoft.com/office/officeart/2011/layout/ConvergingText"/>
    <dgm:cxn modelId="{0B7056C6-F142-439D-9EAE-AFC30CD86722}" type="presOf" srcId="{D8AAC3B9-A194-4A7E-A983-AEED83DC43A4}" destId="{FF683706-526E-4421-9871-09F8BA34509F}" srcOrd="0" destOrd="0" presId="urn:microsoft.com/office/officeart/2011/layout/ConvergingText"/>
    <dgm:cxn modelId="{FFF78F16-2534-4E3D-B356-FBB9AAD0C38D}" type="presOf" srcId="{C92977D7-6E7D-499C-A20C-B0914940D953}" destId="{EB29164F-C329-445A-A9C7-0F050620ADA9}" srcOrd="0" destOrd="0" presId="urn:microsoft.com/office/officeart/2011/layout/ConvergingText"/>
    <dgm:cxn modelId="{A9A672FC-1245-4866-9B15-5811A9BADA15}" srcId="{D8AAC3B9-A194-4A7E-A983-AEED83DC43A4}" destId="{A9EF130E-7BFA-490C-B8C7-BDA8D333B6EF}" srcOrd="2" destOrd="0" parTransId="{810D13EE-C9EB-4F24-A08A-110050BA3450}" sibTransId="{F8BE398E-39FD-45E6-BEBA-A77D2AD281DA}"/>
    <dgm:cxn modelId="{916F146E-F9D0-4D16-9A12-81CFAE4D988C}" type="presOf" srcId="{7BEAC501-F851-42A1-BB38-3DFE6537675E}" destId="{A3436DCF-99A8-47C9-8908-397697E46955}" srcOrd="0" destOrd="0" presId="urn:microsoft.com/office/officeart/2011/layout/ConvergingText"/>
    <dgm:cxn modelId="{E32A69E1-749E-475A-AC1F-5EE3EF3F2311}" srcId="{D8AAC3B9-A194-4A7E-A983-AEED83DC43A4}" destId="{C92977D7-6E7D-499C-A20C-B0914940D953}" srcOrd="0" destOrd="0" parTransId="{B06C210A-B4FA-46F0-9E45-6802881B7963}" sibTransId="{380AA055-735F-468A-BDB5-B040098AB165}"/>
    <dgm:cxn modelId="{649C97E6-234C-4349-BFC0-72440A346388}" type="presParOf" srcId="{EEDE4D4F-FED2-43E8-900C-A1DC654E2916}" destId="{6F4D969F-F86E-4AFA-ADA6-58BCF4FEAEFB}" srcOrd="0" destOrd="0" presId="urn:microsoft.com/office/officeart/2011/layout/ConvergingText"/>
    <dgm:cxn modelId="{A8399C6B-9ED7-4F0E-BB11-8DD7C1B5D5EF}" type="presParOf" srcId="{6F4D969F-F86E-4AFA-ADA6-58BCF4FEAEFB}" destId="{355F8BA9-8C22-469E-B948-835759F0C751}" srcOrd="0" destOrd="0" presId="urn:microsoft.com/office/officeart/2011/layout/ConvergingText"/>
    <dgm:cxn modelId="{7AE92259-8185-4805-82E7-349DDDCDA321}" type="presParOf" srcId="{6F4D969F-F86E-4AFA-ADA6-58BCF4FEAEFB}" destId="{D882A874-4BE0-425C-AC9C-CFD48FDADE8C}" srcOrd="1" destOrd="0" presId="urn:microsoft.com/office/officeart/2011/layout/ConvergingText"/>
    <dgm:cxn modelId="{9F2C6ADC-F8C4-4C93-916C-0E9E5A5599C5}" type="presParOf" srcId="{6F4D969F-F86E-4AFA-ADA6-58BCF4FEAEFB}" destId="{A7C6E65B-D8B3-425C-9A96-E993657EC96F}" srcOrd="2" destOrd="0" presId="urn:microsoft.com/office/officeart/2011/layout/ConvergingText"/>
    <dgm:cxn modelId="{8926A294-6C07-4A04-AF01-00BACEC9C154}" type="presParOf" srcId="{6F4D969F-F86E-4AFA-ADA6-58BCF4FEAEFB}" destId="{5909C0B2-EA8D-47C2-BA60-DDA62CE7C1DB}" srcOrd="3" destOrd="0" presId="urn:microsoft.com/office/officeart/2011/layout/ConvergingText"/>
    <dgm:cxn modelId="{0F7677F8-FC8C-4BA6-8BFE-3F2599CD1123}" type="presParOf" srcId="{6F4D969F-F86E-4AFA-ADA6-58BCF4FEAEFB}" destId="{0C4D9EE0-533F-40CA-84F5-C68E4CF3E8B4}" srcOrd="4" destOrd="0" presId="urn:microsoft.com/office/officeart/2011/layout/ConvergingText"/>
    <dgm:cxn modelId="{36C075D4-613F-41C8-BD24-7945636ADD37}" type="presParOf" srcId="{6F4D969F-F86E-4AFA-ADA6-58BCF4FEAEFB}" destId="{06006174-6D77-4368-B7B7-CD22500F6DA3}" srcOrd="5" destOrd="0" presId="urn:microsoft.com/office/officeart/2011/layout/ConvergingText"/>
    <dgm:cxn modelId="{28CDEF33-DCF7-4C39-863C-1858C42DCB0D}" type="presParOf" srcId="{6F4D969F-F86E-4AFA-ADA6-58BCF4FEAEFB}" destId="{CB462376-7125-4886-9602-5A31ED2AC565}" srcOrd="6" destOrd="0" presId="urn:microsoft.com/office/officeart/2011/layout/ConvergingText"/>
    <dgm:cxn modelId="{BF0F5664-33C7-4B8B-98E7-DB0690431C1E}" type="presParOf" srcId="{6F4D969F-F86E-4AFA-ADA6-58BCF4FEAEFB}" destId="{06B9C2AE-8413-4652-B7DE-578BD0162801}" srcOrd="7" destOrd="0" presId="urn:microsoft.com/office/officeart/2011/layout/ConvergingText"/>
    <dgm:cxn modelId="{F865C022-4BCC-46A5-930E-CD6128D4177A}" type="presParOf" srcId="{6F4D969F-F86E-4AFA-ADA6-58BCF4FEAEFB}" destId="{A44A92FB-3CDE-4675-9A69-2642088CFF53}" srcOrd="8" destOrd="0" presId="urn:microsoft.com/office/officeart/2011/layout/ConvergingText"/>
    <dgm:cxn modelId="{E38A2A60-2446-44EF-AC63-3BE2360011EE}" type="presParOf" srcId="{6F4D969F-F86E-4AFA-ADA6-58BCF4FEAEFB}" destId="{B1C9D279-69DC-417D-93AB-E6D6A2C17A09}" srcOrd="9" destOrd="0" presId="urn:microsoft.com/office/officeart/2011/layout/ConvergingText"/>
    <dgm:cxn modelId="{7B365652-365D-4E3F-9347-2A4B0A581EFF}" type="presParOf" srcId="{6F4D969F-F86E-4AFA-ADA6-58BCF4FEAEFB}" destId="{FF683706-526E-4421-9871-09F8BA34509F}" srcOrd="10" destOrd="0" presId="urn:microsoft.com/office/officeart/2011/layout/ConvergingText"/>
    <dgm:cxn modelId="{B94FD609-5181-4548-AD2A-D039DAEFF9DC}" type="presParOf" srcId="{6F4D969F-F86E-4AFA-ADA6-58BCF4FEAEFB}" destId="{052A7263-BC85-47A8-8BD7-C0952F534414}" srcOrd="11" destOrd="0" presId="urn:microsoft.com/office/officeart/2011/layout/ConvergingText"/>
    <dgm:cxn modelId="{B15CCB88-10ED-48B8-A5EE-DEC7657E67DA}" type="presParOf" srcId="{6F4D969F-F86E-4AFA-ADA6-58BCF4FEAEFB}" destId="{4EE05C8D-D71A-402C-B60C-5DBDFE816C20}" srcOrd="12" destOrd="0" presId="urn:microsoft.com/office/officeart/2011/layout/ConvergingText"/>
    <dgm:cxn modelId="{162D6D9B-7792-4A6A-9E82-1F5D8DE3A78E}" type="presParOf" srcId="{6F4D969F-F86E-4AFA-ADA6-58BCF4FEAEFB}" destId="{43A04120-BD16-41F8-96E1-2B81F7AD6C58}" srcOrd="13" destOrd="0" presId="urn:microsoft.com/office/officeart/2011/layout/ConvergingText"/>
    <dgm:cxn modelId="{FD132903-653E-47CA-BE32-61BB6A381720}" type="presParOf" srcId="{6F4D969F-F86E-4AFA-ADA6-58BCF4FEAEFB}" destId="{BE08FC13-1C75-45F4-9F90-85E19BD8ADB7}" srcOrd="14" destOrd="0" presId="urn:microsoft.com/office/officeart/2011/layout/ConvergingText"/>
    <dgm:cxn modelId="{9E3A464E-A31A-4FB7-BD2D-B182071D93A3}" type="presParOf" srcId="{6F4D969F-F86E-4AFA-ADA6-58BCF4FEAEFB}" destId="{B347C8CA-0D9F-47AA-995A-0BE7176D7DE1}" srcOrd="15" destOrd="0" presId="urn:microsoft.com/office/officeart/2011/layout/ConvergingText"/>
    <dgm:cxn modelId="{8210D4DF-11AF-420B-91AF-F9BF4232DDF5}" type="presParOf" srcId="{6F4D969F-F86E-4AFA-ADA6-58BCF4FEAEFB}" destId="{ECA69284-29F8-420C-AAB6-3EE7CFD2E101}" srcOrd="16" destOrd="0" presId="urn:microsoft.com/office/officeart/2011/layout/ConvergingText"/>
    <dgm:cxn modelId="{E2A6B08C-5735-4C2F-BEB5-9043743BA248}" type="presParOf" srcId="{6F4D969F-F86E-4AFA-ADA6-58BCF4FEAEFB}" destId="{16773CA0-41B3-458A-BCA1-12FB9F5AA235}" srcOrd="17" destOrd="0" presId="urn:microsoft.com/office/officeart/2011/layout/ConvergingText"/>
    <dgm:cxn modelId="{ED151BFB-6E8C-4B27-A383-68B1426C02A0}" type="presParOf" srcId="{6F4D969F-F86E-4AFA-ADA6-58BCF4FEAEFB}" destId="{3878DAFF-6F85-4ABB-9150-4ACCBC5638BF}" srcOrd="18" destOrd="0" presId="urn:microsoft.com/office/officeart/2011/layout/ConvergingText"/>
    <dgm:cxn modelId="{56A58666-95C7-49D7-956F-E22ED51C24FC}" type="presParOf" srcId="{6F4D969F-F86E-4AFA-ADA6-58BCF4FEAEFB}" destId="{AAAA5490-E003-4E6D-B422-5E56D69CFC48}" srcOrd="19" destOrd="0" presId="urn:microsoft.com/office/officeart/2011/layout/ConvergingText"/>
    <dgm:cxn modelId="{82F767C4-06D6-4F4E-8D84-A16B3ACE85A1}" type="presParOf" srcId="{6F4D969F-F86E-4AFA-ADA6-58BCF4FEAEFB}" destId="{EB29164F-C329-445A-A9C7-0F050620ADA9}" srcOrd="20" destOrd="0" presId="urn:microsoft.com/office/officeart/2011/layout/ConvergingText"/>
    <dgm:cxn modelId="{C67BDB29-132B-4358-A8DB-51BF85E446DB}" type="presParOf" srcId="{6F4D969F-F86E-4AFA-ADA6-58BCF4FEAEFB}" destId="{D56D8145-6623-4F61-886C-EDDF992E2BF5}" srcOrd="21" destOrd="0" presId="urn:microsoft.com/office/officeart/2011/layout/ConvergingText"/>
    <dgm:cxn modelId="{5A3AE4C2-D948-4243-A246-7D4CA72B3E29}" type="presParOf" srcId="{6F4D969F-F86E-4AFA-ADA6-58BCF4FEAEFB}" destId="{2AC74A5E-47E4-4BC4-BACA-46C830B7AFCF}" srcOrd="22" destOrd="0" presId="urn:microsoft.com/office/officeart/2011/layout/ConvergingText"/>
    <dgm:cxn modelId="{5FC8DDE4-D8C9-40DD-B526-FFC545CD7163}" type="presParOf" srcId="{6F4D969F-F86E-4AFA-ADA6-58BCF4FEAEFB}" destId="{CDF03622-9B8A-4162-AE50-8E0817B0A1F8}" srcOrd="23" destOrd="0" presId="urn:microsoft.com/office/officeart/2011/layout/ConvergingText"/>
    <dgm:cxn modelId="{7D41B2E1-0829-4A0F-8803-A3E900D2345E}" type="presParOf" srcId="{6F4D969F-F86E-4AFA-ADA6-58BCF4FEAEFB}" destId="{093681E6-7F5A-43BB-848C-218CF8D33D4C}" srcOrd="24" destOrd="0" presId="urn:microsoft.com/office/officeart/2011/layout/ConvergingText"/>
    <dgm:cxn modelId="{B4FBF933-4109-40E1-A9E1-46476B01FAE6}" type="presParOf" srcId="{6F4D969F-F86E-4AFA-ADA6-58BCF4FEAEFB}" destId="{8451CB51-40BF-428E-8444-70F1C2707AFA}" srcOrd="25" destOrd="0" presId="urn:microsoft.com/office/officeart/2011/layout/ConvergingText"/>
    <dgm:cxn modelId="{26BFD9F1-65B1-4F58-BA2A-AB5F2F84393E}" type="presParOf" srcId="{6F4D969F-F86E-4AFA-ADA6-58BCF4FEAEFB}" destId="{AB3462E9-FAF2-437C-AF8A-1762BF2375D1}" srcOrd="26" destOrd="0" presId="urn:microsoft.com/office/officeart/2011/layout/ConvergingText"/>
    <dgm:cxn modelId="{3390FBBB-3C90-45BF-9471-FEFA4D46DF88}" type="presParOf" srcId="{6F4D969F-F86E-4AFA-ADA6-58BCF4FEAEFB}" destId="{3F35E6F5-926F-4BB4-A4D8-32B0390AB23D}" srcOrd="27" destOrd="0" presId="urn:microsoft.com/office/officeart/2011/layout/ConvergingText"/>
    <dgm:cxn modelId="{3DA5A5CE-D0A8-443B-8439-627DBBCBAA44}" type="presParOf" srcId="{6F4D969F-F86E-4AFA-ADA6-58BCF4FEAEFB}" destId="{A3436DCF-99A8-47C9-8908-397697E46955}" srcOrd="28" destOrd="0" presId="urn:microsoft.com/office/officeart/2011/layout/ConvergingText"/>
    <dgm:cxn modelId="{F10425F1-F185-426E-A788-9C6945703774}" type="presParOf" srcId="{6F4D969F-F86E-4AFA-ADA6-58BCF4FEAEFB}" destId="{FC6B69F1-11F4-41B1-AF67-40346F6D3CDD}" srcOrd="29" destOrd="0" presId="urn:microsoft.com/office/officeart/2011/layout/ConvergingText"/>
    <dgm:cxn modelId="{07E44926-D3D5-42BE-B3E1-B5E7CD574289}" type="presParOf" srcId="{6F4D969F-F86E-4AFA-ADA6-58BCF4FEAEFB}" destId="{829E28B3-3557-4B68-BA83-39F0FEA5BA0D}" srcOrd="30" destOrd="0" presId="urn:microsoft.com/office/officeart/2011/layout/ConvergingText"/>
    <dgm:cxn modelId="{967F328C-CAA9-40A8-BFD2-308E41938D0E}" type="presParOf" srcId="{6F4D969F-F86E-4AFA-ADA6-58BCF4FEAEFB}" destId="{B24FABD7-98BB-4841-A186-56FB51AB978F}" srcOrd="31" destOrd="0" presId="urn:microsoft.com/office/officeart/2011/layout/ConvergingText"/>
    <dgm:cxn modelId="{E98832FD-CD79-4BBB-9790-A08577BC9FA4}" type="presParOf" srcId="{6F4D969F-F86E-4AFA-ADA6-58BCF4FEAEFB}" destId="{9A211B91-9EFD-4851-829F-E80CC9CF7731}" srcOrd="32" destOrd="0" presId="urn:microsoft.com/office/officeart/2011/layout/ConvergingText"/>
    <dgm:cxn modelId="{6535D443-0F38-4373-A9FE-A187E54370BD}" type="presParOf" srcId="{6F4D969F-F86E-4AFA-ADA6-58BCF4FEAEFB}" destId="{2AAD9394-FDA3-4815-A612-6D2F4EC61E2D}" srcOrd="33" destOrd="0" presId="urn:microsoft.com/office/officeart/2011/layout/ConvergingText"/>
    <dgm:cxn modelId="{4D331519-28D8-48AB-AE85-53A4461303B5}" type="presParOf" srcId="{6F4D969F-F86E-4AFA-ADA6-58BCF4FEAEFB}" destId="{2EBA1A0F-62EF-494A-A99F-D5CAC3F1036F}" srcOrd="34" destOrd="0" presId="urn:microsoft.com/office/officeart/2011/layout/ConvergingText"/>
    <dgm:cxn modelId="{9F5F53E4-7652-46C4-BA15-2FD9077F1960}" type="presParOf" srcId="{6F4D969F-F86E-4AFA-ADA6-58BCF4FEAEFB}" destId="{9B2A320B-925D-4C68-A7ED-A254FC68B280}" srcOrd="35" destOrd="0" presId="urn:microsoft.com/office/officeart/2011/layout/ConvergingText"/>
    <dgm:cxn modelId="{09607D42-C95E-4854-92C3-11060D486171}" type="presParOf" srcId="{6F4D969F-F86E-4AFA-ADA6-58BCF4FEAEFB}" destId="{8CCAF108-768C-4F3F-A7DD-FDFDA6015263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F8BA9-8C22-469E-B948-835759F0C751}">
      <dsp:nvSpPr>
        <dsp:cNvPr id="0" name=""/>
        <dsp:cNvSpPr/>
      </dsp:nvSpPr>
      <dsp:spPr>
        <a:xfrm>
          <a:off x="8265954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2A874-4BE0-425C-AC9C-CFD48FDADE8C}">
      <dsp:nvSpPr>
        <dsp:cNvPr id="0" name=""/>
        <dsp:cNvSpPr/>
      </dsp:nvSpPr>
      <dsp:spPr>
        <a:xfrm>
          <a:off x="7835668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6E65B-D8B3-425C-9A96-E993657EC96F}">
      <dsp:nvSpPr>
        <dsp:cNvPr id="0" name=""/>
        <dsp:cNvSpPr/>
      </dsp:nvSpPr>
      <dsp:spPr>
        <a:xfrm>
          <a:off x="7405382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09C0B2-EA8D-47C2-BA60-DDA62CE7C1DB}">
      <dsp:nvSpPr>
        <dsp:cNvPr id="0" name=""/>
        <dsp:cNvSpPr/>
      </dsp:nvSpPr>
      <dsp:spPr>
        <a:xfrm>
          <a:off x="6975914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D9EE0-533F-40CA-84F5-C68E4CF3E8B4}">
      <dsp:nvSpPr>
        <dsp:cNvPr id="0" name=""/>
        <dsp:cNvSpPr/>
      </dsp:nvSpPr>
      <dsp:spPr>
        <a:xfrm>
          <a:off x="6545628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006174-6D77-4368-B7B7-CD22500F6DA3}">
      <dsp:nvSpPr>
        <dsp:cNvPr id="0" name=""/>
        <dsp:cNvSpPr/>
      </dsp:nvSpPr>
      <dsp:spPr>
        <a:xfrm>
          <a:off x="5880566" y="2473943"/>
          <a:ext cx="469551" cy="469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62376-7125-4886-9602-5A31ED2AC565}">
      <dsp:nvSpPr>
        <dsp:cNvPr id="0" name=""/>
        <dsp:cNvSpPr/>
      </dsp:nvSpPr>
      <dsp:spPr>
        <a:xfrm>
          <a:off x="7883114" y="210633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B9C2AE-8413-4652-B7DE-578BD0162801}">
      <dsp:nvSpPr>
        <dsp:cNvPr id="0" name=""/>
        <dsp:cNvSpPr/>
      </dsp:nvSpPr>
      <dsp:spPr>
        <a:xfrm>
          <a:off x="7883114" y="3079794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4A92FB-3CDE-4675-9A69-2642088CFF53}">
      <dsp:nvSpPr>
        <dsp:cNvPr id="0" name=""/>
        <dsp:cNvSpPr/>
      </dsp:nvSpPr>
      <dsp:spPr>
        <a:xfrm>
          <a:off x="8092531" y="2317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9D279-69DC-417D-93AB-E6D6A2C17A09}">
      <dsp:nvSpPr>
        <dsp:cNvPr id="0" name=""/>
        <dsp:cNvSpPr/>
      </dsp:nvSpPr>
      <dsp:spPr>
        <a:xfrm>
          <a:off x="8106438" y="287012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83706-526E-4421-9871-09F8BA34509F}">
      <dsp:nvSpPr>
        <dsp:cNvPr id="0" name=""/>
        <dsp:cNvSpPr/>
      </dsp:nvSpPr>
      <dsp:spPr>
        <a:xfrm>
          <a:off x="3308665" y="1520181"/>
          <a:ext cx="2377208" cy="23774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4400" kern="1200" dirty="0" smtClean="0"/>
            <a:t>Ciljevi</a:t>
          </a:r>
          <a:endParaRPr lang="sr-Latn-RS" sz="4400" kern="1200" dirty="0"/>
        </a:p>
      </dsp:txBody>
      <dsp:txXfrm>
        <a:off x="3656799" y="1868351"/>
        <a:ext cx="1680940" cy="1681115"/>
      </dsp:txXfrm>
    </dsp:sp>
    <dsp:sp modelId="{052A7263-BC85-47A8-8BD7-C0952F534414}">
      <dsp:nvSpPr>
        <dsp:cNvPr id="0" name=""/>
        <dsp:cNvSpPr/>
      </dsp:nvSpPr>
      <dsp:spPr>
        <a:xfrm>
          <a:off x="3131151" y="1317072"/>
          <a:ext cx="469551" cy="469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05C8D-D71A-402C-B60C-5DBDFE816C20}">
      <dsp:nvSpPr>
        <dsp:cNvPr id="0" name=""/>
        <dsp:cNvSpPr/>
      </dsp:nvSpPr>
      <dsp:spPr>
        <a:xfrm>
          <a:off x="2830114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04120-BD16-41F8-96E1-2B81F7AD6C58}">
      <dsp:nvSpPr>
        <dsp:cNvPr id="0" name=""/>
        <dsp:cNvSpPr/>
      </dsp:nvSpPr>
      <dsp:spPr>
        <a:xfrm>
          <a:off x="2328659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8FC13-1C75-45F4-9F90-85E19BD8ADB7}">
      <dsp:nvSpPr>
        <dsp:cNvPr id="0" name=""/>
        <dsp:cNvSpPr/>
      </dsp:nvSpPr>
      <dsp:spPr>
        <a:xfrm>
          <a:off x="1827204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7C8CA-0D9F-47AA-995A-0BE7176D7DE1}">
      <dsp:nvSpPr>
        <dsp:cNvPr id="0" name=""/>
        <dsp:cNvSpPr/>
      </dsp:nvSpPr>
      <dsp:spPr>
        <a:xfrm>
          <a:off x="1325749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69284-29F8-420C-AAB6-3EE7CFD2E101}">
      <dsp:nvSpPr>
        <dsp:cNvPr id="0" name=""/>
        <dsp:cNvSpPr/>
      </dsp:nvSpPr>
      <dsp:spPr>
        <a:xfrm>
          <a:off x="823476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773CA0-41B3-458A-BCA1-12FB9F5AA235}">
      <dsp:nvSpPr>
        <dsp:cNvPr id="0" name=""/>
        <dsp:cNvSpPr/>
      </dsp:nvSpPr>
      <dsp:spPr>
        <a:xfrm>
          <a:off x="322020" y="1069171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9164F-C329-445A-A9C7-0F050620ADA9}">
      <dsp:nvSpPr>
        <dsp:cNvPr id="0" name=""/>
        <dsp:cNvSpPr/>
      </dsp:nvSpPr>
      <dsp:spPr>
        <a:xfrm>
          <a:off x="1534068" y="0"/>
          <a:ext cx="3385623" cy="1035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dirty="0" smtClean="0"/>
            <a:t>Lično iskustvo</a:t>
          </a:r>
          <a:endParaRPr lang="sr-Latn-RS" sz="2800" kern="1200" dirty="0"/>
        </a:p>
      </dsp:txBody>
      <dsp:txXfrm>
        <a:off x="1534068" y="0"/>
        <a:ext cx="3385623" cy="1035971"/>
      </dsp:txXfrm>
    </dsp:sp>
    <dsp:sp modelId="{D56D8145-6623-4F61-886C-EDDF992E2BF5}">
      <dsp:nvSpPr>
        <dsp:cNvPr id="0" name=""/>
        <dsp:cNvSpPr/>
      </dsp:nvSpPr>
      <dsp:spPr>
        <a:xfrm>
          <a:off x="2643603" y="2473943"/>
          <a:ext cx="469551" cy="469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74A5E-47E4-4BC4-BACA-46C830B7AFCF}">
      <dsp:nvSpPr>
        <dsp:cNvPr id="0" name=""/>
        <dsp:cNvSpPr/>
      </dsp:nvSpPr>
      <dsp:spPr>
        <a:xfrm>
          <a:off x="2178959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03622-9B8A-4162-AE50-8E0817B0A1F8}">
      <dsp:nvSpPr>
        <dsp:cNvPr id="0" name=""/>
        <dsp:cNvSpPr/>
      </dsp:nvSpPr>
      <dsp:spPr>
        <a:xfrm>
          <a:off x="1715133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681E6-7F5A-43BB-848C-218CF8D33D4C}">
      <dsp:nvSpPr>
        <dsp:cNvPr id="0" name=""/>
        <dsp:cNvSpPr/>
      </dsp:nvSpPr>
      <dsp:spPr>
        <a:xfrm>
          <a:off x="1250490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1CB51-40BF-428E-8444-70F1C2707AFA}">
      <dsp:nvSpPr>
        <dsp:cNvPr id="0" name=""/>
        <dsp:cNvSpPr/>
      </dsp:nvSpPr>
      <dsp:spPr>
        <a:xfrm>
          <a:off x="786664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462E9-FAF2-437C-AF8A-1762BF2375D1}">
      <dsp:nvSpPr>
        <dsp:cNvPr id="0" name=""/>
        <dsp:cNvSpPr/>
      </dsp:nvSpPr>
      <dsp:spPr>
        <a:xfrm>
          <a:off x="322020" y="2591329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36DCF-99A8-47C9-8908-397697E46955}">
      <dsp:nvSpPr>
        <dsp:cNvPr id="0" name=""/>
        <dsp:cNvSpPr/>
      </dsp:nvSpPr>
      <dsp:spPr>
        <a:xfrm>
          <a:off x="309937" y="1397770"/>
          <a:ext cx="2081080" cy="1285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/>
            <a:t>Upoznavanje podataka vezanih za probleme</a:t>
          </a:r>
          <a:endParaRPr lang="sr-Latn-RS" sz="2300" kern="1200" dirty="0"/>
        </a:p>
      </dsp:txBody>
      <dsp:txXfrm>
        <a:off x="309937" y="1397770"/>
        <a:ext cx="2081080" cy="1285318"/>
      </dsp:txXfrm>
    </dsp:sp>
    <dsp:sp modelId="{FC6B69F1-11F4-41B1-AF67-40346F6D3CDD}">
      <dsp:nvSpPr>
        <dsp:cNvPr id="0" name=""/>
        <dsp:cNvSpPr/>
      </dsp:nvSpPr>
      <dsp:spPr>
        <a:xfrm>
          <a:off x="3131151" y="3611507"/>
          <a:ext cx="469551" cy="469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E28B3-3557-4B68-BA83-39F0FEA5BA0D}">
      <dsp:nvSpPr>
        <dsp:cNvPr id="0" name=""/>
        <dsp:cNvSpPr/>
      </dsp:nvSpPr>
      <dsp:spPr>
        <a:xfrm>
          <a:off x="2830114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FABD7-98BB-4841-A186-56FB51AB978F}">
      <dsp:nvSpPr>
        <dsp:cNvPr id="0" name=""/>
        <dsp:cNvSpPr/>
      </dsp:nvSpPr>
      <dsp:spPr>
        <a:xfrm>
          <a:off x="2328659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11B91-9EFD-4851-829F-E80CC9CF7731}">
      <dsp:nvSpPr>
        <dsp:cNvPr id="0" name=""/>
        <dsp:cNvSpPr/>
      </dsp:nvSpPr>
      <dsp:spPr>
        <a:xfrm>
          <a:off x="1827204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D9394-FDA3-4815-A612-6D2F4EC61E2D}">
      <dsp:nvSpPr>
        <dsp:cNvPr id="0" name=""/>
        <dsp:cNvSpPr/>
      </dsp:nvSpPr>
      <dsp:spPr>
        <a:xfrm>
          <a:off x="1325749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A1A0F-62EF-494A-A99F-D5CAC3F1036F}">
      <dsp:nvSpPr>
        <dsp:cNvPr id="0" name=""/>
        <dsp:cNvSpPr/>
      </dsp:nvSpPr>
      <dsp:spPr>
        <a:xfrm>
          <a:off x="823476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A320B-925D-4C68-A7ED-A254FC68B280}">
      <dsp:nvSpPr>
        <dsp:cNvPr id="0" name=""/>
        <dsp:cNvSpPr/>
      </dsp:nvSpPr>
      <dsp:spPr>
        <a:xfrm>
          <a:off x="322020" y="4089933"/>
          <a:ext cx="234775" cy="234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AF108-768C-4F3F-A7DD-FDFDA6015263}">
      <dsp:nvSpPr>
        <dsp:cNvPr id="0" name=""/>
        <dsp:cNvSpPr/>
      </dsp:nvSpPr>
      <dsp:spPr>
        <a:xfrm>
          <a:off x="320384" y="3483695"/>
          <a:ext cx="2751868" cy="60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/>
            <a:t>Razvijanje moralnih osobina</a:t>
          </a:r>
          <a:endParaRPr lang="sr-Latn-RS" sz="2300" kern="1200" dirty="0"/>
        </a:p>
      </dsp:txBody>
      <dsp:txXfrm>
        <a:off x="320384" y="3483695"/>
        <a:ext cx="2751868" cy="60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r-Latn-R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FC5A22-E0FF-4883-A482-B906582D65D7}" type="datetimeFigureOut">
              <a:rPr lang="sr-Latn-RS" smtClean="0"/>
              <a:t>27.2.2014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A2E96C-54F4-4157-80CD-D7AFF4AD85E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Obrazovanje i vaspitanje za demokratiju i demokratsko građanstvo.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Građansko vaspitanje 2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78543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Odnos učenika i nastavnika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O mogućnostima nastavnika da kreiraju psihosocijalnu klimu koja će biti </a:t>
            </a:r>
            <a:r>
              <a:rPr lang="sr-Latn-RS" dirty="0" smtClean="0"/>
              <a:t>više </a:t>
            </a:r>
            <a:r>
              <a:rPr lang="vi-VN" dirty="0" smtClean="0"/>
              <a:t>ili manje demokratična govori podatak da je </a:t>
            </a:r>
            <a:r>
              <a:rPr lang="vi-VN" dirty="0" smtClean="0">
                <a:solidFill>
                  <a:srgbClr val="C00000"/>
                </a:solidFill>
              </a:rPr>
              <a:t>poboljšanje odnosa između učenika i nastavnika</a:t>
            </a:r>
            <a:r>
              <a:rPr lang="sr-Latn-RS" dirty="0" smtClean="0"/>
              <a:t> </a:t>
            </a:r>
            <a:r>
              <a:rPr lang="vi-VN" dirty="0" smtClean="0"/>
              <a:t>jedna </a:t>
            </a:r>
            <a:r>
              <a:rPr lang="vi-VN" dirty="0"/>
              <a:t>od najčešće navođenih promena koju učenici žele u školi, kako bi se </a:t>
            </a:r>
            <a:r>
              <a:rPr lang="vi-VN" dirty="0" smtClean="0"/>
              <a:t>oni</a:t>
            </a:r>
            <a:r>
              <a:rPr lang="sr-Latn-RS" dirty="0" smtClean="0"/>
              <a:t> u </a:t>
            </a:r>
            <a:r>
              <a:rPr lang="sr-Latn-RS" dirty="0"/>
              <a:t>njoj bolje osećali i bolje učili. </a:t>
            </a:r>
            <a:endParaRPr lang="sr-Latn-RS" dirty="0" smtClean="0"/>
          </a:p>
          <a:p>
            <a:r>
              <a:rPr lang="sr-Latn-RS" dirty="0" smtClean="0"/>
              <a:t>Nalazi </a:t>
            </a:r>
            <a:r>
              <a:rPr lang="sr-Latn-RS" dirty="0"/>
              <a:t>istraživanja pokazuju da bi učenici želeli da </a:t>
            </a:r>
            <a:r>
              <a:rPr lang="sr-Latn-RS" dirty="0" smtClean="0"/>
              <a:t>nastavnici imaju </a:t>
            </a:r>
            <a:r>
              <a:rPr lang="sr-Latn-RS" dirty="0"/>
              <a:t>više razumevanja za mlade i njihove lične probleme, da više </a:t>
            </a:r>
            <a:r>
              <a:rPr lang="sr-Latn-RS" dirty="0" smtClean="0"/>
              <a:t>poštuju mišljenje </a:t>
            </a:r>
            <a:r>
              <a:rPr lang="sr-Latn-RS" dirty="0"/>
              <a:t>učenika, da sa nastavnicima mogu da razgovaraju i o temama koje nisu </a:t>
            </a:r>
            <a:r>
              <a:rPr lang="sr-Latn-RS" dirty="0" smtClean="0"/>
              <a:t>vezane za </a:t>
            </a:r>
            <a:r>
              <a:rPr lang="sr-Latn-RS" dirty="0"/>
              <a:t>nastavne </a:t>
            </a:r>
            <a:r>
              <a:rPr lang="sr-Latn-RS" dirty="0" smtClean="0"/>
              <a:t>sadržaje. </a:t>
            </a:r>
            <a:endParaRPr lang="sr-Latn-RS" dirty="0"/>
          </a:p>
          <a:p>
            <a:r>
              <a:rPr lang="sr-Latn-RS" dirty="0" smtClean="0"/>
              <a:t>Potreba </a:t>
            </a:r>
            <a:r>
              <a:rPr lang="sr-Latn-RS" dirty="0"/>
              <a:t>učenika za kvalitetnijom komunikacijom sa nastavnicima, koje učenici </a:t>
            </a:r>
            <a:r>
              <a:rPr lang="sr-Latn-RS" dirty="0" smtClean="0"/>
              <a:t>doživljavaju </a:t>
            </a:r>
            <a:r>
              <a:rPr lang="pl-PL" dirty="0" smtClean="0"/>
              <a:t>kao </a:t>
            </a:r>
            <a:r>
              <a:rPr lang="pl-PL" dirty="0"/>
              <a:t>modele i autoritete u koje imaju poverenje, od kojih očekuju podršku </a:t>
            </a:r>
            <a:r>
              <a:rPr lang="pl-PL" dirty="0" smtClean="0"/>
              <a:t>i </a:t>
            </a:r>
            <a:r>
              <a:rPr lang="vi-VN" dirty="0" smtClean="0"/>
              <a:t>uvažavanje </a:t>
            </a:r>
            <a:r>
              <a:rPr lang="vi-VN" dirty="0"/>
              <a:t>i sa kojima žele da se identifikuju. </a:t>
            </a:r>
            <a:endParaRPr lang="sr-Latn-RS" dirty="0" smtClean="0"/>
          </a:p>
          <a:p>
            <a:r>
              <a:rPr lang="sr-Latn-RS" dirty="0"/>
              <a:t>P</a:t>
            </a:r>
            <a:r>
              <a:rPr lang="vi-VN" dirty="0" smtClean="0"/>
              <a:t>rethodno </a:t>
            </a:r>
            <a:r>
              <a:rPr lang="vi-VN" dirty="0"/>
              <a:t>navedeni podaci </a:t>
            </a:r>
            <a:r>
              <a:rPr lang="vi-VN" dirty="0" smtClean="0"/>
              <a:t>o</a:t>
            </a:r>
            <a:r>
              <a:rPr lang="sr-Latn-RS" dirty="0" smtClean="0"/>
              <a:t> zamerkama </a:t>
            </a:r>
            <a:r>
              <a:rPr lang="sr-Latn-RS" dirty="0"/>
              <a:t>koje učenici upućuju nastavnicima i podaci o participaciji učenika u </a:t>
            </a:r>
            <a:r>
              <a:rPr lang="sr-Latn-RS" dirty="0" smtClean="0"/>
              <a:t>školskom </a:t>
            </a:r>
            <a:r>
              <a:rPr lang="it-IT" dirty="0" smtClean="0"/>
              <a:t>životu </a:t>
            </a:r>
            <a:r>
              <a:rPr lang="it-IT" dirty="0"/>
              <a:t>sugerišu da nastavnici ne ostvaruju u potpunosti svoju ulogu i ne </a:t>
            </a:r>
            <a:r>
              <a:rPr lang="it-IT" dirty="0" smtClean="0"/>
              <a:t>ispunjavaju</a:t>
            </a:r>
            <a:r>
              <a:rPr lang="sr-Latn-RS" dirty="0" smtClean="0"/>
              <a:t> očekivanja </a:t>
            </a:r>
            <a:r>
              <a:rPr lang="sr-Latn-RS" dirty="0"/>
              <a:t>učenika.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13584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Pravo i odgovornost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Na drugoj strani, opisi pojedinih situacija u kojima su </a:t>
            </a:r>
            <a:r>
              <a:rPr lang="pl-PL" dirty="0" smtClean="0"/>
              <a:t>učenici bili </a:t>
            </a:r>
            <a:r>
              <a:rPr lang="pl-PL" dirty="0"/>
              <a:t>uskraćeni za demokratski pristup i neki od predloga promena za koje se oni </a:t>
            </a:r>
            <a:r>
              <a:rPr lang="pl-PL" dirty="0" smtClean="0"/>
              <a:t>zalažu, </a:t>
            </a:r>
            <a:r>
              <a:rPr lang="sr-Latn-RS" dirty="0" smtClean="0"/>
              <a:t>ukazuju </a:t>
            </a:r>
            <a:r>
              <a:rPr lang="sr-Latn-RS" dirty="0"/>
              <a:t>da su mladi suviše usmereni ka ostvarivanju svojih prava, a da ne vode </a:t>
            </a:r>
            <a:r>
              <a:rPr lang="sr-Latn-RS" dirty="0" smtClean="0"/>
              <a:t>dovoljno računa </a:t>
            </a:r>
            <a:r>
              <a:rPr lang="sr-Latn-RS" dirty="0"/>
              <a:t>o svojim obavezama i ličnoj odgovornosti. </a:t>
            </a:r>
            <a:endParaRPr lang="sr-Latn-RS" dirty="0" smtClean="0"/>
          </a:p>
          <a:p>
            <a:r>
              <a:rPr lang="sr-Latn-RS" dirty="0" smtClean="0"/>
              <a:t>To </a:t>
            </a:r>
            <a:r>
              <a:rPr lang="sr-Latn-RS" dirty="0"/>
              <a:t>govori da učenici ne </a:t>
            </a:r>
            <a:r>
              <a:rPr lang="sr-Latn-RS" dirty="0" smtClean="0"/>
              <a:t>poznaju u </a:t>
            </a:r>
            <a:r>
              <a:rPr lang="sr-Latn-RS" dirty="0"/>
              <a:t>dovoljnoj meri značenje demokratije, koja pretpostavlja ostvarivanje prava i učešće </a:t>
            </a:r>
            <a:r>
              <a:rPr lang="sr-Latn-RS" dirty="0" smtClean="0"/>
              <a:t>u odlučivanju</a:t>
            </a:r>
            <a:r>
              <a:rPr lang="sr-Latn-RS" dirty="0"/>
              <a:t>, ali istovremeno zahteva odgovornost za donete odluke i njihove </a:t>
            </a:r>
            <a:r>
              <a:rPr lang="sr-Latn-RS" dirty="0" smtClean="0"/>
              <a:t>posledice.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20283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Uloga vršnjaka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Pored nastavnika, u kreiranju razredne klime značajnog udela imaju vršnjaci.</a:t>
            </a:r>
          </a:p>
          <a:p>
            <a:r>
              <a:rPr lang="vi-VN" dirty="0" smtClean="0"/>
              <a:t>Odnose među vršnjacima karakteriše relativna ravnopravnost i uzajmnost, što omogućava</a:t>
            </a:r>
            <a:r>
              <a:rPr lang="sr-Latn-RS" dirty="0" smtClean="0"/>
              <a:t> razumevanje drugih i saradnju. Interakcija sa vršnjacima doprinosi razvoju osećanja pravednosti, socijalne kompetentnosti, prosocijalnih vrednosti, solidarnosti, odgovornosti i kooperativnosti. </a:t>
            </a:r>
          </a:p>
          <a:p>
            <a:r>
              <a:rPr lang="sr-Latn-RS" dirty="0" smtClean="0"/>
              <a:t>Učenici </a:t>
            </a:r>
            <a:r>
              <a:rPr lang="sr-Latn-RS" dirty="0"/>
              <a:t>koji ostvaruju veću bliskost sa </a:t>
            </a:r>
            <a:r>
              <a:rPr lang="sr-Latn-RS" dirty="0" smtClean="0"/>
              <a:t>vršnjacima </a:t>
            </a:r>
            <a:r>
              <a:rPr lang="sr-Latn-RS" dirty="0"/>
              <a:t>usvojili </a:t>
            </a:r>
            <a:r>
              <a:rPr lang="sr-Latn-RS" dirty="0" smtClean="0"/>
              <a:t>su altruističku </a:t>
            </a:r>
            <a:r>
              <a:rPr lang="sr-Latn-RS" dirty="0"/>
              <a:t>vrednosnu orijentaciju, pokazuju veću brigu za dobrobit drugih i </a:t>
            </a:r>
            <a:r>
              <a:rPr lang="sr-Latn-RS" dirty="0" smtClean="0"/>
              <a:t>spremniji su </a:t>
            </a:r>
            <a:r>
              <a:rPr lang="sr-Latn-RS" dirty="0"/>
              <a:t>da pomognu u </a:t>
            </a:r>
            <a:r>
              <a:rPr lang="sr-Latn-RS" dirty="0" smtClean="0"/>
              <a:t>nevolji. </a:t>
            </a:r>
          </a:p>
          <a:p>
            <a:r>
              <a:rPr lang="sr-Latn-RS" dirty="0" smtClean="0"/>
              <a:t>Time </a:t>
            </a:r>
            <a:r>
              <a:rPr lang="sr-Latn-RS" dirty="0"/>
              <a:t>što utiče na moralni i </a:t>
            </a:r>
            <a:r>
              <a:rPr lang="sr-Latn-RS" dirty="0" smtClean="0"/>
              <a:t>prosocijalni razvoj</a:t>
            </a:r>
            <a:r>
              <a:rPr lang="sr-Latn-RS" dirty="0"/>
              <a:t>, uključujući i razumevanje pravednosti, vršnjačka interakcija može </a:t>
            </a:r>
            <a:r>
              <a:rPr lang="sr-Latn-RS" dirty="0" smtClean="0"/>
              <a:t>značajno </a:t>
            </a:r>
            <a:r>
              <a:rPr lang="pl-PL" dirty="0" smtClean="0"/>
              <a:t>doprineti </a:t>
            </a:r>
            <a:r>
              <a:rPr lang="pl-PL" dirty="0"/>
              <a:t>i vaspitanju za demokratiju, ali, naravno pod uslovom da okolnosti u školi </a:t>
            </a:r>
            <a:r>
              <a:rPr lang="pl-PL" dirty="0" smtClean="0"/>
              <a:t>i </a:t>
            </a:r>
            <a:r>
              <a:rPr lang="vi-VN" dirty="0" smtClean="0"/>
              <a:t>razredu </a:t>
            </a:r>
            <a:r>
              <a:rPr lang="vi-VN" dirty="0"/>
              <a:t>omogućuju stvaranje pozitivnih socijalnih odnosa</a:t>
            </a:r>
            <a:r>
              <a:rPr lang="vi-VN" dirty="0" smtClean="0"/>
              <a:t>.</a:t>
            </a:r>
            <a:endParaRPr lang="sr-Latn-RS" dirty="0" smtClean="0"/>
          </a:p>
          <a:p>
            <a:r>
              <a:rPr lang="sr-Latn-RS" dirty="0"/>
              <a:t>P</a:t>
            </a:r>
            <a:r>
              <a:rPr lang="vi-VN" dirty="0" smtClean="0"/>
              <a:t>odaci </a:t>
            </a:r>
            <a:r>
              <a:rPr lang="vi-VN" dirty="0"/>
              <a:t>o </a:t>
            </a:r>
            <a:r>
              <a:rPr lang="vi-VN" dirty="0" smtClean="0"/>
              <a:t>porastu</a:t>
            </a:r>
            <a:r>
              <a:rPr lang="sr-Latn-RS" dirty="0" smtClean="0"/>
              <a:t> nasilja </a:t>
            </a:r>
            <a:r>
              <a:rPr lang="sr-Latn-RS" dirty="0"/>
              <a:t>i drugih oblika asocijalnog ponašanja mladih govore da opšta atmosfera u </a:t>
            </a:r>
            <a:r>
              <a:rPr lang="sr-Latn-RS" dirty="0" smtClean="0"/>
              <a:t>društvu, porodici </a:t>
            </a:r>
            <a:r>
              <a:rPr lang="sr-Latn-RS" dirty="0"/>
              <a:t>i školi ne pogoduje razvoju pozitivnih socijalnih odnosa, a time ni </a:t>
            </a:r>
            <a:r>
              <a:rPr lang="sr-Latn-RS" dirty="0" smtClean="0"/>
              <a:t>vaspitanju za demokratiju.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11540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Udžbenici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Z</a:t>
            </a:r>
            <a:r>
              <a:rPr lang="pl-PL" dirty="0" smtClean="0"/>
              <a:t>nanja </a:t>
            </a:r>
            <a:r>
              <a:rPr lang="pl-PL" dirty="0"/>
              <a:t>o demokratiji u </a:t>
            </a:r>
            <a:r>
              <a:rPr lang="pl-PL" dirty="0" smtClean="0"/>
              <a:t>našim </a:t>
            </a:r>
            <a:r>
              <a:rPr lang="vi-VN" dirty="0" smtClean="0"/>
              <a:t>osnovnim </a:t>
            </a:r>
            <a:r>
              <a:rPr lang="vi-VN" dirty="0"/>
              <a:t>i srednjim školama bila su ugrađena u više predmeta društvenih nauka, a </a:t>
            </a:r>
            <a:r>
              <a:rPr lang="vi-VN" dirty="0" smtClean="0"/>
              <a:t>njihov</a:t>
            </a:r>
            <a:r>
              <a:rPr lang="sr-Latn-RS" dirty="0" smtClean="0"/>
              <a:t> doprinos </a:t>
            </a:r>
            <a:r>
              <a:rPr lang="sr-Latn-RS" dirty="0"/>
              <a:t>obrazovanju za demokratiju može se utvrditi analiziranjem nastavnih </a:t>
            </a:r>
            <a:r>
              <a:rPr lang="sr-Latn-RS" dirty="0" smtClean="0"/>
              <a:t>sadržaja </a:t>
            </a:r>
            <a:r>
              <a:rPr lang="pl-PL" dirty="0" smtClean="0"/>
              <a:t>u </a:t>
            </a:r>
            <a:r>
              <a:rPr lang="pl-PL" dirty="0"/>
              <a:t>nastavnim planovima, programima i udžbenicima. </a:t>
            </a:r>
            <a:endParaRPr lang="pl-PL" dirty="0" smtClean="0"/>
          </a:p>
          <a:p>
            <a:r>
              <a:rPr lang="pl-PL" dirty="0" smtClean="0"/>
              <a:t>Podaci </a:t>
            </a:r>
            <a:r>
              <a:rPr lang="pl-PL" dirty="0"/>
              <a:t>analize </a:t>
            </a:r>
            <a:r>
              <a:rPr lang="pl-PL" dirty="0" smtClean="0"/>
              <a:t>sadržaja </a:t>
            </a:r>
            <a:r>
              <a:rPr lang="sr-Latn-RS" dirty="0" smtClean="0"/>
              <a:t>udžbenika </a:t>
            </a:r>
            <a:r>
              <a:rPr lang="sr-Latn-RS" dirty="0"/>
              <a:t>za srednju školu iz predmeta koji pripadaju društvenim naukama (ustav </a:t>
            </a:r>
            <a:r>
              <a:rPr lang="sr-Latn-RS" dirty="0" smtClean="0"/>
              <a:t>i </a:t>
            </a:r>
            <a:r>
              <a:rPr lang="vi-VN" dirty="0" smtClean="0"/>
              <a:t>prava </a:t>
            </a:r>
            <a:r>
              <a:rPr lang="vi-VN" dirty="0"/>
              <a:t>građana, istorija, geografija, sociologija, istorija filozofije) pokazuju da </a:t>
            </a:r>
            <a:r>
              <a:rPr lang="vi-VN" dirty="0" smtClean="0"/>
              <a:t>demokratski</a:t>
            </a:r>
            <a:r>
              <a:rPr lang="sr-Latn-RS" dirty="0" smtClean="0"/>
              <a:t> </a:t>
            </a:r>
            <a:r>
              <a:rPr lang="vi-VN" dirty="0" smtClean="0"/>
              <a:t>sadržaji </a:t>
            </a:r>
            <a:r>
              <a:rPr lang="vi-VN" dirty="0"/>
              <a:t>nisu obrađeni na odgovarajući način ni u saznajnom ni u </a:t>
            </a:r>
            <a:r>
              <a:rPr lang="vi-VN" dirty="0" smtClean="0"/>
              <a:t>didaktičkometodičkom</a:t>
            </a:r>
            <a:r>
              <a:rPr lang="sr-Latn-RS" dirty="0" smtClean="0"/>
              <a:t> pogledu. </a:t>
            </a:r>
          </a:p>
          <a:p>
            <a:r>
              <a:rPr lang="sr-Latn-RS" dirty="0" smtClean="0"/>
              <a:t>U </a:t>
            </a:r>
            <a:r>
              <a:rPr lang="sr-Latn-RS" dirty="0"/>
              <a:t>analiziranim udžbenicima prednost se </a:t>
            </a:r>
            <a:r>
              <a:rPr lang="sr-Latn-RS" dirty="0" smtClean="0"/>
              <a:t>daje </a:t>
            </a:r>
            <a:r>
              <a:rPr lang="vi-VN" dirty="0" smtClean="0"/>
              <a:t>supstancijalističkom </a:t>
            </a:r>
            <a:r>
              <a:rPr lang="vi-VN" dirty="0"/>
              <a:t>određenju demokratije, dok je proceduralno shvatanje </a:t>
            </a:r>
            <a:r>
              <a:rPr lang="vi-VN" dirty="0" smtClean="0"/>
              <a:t>demokratije</a:t>
            </a:r>
            <a:r>
              <a:rPr lang="sr-Latn-RS" dirty="0" smtClean="0"/>
              <a:t> </a:t>
            </a:r>
            <a:r>
              <a:rPr lang="vi-VN" dirty="0" smtClean="0"/>
              <a:t>značajno </a:t>
            </a:r>
            <a:r>
              <a:rPr lang="vi-VN" dirty="0"/>
              <a:t>manje zastupljeno (ostvareno samo u udžbeniku za sociologiju). </a:t>
            </a:r>
            <a:endParaRPr lang="sr-Latn-RS" dirty="0" smtClean="0"/>
          </a:p>
          <a:p>
            <a:r>
              <a:rPr lang="sr-Latn-RS" dirty="0"/>
              <a:t>P</a:t>
            </a:r>
            <a:r>
              <a:rPr lang="vi-VN" dirty="0" smtClean="0"/>
              <a:t>oruke </a:t>
            </a:r>
            <a:r>
              <a:rPr lang="vi-VN" dirty="0"/>
              <a:t>o demokratskoj kulturi </a:t>
            </a:r>
            <a:r>
              <a:rPr lang="sr-Latn-RS" dirty="0" smtClean="0"/>
              <a:t>su </a:t>
            </a:r>
            <a:r>
              <a:rPr lang="vi-VN" dirty="0" smtClean="0"/>
              <a:t>malo </a:t>
            </a:r>
            <a:r>
              <a:rPr lang="vi-VN" dirty="0"/>
              <a:t>zastupljene. </a:t>
            </a:r>
            <a:endParaRPr lang="sr-Latn-RS" dirty="0" smtClean="0"/>
          </a:p>
          <a:p>
            <a:r>
              <a:rPr lang="vi-VN" dirty="0" smtClean="0"/>
              <a:t>Preovlađuju </a:t>
            </a:r>
            <a:r>
              <a:rPr lang="vi-VN" dirty="0"/>
              <a:t>poruke koje </a:t>
            </a:r>
            <a:r>
              <a:rPr lang="vi-VN" dirty="0" smtClean="0"/>
              <a:t>demokratsku</a:t>
            </a:r>
            <a:r>
              <a:rPr lang="sr-Latn-RS" dirty="0" smtClean="0"/>
              <a:t> kulturu </a:t>
            </a:r>
            <a:r>
              <a:rPr lang="sr-Latn-RS" dirty="0"/>
              <a:t>usmeravaju prema poštovanju ustanova, dok su manje zastupljene </a:t>
            </a:r>
            <a:r>
              <a:rPr lang="sr-Latn-RS" dirty="0" smtClean="0"/>
              <a:t>poruke koje </a:t>
            </a:r>
            <a:r>
              <a:rPr lang="sr-Latn-RS" dirty="0"/>
              <a:t>se odnose na demokratske obrasce ponašanja, demokratski način života i </a:t>
            </a:r>
            <a:r>
              <a:rPr lang="sr-Latn-RS" dirty="0" smtClean="0"/>
              <a:t>osobine demokratske </a:t>
            </a:r>
            <a:r>
              <a:rPr lang="sr-Latn-RS" dirty="0"/>
              <a:t>ličnosti.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08814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Građansko obrazovanje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/>
              <a:t>Građansko obrazovanje koje treba da doprinese aktivnijem učešću mladih </a:t>
            </a:r>
            <a:r>
              <a:rPr lang="vi-VN" dirty="0" smtClean="0"/>
              <a:t>ljudi</a:t>
            </a:r>
            <a:r>
              <a:rPr lang="sr-Latn-RS" dirty="0" smtClean="0"/>
              <a:t> </a:t>
            </a:r>
            <a:r>
              <a:rPr lang="vi-VN" dirty="0" smtClean="0"/>
              <a:t>u </a:t>
            </a:r>
            <a:r>
              <a:rPr lang="vi-VN" dirty="0"/>
              <a:t>društvenom životu postaje značajan aspekt obrazovnih reformi u svetu. </a:t>
            </a:r>
            <a:endParaRPr lang="sr-Latn-RS" dirty="0" smtClean="0"/>
          </a:p>
          <a:p>
            <a:r>
              <a:rPr lang="vi-VN" dirty="0" smtClean="0"/>
              <a:t>Građansko</a:t>
            </a:r>
            <a:r>
              <a:rPr lang="sr-Latn-RS" dirty="0"/>
              <a:t> </a:t>
            </a:r>
            <a:r>
              <a:rPr lang="sr-Latn-RS" dirty="0" smtClean="0"/>
              <a:t>obrazovanje </a:t>
            </a:r>
            <a:r>
              <a:rPr lang="sr-Latn-RS" dirty="0"/>
              <a:t>realizuje se u osnovnim i srednjim školama u različitim zemljama tako </a:t>
            </a:r>
            <a:r>
              <a:rPr lang="sr-Latn-RS" dirty="0" smtClean="0"/>
              <a:t>što su </a:t>
            </a:r>
            <a:r>
              <a:rPr lang="sr-Latn-RS" dirty="0"/>
              <a:t>relevantne teme uključene u već postojeće školske predmete (društvene nauke, </a:t>
            </a:r>
            <a:r>
              <a:rPr lang="sr-Latn-RS" dirty="0" smtClean="0"/>
              <a:t>isto</a:t>
            </a:r>
            <a:r>
              <a:rPr lang="sr-Latn-RS" dirty="0"/>
              <a:t>rija, geografija, moralno vaspitanje, ekonomija, političke nauke) ili kao poseban </a:t>
            </a:r>
            <a:r>
              <a:rPr lang="sr-Latn-RS" dirty="0" smtClean="0"/>
              <a:t>predmet </a:t>
            </a:r>
            <a:r>
              <a:rPr lang="vi-VN" dirty="0" smtClean="0"/>
              <a:t>sa </a:t>
            </a:r>
            <a:r>
              <a:rPr lang="vi-VN" dirty="0"/>
              <a:t>različitim nazivima. </a:t>
            </a:r>
            <a:endParaRPr lang="sr-Latn-RS" dirty="0" smtClean="0"/>
          </a:p>
          <a:p>
            <a:r>
              <a:rPr lang="vi-VN" dirty="0" smtClean="0"/>
              <a:t>Vaspitanje </a:t>
            </a:r>
            <a:r>
              <a:rPr lang="vi-VN" dirty="0"/>
              <a:t>i obrazovanje za demokratiju i život u </a:t>
            </a:r>
            <a:r>
              <a:rPr lang="vi-VN" dirty="0" smtClean="0"/>
              <a:t>građanskom</a:t>
            </a:r>
            <a:r>
              <a:rPr lang="sr-Latn-RS" dirty="0" smtClean="0"/>
              <a:t> društvu </a:t>
            </a:r>
            <a:r>
              <a:rPr lang="sr-Latn-RS" dirty="0"/>
              <a:t>obuhvata prenošenje znanja o demokratskim institucijama i </a:t>
            </a:r>
            <a:r>
              <a:rPr lang="sr-Latn-RS" dirty="0" smtClean="0"/>
              <a:t>procedurama, aktivno </a:t>
            </a:r>
            <a:r>
              <a:rPr lang="sr-Latn-RS" dirty="0"/>
              <a:t>istraživanje i mogućnosti da sami učenici interpretiraju društvene </a:t>
            </a:r>
            <a:r>
              <a:rPr lang="sr-Latn-RS" dirty="0" smtClean="0"/>
              <a:t>pojave, ovladavanje </a:t>
            </a:r>
            <a:r>
              <a:rPr lang="sr-Latn-RS" dirty="0"/>
              <a:t>principima funkcionisanja demokratskog društva i uvećanje </a:t>
            </a:r>
            <a:r>
              <a:rPr lang="sr-Latn-RS" dirty="0" smtClean="0"/>
              <a:t>kapaciteta učenika </a:t>
            </a:r>
            <a:r>
              <a:rPr lang="sr-Latn-RS" dirty="0"/>
              <a:t>za učešće u društvenom </a:t>
            </a:r>
            <a:r>
              <a:rPr lang="sr-Latn-RS" dirty="0" smtClean="0"/>
              <a:t>životu. </a:t>
            </a:r>
          </a:p>
          <a:p>
            <a:r>
              <a:rPr lang="sr-Latn-RS" dirty="0" smtClean="0"/>
              <a:t>Na </a:t>
            </a:r>
            <a:r>
              <a:rPr lang="sr-Latn-RS" dirty="0"/>
              <a:t>ovaj način, učenici se </a:t>
            </a:r>
            <a:r>
              <a:rPr lang="sr-Latn-RS" dirty="0" smtClean="0"/>
              <a:t>osposobljavaju </a:t>
            </a:r>
            <a:r>
              <a:rPr lang="vi-VN" dirty="0" smtClean="0"/>
              <a:t>da </a:t>
            </a:r>
            <a:r>
              <a:rPr lang="vi-VN" dirty="0"/>
              <a:t>razumeju građansko društvo i razvijaju spremnost da doprinesu </a:t>
            </a:r>
            <a:r>
              <a:rPr lang="vi-VN" dirty="0" smtClean="0"/>
              <a:t>predstavničkoj</a:t>
            </a:r>
            <a:r>
              <a:rPr lang="sr-Latn-RS" dirty="0" smtClean="0"/>
              <a:t> demokratiji</a:t>
            </a:r>
            <a:r>
              <a:rPr lang="sr-Latn-R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73215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Građansko vaspitanje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Kao rezultat nastojanja da se učenicima pruže znanja i veštine potrebne </a:t>
            </a:r>
            <a:r>
              <a:rPr lang="sr-Latn-RS" dirty="0" smtClean="0"/>
              <a:t>za kompetentno </a:t>
            </a:r>
            <a:r>
              <a:rPr lang="sr-Latn-RS" dirty="0"/>
              <a:t>učešće u društvenom životu zajednice i uspostavljanje demokratskih </a:t>
            </a:r>
            <a:r>
              <a:rPr lang="sr-Latn-RS" dirty="0" smtClean="0"/>
              <a:t>odnosa, u </a:t>
            </a:r>
            <a:r>
              <a:rPr lang="sr-Latn-RS" dirty="0"/>
              <a:t>okviru reforme obrazovnog sistema Srbije, koncipiran je poseban </a:t>
            </a:r>
            <a:r>
              <a:rPr lang="sr-Latn-RS" dirty="0" smtClean="0"/>
              <a:t>nastavni </a:t>
            </a:r>
            <a:r>
              <a:rPr lang="vi-VN" dirty="0" smtClean="0"/>
              <a:t>predmet </a:t>
            </a:r>
            <a:r>
              <a:rPr lang="vi-VN" dirty="0"/>
              <a:t>Građansko </a:t>
            </a:r>
            <a:r>
              <a:rPr lang="vi-VN" dirty="0" smtClean="0"/>
              <a:t>vaspitanje</a:t>
            </a:r>
            <a:r>
              <a:rPr lang="sr-Latn-RS" dirty="0"/>
              <a:t>.</a:t>
            </a:r>
            <a:endParaRPr lang="sr-Latn-RS" dirty="0" smtClean="0"/>
          </a:p>
          <a:p>
            <a:r>
              <a:rPr lang="sr-Latn-RS" dirty="0"/>
              <a:t>K</a:t>
            </a:r>
            <a:r>
              <a:rPr lang="vi-VN" dirty="0" smtClean="0"/>
              <a:t>ada </a:t>
            </a:r>
            <a:r>
              <a:rPr lang="vi-VN" dirty="0"/>
              <a:t>je uveden, koncipirani su nastavni sadržaji za </a:t>
            </a:r>
            <a:r>
              <a:rPr lang="vi-VN" dirty="0" smtClean="0"/>
              <a:t>prvi</a:t>
            </a:r>
            <a:r>
              <a:rPr lang="sr-Latn-RS" dirty="0" smtClean="0"/>
              <a:t> </a:t>
            </a:r>
            <a:r>
              <a:rPr lang="vi-VN" dirty="0" smtClean="0"/>
              <a:t>i </a:t>
            </a:r>
            <a:r>
              <a:rPr lang="vi-VN" dirty="0"/>
              <a:t>drugi razred osnovne i srednje škole. </a:t>
            </a:r>
            <a:endParaRPr lang="sr-Latn-RS" dirty="0" smtClean="0"/>
          </a:p>
          <a:p>
            <a:r>
              <a:rPr lang="vi-VN" dirty="0" smtClean="0"/>
              <a:t>Predviđeno </a:t>
            </a:r>
            <a:r>
              <a:rPr lang="vi-VN" dirty="0"/>
              <a:t>je i da se postupno razvija i </a:t>
            </a:r>
            <a:r>
              <a:rPr lang="vi-VN" dirty="0" smtClean="0"/>
              <a:t>uvede</a:t>
            </a:r>
            <a:r>
              <a:rPr lang="sr-Latn-RS" dirty="0" smtClean="0"/>
              <a:t> u </a:t>
            </a:r>
            <a:r>
              <a:rPr lang="sr-Latn-RS" dirty="0"/>
              <a:t>sve razrede osnovne i srednje škole.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77386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GV u OŠ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/>
              <a:t>Prema Nastavnom planu i programu, građansko vaspitanje učenicima </a:t>
            </a:r>
            <a:r>
              <a:rPr lang="vi-VN" dirty="0" smtClean="0"/>
              <a:t>osnovne</a:t>
            </a:r>
            <a:r>
              <a:rPr lang="sr-Latn-RS" dirty="0" smtClean="0">
                <a:latin typeface="Georgia" pitchFamily="18" charset="0"/>
              </a:rPr>
              <a:t> škole </a:t>
            </a:r>
            <a:r>
              <a:rPr lang="sr-Latn-RS" dirty="0"/>
              <a:t>treba da pruži mogućnost da izgrade saznanja, umenja, sposobnosti i </a:t>
            </a:r>
            <a:r>
              <a:rPr lang="sr-Latn-RS" dirty="0" smtClean="0"/>
              <a:t>vrednosti neophodne </a:t>
            </a:r>
            <a:r>
              <a:rPr lang="sr-Latn-RS" dirty="0"/>
              <a:t>za formiranje autonomne, kompetentne, odgovorne i kreativne </a:t>
            </a:r>
            <a:r>
              <a:rPr lang="sr-Latn-RS" dirty="0" smtClean="0"/>
              <a:t>ličnosti, </a:t>
            </a:r>
            <a:r>
              <a:rPr lang="vi-VN" dirty="0" smtClean="0"/>
              <a:t>otvorene </a:t>
            </a:r>
            <a:r>
              <a:rPr lang="vi-VN" dirty="0"/>
              <a:t>za dogovor i saradnju, koja poštuje sebe i </a:t>
            </a:r>
            <a:r>
              <a:rPr lang="vi-VN" dirty="0" smtClean="0"/>
              <a:t>druge.</a:t>
            </a:r>
            <a:endParaRPr lang="sr-Latn-RS" dirty="0"/>
          </a:p>
          <a:p>
            <a:r>
              <a:rPr lang="vi-VN" dirty="0" smtClean="0"/>
              <a:t>Program </a:t>
            </a:r>
            <a:r>
              <a:rPr lang="vi-VN" dirty="0"/>
              <a:t>građanskog </a:t>
            </a:r>
            <a:r>
              <a:rPr lang="vi-VN" dirty="0" smtClean="0"/>
              <a:t>vaspitanja</a:t>
            </a:r>
            <a:r>
              <a:rPr lang="sr-Latn-RS" dirty="0" smtClean="0"/>
              <a:t> u </a:t>
            </a:r>
            <a:r>
              <a:rPr lang="sr-Latn-RS" dirty="0"/>
              <a:t>prvom razredu osnovne škole obuhvata olakšavanje procesa adaptacije na </a:t>
            </a:r>
            <a:r>
              <a:rPr lang="sr-Latn-RS" dirty="0" smtClean="0"/>
              <a:t>školsku sredinu </a:t>
            </a:r>
            <a:r>
              <a:rPr lang="sr-Latn-RS" dirty="0"/>
              <a:t>i podsticanje socijalne integracije; podsticanje razvoja saznanja o sebi, </a:t>
            </a:r>
            <a:r>
              <a:rPr lang="sr-Latn-RS" dirty="0" smtClean="0"/>
              <a:t>samopoštovanja i </a:t>
            </a:r>
            <a:r>
              <a:rPr lang="sr-Latn-RS" dirty="0"/>
              <a:t>samopouzdanja; izražavanje i komunikacija osećanja; </a:t>
            </a:r>
            <a:r>
              <a:rPr lang="sr-Latn-RS" dirty="0" smtClean="0"/>
              <a:t>podsticanje grupnog </a:t>
            </a:r>
            <a:r>
              <a:rPr lang="sr-Latn-RS" dirty="0"/>
              <a:t>rada, dogovaranja i saradnje; podsticanje socijalnog saznanja, razumevanja </a:t>
            </a:r>
            <a:r>
              <a:rPr lang="sr-Latn-RS" dirty="0" smtClean="0"/>
              <a:t>i </a:t>
            </a:r>
            <a:r>
              <a:rPr lang="vi-VN" dirty="0" smtClean="0"/>
              <a:t>prihvatanja </a:t>
            </a:r>
            <a:r>
              <a:rPr lang="vi-VN" dirty="0"/>
              <a:t>međusobnih razlika; razvijanje komunikativne sposobnosti, veština </a:t>
            </a:r>
            <a:r>
              <a:rPr lang="vi-VN" dirty="0" smtClean="0"/>
              <a:t>nenasilne</a:t>
            </a:r>
            <a:r>
              <a:rPr lang="sr-Latn-RS" dirty="0" smtClean="0"/>
              <a:t> komunikacije </a:t>
            </a:r>
            <a:r>
              <a:rPr lang="sr-Latn-RS" dirty="0"/>
              <a:t>i konstruktivnog razrešavanja sukoba; podsticanje i </a:t>
            </a:r>
            <a:r>
              <a:rPr lang="sr-Latn-RS" dirty="0" smtClean="0"/>
              <a:t>osposobljavanje za </a:t>
            </a:r>
            <a:r>
              <a:rPr lang="sr-Latn-RS" dirty="0"/>
              <a:t>aktivnu participaciju u životu </a:t>
            </a:r>
            <a:r>
              <a:rPr lang="sr-Latn-RS" dirty="0" smtClean="0"/>
              <a:t>škole.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54520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GV u SŠ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/>
              <a:t>Cilj građanskog vaspitanja u srednjoj školi je da učenici steknu znanja, </a:t>
            </a:r>
            <a:r>
              <a:rPr lang="vi-VN" dirty="0" smtClean="0"/>
              <a:t>razviju</a:t>
            </a:r>
            <a:r>
              <a:rPr lang="sr-Latn-RS" dirty="0" smtClean="0"/>
              <a:t> sposobnosti </a:t>
            </a:r>
            <a:r>
              <a:rPr lang="sr-Latn-RS" dirty="0"/>
              <a:t>i veštine i usvoje vrednosti koje su pretpostavka za celovit razvoj ličnosti </a:t>
            </a:r>
            <a:r>
              <a:rPr lang="sr-Latn-RS" dirty="0" smtClean="0"/>
              <a:t>i </a:t>
            </a:r>
            <a:r>
              <a:rPr lang="vi-VN" dirty="0" smtClean="0"/>
              <a:t>za </a:t>
            </a:r>
            <a:r>
              <a:rPr lang="vi-VN" dirty="0"/>
              <a:t>kompetentan, odgovoran i angažovan život u savremenom građanskom društvu </a:t>
            </a:r>
            <a:r>
              <a:rPr lang="vi-VN" dirty="0" smtClean="0"/>
              <a:t>u</a:t>
            </a:r>
            <a:r>
              <a:rPr lang="sr-Latn-RS" dirty="0" smtClean="0"/>
              <a:t> duhu </a:t>
            </a:r>
            <a:r>
              <a:rPr lang="sr-Latn-RS" dirty="0"/>
              <a:t>poštovanja ljudskih prava i osnovnih sloboda, mira, tolerancije, </a:t>
            </a:r>
            <a:r>
              <a:rPr lang="sr-Latn-RS" dirty="0" smtClean="0"/>
              <a:t>ravnopravnosti </a:t>
            </a:r>
            <a:r>
              <a:rPr lang="vi-VN" dirty="0" smtClean="0"/>
              <a:t>polova</a:t>
            </a:r>
            <a:r>
              <a:rPr lang="vi-VN" dirty="0"/>
              <a:t>, razumevanja i prijateljstva među narodima, etničkim, nacionalnim i </a:t>
            </a:r>
            <a:r>
              <a:rPr lang="vi-VN" dirty="0" smtClean="0"/>
              <a:t>verskim</a:t>
            </a:r>
            <a:r>
              <a:rPr lang="sr-Latn-RS" dirty="0" smtClean="0"/>
              <a:t> </a:t>
            </a:r>
            <a:r>
              <a:rPr lang="vi-VN" dirty="0" smtClean="0"/>
              <a:t>grupama</a:t>
            </a:r>
            <a:r>
              <a:rPr lang="vi-VN" dirty="0"/>
              <a:t>. </a:t>
            </a:r>
            <a:endParaRPr lang="sr-Latn-RS" dirty="0" smtClean="0"/>
          </a:p>
          <a:p>
            <a:r>
              <a:rPr lang="vi-VN" dirty="0" smtClean="0"/>
              <a:t>Sadržaji </a:t>
            </a:r>
            <a:r>
              <a:rPr lang="vi-VN" dirty="0"/>
              <a:t>građanskog vaspitanja za prvi razred srednje škole obuhvataju </a:t>
            </a:r>
            <a:r>
              <a:rPr lang="vi-VN" dirty="0" smtClean="0"/>
              <a:t>sledeće</a:t>
            </a:r>
            <a:r>
              <a:rPr lang="sr-Latn-RS" dirty="0" smtClean="0"/>
              <a:t> </a:t>
            </a:r>
            <a:r>
              <a:rPr lang="pl-PL" dirty="0" smtClean="0"/>
              <a:t>teme</a:t>
            </a:r>
            <a:r>
              <a:rPr lang="pl-PL" dirty="0"/>
              <a:t>: pojedinac u društvu (život u zajednici, komunikacija u grupi, rešavanje sukoba</a:t>
            </a:r>
            <a:r>
              <a:rPr lang="pl-PL" dirty="0" smtClean="0"/>
              <a:t>); </a:t>
            </a:r>
            <a:r>
              <a:rPr lang="pt-BR" dirty="0" smtClean="0"/>
              <a:t>prava </a:t>
            </a:r>
            <a:r>
              <a:rPr lang="pt-BR" dirty="0"/>
              <a:t>i odgovornosti (pojam prava i konvencija o pravima deteta, odgovornost </a:t>
            </a:r>
            <a:r>
              <a:rPr lang="pt-BR" dirty="0" smtClean="0"/>
              <a:t>i</a:t>
            </a:r>
            <a:r>
              <a:rPr lang="sr-Latn-RS" dirty="0" smtClean="0"/>
              <a:t> participacija</a:t>
            </a:r>
            <a:r>
              <a:rPr lang="sr-Latn-RS" dirty="0"/>
              <a:t>, kršenje i zaštita prava); i škola kao zajednica.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4617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Efekti i domet GV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U nastojanju da škola doprinese obrazovanju mladih za demokratiju, </a:t>
            </a:r>
            <a:r>
              <a:rPr lang="sr-Latn-RS" dirty="0" smtClean="0"/>
              <a:t>koncipiran </a:t>
            </a:r>
            <a:r>
              <a:rPr lang="vi-VN" dirty="0" smtClean="0"/>
              <a:t>je </a:t>
            </a:r>
            <a:r>
              <a:rPr lang="vi-VN" dirty="0"/>
              <a:t>poseban nastavni predmet. Efekti i domet predmeta Građansko vaspitanje </a:t>
            </a:r>
            <a:r>
              <a:rPr lang="vi-VN" dirty="0" smtClean="0"/>
              <a:t>ograničeni</a:t>
            </a:r>
            <a:r>
              <a:rPr lang="sr-Latn-RS" dirty="0" smtClean="0"/>
              <a:t> su </a:t>
            </a:r>
            <a:r>
              <a:rPr lang="sr-Latn-RS" dirty="0"/>
              <a:t>njegovim statusom izbornog predmeta kao i time što su pravila i načela </a:t>
            </a:r>
            <a:r>
              <a:rPr lang="sr-Latn-RS" dirty="0" smtClean="0"/>
              <a:t>za </a:t>
            </a:r>
            <a:r>
              <a:rPr lang="vi-VN" dirty="0" smtClean="0"/>
              <a:t>koje </a:t>
            </a:r>
            <a:r>
              <a:rPr lang="vi-VN" dirty="0"/>
              <a:t>se zalaže građansko vaspitanje nedovoljno zastupljeni u nastavi ostalih predmeta </a:t>
            </a:r>
            <a:r>
              <a:rPr lang="vi-VN" dirty="0" smtClean="0"/>
              <a:t>i</a:t>
            </a:r>
            <a:r>
              <a:rPr lang="sr-Latn-RS" dirty="0" smtClean="0"/>
              <a:t> </a:t>
            </a:r>
            <a:r>
              <a:rPr lang="vi-VN" dirty="0" smtClean="0"/>
              <a:t>u </a:t>
            </a:r>
            <a:r>
              <a:rPr lang="vi-VN" dirty="0"/>
              <a:t>funkcionisanju škole u celini. </a:t>
            </a:r>
            <a:endParaRPr lang="sr-Latn-RS" dirty="0" smtClean="0"/>
          </a:p>
          <a:p>
            <a:r>
              <a:rPr lang="vi-VN" dirty="0" smtClean="0"/>
              <a:t>Nepovoljna </a:t>
            </a:r>
            <a:r>
              <a:rPr lang="vi-VN" dirty="0"/>
              <a:t>okolnost je što je građansko </a:t>
            </a:r>
            <a:r>
              <a:rPr lang="vi-VN" dirty="0" smtClean="0"/>
              <a:t>vaspitanje</a:t>
            </a:r>
            <a:r>
              <a:rPr lang="sr-Latn-RS" dirty="0" smtClean="0"/>
              <a:t> </a:t>
            </a:r>
            <a:r>
              <a:rPr lang="vi-VN" dirty="0" smtClean="0"/>
              <a:t>uvedeno </a:t>
            </a:r>
            <a:r>
              <a:rPr lang="vi-VN" dirty="0"/>
              <a:t>kao alternativa verskoj nastavi. Ovo je dovelo do nepotrebne polarizacije </a:t>
            </a:r>
            <a:r>
              <a:rPr lang="vi-VN" dirty="0" smtClean="0"/>
              <a:t>građanskih</a:t>
            </a:r>
            <a:r>
              <a:rPr lang="sr-Latn-RS" dirty="0" smtClean="0"/>
              <a:t> i </a:t>
            </a:r>
            <a:r>
              <a:rPr lang="sr-Latn-RS" dirty="0"/>
              <a:t>tradicionalnih vrednosti i opredeljenja i nedoumice jednog broja roditelja </a:t>
            </a:r>
            <a:r>
              <a:rPr lang="sr-Latn-RS" dirty="0" smtClean="0"/>
              <a:t>i učenika </a:t>
            </a:r>
            <a:r>
              <a:rPr lang="sr-Latn-RS" dirty="0"/>
              <a:t>oko toga koji je izbor bolji. </a:t>
            </a:r>
            <a:endParaRPr lang="sr-Latn-RS" dirty="0" smtClean="0"/>
          </a:p>
          <a:p>
            <a:r>
              <a:rPr lang="sr-Latn-RS" dirty="0" smtClean="0"/>
              <a:t>Nepovoljnim </a:t>
            </a:r>
            <a:r>
              <a:rPr lang="sr-Latn-RS" dirty="0"/>
              <a:t>okolnostima može se smatrati i to </a:t>
            </a:r>
            <a:r>
              <a:rPr lang="sr-Latn-RS" dirty="0" smtClean="0"/>
              <a:t>što se </a:t>
            </a:r>
            <a:r>
              <a:rPr lang="sr-Latn-RS" dirty="0"/>
              <a:t>manje vrednuju školski predmeti koji se ne ocenjuju brojčano u odnosu na one </a:t>
            </a:r>
            <a:r>
              <a:rPr lang="sr-Latn-RS" dirty="0" smtClean="0"/>
              <a:t>koji doprinose </a:t>
            </a:r>
            <a:r>
              <a:rPr lang="sr-Latn-RS" dirty="0"/>
              <a:t>školskom uspehu, zatim je to i heterogenost u pogledu bazičnog </a:t>
            </a:r>
            <a:r>
              <a:rPr lang="sr-Latn-RS" dirty="0" smtClean="0"/>
              <a:t>obrazovanja nastavnika </a:t>
            </a:r>
            <a:r>
              <a:rPr lang="sr-Latn-RS" dirty="0"/>
              <a:t>koji ga predaju, a time i nedovoljna kompetentnost nekih od njih, i </a:t>
            </a:r>
            <a:r>
              <a:rPr lang="sr-Latn-RS" dirty="0" smtClean="0"/>
              <a:t>razvijanje predmeta </a:t>
            </a:r>
            <a:r>
              <a:rPr lang="sr-Latn-RS" dirty="0"/>
              <a:t>uporedo sa njegovom primenom u školi.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04728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Problemi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Uvid u ciljeve i nastavne sadržaje ovog predmeta pokazuje da su </a:t>
            </a:r>
            <a:r>
              <a:rPr lang="sr-Latn-RS" dirty="0" smtClean="0"/>
              <a:t>postavljeni </a:t>
            </a:r>
            <a:r>
              <a:rPr lang="vi-VN" dirty="0" smtClean="0"/>
              <a:t>ambiciozni </a:t>
            </a:r>
            <a:r>
              <a:rPr lang="vi-VN" dirty="0"/>
              <a:t>ciljevi, a da planirani sadržaji i predviđeni fond časova ne </a:t>
            </a:r>
            <a:r>
              <a:rPr lang="vi-VN" dirty="0" smtClean="0"/>
              <a:t>omogućuju</a:t>
            </a:r>
            <a:r>
              <a:rPr lang="sr-Latn-RS" dirty="0" smtClean="0"/>
              <a:t> </a:t>
            </a:r>
            <a:r>
              <a:rPr lang="vi-VN" dirty="0" smtClean="0"/>
              <a:t>ostvarivanje </a:t>
            </a:r>
            <a:r>
              <a:rPr lang="vi-VN" dirty="0"/>
              <a:t>svih postavljenih ciljeva i zadataka. </a:t>
            </a:r>
            <a:endParaRPr lang="sr-Latn-RS" dirty="0" smtClean="0"/>
          </a:p>
          <a:p>
            <a:r>
              <a:rPr lang="vi-VN" dirty="0" smtClean="0"/>
              <a:t>Istraživački </a:t>
            </a:r>
            <a:r>
              <a:rPr lang="vi-VN" dirty="0"/>
              <a:t>nalazi o realizaciji </a:t>
            </a:r>
            <a:r>
              <a:rPr lang="vi-VN" dirty="0" smtClean="0"/>
              <a:t>građanskog</a:t>
            </a:r>
            <a:r>
              <a:rPr lang="sr-Latn-RS" dirty="0" smtClean="0"/>
              <a:t> vaspitanja </a:t>
            </a:r>
            <a:r>
              <a:rPr lang="sr-Latn-RS" dirty="0"/>
              <a:t>u osnovnim i srednjim školama ukazuju da je neophodno </a:t>
            </a:r>
            <a:r>
              <a:rPr lang="sr-Latn-RS" dirty="0" smtClean="0"/>
              <a:t>stvoriti povoljnije </a:t>
            </a:r>
            <a:r>
              <a:rPr lang="sr-Latn-RS" dirty="0"/>
              <a:t>uslove za rad i napraviti bolju organizaciju i to redefinisanjem nastavnih </a:t>
            </a:r>
            <a:r>
              <a:rPr lang="sr-Latn-RS" dirty="0" smtClean="0"/>
              <a:t>sadržaja koji </a:t>
            </a:r>
            <a:r>
              <a:rPr lang="sr-Latn-RS" dirty="0"/>
              <a:t>bi bili u većoj meri u skladu sa potrebama i mogućnostima učenika. </a:t>
            </a:r>
            <a:r>
              <a:rPr lang="sr-Latn-RS" dirty="0" smtClean="0"/>
              <a:t>Naravno potrebno </a:t>
            </a:r>
            <a:r>
              <a:rPr lang="sr-Latn-RS" dirty="0"/>
              <a:t>je i dalje stručno usavršavanje nastavnika. Prema podacima iz </a:t>
            </a:r>
            <a:r>
              <a:rPr lang="sr-Latn-RS" dirty="0" smtClean="0"/>
              <a:t>evaluativnih </a:t>
            </a:r>
            <a:r>
              <a:rPr lang="vi-VN" dirty="0" smtClean="0"/>
              <a:t>studija</a:t>
            </a:r>
            <a:r>
              <a:rPr lang="vi-VN" dirty="0"/>
              <a:t>, nastava građanskog vaspitanja pre svega doprinosi razumevanju sopstvenih </a:t>
            </a:r>
            <a:r>
              <a:rPr lang="vi-VN" dirty="0" smtClean="0"/>
              <a:t>potreba</a:t>
            </a:r>
            <a:r>
              <a:rPr lang="sr-Latn-RS" dirty="0" smtClean="0"/>
              <a:t> i </a:t>
            </a:r>
            <a:r>
              <a:rPr lang="sr-Latn-RS" dirty="0"/>
              <a:t>potreba drugih, povećanju komunikacijskih veština, toleranciji na različitosti.</a:t>
            </a:r>
          </a:p>
          <a:p>
            <a:r>
              <a:rPr lang="sr-Latn-RS" dirty="0"/>
              <a:t>Razvoj socijalnih kompetencija i vrednosti učenika nesumnjivo su poželjni </a:t>
            </a:r>
            <a:r>
              <a:rPr lang="sr-Latn-RS" dirty="0" smtClean="0"/>
              <a:t>vaspitni uticaji </a:t>
            </a:r>
            <a:r>
              <a:rPr lang="sr-Latn-RS" dirty="0"/>
              <a:t>ovog predmeta, ali se postavlja pitanje da li je to dovoljno za aktivno, </a:t>
            </a:r>
            <a:r>
              <a:rPr lang="sr-Latn-RS" dirty="0" smtClean="0"/>
              <a:t>odgovorno i </a:t>
            </a:r>
            <a:r>
              <a:rPr lang="sr-Latn-RS" dirty="0"/>
              <a:t>kompetentno učešće u društvenom životu.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9674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Obrazovanje za demokratiju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Inovacioni pristup teoriji i praksi vaspitanja i obrazovanja.</a:t>
            </a:r>
          </a:p>
          <a:p>
            <a:r>
              <a:rPr lang="sr-Latn-RS" dirty="0" smtClean="0"/>
              <a:t>Fokus: zaštita ljudskih prava, participacija, odgovornost mladih građana u izgradnji i očuvanju temeljnih vrednosti evropske demokratije.</a:t>
            </a:r>
          </a:p>
          <a:p>
            <a:r>
              <a:rPr lang="sr-Latn-RS" dirty="0" smtClean="0"/>
              <a:t>Projekat „Vaspitanje i obrazovanje za demokratsko građanstvo“ 1997.- 2000. u Evropi.</a:t>
            </a:r>
          </a:p>
          <a:p>
            <a:r>
              <a:rPr lang="sr-Latn-RS" dirty="0" smtClean="0"/>
              <a:t>Određenje: multidimenzionalni sklop inventivnih, vaspitno- obrazovnih postupaka sa svrhom pripreme učenika, mladih i odraslih za aktivno, kreativno i odgovorno učestvovanje u procesu demokratskog odlučivanja.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93096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Nedogmatsko mišljenje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/>
              <a:t>Vaspitanje za demokratiju zahteva razvijanje određenih karakteristika </a:t>
            </a:r>
            <a:r>
              <a:rPr lang="vi-VN" dirty="0" smtClean="0"/>
              <a:t>ličnosti,</a:t>
            </a:r>
            <a:r>
              <a:rPr lang="sr-Latn-RS" dirty="0" smtClean="0"/>
              <a:t> stavova </a:t>
            </a:r>
            <a:r>
              <a:rPr lang="sr-Latn-RS" dirty="0"/>
              <a:t>i vrednosti kao što su autonomija, nedogmatsko mišljenje, tolerancija, </a:t>
            </a:r>
            <a:r>
              <a:rPr lang="sr-Latn-RS" dirty="0" smtClean="0"/>
              <a:t>pravednost, </a:t>
            </a:r>
            <a:r>
              <a:rPr lang="nn-NO" dirty="0" smtClean="0"/>
              <a:t>kooperativnost </a:t>
            </a:r>
            <a:r>
              <a:rPr lang="nn-NO" dirty="0"/>
              <a:t>i odgovnornost</a:t>
            </a:r>
            <a:r>
              <a:rPr lang="nn-NO" dirty="0" smtClean="0"/>
              <a:t>.</a:t>
            </a:r>
            <a:endParaRPr lang="sr-Latn-RS" dirty="0" smtClean="0"/>
          </a:p>
          <a:p>
            <a:r>
              <a:rPr lang="nn-NO" dirty="0" smtClean="0"/>
              <a:t>Učenje </a:t>
            </a:r>
            <a:r>
              <a:rPr lang="nn-NO" dirty="0"/>
              <a:t>kako se tolerišu nesaglasne ideje i </a:t>
            </a:r>
            <a:r>
              <a:rPr lang="nn-NO" dirty="0" smtClean="0"/>
              <a:t>stavovi</a:t>
            </a:r>
            <a:r>
              <a:rPr lang="sr-Latn-RS" dirty="0" smtClean="0"/>
              <a:t> u </a:t>
            </a:r>
            <a:r>
              <a:rPr lang="sr-Latn-RS" dirty="0"/>
              <a:t>odnosu na sopstvene doprinosi razvijanju fleksibilnog, nedogmatskog mišljenja, </a:t>
            </a:r>
            <a:r>
              <a:rPr lang="sr-Latn-RS" dirty="0" smtClean="0"/>
              <a:t>što </a:t>
            </a:r>
            <a:r>
              <a:rPr lang="sv-SE" dirty="0" smtClean="0"/>
              <a:t>predstavlja </a:t>
            </a:r>
            <a:r>
              <a:rPr lang="sv-SE" dirty="0"/>
              <a:t>jednu od bitnih karakteristika demokratske ličnosti. Nedogmatsko </a:t>
            </a:r>
            <a:r>
              <a:rPr lang="sv-SE" dirty="0" smtClean="0"/>
              <a:t>mišljenje</a:t>
            </a:r>
            <a:r>
              <a:rPr lang="sr-Latn-RS" dirty="0" smtClean="0"/>
              <a:t> </a:t>
            </a:r>
            <a:r>
              <a:rPr lang="vi-VN" dirty="0" smtClean="0"/>
              <a:t>moguće </a:t>
            </a:r>
            <a:r>
              <a:rPr lang="vi-VN" dirty="0"/>
              <a:t>je razvijati ako se problematizuju određena gledišta i razmatraju </a:t>
            </a:r>
            <a:r>
              <a:rPr lang="vi-VN" dirty="0" smtClean="0"/>
              <a:t>kontroverzne</a:t>
            </a:r>
            <a:r>
              <a:rPr lang="sr-Latn-RS" dirty="0" smtClean="0"/>
              <a:t> teme </a:t>
            </a:r>
            <a:r>
              <a:rPr lang="sr-Latn-RS" dirty="0"/>
              <a:t>i argumentacija za različite stavove. Prihvatanje pluraliteta ideja jeste </a:t>
            </a:r>
            <a:r>
              <a:rPr lang="sr-Latn-RS" dirty="0" smtClean="0"/>
              <a:t>osnovna pretpostavka </a:t>
            </a:r>
            <a:r>
              <a:rPr lang="sr-Latn-RS" dirty="0"/>
              <a:t>demokratske komunikacije i uslov za stvaranje demokratske klime u društvu.</a:t>
            </a:r>
          </a:p>
          <a:p>
            <a:r>
              <a:rPr lang="sr-Latn-RS" dirty="0"/>
              <a:t>Demokratsku vrednost tolerancije razlika moguće je razvijati tako što se </a:t>
            </a:r>
            <a:r>
              <a:rPr lang="sr-Latn-RS" dirty="0" smtClean="0"/>
              <a:t>učenici uče </a:t>
            </a:r>
            <a:r>
              <a:rPr lang="sr-Latn-RS" dirty="0"/>
              <a:t>da uvažavaju činjenice, vode računa o izvorima podataka, agrumentuju svoje </a:t>
            </a:r>
            <a:r>
              <a:rPr lang="sr-Latn-RS" dirty="0" smtClean="0"/>
              <a:t>stavove, </a:t>
            </a:r>
            <a:r>
              <a:rPr lang="pt-BR" dirty="0" smtClean="0"/>
              <a:t>uvažavaju </a:t>
            </a:r>
            <a:r>
              <a:rPr lang="pt-BR" dirty="0"/>
              <a:t>razumnu argumentaciju za drugačija gledišta, a istovremeno se ti </a:t>
            </a:r>
            <a:r>
              <a:rPr lang="pt-BR" dirty="0" smtClean="0"/>
              <a:t>principi</a:t>
            </a:r>
            <a:r>
              <a:rPr lang="sr-Latn-RS" dirty="0" smtClean="0"/>
              <a:t> praktikuju </a:t>
            </a:r>
            <a:r>
              <a:rPr lang="sr-Latn-RS" dirty="0"/>
              <a:t>u </a:t>
            </a:r>
            <a:r>
              <a:rPr lang="sr-Latn-RS" dirty="0" smtClean="0"/>
              <a:t>školi.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0637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Ciljevi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1. Škola treba da bude mesto gde će se podsticati i sticati lično iskustvo u demokratskim postupcima. Institucionalni uslovi za učestvovanje, dijalog, konsenzus, nenasilno rešavanje sukoba, komunikaciju i interakciju, uspostavljanje kulture prava i odgovornosti.</a:t>
            </a:r>
          </a:p>
          <a:p>
            <a:r>
              <a:rPr lang="sr-Latn-RS" dirty="0" smtClean="0"/>
              <a:t>2. Moralno vaspitanje, gde se ističe afektivna dimenzija razvoja moralnih osobina: prihvatanje demokratskih vrednosti i ponašanje u skladu sa njima.</a:t>
            </a:r>
          </a:p>
          <a:p>
            <a:r>
              <a:rPr lang="sr-Latn-RS" dirty="0" smtClean="0"/>
              <a:t>3. Intelektualno vaspitanje, podsticanje kognitivne (znanje, usvajanje pojmova, razumevanje pojmova, sistema i odnosa) i socijalne dimenzije razvoja pojedinca (celoživotno učestvovanje u demokratskim promenama, razvoj sposobnosti i veština).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126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Ciljevi</a:t>
            </a: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8819370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306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Škola i vaspitanje i obrazovanje za demokratiju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Prednosti:</a:t>
            </a:r>
          </a:p>
          <a:p>
            <a:r>
              <a:rPr lang="sr-Latn-RS" dirty="0" smtClean="0"/>
              <a:t>1. Poboljšava discipninu: učenici kojima se pokloni poverenje postaju mnogo odgovorniji.</a:t>
            </a:r>
          </a:p>
          <a:p>
            <a:r>
              <a:rPr lang="sr-Latn-RS" dirty="0" smtClean="0"/>
              <a:t>2. Poboljšava učenje: više slobode učenicima da odaberu svoj način učenja i donekle šta će učiti, zbog te slobode izbora učenici su samouvereniji.</a:t>
            </a:r>
          </a:p>
          <a:p>
            <a:r>
              <a:rPr lang="sr-Latn-RS" dirty="0" smtClean="0"/>
              <a:t>3. Smanjuje sukobe: osećanje uzajamnog poštovanja, manje sukoba, vršnjačkog nasilja, netrpeljivosti. Diskriminacije.</a:t>
            </a:r>
          </a:p>
          <a:p>
            <a:r>
              <a:rPr lang="sr-Latn-RS" dirty="0" smtClean="0"/>
              <a:t>4. Osiguranje trajne demokratije u budućnosti: učenje odgovornosti, putem konkretnog učestvovanja u životu škole.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9461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Načini ostvarivanja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Obrazovanje za demokratiju ostvaruje se na više načina. Prvo, u školi se </a:t>
            </a:r>
            <a:r>
              <a:rPr lang="sr-Latn-RS" dirty="0" smtClean="0"/>
              <a:t>stiču znanja </a:t>
            </a:r>
            <a:r>
              <a:rPr lang="sr-Latn-RS" dirty="0"/>
              <a:t>o demokratiji i formiraju stavovi o različitim aspektima društvene stvarnosti.</a:t>
            </a:r>
          </a:p>
          <a:p>
            <a:r>
              <a:rPr lang="vi-VN" dirty="0"/>
              <a:t>Takođe, školske situacije omogućavaju da učenici neposredno učestvuju u </a:t>
            </a:r>
            <a:r>
              <a:rPr lang="vi-VN" dirty="0" smtClean="0"/>
              <a:t>odlučivanju</a:t>
            </a:r>
            <a:r>
              <a:rPr lang="sr-Latn-RS" dirty="0" smtClean="0"/>
              <a:t> o </a:t>
            </a:r>
            <a:r>
              <a:rPr lang="sr-Latn-RS" dirty="0"/>
              <a:t>organizovanju školskog života, vežbajući, stičući i razvijajući veštine </a:t>
            </a:r>
            <a:r>
              <a:rPr lang="sr-Latn-RS" dirty="0" smtClean="0"/>
              <a:t>demokratskog odlučivanja</a:t>
            </a:r>
            <a:r>
              <a:rPr lang="sr-Latn-RS" dirty="0"/>
              <a:t>. </a:t>
            </a:r>
            <a:endParaRPr lang="sr-Latn-RS" dirty="0" smtClean="0"/>
          </a:p>
          <a:p>
            <a:r>
              <a:rPr lang="sr-Latn-RS" dirty="0" smtClean="0"/>
              <a:t>Pored </a:t>
            </a:r>
            <a:r>
              <a:rPr lang="sr-Latn-RS" dirty="0"/>
              <a:t>uticaja obrazovnih sadržaja pojedinih školskih predmeta, </a:t>
            </a:r>
            <a:r>
              <a:rPr lang="sr-Latn-RS" dirty="0" smtClean="0"/>
              <a:t>razvoju demokratske </a:t>
            </a:r>
            <a:r>
              <a:rPr lang="sr-Latn-RS" dirty="0"/>
              <a:t>orijentacije učenika doprinose metode i oblici nastavnog rada, ličnost </a:t>
            </a:r>
            <a:r>
              <a:rPr lang="sr-Latn-RS" dirty="0" smtClean="0"/>
              <a:t>nastavnika, organizacija </a:t>
            </a:r>
            <a:r>
              <a:rPr lang="sr-Latn-RS" dirty="0"/>
              <a:t>školskog života i psihosocijalna klima škole u celini.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6623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Demokratska ličnost učenika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Važan cilj savremene škole jeste obrazovanje mladih za demokratiju i život </a:t>
            </a:r>
            <a:r>
              <a:rPr lang="sr-Latn-RS" dirty="0" smtClean="0"/>
              <a:t>u </a:t>
            </a:r>
            <a:r>
              <a:rPr lang="vi-VN" dirty="0" smtClean="0"/>
              <a:t>građanskom </a:t>
            </a:r>
            <a:r>
              <a:rPr lang="vi-VN" dirty="0"/>
              <a:t>društvu, čiji rezultat treba da bude razvoj </a:t>
            </a:r>
            <a:r>
              <a:rPr lang="vi-VN" dirty="0">
                <a:solidFill>
                  <a:srgbClr val="C00000"/>
                </a:solidFill>
              </a:rPr>
              <a:t>demokratske ličnosti učenika</a:t>
            </a:r>
            <a:r>
              <a:rPr lang="vi-VN" dirty="0"/>
              <a:t>.</a:t>
            </a:r>
          </a:p>
          <a:p>
            <a:r>
              <a:rPr lang="sr-Latn-RS" dirty="0"/>
              <a:t>Jedan od preduslova za razvoj demokratske ličnosti i demokratskog ponašanja </a:t>
            </a:r>
            <a:r>
              <a:rPr lang="sr-Latn-RS" dirty="0" smtClean="0"/>
              <a:t>jeste razvoj </a:t>
            </a:r>
            <a:r>
              <a:rPr lang="sr-Latn-RS" dirty="0"/>
              <a:t>prosocijalnih vrednosti. </a:t>
            </a:r>
            <a:endParaRPr lang="sr-Latn-RS" dirty="0" smtClean="0"/>
          </a:p>
          <a:p>
            <a:r>
              <a:rPr lang="sr-Latn-RS" dirty="0" smtClean="0"/>
              <a:t>Značajan </a:t>
            </a:r>
            <a:r>
              <a:rPr lang="sr-Latn-RS" dirty="0"/>
              <a:t>motiv prosocijalnog ponašanja jeste </a:t>
            </a:r>
            <a:r>
              <a:rPr lang="sr-Latn-RS" dirty="0" smtClean="0"/>
              <a:t>socijalna odgovornost</a:t>
            </a:r>
            <a:r>
              <a:rPr lang="sr-Latn-RS" dirty="0"/>
              <a:t>, koja uključuje osećanje lične odgovornosti za sopstvene postupke i </a:t>
            </a:r>
            <a:r>
              <a:rPr lang="sr-Latn-RS" dirty="0" smtClean="0"/>
              <a:t>njihove posledice </a:t>
            </a:r>
            <a:r>
              <a:rPr lang="sr-Latn-RS" dirty="0"/>
              <a:t>po </a:t>
            </a:r>
            <a:r>
              <a:rPr lang="sr-Latn-RS" dirty="0" smtClean="0"/>
              <a:t>druge.</a:t>
            </a:r>
          </a:p>
          <a:p>
            <a:r>
              <a:rPr lang="sr-Latn-RS" dirty="0"/>
              <a:t>U</a:t>
            </a:r>
            <a:r>
              <a:rPr lang="vi-VN" dirty="0" smtClean="0"/>
              <a:t>čenike </a:t>
            </a:r>
            <a:r>
              <a:rPr lang="vi-VN" dirty="0"/>
              <a:t>koji prihvataju </a:t>
            </a:r>
            <a:r>
              <a:rPr lang="vi-VN" dirty="0" smtClean="0"/>
              <a:t>demokratske</a:t>
            </a:r>
            <a:r>
              <a:rPr lang="sr-Latn-RS" dirty="0" smtClean="0"/>
              <a:t> vrednosti </a:t>
            </a:r>
            <a:r>
              <a:rPr lang="sr-Latn-RS" dirty="0"/>
              <a:t>karakteriše tolerancija, neautoritarnost i nekonformizam, dok je </a:t>
            </a:r>
            <a:r>
              <a:rPr lang="sr-Latn-RS" dirty="0" smtClean="0"/>
              <a:t>demokratska orijentacija </a:t>
            </a:r>
            <a:r>
              <a:rPr lang="sr-Latn-RS" dirty="0"/>
              <a:t>negativno povezana sa autoritarnošću i konformizmom</a:t>
            </a:r>
            <a:r>
              <a:rPr lang="sr-Latn-RS" dirty="0" smtClean="0"/>
              <a:t>.</a:t>
            </a:r>
            <a:endParaRPr lang="sr-Latn-RS" dirty="0"/>
          </a:p>
          <a:p>
            <a:r>
              <a:rPr lang="sr-Latn-RS" dirty="0"/>
              <a:t>N</a:t>
            </a:r>
            <a:r>
              <a:rPr lang="sr-Latn-RS" dirty="0" smtClean="0"/>
              <a:t>ekritičko </a:t>
            </a:r>
            <a:r>
              <a:rPr lang="sr-Latn-RS" dirty="0"/>
              <a:t>pokoravanje autoritetu i prihvatanje mišljenja većine </a:t>
            </a:r>
            <a:r>
              <a:rPr lang="sr-Latn-RS" dirty="0" smtClean="0"/>
              <a:t>predstavlja ozbiljnu </a:t>
            </a:r>
            <a:r>
              <a:rPr lang="sr-Latn-RS" dirty="0"/>
              <a:t>smetnju razvoju demokratskih vrednosti i ispoljavanju demokratskih </a:t>
            </a:r>
            <a:r>
              <a:rPr lang="sr-Latn-RS" dirty="0" smtClean="0"/>
              <a:t>oblika ponašanja</a:t>
            </a:r>
            <a:r>
              <a:rPr lang="sr-Latn-RS" dirty="0"/>
              <a:t>. </a:t>
            </a:r>
            <a:endParaRPr lang="sr-Latn-RS" dirty="0" smtClean="0"/>
          </a:p>
          <a:p>
            <a:r>
              <a:rPr lang="sr-Latn-RS" dirty="0"/>
              <a:t>R</a:t>
            </a:r>
            <a:r>
              <a:rPr lang="sr-Latn-RS" dirty="0" smtClean="0"/>
              <a:t>azvijanje </a:t>
            </a:r>
            <a:r>
              <a:rPr lang="sr-Latn-RS" dirty="0"/>
              <a:t>autonomne ličnosti otporne na socijalne pritiske i </a:t>
            </a:r>
            <a:r>
              <a:rPr lang="sr-Latn-RS" dirty="0" smtClean="0"/>
              <a:t>uticaje autoriteta </a:t>
            </a:r>
            <a:r>
              <a:rPr lang="sr-Latn-RS" dirty="0"/>
              <a:t>jedan od ključnih ciljeva vaspitanja za demokratiju.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6237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Autonomna ličnost učenika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Doprinos škole razvoju autonomije učenika u velikoj meri zavisi od </a:t>
            </a:r>
            <a:r>
              <a:rPr lang="sr-Latn-RS" dirty="0" smtClean="0"/>
              <a:t>nastavnika i </a:t>
            </a:r>
            <a:r>
              <a:rPr lang="sr-Latn-RS" dirty="0"/>
              <a:t>ciljeva koje oni postavljaju pred svoj rad. Podaci o očekivanjima nastavnika u </a:t>
            </a:r>
            <a:r>
              <a:rPr lang="sr-Latn-RS" dirty="0" smtClean="0"/>
              <a:t>pogledu razvijanja </a:t>
            </a:r>
            <a:r>
              <a:rPr lang="sr-Latn-RS" dirty="0"/>
              <a:t>poželjnih osobina i vrednosti kod učenika ukazuju na njihovu </a:t>
            </a:r>
            <a:r>
              <a:rPr lang="sr-Latn-RS" dirty="0" smtClean="0"/>
              <a:t>orijentisanost ka </a:t>
            </a:r>
            <a:r>
              <a:rPr lang="sr-Latn-RS" dirty="0"/>
              <a:t>razvoju </a:t>
            </a:r>
            <a:r>
              <a:rPr lang="sr-Latn-RS" dirty="0">
                <a:solidFill>
                  <a:srgbClr val="C00000"/>
                </a:solidFill>
              </a:rPr>
              <a:t>autonomne </a:t>
            </a:r>
            <a:r>
              <a:rPr lang="sr-Latn-RS" dirty="0" smtClean="0">
                <a:solidFill>
                  <a:srgbClr val="C00000"/>
                </a:solidFill>
              </a:rPr>
              <a:t>ličnosti</a:t>
            </a:r>
            <a:r>
              <a:rPr lang="sr-Latn-RS" dirty="0" smtClean="0"/>
              <a:t>. </a:t>
            </a:r>
          </a:p>
          <a:p>
            <a:r>
              <a:rPr lang="sr-Latn-RS" dirty="0" smtClean="0"/>
              <a:t>Hijerarhija</a:t>
            </a:r>
            <a:r>
              <a:rPr lang="sr-Latn-RS" dirty="0"/>
              <a:t> </a:t>
            </a:r>
            <a:r>
              <a:rPr lang="sr-Latn-RS" dirty="0" smtClean="0"/>
              <a:t>vrednosti </a:t>
            </a:r>
            <a:r>
              <a:rPr lang="sr-Latn-RS" dirty="0"/>
              <a:t>ispitivanih nastavnika pokazuje da oni u najvećoj meri kao poželjne </a:t>
            </a:r>
            <a:r>
              <a:rPr lang="sr-Latn-RS" dirty="0" smtClean="0"/>
              <a:t>označavaju osobine </a:t>
            </a:r>
            <a:r>
              <a:rPr lang="sr-Latn-RS" dirty="0"/>
              <a:t>autonomnog ponašanja učenika kao što su samostalnost u mišljenju i </a:t>
            </a:r>
            <a:r>
              <a:rPr lang="sr-Latn-RS" dirty="0" smtClean="0"/>
              <a:t>odlučivanju, prihvatanje </a:t>
            </a:r>
            <a:r>
              <a:rPr lang="sr-Latn-RS" dirty="0"/>
              <a:t>odgovornosti, tačnost, realno procenjivanje sebe i drugih. </a:t>
            </a:r>
            <a:endParaRPr lang="sr-Latn-RS" dirty="0" smtClean="0"/>
          </a:p>
          <a:p>
            <a:r>
              <a:rPr lang="sr-Latn-RS" dirty="0" smtClean="0"/>
              <a:t>Na</a:t>
            </a:r>
            <a:r>
              <a:rPr lang="sr-Latn-RS" dirty="0"/>
              <a:t> </a:t>
            </a:r>
            <a:r>
              <a:rPr lang="sr-Latn-RS" dirty="0" smtClean="0"/>
              <a:t>drugoj </a:t>
            </a:r>
            <a:r>
              <a:rPr lang="sr-Latn-RS" dirty="0"/>
              <a:t>strani, konformističke vrednosti i ponašanje češće se ocenjuju kao nepoželjni.</a:t>
            </a:r>
          </a:p>
          <a:p>
            <a:r>
              <a:rPr lang="sr-Latn-RS" dirty="0"/>
              <a:t>D</a:t>
            </a:r>
            <a:r>
              <a:rPr lang="sr-Latn-RS" dirty="0" smtClean="0"/>
              <a:t>a </a:t>
            </a:r>
            <a:r>
              <a:rPr lang="sr-Latn-RS" dirty="0"/>
              <a:t>li se u školi zaista podstiče autonomija učenika, odnosno </a:t>
            </a:r>
            <a:r>
              <a:rPr lang="sr-Latn-RS" dirty="0" smtClean="0"/>
              <a:t>koliko način </a:t>
            </a:r>
            <a:r>
              <a:rPr lang="sr-Latn-RS" dirty="0"/>
              <a:t>rada i organizacije školskog života to omogućuju.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7945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Aktivno učešće učenika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sz="2900" dirty="0"/>
              <a:t>Aktivno učešće učenika u životu škole i odlučivanju predstavlja jedan od </a:t>
            </a:r>
            <a:r>
              <a:rPr lang="sr-Latn-RS" sz="2900" dirty="0" smtClean="0"/>
              <a:t>načina </a:t>
            </a:r>
            <a:r>
              <a:rPr lang="pl-PL" sz="2900" dirty="0" smtClean="0"/>
              <a:t>za </a:t>
            </a:r>
            <a:r>
              <a:rPr lang="pl-PL" sz="2900" dirty="0"/>
              <a:t>podsticanje autonomije i odgovornosti učenika. Za to postoje mogućnosti ali</a:t>
            </a:r>
          </a:p>
          <a:p>
            <a:r>
              <a:rPr lang="sr-Latn-RS" sz="2900" dirty="0"/>
              <a:t>istraživanja pokazuju da te mogućnosti nisu </a:t>
            </a:r>
            <a:r>
              <a:rPr lang="sr-Latn-RS" sz="2900" dirty="0" smtClean="0"/>
              <a:t>iskorišćene. </a:t>
            </a:r>
          </a:p>
          <a:p>
            <a:r>
              <a:rPr lang="sr-Latn-RS" sz="2900" dirty="0"/>
              <a:t>U</a:t>
            </a:r>
            <a:r>
              <a:rPr lang="sr-Latn-RS" sz="2900" dirty="0" smtClean="0"/>
              <a:t>čenici </a:t>
            </a:r>
            <a:r>
              <a:rPr lang="sr-Latn-RS" sz="2900" dirty="0"/>
              <a:t>ne mogu da saopšte svoje </a:t>
            </a:r>
            <a:r>
              <a:rPr lang="sr-Latn-RS" sz="2900" dirty="0" smtClean="0"/>
              <a:t>ideje, </a:t>
            </a:r>
            <a:r>
              <a:rPr lang="vi-VN" sz="2900" dirty="0" smtClean="0"/>
              <a:t>predloge </a:t>
            </a:r>
            <a:r>
              <a:rPr lang="vi-VN" sz="2900" dirty="0"/>
              <a:t>i primedbe u vezi sa događanjima u školi, što dovodi do njihovog nezadovoljstva.</a:t>
            </a:r>
          </a:p>
          <a:p>
            <a:r>
              <a:rPr lang="sr-Latn-RS" sz="2900" dirty="0"/>
              <a:t>Ispitani učenici su zainteresovani za organizaciju kulturno-zabavnih i rekreativnih</a:t>
            </a:r>
          </a:p>
          <a:p>
            <a:r>
              <a:rPr lang="sr-Latn-RS" sz="2900" dirty="0"/>
              <a:t>aktivnosti, kao i da učestvuju u osmišljavanju rasporeda časova, dužine školskog dana </a:t>
            </a:r>
            <a:r>
              <a:rPr lang="sr-Latn-RS" sz="2900" dirty="0" smtClean="0"/>
              <a:t>i odmora</a:t>
            </a:r>
            <a:r>
              <a:rPr lang="sr-Latn-RS" sz="2900" dirty="0"/>
              <a:t>, sadržaja školskog pravilnika, a to podržava i veliki broj nastavnika</a:t>
            </a:r>
            <a:r>
              <a:rPr lang="sr-Latn-RS" sz="2900" dirty="0" smtClean="0"/>
              <a:t>.</a:t>
            </a:r>
          </a:p>
          <a:p>
            <a:r>
              <a:rPr lang="sr-Latn-RS" sz="2900" dirty="0"/>
              <a:t>U</a:t>
            </a:r>
            <a:r>
              <a:rPr lang="sr-Latn-RS" sz="2900" dirty="0" smtClean="0"/>
              <a:t> </a:t>
            </a:r>
            <a:r>
              <a:rPr lang="sr-Latn-RS" sz="2900" dirty="0"/>
              <a:t>neposrednom radu sa učenicima nastavnici </a:t>
            </a:r>
            <a:r>
              <a:rPr lang="sr-Latn-RS" sz="2900" dirty="0" smtClean="0"/>
              <a:t>nisu spremni </a:t>
            </a:r>
            <a:r>
              <a:rPr lang="sr-Latn-RS" sz="2900" dirty="0"/>
              <a:t>da diskutuju o osetljivim temama sa kojima učenici ne znaju kako da se </a:t>
            </a:r>
            <a:r>
              <a:rPr lang="sr-Latn-RS" sz="2900" dirty="0" smtClean="0"/>
              <a:t>izbore (kao </a:t>
            </a:r>
            <a:r>
              <a:rPr lang="sr-Latn-RS" sz="2900" dirty="0"/>
              <a:t>što su aktuelna politička i društvena pitanja, verska i nacionalna netrpeljivost, neprikladno</a:t>
            </a:r>
          </a:p>
          <a:p>
            <a:r>
              <a:rPr lang="sr-Latn-RS" sz="2900" dirty="0"/>
              <a:t>ponašanje nastavnika, porodični i lični problemi učenika). </a:t>
            </a:r>
            <a:endParaRPr lang="sr-Latn-RS" sz="2900" dirty="0" smtClean="0"/>
          </a:p>
          <a:p>
            <a:r>
              <a:rPr lang="sr-Latn-RS" sz="2900" dirty="0" smtClean="0"/>
              <a:t>Škola </a:t>
            </a:r>
            <a:r>
              <a:rPr lang="sr-Latn-RS" sz="2900" dirty="0"/>
              <a:t>na ovaj </a:t>
            </a:r>
            <a:r>
              <a:rPr lang="sr-Latn-RS" sz="2900" dirty="0" smtClean="0"/>
              <a:t>način </a:t>
            </a:r>
            <a:r>
              <a:rPr lang="it-IT" sz="2900" dirty="0" smtClean="0"/>
              <a:t>ne </a:t>
            </a:r>
            <a:r>
              <a:rPr lang="it-IT" sz="2900" dirty="0"/>
              <a:t>omogućuje učenicima da se suoče sa realnim društvenim i svakodnevnim </a:t>
            </a:r>
            <a:r>
              <a:rPr lang="it-IT" sz="2900" dirty="0" smtClean="0"/>
              <a:t>životnim</a:t>
            </a:r>
            <a:r>
              <a:rPr lang="sr-Latn-RS" sz="2900" dirty="0" smtClean="0"/>
              <a:t> problemima </a:t>
            </a:r>
            <a:r>
              <a:rPr lang="sr-Latn-RS" sz="2900" dirty="0"/>
              <a:t>i da izgrade kritički odnos prema stvarnosti koja ih okružuje</a:t>
            </a:r>
            <a:r>
              <a:rPr lang="sr-Latn-R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98329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</TotalTime>
  <Words>2241</Words>
  <Application>Microsoft Office PowerPoint</Application>
  <PresentationFormat>On-screen Show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Građansko vaspitanje 2</vt:lpstr>
      <vt:lpstr>Obrazovanje za demokratiju</vt:lpstr>
      <vt:lpstr>Ciljevi</vt:lpstr>
      <vt:lpstr>Ciljevi</vt:lpstr>
      <vt:lpstr>Škola i vaspitanje i obrazovanje za demokratiju</vt:lpstr>
      <vt:lpstr>Načini ostvarivanja</vt:lpstr>
      <vt:lpstr>Demokratska ličnost učenika</vt:lpstr>
      <vt:lpstr>Autonomna ličnost učenika</vt:lpstr>
      <vt:lpstr>Aktivno učešće učenika</vt:lpstr>
      <vt:lpstr>Odnos učenika i nastavnika</vt:lpstr>
      <vt:lpstr>Pravo i odgovornost</vt:lpstr>
      <vt:lpstr>Uloga vršnjaka</vt:lpstr>
      <vt:lpstr>Udžbenici</vt:lpstr>
      <vt:lpstr>Građansko obrazovanje</vt:lpstr>
      <vt:lpstr>Građansko vaspitanje</vt:lpstr>
      <vt:lpstr>GV u OŠ</vt:lpstr>
      <vt:lpstr>GV u SŠ</vt:lpstr>
      <vt:lpstr>Efekti i domet GV</vt:lpstr>
      <vt:lpstr>Problemi</vt:lpstr>
      <vt:lpstr>Nedogmatsko mišljenje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 2</dc:title>
  <dc:creator>User</dc:creator>
  <cp:lastModifiedBy>User</cp:lastModifiedBy>
  <cp:revision>6</cp:revision>
  <dcterms:created xsi:type="dcterms:W3CDTF">2014-02-27T10:38:44Z</dcterms:created>
  <dcterms:modified xsi:type="dcterms:W3CDTF">2014-02-27T11:35:29Z</dcterms:modified>
</cp:coreProperties>
</file>