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A937BEF-7A34-42E8-B4BE-2E896F902E2E}">
  <a:tblStyle styleId="{5A937BEF-7A34-42E8-B4BE-2E896F902E2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5170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- purp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4190775"/>
            <a:ext cx="56567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l">
              <a:spcBef>
                <a:spcPts val="0"/>
              </a:spcBef>
              <a:buSzPct val="100000"/>
              <a:defRPr sz="6000"/>
            </a:lvl2pPr>
            <a:lvl3pPr lvl="2" algn="l">
              <a:spcBef>
                <a:spcPts val="0"/>
              </a:spcBef>
              <a:buSzPct val="100000"/>
              <a:defRPr sz="6000"/>
            </a:lvl3pPr>
            <a:lvl4pPr lvl="3" algn="l">
              <a:spcBef>
                <a:spcPts val="0"/>
              </a:spcBef>
              <a:buSzPct val="100000"/>
              <a:defRPr sz="6000"/>
            </a:lvl4pPr>
            <a:lvl5pPr lvl="4" algn="l">
              <a:spcBef>
                <a:spcPts val="0"/>
              </a:spcBef>
              <a:buSzPct val="100000"/>
              <a:defRPr sz="6000"/>
            </a:lvl5pPr>
            <a:lvl6pPr lvl="5" algn="l">
              <a:spcBef>
                <a:spcPts val="0"/>
              </a:spcBef>
              <a:buSzPct val="100000"/>
              <a:defRPr sz="6000"/>
            </a:lvl6pPr>
            <a:lvl7pPr lvl="6" algn="l">
              <a:spcBef>
                <a:spcPts val="0"/>
              </a:spcBef>
              <a:buSzPct val="100000"/>
              <a:defRPr sz="6000"/>
            </a:lvl7pPr>
            <a:lvl8pPr lvl="7" algn="l">
              <a:spcBef>
                <a:spcPts val="0"/>
              </a:spcBef>
              <a:buSzPct val="100000"/>
              <a:defRPr sz="6000"/>
            </a:lvl8pPr>
            <a:lvl9pPr lvl="8" algn="l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39900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- ho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0"/>
            <a:ext cx="9144000" cy="1070399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1525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algn="l" rtl="0">
              <a:spcBef>
                <a:spcPts val="0"/>
              </a:spcBef>
              <a:defRPr/>
            </a:lvl2pPr>
            <a:lvl3pPr lvl="2" algn="l" rtl="0">
              <a:spcBef>
                <a:spcPts val="0"/>
              </a:spcBef>
              <a:defRPr/>
            </a:lvl3pPr>
            <a:lvl4pPr lvl="3" algn="l" rtl="0">
              <a:spcBef>
                <a:spcPts val="0"/>
              </a:spcBef>
              <a:defRPr/>
            </a:lvl4pPr>
            <a:lvl5pPr lvl="4" algn="l" rtl="0">
              <a:spcBef>
                <a:spcPts val="0"/>
              </a:spcBef>
              <a:defRPr/>
            </a:lvl5pPr>
            <a:lvl6pPr lvl="5" algn="l" rtl="0">
              <a:spcBef>
                <a:spcPts val="0"/>
              </a:spcBef>
              <a:defRPr/>
            </a:lvl6pPr>
            <a:lvl7pPr lvl="6" algn="l" rtl="0">
              <a:spcBef>
                <a:spcPts val="0"/>
              </a:spcBef>
              <a:defRPr/>
            </a:lvl7pPr>
            <a:lvl8pPr lvl="7" algn="l" rtl="0">
              <a:spcBef>
                <a:spcPts val="0"/>
              </a:spcBef>
              <a:defRPr/>
            </a:lvl8pPr>
            <a:lvl9pPr lvl="8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15250" y="1649100"/>
            <a:ext cx="7494900" cy="471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694184" y="556680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- co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1070399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11525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algn="l" rtl="0">
              <a:spcBef>
                <a:spcPts val="0"/>
              </a:spcBef>
              <a:defRPr/>
            </a:lvl2pPr>
            <a:lvl3pPr lvl="2" algn="l" rtl="0">
              <a:spcBef>
                <a:spcPts val="0"/>
              </a:spcBef>
              <a:defRPr/>
            </a:lvl3pPr>
            <a:lvl4pPr lvl="3" algn="l" rtl="0">
              <a:spcBef>
                <a:spcPts val="0"/>
              </a:spcBef>
              <a:defRPr/>
            </a:lvl4pPr>
            <a:lvl5pPr lvl="4" algn="l" rtl="0">
              <a:spcBef>
                <a:spcPts val="0"/>
              </a:spcBef>
              <a:defRPr/>
            </a:lvl5pPr>
            <a:lvl6pPr lvl="5" algn="l" rtl="0">
              <a:spcBef>
                <a:spcPts val="0"/>
              </a:spcBef>
              <a:defRPr/>
            </a:lvl6pPr>
            <a:lvl7pPr lvl="6" algn="l" rtl="0">
              <a:spcBef>
                <a:spcPts val="0"/>
              </a:spcBef>
              <a:defRPr/>
            </a:lvl7pPr>
            <a:lvl8pPr lvl="7" algn="l" rtl="0">
              <a:spcBef>
                <a:spcPts val="0"/>
              </a:spcBef>
              <a:defRPr/>
            </a:lvl8pPr>
            <a:lvl9pPr lvl="8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115250" y="1649100"/>
            <a:ext cx="7494900" cy="471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94184" y="556680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 - purp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1070399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585" y="523722"/>
            <a:ext cx="402566" cy="40256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115099" y="1676400"/>
            <a:ext cx="3355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73042" y="1676400"/>
            <a:ext cx="3355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- ho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1070399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115099" y="1676400"/>
            <a:ext cx="3355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73042" y="1676400"/>
            <a:ext cx="3355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694184" y="556680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- co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1070399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15099" y="1676400"/>
            <a:ext cx="3355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73042" y="1676400"/>
            <a:ext cx="3355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94184" y="556680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 - purp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1070399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15100" y="16764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3658942" y="16764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6202783" y="16764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94184" y="556680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- purp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6295100"/>
            <a:ext cx="9144000" cy="56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0" y="6247250"/>
            <a:ext cx="91440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- co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6295100"/>
            <a:ext cx="9144000" cy="56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6247250"/>
            <a:ext cx="9144000" cy="50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ho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ho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4190775"/>
            <a:ext cx="56567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algn="l" rtl="0">
              <a:spcBef>
                <a:spcPts val="0"/>
              </a:spcBef>
              <a:buSzPct val="100000"/>
              <a:defRPr sz="6000"/>
            </a:lvl2pPr>
            <a:lvl3pPr lvl="2" algn="l" rtl="0">
              <a:spcBef>
                <a:spcPts val="0"/>
              </a:spcBef>
              <a:buSzPct val="100000"/>
              <a:defRPr sz="6000"/>
            </a:lvl3pPr>
            <a:lvl4pPr lvl="3" algn="l" rtl="0">
              <a:spcBef>
                <a:spcPts val="0"/>
              </a:spcBef>
              <a:buSzPct val="100000"/>
              <a:defRPr sz="6000"/>
            </a:lvl4pPr>
            <a:lvl5pPr lvl="4" algn="l" rtl="0">
              <a:spcBef>
                <a:spcPts val="0"/>
              </a:spcBef>
              <a:buSzPct val="100000"/>
              <a:defRPr sz="6000"/>
            </a:lvl5pPr>
            <a:lvl6pPr lvl="5" algn="l" rtl="0">
              <a:spcBef>
                <a:spcPts val="0"/>
              </a:spcBef>
              <a:buSzPct val="100000"/>
              <a:defRPr sz="6000"/>
            </a:lvl6pPr>
            <a:lvl7pPr lvl="6" algn="l" rtl="0">
              <a:spcBef>
                <a:spcPts val="0"/>
              </a:spcBef>
              <a:buSzPct val="100000"/>
              <a:defRPr sz="6000"/>
            </a:lvl7pPr>
            <a:lvl8pPr lvl="7" algn="l" rtl="0">
              <a:spcBef>
                <a:spcPts val="0"/>
              </a:spcBef>
              <a:buSzPct val="100000"/>
              <a:defRPr sz="6000"/>
            </a:lvl8pPr>
            <a:lvl9pPr lvl="8" algn="l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9144000" cy="39900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o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4190775"/>
            <a:ext cx="56567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algn="l" rtl="0">
              <a:spcBef>
                <a:spcPts val="0"/>
              </a:spcBef>
              <a:buSzPct val="100000"/>
              <a:defRPr sz="6000"/>
            </a:lvl2pPr>
            <a:lvl3pPr lvl="2" algn="l" rtl="0">
              <a:spcBef>
                <a:spcPts val="0"/>
              </a:spcBef>
              <a:buSzPct val="100000"/>
              <a:defRPr sz="6000"/>
            </a:lvl3pPr>
            <a:lvl4pPr lvl="3" algn="l" rtl="0">
              <a:spcBef>
                <a:spcPts val="0"/>
              </a:spcBef>
              <a:buSzPct val="100000"/>
              <a:defRPr sz="6000"/>
            </a:lvl4pPr>
            <a:lvl5pPr lvl="4" algn="l" rtl="0">
              <a:spcBef>
                <a:spcPts val="0"/>
              </a:spcBef>
              <a:buSzPct val="100000"/>
              <a:defRPr sz="6000"/>
            </a:lvl5pPr>
            <a:lvl6pPr lvl="5" algn="l" rtl="0">
              <a:spcBef>
                <a:spcPts val="0"/>
              </a:spcBef>
              <a:buSzPct val="100000"/>
              <a:defRPr sz="6000"/>
            </a:lvl6pPr>
            <a:lvl7pPr lvl="6" algn="l" rtl="0">
              <a:spcBef>
                <a:spcPts val="0"/>
              </a:spcBef>
              <a:buSzPct val="100000"/>
              <a:defRPr sz="6000"/>
            </a:lvl7pPr>
            <a:lvl8pPr lvl="7" algn="l" rtl="0">
              <a:spcBef>
                <a:spcPts val="0"/>
              </a:spcBef>
              <a:buSzPct val="100000"/>
              <a:defRPr sz="6000"/>
            </a:lvl8pPr>
            <a:lvl9pPr lvl="8" algn="l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9144000" cy="39900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-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728299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1196725"/>
            <a:ext cx="5878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2719946"/>
            <a:ext cx="58787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- ho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728299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196725"/>
            <a:ext cx="5878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719946"/>
            <a:ext cx="58787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- co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9144000" cy="1728299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96725"/>
            <a:ext cx="5878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685800" y="2719946"/>
            <a:ext cx="58787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890100" y="0"/>
            <a:ext cx="1363800" cy="2655899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524450" y="2882400"/>
            <a:ext cx="60950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335077" y="1756128"/>
            <a:ext cx="473837" cy="56862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ho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890100" y="0"/>
            <a:ext cx="1363800" cy="2655899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524450" y="2882400"/>
            <a:ext cx="60950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4335077" y="1756128"/>
            <a:ext cx="473837" cy="56862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co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890100" y="0"/>
            <a:ext cx="1363800" cy="2655899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524450" y="2882400"/>
            <a:ext cx="60950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335077" y="1756128"/>
            <a:ext cx="473837" cy="56862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15100" y="1600200"/>
            <a:ext cx="7571700" cy="47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buFont typeface="Raleway"/>
              <a:buChar char="▹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buFont typeface="Raleway"/>
              <a:buChar char="▸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buFont typeface="Raleway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9" r:id="rId16"/>
    <p:sldLayoutId id="2147483671" r:id="rId17"/>
    <p:sldLayoutId id="214748367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a.brankovic@pef.uns.ac.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_0011_DeathtoStock_Wired3.jpg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685800" y="4190774"/>
            <a:ext cx="6375000" cy="2046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Cyrl-RS" sz="4000" dirty="0" smtClean="0"/>
              <a:t>МЕНАЏМЕНТ РАЗРЕДА</a:t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2800" dirty="0" smtClean="0"/>
              <a:t>Наставник:</a:t>
            </a: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2400" dirty="0" smtClean="0"/>
              <a:t>проф. др Наташа Бранковић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11510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sr-Cyrl-CS" sz="2800" b="1" dirty="0"/>
              <a:t>Циљ </a:t>
            </a:r>
            <a:r>
              <a:rPr lang="sr-Cyrl-CS" sz="2800" b="1" dirty="0" smtClean="0"/>
              <a:t>предмета, исход предмета</a:t>
            </a:r>
            <a:endParaRPr lang="en" sz="2800" dirty="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323528" y="1556792"/>
            <a:ext cx="4248472" cy="2568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sr-Cyrl-CS" sz="2000" dirty="0" smtClean="0">
                <a:solidFill>
                  <a:schemeClr val="bg1"/>
                </a:solidFill>
              </a:rPr>
              <a:t>Циљ </a:t>
            </a:r>
            <a:r>
              <a:rPr lang="sr-Cyrl-CS" sz="2000" dirty="0">
                <a:solidFill>
                  <a:schemeClr val="bg1"/>
                </a:solidFill>
              </a:rPr>
              <a:t>менаџмента у разреду је да пружи студентима информације неопходне за фокусирање на основне принципе и праксу менаџмента у разреду. Овај курс сједињује хуманистичке приступе који су базирани на компетенцијама у примени, менаџмент понашања, приступе који код будућег учитеља развијају мисаоне способности неопходне за ефикасни менаџмент у учионици</a:t>
            </a:r>
            <a:r>
              <a:rPr lang="sr-Cyrl-CS" sz="2000" dirty="0" smtClean="0">
                <a:solidFill>
                  <a:schemeClr val="bg1"/>
                </a:solidFill>
              </a:rPr>
              <a:t>.</a:t>
            </a:r>
            <a:endParaRPr lang="en" sz="20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744975" y="2564904"/>
            <a:ext cx="3941699" cy="2664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sr-Cyrl-CS" sz="2000" dirty="0" smtClean="0">
                <a:solidFill>
                  <a:schemeClr val="bg1"/>
                </a:solidFill>
              </a:rPr>
              <a:t>По </a:t>
            </a:r>
            <a:r>
              <a:rPr lang="sr-Cyrl-CS" sz="2000" dirty="0">
                <a:solidFill>
                  <a:schemeClr val="bg1"/>
                </a:solidFill>
              </a:rPr>
              <a:t>успешном окончању курса студент ће стећи ставове, језик, вредности и понашања укључујући методе и стратегије за укључивање осталих школских професионалаца и родитеља.  </a:t>
            </a:r>
            <a:endParaRPr lang="sr-Cyrl-CS" sz="20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</a:pPr>
            <a:r>
              <a:rPr lang="sr-Cyrl-CS" sz="2000" dirty="0" smtClean="0">
                <a:solidFill>
                  <a:schemeClr val="bg1"/>
                </a:solidFill>
              </a:rPr>
              <a:t>Основни </a:t>
            </a:r>
            <a:r>
              <a:rPr lang="sr-Cyrl-CS" sz="2000" dirty="0">
                <a:solidFill>
                  <a:schemeClr val="bg1"/>
                </a:solidFill>
              </a:rPr>
              <a:t>циљ курса је оспособљавање студената за стварање продуктивног и добро структурираног разредног окружења</a:t>
            </a:r>
            <a:endParaRPr lang="en" sz="20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630175" y="5442349"/>
            <a:ext cx="82296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_0010_DeathtoStock_Wired4.jpg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ctrTitle" idx="4294967295"/>
          </p:nvPr>
        </p:nvSpPr>
        <p:spPr>
          <a:xfrm>
            <a:off x="611560" y="332657"/>
            <a:ext cx="4863899" cy="7920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Cyrl-RS" sz="3200" dirty="0" smtClean="0">
                <a:latin typeface="Homemade Apple"/>
                <a:ea typeface="Homemade Apple"/>
                <a:cs typeface="Homemade Apple"/>
                <a:sym typeface="Homemade Apple"/>
              </a:rPr>
              <a:t>САДРЖАЈ ПРЕДМЕТА</a:t>
            </a:r>
            <a:br>
              <a:rPr lang="sr-Cyrl-RS" sz="3200" dirty="0" smtClean="0">
                <a:latin typeface="Homemade Apple"/>
                <a:ea typeface="Homemade Apple"/>
                <a:cs typeface="Homemade Apple"/>
                <a:sym typeface="Homemade Apple"/>
              </a:rPr>
            </a:br>
            <a:endParaRPr lang="en" sz="3200" dirty="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4294967295"/>
          </p:nvPr>
        </p:nvSpPr>
        <p:spPr>
          <a:xfrm>
            <a:off x="685800" y="1805550"/>
            <a:ext cx="48638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3600" b="1" dirty="0"/>
          </a:p>
        </p:txBody>
      </p:sp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685800" y="3057275"/>
            <a:ext cx="7990656" cy="328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95380"/>
              </p:ext>
            </p:extLst>
          </p:nvPr>
        </p:nvGraphicFramePr>
        <p:xfrm>
          <a:off x="539552" y="980728"/>
          <a:ext cx="8291264" cy="5877272"/>
        </p:xfrm>
        <a:graphic>
          <a:graphicData uri="http://schemas.openxmlformats.org/drawingml/2006/table">
            <a:tbl>
              <a:tblPr>
                <a:tableStyleId>{5A937BEF-7A34-42E8-B4BE-2E896F902E2E}</a:tableStyleId>
              </a:tblPr>
              <a:tblGrid>
                <a:gridCol w="8291264"/>
              </a:tblGrid>
              <a:tr h="5877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solidFill>
                            <a:schemeClr val="bg1"/>
                          </a:solidFill>
                          <a:effectLst/>
                        </a:rPr>
                        <a:t>Наставник као менаџер-управљање разредом</a:t>
                      </a:r>
                      <a:r>
                        <a:rPr lang="ru-RU" sz="2000" spc="2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Дизајн курикулума. </a:t>
                      </a:r>
                      <a:endParaRPr lang="sr-Cyrl-C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Разумевање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структуре разреда, односи са родитељима и ученицима, стратегије за постизање неопходне дисциплине када ученици крше правила. </a:t>
                      </a:r>
                      <a:endParaRPr lang="sr-Cyrl-C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Анализа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потенцијалних проблема за почетак школске године. Припрема за вођење ученика са посебним потребама. Развијање систематског плана за активности у оквиру ефективног разредног менаџмента. </a:t>
                      </a:r>
                      <a:endParaRPr lang="sr-Cyrl-C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Упућивање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ученика у ефективну сарадњу на пољу израде домаћих задатака. </a:t>
                      </a:r>
                      <a:endParaRPr lang="sr-Cyrl-C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Организација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учионице (сугестије за аранжирање учионице, препоручене активности).</a:t>
                      </a:r>
                      <a:r>
                        <a:rPr lang="sr-Cyrl-CS" sz="2000" spc="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r-Latn-RS" sz="2000" spc="2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Планирање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разредних правила и процедура. </a:t>
                      </a:r>
                      <a:endParaRPr lang="sr-Latn-RS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Процедуре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за управљање радом ученика</a:t>
                      </a:r>
                      <a:r>
                        <a:rPr lang="sr-Cyrl-CS" sz="2000" spc="2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sr-Cyrl-CS" sz="2000" spc="2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Креирање </a:t>
                      </a:r>
                      <a:r>
                        <a:rPr lang="sr-Cyrl-CS" sz="2000" dirty="0">
                          <a:solidFill>
                            <a:schemeClr val="bg1"/>
                          </a:solidFill>
                          <a:effectLst/>
                        </a:rPr>
                        <a:t>позитивне климе у </a:t>
                      </a:r>
                      <a:r>
                        <a:rPr lang="sr-Cyrl-CS" sz="2000" dirty="0" smtClean="0">
                          <a:solidFill>
                            <a:schemeClr val="bg1"/>
                          </a:solidFill>
                          <a:effectLst/>
                        </a:rPr>
                        <a:t>разреду.</a:t>
                      </a:r>
                      <a:r>
                        <a:rPr lang="sr-Cyrl-CS" sz="1100" dirty="0" smtClean="0">
                          <a:effectLst/>
                        </a:rPr>
                        <a:t>.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685800" y="1799625"/>
            <a:ext cx="5878799" cy="6932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Cyrl-RS" sz="3200" dirty="0" smtClean="0"/>
              <a:t>ЕВАЛУАЦИЈА</a:t>
            </a:r>
            <a:endParaRPr lang="en" sz="3200" dirty="0"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685800" y="2852936"/>
            <a:ext cx="5878799" cy="31683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CS" sz="2000" dirty="0"/>
              <a:t>активност у току </a:t>
            </a:r>
            <a:r>
              <a:rPr lang="sr-Cyrl-CS" sz="2000" dirty="0" smtClean="0"/>
              <a:t>предавања </a:t>
            </a:r>
            <a:r>
              <a:rPr lang="sr-Cyrl-CS" sz="2000" dirty="0" smtClean="0">
                <a:solidFill>
                  <a:srgbClr val="FFFF00"/>
                </a:solidFill>
              </a:rPr>
              <a:t>5б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CS" sz="2000" dirty="0" smtClean="0"/>
              <a:t>практична настава </a:t>
            </a:r>
            <a:r>
              <a:rPr lang="sr-Cyrl-CS" sz="2000" dirty="0" smtClean="0">
                <a:solidFill>
                  <a:srgbClr val="FFFF00"/>
                </a:solidFill>
              </a:rPr>
              <a:t>10б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CS" sz="2000" dirty="0"/>
              <a:t>колоквијум </a:t>
            </a:r>
            <a:r>
              <a:rPr lang="sr-Cyrl-CS" sz="2000" dirty="0" smtClean="0"/>
              <a:t> </a:t>
            </a:r>
            <a:r>
              <a:rPr lang="sr-Cyrl-CS" sz="2000" dirty="0" smtClean="0">
                <a:solidFill>
                  <a:srgbClr val="FFFF00"/>
                </a:solidFill>
              </a:rPr>
              <a:t>30б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CS" sz="2000" dirty="0"/>
              <a:t>с</a:t>
            </a:r>
            <a:r>
              <a:rPr lang="sr-Cyrl-CS" sz="2000" dirty="0" smtClean="0"/>
              <a:t>еминар </a:t>
            </a:r>
            <a:r>
              <a:rPr lang="sr-Cyrl-CS" sz="2000" dirty="0" smtClean="0">
                <a:solidFill>
                  <a:srgbClr val="FFFF00"/>
                </a:solidFill>
              </a:rPr>
              <a:t>15б</a:t>
            </a:r>
          </a:p>
          <a:p>
            <a:pPr lvl="0"/>
            <a:r>
              <a:rPr lang="sr-Cyrl-CS" sz="2000" dirty="0" smtClean="0"/>
              <a:t>_________________________</a:t>
            </a:r>
          </a:p>
          <a:p>
            <a:pPr lvl="0"/>
            <a:r>
              <a:rPr lang="sr-Cyrl-CS" sz="2000" dirty="0" smtClean="0"/>
              <a:t>Предиспитне обавезе </a:t>
            </a:r>
            <a:r>
              <a:rPr lang="sr-Cyrl-RS" sz="2000" dirty="0" smtClean="0"/>
              <a:t>укупно</a:t>
            </a:r>
            <a:r>
              <a:rPr lang="sr-Cyrl-CS" sz="2000" dirty="0" smtClean="0"/>
              <a:t> </a:t>
            </a:r>
            <a:r>
              <a:rPr lang="sr-Cyrl-CS" sz="2000" dirty="0" smtClean="0"/>
              <a:t>= </a:t>
            </a:r>
            <a:r>
              <a:rPr lang="sr-Cyrl-CS" sz="2000" dirty="0" smtClean="0"/>
              <a:t>60</a:t>
            </a:r>
            <a:r>
              <a:rPr lang="sr-Cyrl-CS" sz="2000" dirty="0" smtClean="0"/>
              <a:t>б</a:t>
            </a:r>
          </a:p>
          <a:p>
            <a:pPr lvl="0"/>
            <a:r>
              <a:rPr lang="sr-Cyrl-CS" sz="2000" dirty="0" smtClean="0"/>
              <a:t>Предиспитне обавезе мин = 20</a:t>
            </a:r>
          </a:p>
          <a:p>
            <a:pPr lvl="0"/>
            <a:r>
              <a:rPr lang="sr-Cyrl-CS" sz="2000" dirty="0" smtClean="0"/>
              <a:t>Положени колоквијум је услов за излазак на испит</a:t>
            </a:r>
            <a:endParaRPr lang="sr-Cyrl-CS" sz="2000" dirty="0" smtClean="0"/>
          </a:p>
          <a:p>
            <a:pPr lvl="0"/>
            <a:r>
              <a:rPr lang="sr-Cyrl-CS" sz="2000" dirty="0" smtClean="0"/>
              <a:t>Писмени испит 40б</a:t>
            </a:r>
            <a:endParaRPr lang="en" sz="2000" dirty="0"/>
          </a:p>
        </p:txBody>
      </p:sp>
      <p:sp>
        <p:nvSpPr>
          <p:cNvPr id="148" name="Shape 148"/>
          <p:cNvSpPr/>
          <p:nvPr/>
        </p:nvSpPr>
        <p:spPr>
          <a:xfrm>
            <a:off x="761250" y="884858"/>
            <a:ext cx="691489" cy="605956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39552" y="2564904"/>
            <a:ext cx="7920880" cy="29948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sr-Cyrl-RS" u="sng" dirty="0" smtClean="0"/>
              <a:t>Литература</a:t>
            </a:r>
            <a:r>
              <a:rPr lang="sr-Cyrl-RS" dirty="0" smtClean="0"/>
              <a:t>:</a:t>
            </a:r>
          </a:p>
          <a:p>
            <a:pPr lvl="0" algn="just" rtl="0">
              <a:spcBef>
                <a:spcPts val="0"/>
              </a:spcBef>
              <a:buNone/>
            </a:pPr>
            <a:endParaRPr lang="sr-Cyrl-RS" dirty="0" smtClean="0"/>
          </a:p>
          <a:p>
            <a:pPr marL="457200" lvl="0" indent="-457200" algn="l" rtl="0">
              <a:spcBef>
                <a:spcPts val="0"/>
              </a:spcBef>
              <a:buAutoNum type="arabicPeriod"/>
            </a:pPr>
            <a:r>
              <a:rPr lang="sr-Cyrl-RS" dirty="0" smtClean="0"/>
              <a:t>Бранковић, Н., Родић Лукић, В. (201</a:t>
            </a:r>
            <a:r>
              <a:rPr lang="sr-Latn-RS" dirty="0" smtClean="0"/>
              <a:t>4</a:t>
            </a:r>
            <a:r>
              <a:rPr lang="sr-Cyrl-RS" dirty="0" smtClean="0"/>
              <a:t>).</a:t>
            </a:r>
            <a:r>
              <a:rPr lang="sr-Cyrl-RS" i="1" dirty="0" smtClean="0"/>
              <a:t>Управљање и руковођење у образовању</a:t>
            </a:r>
            <a:r>
              <a:rPr lang="sr-Cyrl-RS" dirty="0" smtClean="0"/>
              <a:t>, Педагошки факултет у Сомбору.</a:t>
            </a:r>
            <a:endParaRPr lang="sr-Latn-RS" dirty="0" smtClean="0"/>
          </a:p>
          <a:p>
            <a:pPr lvl="0" algn="l">
              <a:buNone/>
            </a:pPr>
            <a:r>
              <a:rPr lang="sr-Cyrl-RS" dirty="0" smtClean="0"/>
              <a:t>2. </a:t>
            </a:r>
            <a:r>
              <a:rPr lang="sr-Latn-RS" dirty="0" smtClean="0"/>
              <a:t>Ilić, I. i sar. (2012). </a:t>
            </a:r>
            <a:r>
              <a:rPr lang="sr-Latn-RS" i="1" dirty="0" smtClean="0"/>
              <a:t>Upravljanje razredom</a:t>
            </a:r>
            <a:r>
              <a:rPr lang="sr-Latn-RS" dirty="0" smtClean="0"/>
              <a:t>, Agencija za strukovno obrazovanje i obrazovanje odraslih u saradnji sa </a:t>
            </a:r>
            <a:r>
              <a:rPr lang="sr-Latn-RS" dirty="0"/>
              <a:t>British </a:t>
            </a:r>
            <a:r>
              <a:rPr lang="sr-Latn-RS" dirty="0" smtClean="0"/>
              <a:t>Councilom. 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115250" y="428125"/>
            <a:ext cx="7571700" cy="50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Cyrl-RS" sz="2800" dirty="0" smtClean="0">
                <a:latin typeface="Homemade Apple"/>
                <a:ea typeface="Homemade Apple"/>
                <a:cs typeface="Homemade Apple"/>
                <a:sym typeface="Homemade Apple"/>
              </a:rPr>
              <a:t>Подаци за контакт</a:t>
            </a:r>
            <a:endParaRPr lang="en" sz="2800" dirty="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115250" y="1412776"/>
            <a:ext cx="7494900" cy="43924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sr-Cyrl-RS" dirty="0" smtClean="0"/>
              <a:t>Проф. др Наташа Бранковић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sr-Latn-RS" dirty="0" smtClean="0"/>
              <a:t>Ka</a:t>
            </a:r>
            <a:r>
              <a:rPr lang="sr-Cyrl-RS" dirty="0" smtClean="0"/>
              <a:t>б</a:t>
            </a:r>
            <a:r>
              <a:rPr lang="sr-Latn-RS" dirty="0" smtClean="0"/>
              <a:t>. 18</a:t>
            </a:r>
            <a:endParaRPr lang="sr-Cyrl-RS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sr-Cyrl-RS" dirty="0" smtClean="0"/>
              <a:t>Консултације: </a:t>
            </a:r>
            <a:r>
              <a:rPr lang="sr-Cyrl-RS" u="sng" dirty="0" smtClean="0">
                <a:solidFill>
                  <a:srgbClr val="FFFF00"/>
                </a:solidFill>
              </a:rPr>
              <a:t>петак 11-12</a:t>
            </a:r>
            <a:r>
              <a:rPr lang="sr-Latn-RS" u="sng" dirty="0" smtClean="0">
                <a:solidFill>
                  <a:srgbClr val="FFFF00"/>
                </a:solidFill>
              </a:rPr>
              <a:t>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sr-Latn-RS" dirty="0" smtClean="0"/>
              <a:t>E-mail: </a:t>
            </a:r>
            <a:r>
              <a:rPr lang="sr-Latn-RS" dirty="0" smtClean="0">
                <a:hlinkClick r:id="rId3"/>
              </a:rPr>
              <a:t>natasa.brankovic</a:t>
            </a:r>
            <a:r>
              <a:rPr lang="en-US" dirty="0" smtClean="0">
                <a:hlinkClick r:id="rId3"/>
              </a:rPr>
              <a:t>@pef.uns.ac.rs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lang="sr-Latn-RS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307</Words>
  <Application>Microsoft Office PowerPoint</Application>
  <PresentationFormat>On-screen Show (4:3)</PresentationFormat>
  <Paragraphs>34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Lear template</vt:lpstr>
      <vt:lpstr>МЕНАЏМЕНТ РАЗРЕДА  Наставник: проф. др Наташа Бранковић </vt:lpstr>
      <vt:lpstr>Циљ предмета, исход предмета</vt:lpstr>
      <vt:lpstr>САДРЖАЈ ПРЕДМЕТА </vt:lpstr>
      <vt:lpstr>ЕВАЛУАЦИЈА</vt:lpstr>
      <vt:lpstr>PowerPoint Presentation</vt:lpstr>
      <vt:lpstr>Подаци за контакт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Natasa</dc:creator>
  <cp:lastModifiedBy>NatasaB</cp:lastModifiedBy>
  <cp:revision>8</cp:revision>
  <dcterms:modified xsi:type="dcterms:W3CDTF">2018-02-25T08:49:02Z</dcterms:modified>
</cp:coreProperties>
</file>