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75" r:id="rId6"/>
    <p:sldId id="277" r:id="rId7"/>
    <p:sldId id="272" r:id="rId8"/>
    <p:sldId id="260" r:id="rId9"/>
    <p:sldId id="262" r:id="rId10"/>
    <p:sldId id="278" r:id="rId11"/>
    <p:sldId id="263" r:id="rId12"/>
    <p:sldId id="261" r:id="rId13"/>
    <p:sldId id="264" r:id="rId14"/>
    <p:sldId id="265" r:id="rId15"/>
    <p:sldId id="266" r:id="rId16"/>
    <p:sldId id="280" r:id="rId17"/>
    <p:sldId id="279" r:id="rId18"/>
    <p:sldId id="268" r:id="rId19"/>
    <p:sldId id="281" r:id="rId20"/>
    <p:sldId id="269" r:id="rId21"/>
    <p:sldId id="27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8F55-CC1D-4D72-BDFB-8ADB1EDDF205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713D-B6F8-480D-9A11-A2A07123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4067944" cy="252028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Arial Black" pitchFamily="34" charset="0"/>
              </a:rPr>
              <a:t>УТИЦАЈ ЧОВЕКА </a:t>
            </a:r>
            <a:r>
              <a:rPr lang="ru-RU" sz="3100" b="1" dirty="0" smtClean="0">
                <a:latin typeface="Arial Black" pitchFamily="34" charset="0"/>
              </a:rPr>
              <a:t/>
            </a:r>
            <a:br>
              <a:rPr lang="ru-RU" sz="3100" b="1" dirty="0" smtClean="0">
                <a:latin typeface="Arial Black" pitchFamily="34" charset="0"/>
              </a:rPr>
            </a:br>
            <a:r>
              <a:rPr lang="ru-RU" sz="3100" b="1" dirty="0" smtClean="0">
                <a:latin typeface="Arial Black" pitchFamily="34" charset="0"/>
              </a:rPr>
              <a:t>НА </a:t>
            </a:r>
            <a:r>
              <a:rPr lang="ru-RU" sz="3100" b="1" dirty="0">
                <a:latin typeface="Arial Black" pitchFamily="34" charset="0"/>
              </a:rPr>
              <a:t>ПРОМЕНЕ У ЖИВОТНОЈ СРЕДИНИ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irc_mi" descr="http://learninghood.ca/wp-content/uploads/2011/09/world-print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51720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444208" y="2492896"/>
            <a:ext cx="2483768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0" y="2924944"/>
            <a:ext cx="6624736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592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Крчење шума: 8000</a:t>
            </a:r>
            <a:r>
              <a:rPr lang="x-none" b="1" dirty="0" smtClean="0">
                <a:solidFill>
                  <a:srgbClr val="C00000"/>
                </a:solidFill>
              </a:rPr>
              <a:t>ha дневно!!! </a:t>
            </a:r>
            <a:r>
              <a:rPr lang="x-none" b="1" dirty="0" smtClean="0"/>
              <a:t>– дрво за огрев, изградњу, прављење пашњака и њива, градова, путева</a:t>
            </a:r>
            <a:endParaRPr lang="x-none" b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x-none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x-none" b="1" dirty="0" smtClean="0">
                <a:solidFill>
                  <a:srgbClr val="C00000"/>
                </a:solidFill>
              </a:rPr>
              <a:t>→нестанак станишта→нестанак биодиверзитета   </a:t>
            </a:r>
          </a:p>
          <a:p>
            <a:pPr marL="0" indent="0">
              <a:spcBef>
                <a:spcPts val="0"/>
              </a:spcBef>
              <a:buNone/>
            </a:pPr>
            <a:endParaRPr lang="x-none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x-none" b="1" dirty="0" smtClean="0">
                <a:solidFill>
                  <a:srgbClr val="C00000"/>
                </a:solidFill>
              </a:rPr>
              <a:t>→ поплаве→ерозија земљишта, испирање минерала →загађење океана			      ↓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b="1" dirty="0" smtClean="0">
                <a:solidFill>
                  <a:srgbClr val="C00000"/>
                </a:solidFill>
              </a:rPr>
              <a:t>			      </a:t>
            </a:r>
            <a:r>
              <a:rPr lang="x-none" b="1" dirty="0" smtClean="0"/>
              <a:t>претварање земљишта у пустиње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b="1" dirty="0" smtClean="0">
                <a:solidFill>
                  <a:srgbClr val="C00000"/>
                </a:solidFill>
              </a:rPr>
              <a:t>           </a:t>
            </a:r>
            <a:r>
              <a:rPr lang="x-none" b="1" dirty="0" smtClean="0"/>
              <a:t>(Кина- пустиња Гоби се шири 3600км</a:t>
            </a:r>
            <a:r>
              <a:rPr lang="x-none" b="1" baseline="30000" dirty="0" smtClean="0"/>
              <a:t>2</a:t>
            </a:r>
            <a:r>
              <a:rPr lang="x-none" b="1" dirty="0" smtClean="0"/>
              <a:t> годишње)</a:t>
            </a:r>
            <a:r>
              <a:rPr lang="x-none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9969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2000" b="1" dirty="0" smtClean="0">
                <a:solidFill>
                  <a:srgbClr val="FFC000"/>
                </a:solidFill>
              </a:rPr>
              <a:t>→ смањење  призводње кисеоника,</a:t>
            </a:r>
          </a:p>
          <a:p>
            <a:pPr lvl="0"/>
            <a:r>
              <a:rPr lang="x-none" sz="2000" b="1" dirty="0" smtClean="0">
                <a:solidFill>
                  <a:srgbClr val="FFC000"/>
                </a:solidFill>
              </a:rPr>
              <a:t>→ смањење потрошње угљен-диоксида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924944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>
                <a:solidFill>
                  <a:srgbClr val="C00000"/>
                </a:solidFill>
              </a:rPr>
              <a:t>Климатске </a:t>
            </a:r>
          </a:p>
          <a:p>
            <a:r>
              <a:rPr lang="x-none" sz="2400" dirty="0" smtClean="0">
                <a:solidFill>
                  <a:srgbClr val="C00000"/>
                </a:solidFill>
              </a:rPr>
              <a:t>промене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65104"/>
            <a:ext cx="9144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2400" dirty="0" smtClean="0">
                <a:solidFill>
                  <a:srgbClr val="C00000"/>
                </a:solidFill>
              </a:rPr>
              <a:t>СО</a:t>
            </a:r>
            <a:r>
              <a:rPr lang="x-none" sz="2400" baseline="-25000" dirty="0" smtClean="0">
                <a:solidFill>
                  <a:srgbClr val="C00000"/>
                </a:solidFill>
              </a:rPr>
              <a:t>2</a:t>
            </a:r>
            <a:r>
              <a:rPr lang="x-none" sz="2400" dirty="0" smtClean="0">
                <a:solidFill>
                  <a:srgbClr val="C00000"/>
                </a:solidFill>
              </a:rPr>
              <a:t> = загрева земљу, ефекат стаклене баште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2400" dirty="0" smtClean="0"/>
              <a:t>Мање шуме = више СО</a:t>
            </a:r>
            <a:r>
              <a:rPr lang="x-none" sz="2400" baseline="-25000" dirty="0" smtClean="0"/>
              <a:t>2 </a:t>
            </a:r>
            <a:r>
              <a:rPr lang="x-none" sz="2400" dirty="0" smtClean="0"/>
              <a:t>= топлија Земља = топљење ледника = виши ниво мора; исушивање земљишта = ширење пустиња 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://media.web.britannica.com/eb-media/08/117808-004-BE1D7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39870"/>
            <a:ext cx="4755654" cy="24181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700" dirty="0" smtClean="0">
                <a:solidFill>
                  <a:srgbClr val="0070C0"/>
                </a:solidFill>
              </a:rPr>
              <a:t>2. Промене састава живог света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24945"/>
            <a:ext cx="9144000" cy="180019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Биљни и животињски свет је угрожен због крупних промена животног станишта.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Изумрли: </a:t>
            </a:r>
            <a:r>
              <a:rPr lang="ru-RU" dirty="0">
                <a:solidFill>
                  <a:srgbClr val="C00000"/>
                </a:solidFill>
              </a:rPr>
              <a:t>европски дивљи коњ, </a:t>
            </a:r>
            <a:r>
              <a:rPr lang="ru-RU" dirty="0" smtClean="0">
                <a:solidFill>
                  <a:srgbClr val="C00000"/>
                </a:solidFill>
              </a:rPr>
              <a:t>дивље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говече</a:t>
            </a:r>
            <a:r>
              <a:rPr lang="ru-RU" dirty="0">
                <a:solidFill>
                  <a:srgbClr val="C00000"/>
                </a:solidFill>
              </a:rPr>
              <a:t>, Стелерова морска </a:t>
            </a:r>
            <a:r>
              <a:rPr lang="ru-RU" dirty="0" smtClean="0">
                <a:solidFill>
                  <a:srgbClr val="C00000"/>
                </a:solidFill>
              </a:rPr>
              <a:t>крава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птица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моа, додо итд.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2400" dirty="0" smtClean="0"/>
              <a:t>Биљне и животињске врсте нестају као последица:</a:t>
            </a:r>
          </a:p>
          <a:p>
            <a:pPr>
              <a:buFontTx/>
              <a:buChar char="-"/>
            </a:pPr>
            <a:r>
              <a:rPr lang="x-none" sz="2400" dirty="0" smtClean="0">
                <a:solidFill>
                  <a:srgbClr val="C00000"/>
                </a:solidFill>
              </a:rPr>
              <a:t> уништавања животних станишта</a:t>
            </a:r>
          </a:p>
          <a:p>
            <a:pPr>
              <a:buFontTx/>
              <a:buChar char="-"/>
            </a:pPr>
            <a:r>
              <a:rPr lang="x-none" sz="2400" dirty="0" smtClean="0">
                <a:solidFill>
                  <a:srgbClr val="0070C0"/>
                </a:solidFill>
              </a:rPr>
              <a:t> хемијских, физичких, биолошких загађења</a:t>
            </a:r>
          </a:p>
          <a:p>
            <a:pPr>
              <a:buFontTx/>
              <a:buChar char="-"/>
            </a:pPr>
            <a:r>
              <a:rPr lang="x-none" sz="2400" dirty="0" smtClean="0"/>
              <a:t> </a:t>
            </a:r>
            <a:r>
              <a:rPr lang="x-none" sz="2400" dirty="0" smtClean="0">
                <a:solidFill>
                  <a:srgbClr val="006600"/>
                </a:solidFill>
              </a:rPr>
              <a:t>претераног лова </a:t>
            </a:r>
            <a:r>
              <a:rPr lang="x-none" sz="2400" dirty="0" smtClean="0"/>
              <a:t>(храна, афродизијаци, лекови, украси – слоновача, рог носорога, китови, змије)</a:t>
            </a:r>
            <a:endParaRPr lang="en-US" sz="2400" dirty="0"/>
          </a:p>
        </p:txBody>
      </p:sp>
      <p:sp>
        <p:nvSpPr>
          <p:cNvPr id="10246" name="AutoShape 6" descr="data:image/jpeg;base64,/9j/4AAQSkZJRgABAQAAAQABAAD/2wCEAAkGBxQTEhUUExQWFhQXGBoaGBcYGBoXFxoXHBsZGhobGhcdHCggHBwlHBcaITEhJSkrLi4uGh8zODMsNygtLisBCgoKDg0OGxAQGywkHyQsLCwsLCwsLCwsLCwsLCwsLCwsLCwsLCwsLCwsLCwsLCwsLCwsLCwsLCwsLCwsLCwsLP/AABEIAQ0AvAMBIgACEQEDEQH/xAAcAAACAgMBAQAAAAAAAAAAAAADBAIFAQYHAAj/xAA+EAABAgQEBAMGBAUDBAMAAAABAhEAAyExBBJBUQUiYXEGgZETMqGxwfAHQuHxFCNictEVUoJDkqKyFiXS/8QAGAEAAwEBAAAAAAAAAAAAAAAAAAECAwT/xAAhEQEBAQEAAQQDAQEAAAAAAAAAARECIQMSMUEyUWEiE//aAAwDAQACEQMRAD8A3mXjCXalYhMmF4Tw0wh7QVSjFysDcqeWuYJ7Y9Yr0qIiYJMX7hhv2gJ1iQX1hVQLwSWYfuE5MJff/ESWD/uiCEwRCd4NHtiGQ7weW+8YYH94mgCDRiaQbxLO0QKdXiPx7w9GJhXWJpmFoAzQRChClFjxXGFjrEVp2jOUxWpx5Cev36xlRO8SRLMUfiLxJJwjBagZhDhDgFt1HQQXqSbSnO3ItFxEExz6b+JYflRL7FZPT3ma8XPCPHOGmqEtahKmGgClOknYKp8QIierza0vpdRtPtO8RC+sQzg1BBHQ0iKVViiwdzvBZSy36wAqgkhVIcNS4VFImq8TkCkemIrGRRHNGUx4jaPIpApNIgyUQJBhiWRDhamgNBssCCoKmZo0VCrHsoIlDR4LjGeAtTIpA2jDxlIrAcrCkx5IiYTEkIEJWpJiOsSTMaPKtDRVb4m48nB4Zc1TOKIB/Ms2DfHyjhfF8cZuaZOVnWWJUpjU7dGDMKVpuN6/FWeVTZMp+UIUsp0clgfRKh59Y5hxkmgFqtejfZ+zHP6l93Wfp0+lJzzp1S0rAUE5GoFAgUIrauv7wp/LcJCFLUo2AClK2YM57NG0+C/w+OIlonYlaky1VRLQWUpJqFKV+UHYB21EdO4PwHD4YNIlIl6EgOo91nmPmYrn0r9l160+nNOD4Hi0lSZmHw84J1RNmSwFDZSFEMOwBEdXwkxSkpKk5FEAlBIJSSKgkOCxpSDFhEHrSNpzjG9+4donLgb0tBJdocnkpVbKVSPKVAsOaCC6xCHqnWMgRJQ2jCRWDFaJLiZgae8HAh4NQBgqFQImJoPWKFGTGQKxhBEECYVEZEeBj2WIkwjFgSltrAjOgHtKwYDWdzQwQQsnpB5a4ZOX/ilIUMXLULKksP8AipX/AOo5nxZwQCXqx7WvHYPxXQArDL1OdPwBFdn06xyLj4q+vrZo5+vzdPF3h9EYCWEolhNE5UsNgwb4Q0FCKTwhiva4LDLd3lJHmBlNRq4i7CRHTK5b8sLIgaBWJTFAQLOIYMxmWqkDz0gaZw3gUQkCkFJgcoERGYS96RlqRzMEZSqkBQYmiFppVeDpMAUY8ibFSgymCBoXMyMFRh6R1CoKhUVxWRGCswHqyWsbwCbNpChUd4mlFKwB4mIoMeUYHm8oYMSl7weVCaDB0GAmm/i4T7DDqD0nEHU1Qo/S3+I5JxVILtrXy+2jrn4qrbBoVQ5Z6PiFD6xybjSdetP3jDv83T6d/wAOwfhgr/62R0z/APuqNpzWjR/wgmvw8j/bNWBXQsfK59I3APvGsvhh181mcuBJIeIq3gYqQYeg0pdIXfrE1mkBBMPTFAiExLQyFiBTExnUA5oyS2jxMIjykmtIDCzk+cTZr1jKU7xJSCHhwkkQTKXjyJcMISYYRTL+3jC0PBExCZAeF1qaM+00jykvEGh0485jKUR5KNYJTeA6kkR5C4iubZoG8NDXfxJkleBmNdCkL8kqD/AxybjCHTd9tt2HrHWvxFmtgZo/35EgaFRUGH6RybilBlIoQzg0cUf4xh6n5R0el+Lc/wAFca6cTK2UhYHd0n5COl5THEPwsx5lY5KdJoKCOrOPiPnHcyqLjLqeQVoiEtEFUoxFKm1hjHlS70gRliCT5sKGfD3yeGUViSg8Rki0GUmJZvIiK4lLTUx5SIDBYQdCHjCZdQYMmnSKkJMIhlg0LFcZ9s0FoTEvaITER5WIgSpsRqkVpaFlTKxKbMjARR4NCTgwNatImExEJDmkAYVMERWH+9YkyauY03xR4wlysyJRzrFKWBte1zB7j552q3x5xb2i0YdNcpzKFfeblGz/AKRpXFCC4Y00rsfh+kGJIdalstVS4d1F/LQ3c/Vdc7M7s5Ibu172cU7doy3brpzJiPhOYU47DkX9qmx3LHpH0NOEcF8AYQzeIYdILAKCi39HN8WjvUxNY1jDv5LLmwAzKiG5kuFygPDAa5tLV6QOWHtvufpB1ovGJVBqO0VJ5FpzDoakHCYjKTBEXhYyYAjDQfLA1HpDDCEiIzBvHpkzrFLxbxDLkgu6lAPlTWn70p2EFsEi1Bj0yclNSQBuY5/xHxfMUckvkUbPSlDmrpUAWBJuBWK6dxU/9RZWP973UGKkpGYE0UBS5ITchUZ1pOK3zFcZlIclbttWm8VeK8TpS5AcJvuzAm9rjrWNLxuOb8yctXJp7oJ5UlLM7AqZRLAO6qVuGxRDAKKUE0WWSliShClAuwzAlgCaLavNErnpt3leL1TFMhKDvzuBahVYncJKj0gq/EkxIJASo05UVKlH3UgKNzVhelhHPBxBRl8ilZgllKOxLBj7z1TR7qDaklxCszOtSgxQh2SAXygLLl0sxVflKQKCHsP2RuX/AMxXlBdAKi2VwSD/AHVCqfmDJ6ihgWM8UTMhKFGjDMWyk9Kc/wDxfpq2qKW8whQSuY6nUzFS1EgqKRfKUKSE6KLwLE40oHKyEpKQSs51CYv3ylDM9ipABIZjdoN0/ZIt+KcUmqSTNnUNOUgAaczOGBIdrd2EUeImBbJSsF/cOXYAlk3D9elrBCfPCkZXJtV2JPvKcNXLzIDUcm7vAZmLVVm0SKflozVs4ML2r3DZnpUVAHMDWuguX2Z/nCmPn8xo1W7b/MekLO4fUuT5k/4+UEwuEXOmplyxmWssE7nX5PDkxNro34KYIGZiJ5D5EpQktYqJKmP/ABH2Y6hmrCfhLgKcJhESgXWzrVuol/QO3lFgERrjnt2hrTATKHnDmWtowpEPBpOZLpSICUesOmXHkSHipCtFlIghlxjDhw8EUYiJYSsQCfKESMaZ4o8Th/ZSlUrmIvS4BDlzQBg9aaPFuKktZ8T8dYKRKzEinKKlRsLjYnSkahi+JBKFLUBmqOfUJIBc0rmKU9lClyV8dxIJqHAJOZQYgE5cysoqWUZYDe8EHpGvTVHMEqSRMStIqyiFgtla35gTuUCJvTfjjIsFcRyZsofkSSQTmJBUkKJNnWym09onaK0YhKEqZLsElYzCmicrf1KzEMasLAuseZRCKCiCQfezE/ElJV0ptHsyjzoSAR7TLQEME1HVQC/lEtDWJxAW5WMvuhRZwkksqjuaKernlJ1gCMQ6VJfKChJqCXIIdTuwLJVXbloCYwuYy0AuDmBL+7mClEE70KR5mFkJZJ0BBLmyghwB3cnybeCQHZ2MBlZQxUQ7AEMrOWevvZSTtVIaF1zWFQS4Sk2Ayihy9Sn2Zc6lXeBzF1AQTTKygGOZSUFiSWGVSTXqdoiErS8sMVLcN7xJzFACSNS57sOkVhacMtIdJ9oEO6VBnLKyrV3zN/5xOYBLmKypShYIKMwzBSQozszmgISmWnqH3MCViAJivZ8icyT7JSi+UFRSkL25kg1cuDRiwjLLZVKBIKxp7rZSoKN08lNBpeAhpYUku6U5SUJDjKFISkf+RJJNiSYVxEvKphWz+gUPNvrDfskFWeqZd0hwpQo1R3D9oQzkkk0JFe4HwggoKJZJASCSdAHL7AR2z8N/A38KPbzg+INhQiWKih1JBqfSKf8ACDwyGOMmipOWSNhQlfqGHnHXUy6Rpyw76+gSIGlLmGCkR6WmsWhEy4iEQVUYBhgJaYzLQWiShBJQLXg0FZFm0jK+9N4rxPdo1fxn4hVLyykEDMCVHYUAHxc9Iw90hzm24H4n8ThWeXKUUpSOZbXJ/Kl9WqfsRo8zHCWEIzEFdVmpIBKVO7vQG39IFKiK5WIzhVPddVSXVSlrl1J80pOkLYmYSpaiGKU5CnQOnIA7VUo5yT01jK22uvnicwfGc6iFEiZzrUDQJIQqYU92SH6iA5SokDMkAy1EkseYKUFKIN8qlKb/ABAsXOUtJUSSEozNspRSF9TVRAcuw7xlCw6iHVVKlA2EwIKc1DVlroNXHWHIYWHw5o+VmClaZXmJQ7AVbO3rEFSiCc1C2UhqgpyAMHvygeu0W6AgLQk8xSES0pFOcMpi93WVuTqoHSKyagBOYKOdJ3dzmU6n0b+WOpL6tDIGYgJCcynPMlVKywChRYUdXMod3gaQcr7flBrUhx6fSCGWAUm4Z1Coc0VlO7Ky32jKZpEsEPylRzNmCpikj0ygitakbxRAzkChKSAoqXQgsh1dHcNrsKViapISVmwSpKQQcxBIWU8wvVDONnjOIlBAcKdJJybkDK77UAHcepcQGZRYkpLsWLhnKk7jMpOlQdjDJCeTMUpy6gHKqNk5lrcgVVmUz9G2YUpRJKiXchJzMwKvgBQ9A0Ex0vKQldwDQUYvlGbswPUNuYGtQNdLUF9beQMIGfbXIACSwytYAMA/avcQXg3D/wCJxMqS7BSjmIFQn3lH0ceUILmW0/QNG6fhbgOaZiD0lp2qQVn/ANR5mCQuuvDsuBw4SlCUgBKQABYMBtFmg0vFXh51KQ3KxItr8YfFjnsMKSIxlga5pjKJgMa6WMhEe1iVIiTWGaKy8TlmkeUBEUHrBCaxLxaXYENvp0Yfescu8WYnNiVuxrrqHJA8w8b7IQyR0FO/+Y5bxeeTilnYrZ9wAB8j6xxc3XTx4uog5g8tgszAx/MMqUEr2AKlgt/SqFJocnIGCy6QTbmypc71LQdcwIJLguFKNGqWSlL9XBPSCTVJKiEAhSlS1S9WSkLLHqyh/wBsNsTnSj7RPszyqQmp/qZCgx6qb4x6TMAWoOwYORcrCTlP/cH9Y9InALQXbKkKCg1FITmSfgn4x4+zYEOAUod9wGWQNszkdPOKSzPS6hWpIdWpUs/4IPZt4P7AHMhJZWUOCOYnP7tC1CAo/wBvSAIWkhKDUA8x0uhIL7MSIalTitB5HWtClBW45iqgvVKh5mAE3ATUBznZxY194O4JBDeWkQSxUVe6CHYsEkJWkMWsDksNo8UgrIBLOpi4qMynLf2D1MTlYVBSbgipc2GYuG80C1yOsVE1lMnmPUBIB0FFJroeVz3MYxS35zVUwNsx/lnMeqnVTqYNPX7QUbMc4v8AlypZtiQfhFdPmE5upftr9B6Q55KszFAODetevKPR8x84XP09KxAmGMDhFzVhCA5Jb9+lIpNonDMEqfNRKQKqID6AbnoA5jsHCpIkS0ypYORFOpLuSe5c+cI+GeAIw0sKIdRTzTFUBNKJJ/K4EOHH6JFzRgTT1HSJvUvhNlq1RjJjsOUd3MWWEnAVJ+L/AKRQykquUlQ7Ft9on7I3qOlgIJgxs6sY+t7PBpM2u8akEKKqvTbbrF9w2c5atBeLlGLT2tY8ZnrEWiQlRaWTNpB5K6QuqVSkZk2/SKkTrTpM4Bh0HnHOfFeDEuYpQq6ySW1UP0NO0bRhuJBqPYAPc7vHsZw0YlOUkgirvro8cHPh0SY5liJzgfHzCW9Ghk8QYy6DkQkAjX8xJO7kjtTSLPi3hdSUTVJqEMQzsqlRXV39DuIr5Hh+cQ+XcV6KIjTeT8quZNr1r6EARPCzgAAdlDpWo+LjzjacB4HWskKVlFG0JerV6D4xW8e8LTZK+RKlo3AdulL/ALQ53zfBZflSImUbq/y/xFrwzHBBZywzJSbXBytWnMokiKVmp+lonLUzbRV50StgXzBYWQCokD+kgAkt+UXoLl4jNlnXlJFbsOYA97eghXCnNc+t9/RzFl7NTk/0oDCnL/LZzpQ1G8Z/DTFZiJ1m0Y9N39T8hFbMW5feLPGSywH+4kANqaebt1i64X4HUpjPXkDPlQxVW1bDeNObGfTVsHhFTFhCA5J+yY6r4e4EMOhCUoSqYblsxUvonVnYCzXF4Y4VwyVJSBKQ2rvXuSfeVaGkzyMyUEJJ94hipizgF6Cml9dGjvvfEI5Ow6/emLC5gAdy6AHYh00NNqdS8JzuKqCsqAEDUISAS9nN3b7tBP44pSQlL6FWoJsE7lnPS+kI4hABOVLOzu5UT1+rbwpmZC8/ZyViJkypUovW7t5bfekWmGmUdhTUlvhUxW4QHIDT7+Ho0HAZ8zkHRhGnjAtpMxCrhg7BqP2GsM4RQBLKBD/vFEic5IS/lfzVpD+FnhNy/aFzSsXoVE0zOsV8vGgh3LesSTiNXjWdIpwrMRkTC2t4XEwmghqTIcFzrFxNxxPATEmakJJXkDZnBSk2OU1Cjo9vjGz8MzFyTepJ2P0rtqI1bgGGCEAqarN2ZvvtF0JykqDKSynet9B2rWOLp1Ty2OQEbcr0ezh/jBM6HDJFNALbMPO3WNWmYmYKuWdhVr2NKdfm2skY1ZLIJcj6bGMetqpy2ubi0ACqdu8K/wASghiOlI19SHy5lh2BYkqIpqwLNapDVeB4eaDUqLb2uzAxPtLFjO4FKmEhknM1wHFyGNxVUap4/wCCS5IQZYypsWAFabdX9Y2/C4lIbZxWrjp184o/xCIMixBzOR8PWNeLdTWm8LS5Sz3FRvoA0WGfVPLVmrQ3Cj0HK3aFOESSpncA2qwvUv5/GGcdPAcGtR8GB+AEX1+WNufxOeG8P7bFoJYS0Eqbbb0JB8o6AVgVoE6V+Pw+Mad4Xw3s5WdVFLOr+6P3i5M9wXu9PvWlInr5Z0fGYmwBfq/+InhpTqCaOxdVSkN71en06xUq5XNSzCulX01YfODTJxCSnMAAahxXRqDo8LKVw5jMZUJSHQHCXoHsSQzOaQpNnzCwdw79rOD6084XwuJIcgkB38xb94usIpJGaYUp2Sn3nqzljlc6sX6XivxHyJIIKQlBJLfZpHl4zIf5hoRQCp6naK/F44vQBIewqWFu3eFUpzm5c18+u+le8XEL6dxIFAblT0ufO8BTOzEEVG1L108/KsVOEzKVsKsCKtb/AB6RaYDCscwBdvIb/L4QaLFthJxCRVnLBN7fP9Ys5Js/lFOk5CDUlhQe6On3vHp+OJo+lfSlel415rOxsMucXcmGZM9Te99+ka9h55cC9a7Dz1MWspIIivfUyOco4afZsvlTpqpxQsNbfHvCjIMxkrcgDM/5ToCSb0sBS0U2I46uYchUopIOZKFN2BNyAdHPe72PCMoQEpLM6lOhyAGYBQp0dQArHLebJ5dXJ9UgoBUpfKAS6naje6BU1LWA67L4niCinkQQinOpkA0awLGvc9YBjeLYr/pI9mm+ZJ9rmbUrqk9WEHK1rMtUznUzsUpHTbziLM81pE8AVzASlLoDvapFT1+TvB1SFPVJKdCHKgp6i55diO3WE+DzwVhCpQBJclJWne4J6xsGBmoSqhVUVDgg63iLcqpzsL4VND/LIDGp5STRtKWbq8UPjXEfyUpIIUSKdAAY3NWICjmF3Z9X9dnjnXjqcpeJyWCBQdTf4xfpeemXUxWYGYQKEaUrWu0H4ZI9rOloV7pUAerkU+UAxEjIkdbnTyPnDnh5/aAi4q9tRrG/1bBf06XxDh11BgAGALAABqBi5+UV/wDBkEJ/KAHXo+wfrft1psOMSiahKkliQ9s1eoFSx0fpHsLh81JhSogsCldCBblygg9K945ueg1HFy1JJSAdC+ppSvV9qwhOwtTcNpRyaW2HWN6x0p+XLcVoz6VV9BtFejgaFVLDoKDRr31/xGnPSWtcPwqlKNAtg4SSz67jMex9Wg+GE1IHtCkbJloITf8A3LJU8bIPD6AHQRm7j7++kDmYBT2rpZtdfKL0mvqwylK1L0DuQC9+pb5xZYTg6g5Yv5u9Iew2DxGchMmXLQDRallaif7Wo3eraPQk+UcxC5zm2UCg9SSYNAkjDIQwLV0FT5m32IcUpKRSnb5v21hWV7IJ5TQhthqR6teFJ2JAYlztlBKi9mArRnL084JCGM13c/b37QutDc35U7bku/T4wH2alLAICEqNHJzrIBLAPy279IVn4tIUEFbzHsfQjTfR9PPTlNjasLKAAKiAbnrXvvDMnHIbauresa/JxK1F9CWpYAOAG6Gp8oskYzLTKFDd8vwaCljWuKYL2RlDIJ68tZk3mWTo9s16VhPKt1BYyFThQFD0BFS1qO0W2BxSSlOZiJaQC5ZRVQUf3YwsOxTlLuaBnc7Cli0ct6dPPJaRgwlLgX95hXzrUubdLQviJrs1Fh2KSALU5bNQUieMQWPaunXfWFcOAElZa1AfebWlvjrGf9a59HZIQUjMkBYqfoRt9IzMlJGZQUQWcBmbTX7pCeIxgfUPUACv/HpVvIQt/qZzNlLC/auh9WvCkv0r6XGQly4q3R9T59Y1TxjJ/noXZ0sbu4+v+Iv5fFQU0IBGlbbqJDV+sVviFYmyAU1UghW1Gr838o09PZ0z78xruNSVAJHQDbYRaY3Bfw+KXLAJAYpD10LP6h+kIYABS0vZxS7Vexix8SYwzScRLohBSnnYKUHIBCDVnP7sW6PPwyv7b74S4gQDLWeZNR/aa9YtMZikyzmBBdmsx3tHMcH4gyBJAClAhxplFCCrQVZ9jDXFfEqwRllKSoj3Q5SdCc4uKUZmf0y/420bHQ5OOzmo7UJB8+0FXNdYDHKBUAA67nppGieFsRNQVzJ2IDrB/kuVNV8xagVSgTo71oNi4bxZCsxSsLa4SQSK6i/rC9t5vgs1YTpcorCzJllYstqvuCzihaDJxKCCycrP1BoLefyhdeIDCl3prrT5QJEshYJoD2PU0t+kE6F5B9utbg3drMR6G36Qji5a75MwZzVvjcU1jYJZKnY7OBeqt+zw0cEjKXLkMxOvd/tor3anMaWoLyqUC7FmdnDcx7Aer9CIZwuNKKGnM5fNpfuwLebxerUc5dBCQlJejM9Q4OrfFoRxS5CVFkOKpAIJHXYkMDtY3jSUYAZiiR7MOoihe7ddKwgZGdTrRmFakVFh8RTrDUzHINcoFmOUeTbUe/weBSMS5IBINnexAuzdL3tpBNNPCz0pRkligd9rh2Gwr8ouMLOTlqHJqXSDCsrEykjLVSmZ9jemvbtEZfGUIdKZYUHu4g91LFLgsM8uUQGBLkihcWLWZlW6mwhmQFJ5l2loUsmrEuyQ9qvYG2baLrhfBCESfaH30pUoWCABmU42p84Zw2DlTStTZpYAYqSEZ35lMkmqWZOYge8pqvHL306efDVeIrQMiVKAmtmUnqpiBTppFPNmBrit3S5DbbE1+7WGMwBWtc0qK/aFSkqQkK3G6diA2msVOJw+Y5EhSwWAzJyknsCdRBMXQsTxJKzYHQEl1M713LxhM8zCrU1JJqVE71q5MT/hEgNkAULFtKj5kfdoHDAE1a5pv+/0jSZ9IuiYXBqVQKcnd2dwBXXvpGMbwmYhJUasCT1GU6vpaNi4GoIACkJZ/wC5zqTdgBRoN4sx0tOFUSKFKkoCerAeQ306vCnqW9YOucmtS4bhMyM7JDMPW1w1fpEx4bmrIcgOQW0ANqdozwDEUASARmc1Ga1GppXrG+cLQgy0qzIazKy5swOiWdRLgN2vF+p11zfCOZLPLmc7h65B5gGtqUHQhWz272qKZRlZpcwpBulRYBwXq9QA4cDWOg4jjGASV+1UVpCSXQgKQCGZOZNip7ki3UEuSuBcPxMpExOHRlKQoEKXLJBD8wSQVdiTF/8ASyb1EXmb/lpOE8NjEkgYuWpQDsApdtk8u/S/nFjwXwt7GamZ7VdAoFJl5cwKWIBB3YsXqBtG34LwthETkzZMopmIBDIWoo5klLlK3qyjq1oaxhKcoDMbmlOhPd4y69W34+Fc8z7LoQGCmYKqbamtRaMy5BmHKAWGooIeGGK0ZksUAOGuxL22iGFxTB0CoBIFtbV6/WMpaqwtJwkxwPdy3D1arKp2h7A4OdlBmNn/ADEbOdd9fOMrxayC6VAgW5d2Z3Z3ilmcRx6gfZykivLmU4ID0Ys1fujRcm/KMN47BIUtMwhRWAyeYhAFySgHK+mYh4BMwKAajVw6qA9ATeIrm4hT5pYBahSsEd9aRFEhRDqc/fQCKunIUxoSoMkUHQHswfr84WkhVQwDl3N2+kXyJaAGUe1XDUf5XiCjJJZwCaDq+x0tF81NUyJALuh6nTyfNeGsPwhAFRU1u+g1hmdPSVZA5uxFBSin7f5g0vMkMAkgbiva9haK088IYbHLxGadKJXLXLypQsBqsVOmrmnu1B12jVp/8R/ELVMSslScilZczgJLJy0SE5lWFNq2tvC3FQlZUQoSgkIQcuVwkUJS5YnYaGN/wMyXNQDlKS/W/ps3rHPevbcX/WmyVVC1JUEqq1i3uh27QLGYbOospsozZRo9a6Jcv6FhG64vhYOj5mFGDVvUigvvFXicFlSSspSlILvbK36GMemk71pszhajyvmJLgpZwQCwFm+VYosZgFSyyjmWzkVJGruQz/esdJ4UpOKQF4ZUvLldJZiFVDKSNLvXpDOP8LiaAFsWuwH1GtYvnqz5K3lx2bMP5QwTc/doFJx6pakzOVZQDkSpyEnQ5X96rvet2jrE/wANYdIAIKCoPVwBQmos4fXrFfhvC0maFey9nNai05gcqrh8vuqYih0Ea8+pP0m5XKZ0miVhbqW7sQ71Kiws5ejQwhYSMswFdLhVSknQ1B2Ygiltt94p+G+UqMpOUgOlOYq52oAo9Q5ceYih4CmUZvscRLSspKkpCiU9FIChUEFNGrVg/uq6J1Ovhj8DeHeL4GVzTULmLFUleXKhnbKhNCaDmIJFLVi+HjaQ6iQvXKyHSQ1HUFlj/wAaRPD+A8JNGZC58sEe5MYFJdizpcgGjuR11izwH4b4VKwpZVNAqETMuX0SBE32/ZaNwPi0nEIK5RYii5f5mLMS10uk1Z92hTG4LUlR5n3ALv8AX5xsOC4FKkP7GTLlvqlCEuNiQxZ94CZSXIJDO7AuCSIxsm+GkqiCpiUlKM7sGLl0pu2ag02gnApmImLKpsoS05iQAXLaZxWurje0XmGQgFKSaqcgkgB9m+kOLlBL+6NTb5Q5Beis3DgF38oz7DMHr2JicjEy1qIDlSDVwU3FwSBmFbiG5El6uB8R1++sF5qdIYfAFVAKDZmFOsHVwdVKfECHMdMAbK4LaQvLxM0XUYmxUDxHDHAdBp3PyqY1/i3Cacj0dRYPWrUuSC1LUi/n4lbgh3etzbetoDiUKmD3UjtQnzt1i5fqQf2tYlYUS0JZr8ytSXLuSNGNH06xYSptGe3Vhvt1iWMwK01UMw6ebZgPOu3pDuG4ahSczKrWjD4RfO6Osxb/AOnyynKsAi9dwXdtKx6UmVKACaAWYbnTWNenY9csqrmKUpFXY3YtoYIviBCkJAFclTW99o5OvPwuctkmTULQ4VR7ig3Y7RV8R4QnEUWcydAwUl/Mdx5mK0TDmSnRRr6nTekWOCWUkh6EkNtrE4fxPD0rw/KScyEiWp/yEovc8reo2i1lpUKOfMk/OKxU4pINC7OC+vnFpLNWg3wiiLkpV76ErFPeAUPQ0hnC5AWCQOyQK+kLAlQe1T8DB8Gl3r07fbxfOs+jGJmpyKBBYguxY16iojRvFXgmRilZ5eaVMIDlIzBRFAVbEM2bXrSNuMul9/haF5mJKCw95ve6k7ecbc+4T2tC8PcD4lh8ThULV7XDJWsqUlRIQlSFAhQWymJCaWdMb1xRPKGfMSKDQXN6As4frFPxHxVNlzQjKCGLtQkhV7HQwbC+IDPmplLljKoF2JuH+FLRXVtVPCRxSQGJLmnMwy1F9zr1gapSSp3YGju7lwWAs33vC3DUBc2ak797KahvbqY2L/TUhht928ok7ZFfIwCbs43uf2iapSamz/f0iyl4WzH7NPlCi5Dk1sH+/WLtk+kS6imUkflN/vzoIxyJJ0B8ql9dIcwuFdLkn7BH0iJwIJAcuDevezxF7/ivBZeG5idSN4GJRapcDr9fL5xZKAbtT0/aF54LkPbp2+pivFEvnyWlgBnDl9GDxHHKyO9KE1OjPByMrkM4AYtq7O0VM4KWCtRBKqVDt2r84Pg/FTn8USkgcz6BkmheoehdiPUXEVuBxk5KAkLoLOkE+v30o0WIwQAHVRG2kNyuH0opn0Y/RQgnXWqznH//2Q=="/>
          <p:cNvSpPr>
            <a:spLocks noChangeAspect="1" noChangeArrowheads="1"/>
          </p:cNvSpPr>
          <p:nvPr/>
        </p:nvSpPr>
        <p:spPr bwMode="auto">
          <a:xfrm>
            <a:off x="155575" y="-2171700"/>
            <a:ext cx="316230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upload.wikimedia.org/wikipedia/en/d/d7/Megalaptery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9" y="3510464"/>
            <a:ext cx="2339752" cy="334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x-none" sz="2400" dirty="0" smtClean="0"/>
              <a:t>Угрожене врсте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Европа: угрожен шпански орао крсташ, рис, козорог, водена кртица.....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Азија: угрожени сијамски крокодил, каспијски тигар, азијски гепард, персијски јелен лопатар, дивљи коњ пржеваљски.....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Малајски архипелаг: угрожена велика морска корњача, филипински орао.....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Северна Америка: угрожен мисисиписки алигатор, калифорнијски кондор, шумски бизон.....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Јужна Америка: галапагоски корморан, пампаски јелен, фока, плави кит из јужног Атлантика....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Африка: афрички слон, гепард, жирафа, шимпанзе, гориле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static.ddmcdn.com/gif/storymaker-animals-endangered-species-slideshow-1105209-514x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85184"/>
            <a:ext cx="1763687" cy="1772816"/>
          </a:xfrm>
          <a:prstGeom prst="rect">
            <a:avLst/>
          </a:prstGeom>
          <a:noFill/>
        </p:spPr>
      </p:pic>
      <p:pic>
        <p:nvPicPr>
          <p:cNvPr id="13318" name="Picture 6" descr="http://www.allaboutwildlife.com/wp-content/uploads/2012/12/Lemur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1547664" cy="1772816"/>
          </a:xfrm>
          <a:prstGeom prst="rect">
            <a:avLst/>
          </a:prstGeom>
          <a:noFill/>
        </p:spPr>
      </p:pic>
      <p:sp>
        <p:nvSpPr>
          <p:cNvPr id="13320" name="AutoShape 8" descr="data:image/jpeg;base64,/9j/4AAQSkZJRgABAQAAAQABAAD/2wCEAAkGBxQSEhQUEhQUFBQVFRQVFRcUFBQUFRQVFRUXFhQVFBUYHCggGBolHBQUITEhJSkrLi4uFx8zODMsNygtLisBCgoKDg0OGhAQGywcHCQsLCwsLCwsLCwsLCwsLCwsLCwsLCwsLCwsLCwsLCwsLCwsLCwsLCwsLCwsLCwsLCwsLP/AABEIAMkA+wMBIgACEQEDEQH/xAAbAAACAwEBAQAAAAAAAAAAAAACAwEEBQYAB//EADoQAAIBAgMGAgcIAgIDAQAAAAABAgMRBCExBRJBUWFxgZEGEzKhsdHwFCJCUpLB4fEVgmJyQ6KyI//EABkBAAMBAQEAAAAAAAAAAAAAAAABAgMEBf/EACcRAAICAgEEAQMFAAAAAAAAAAABAhEDEiEEMUFRExQiYQUyM1Jx/9oADAMBAAIRAxEAPwBKiHFBOjL8kvd8yVSnwhLyTOE56IiBWgmFn+WXkP8AsMpRvaw06fI0inDBpjFgFcsw2ZO/Ef8AY5ov5PyUkVYbOv4Ghg9nZL67BUsPLxsXcEmu+XlxIlNlpC47OYFXCNWZqb0hGIqO2hKmyqMynh2vDUtU4306e48qmTduvvuHhKmfDRrzyz8y2wouRk7PK147vTTJoy8RhJarP61NmnWVovVZLPt/ATrLdnzyz45aolSaZVGHCjLN/WZ6krJpa6Wt1L6nF8OCv9eKKabu+5omTQ3Z1VRcsruzt/tG2fZnsXF2XVeTz5d35kJq75E1pvVZ6Z8bDAzpLJRS0bbejs7a9mTUgoStJxa73/DzXX3lrdvrlfUUsPFrN3+v4HtQmrMhy9+uWfmIrO7tw+sjSxdJWRQkjPJlpUiJSrgVIFIYwXI5TGwdBc5kzqCZVAUWFkOoyGyJVBbqFahYUgGC6hG8PVjs82DvHmwd4KCzvrZ/IJIo0toRfBot0MSnkjJxkvBZags1lwLWGis1YprFRTWaz5dC5hqybyZnKykWqdNNaaBypprQOhNX6W/obDdJUjZFWOGiyPVJaFyCR71a+uBakVRXvbr/AHn3HvCxnwtz+ZEYrmHCduRd+hoza+zuC+RWVC3h0N9x3nwyZXq4RN37mqyexalSnHK0mrrg8+BEeqvflZPzLH2UdDA3Wtg2DUzPsqd933leWAfB9+6Nx4Rc/Ij/AB75+Y/koNTn/UZ5tfsenQlpey8zXq7Ob+shcqW6nvWS5tpF/IJxoyZUr/v43FzopLPLq8izWxlOOSle3JN+8y8bjd/K1lcTymUppFfFVFoinIZNipMxbb7nO5NgtgSkFJiZIKEDJoTMY4gu5SEIkhckWXJi3N8irYFeSPIZKo+QDQ7ABg3ClEDdDgDuIzfJeSGw7IRBD4nM2XbGTUXa8bdizhnBcWu5UZKFbHszdw1OL0d13LCo24mBQWazt1Oio6c9DNtm2OVgwoNHp0XzsNbzGxloO2bIpqm7hxnbUtrUmqlyLU7KSKs228uf18RVVSLkErNrLoHFK2fMtSCjLe9wLNKUrF6FNaPMGUbBsOinKcumnvGRnKyt9Lr1HX+n8SKk8uY2xFOpUnnzv7ipKpUd1a/dXVgdo7WlTdlDs28vJGTV2xVf4t3/AKqw0+DGeWKdFzG4OFm5JR6rLPsc9UG1arlm233dxMiWzmnJS8C5CnEZJimwVkAOAEoBtgNsdsOBUoASiMl3AafMq2HApx7i5eI1p80A4PmhphwKl4gOIyVwGyg4FNA7j5jGwd8fIHZRfUbGTKsRsWYNBZYTCTExYxEUFjYtliji5x0b/byKkWFcVBbRqU9rS4pP3D4bYXGD80zFUjzYtS1lkvJ0ENs0+KkvActr0Xq3+lnMNkXHoi1nmdO9p0fzv9Mhf+XpL8T/AEs5tgFqIfUSOnW2qS/FL9LPS23SfGS/1Zy9jyQ9Q+omdR/l6Gu9L9MhNfblK2W8/CxiUcDUn7MJS7Rb+Bch6N4iX/ja/wCziviwofy5H4Ke0Me6rWVktP7KLZtS9F6/5V+pCp+jOIX4F+qPzHRDjNu2jHkKkzVr7DxEdabfaz+DM2vRlH2otd1YVEOMl3RWkA2FJi5FUSDIXJktgNjoAWwGyZAsdAC5C5SCkLkUkAMmLbDbFtlUAEgbkyYBVAdpEYkKixiZysBiDjIWiUxAN3iUwEyRAMueBTDjEAPHlE29nej1SpZy+5Hrq+yOjwexKVP8O8+cs/doNfg2jhk/wcZhdnVKnsQk/DLzNXD+itR+24wXdyfksvedhKSQn11y6SNo4EY+H9GKS9pyn/6r3Zmjhtm0oexTinztd+bLVPmeqVFG7eiKSRooRXZBi5zFrELnzK08fFXv8OHQL9FpFm+dvrsHKKt8yhRxaVnd52t2/cLEV1JZ6cVfVcsxplAVK6le2l93jrrkyli4xeSslo97PvfpoR/kaeUUrZ57vTTqDTxUJZO+tloCVEvk53auxk03Tjutarg/kzmK0HF2as1qfT3s9PPPx46mTtvYKqRbS++lk/nzDgwyYL5R8/kxTY7EUnFtPVZFeQUcdENgNnpMBsdAebFyZMmA2UgBbAkwpC5FADJg3PSAuMZ2kUHE8hsEcTkBEUGkSkMiidhAqIcaYcYm/sXY29adT2eC/N/BMppFwg5OkUNmbHnV0yjxk9PDmdXgNlU6KyV5fmevhyLKkoqyyS5ZJARrXI+Q7seGMf8ASzFjHKyKrxCir3Rl47a6V7M2jP0aNGlVxKuIp11e9+3TOyyOYe2FdttZZe8mntNO1uety9WxbI7D16V3yX9GDtPafDLj5alDG7aSi+Cf7czma+3053dnzV7+Hu95pCEmS5o7CO0Esr24q66a+8zcTtVb2vK9+fF/E5vaO3kpJ3TslknlnorGDU285SlKTbvd99fmbQxMlyO9rbYTlGMXySfXRZWyRjemvpY6VoU9eN87czj/APNNST3nln0TKc6sa9S9SVlxvx5Zm0cKTti2LmA2/Wbu3x8Ed96OVZVFG7vfjbxOHpRw6aUbWX/Ju7Ov2djkorddlzQZaa4Ql3PoeBnz6Z8RuLjk81bj/DMDZOMe5bi8u7y95P228rN3Seb4X6X5c/gclG1nIelGzpU628vvU5rPO7jLr0ZiyidntnFU6l03muvK+Ry1SC4NPtzHO6s4s0KdooygLdMuygC4Ge5gUZQFuBelAW6ZSmBSlEW4l2VMGVIpSGUZRA3C46YHqytgOtihsUepRvo4/qXzLMaD6eaPOlKi9WKih0Ililg2+KLFCpTpv80ufLsiHO+xSxvyWtmbOWUqnhHn1ZuLFpdOC7IwcTj0uPAx8RtrLUI45T5OiDUOEdLitorPMpVNsJWXLmcfits3vmZWI2k3fhc7IdMP5GdntL0ktlfO5ze0dubz+68reZgYjFN8SrUqnXjwRiS5NmlU2m88/wCh8NrWtmYDqC/WZnRohHRY/bGVlytrz+kYX2l3vxEzkKcrFRikA2rWb4iHMGbAnMoCJ1AXIFkNFWA2lUzO/wBiexHeeqT8LXPnlJNySWd2klzbySPr+yNlbqi52tCMfupvgl7XyMM8kkVFFjCVJKOaahb2tH38ShX2jd+1urTXK3AqekO31FuKyXy0ucLtTbjm7Ry68TPHjcim6OnntBucn/8AjGGdpVKslOVvypJ6vmZOE2yvWrKyk7T+95ZaZM5iWNlo3dcj1Ovnyz0Oh4lVMzlyj6RJANEYarvwjLnFPzQbPEbp0clCmhcoj3EFxDYCu0A0PkhbKUh0JkgN0c0RYrYKIi/pDIVmtG14mp6qL1S8iPs8fyryD6iPo1spLH1Erbzsep46V1d8S/CKXBLwBq4eEtVnzWTD5oeUFnto7Uulb8qMOviWy3jMDKKvH7y96MmbOjBpX2lEzqiJzPTYmTOpDClMVNkTYqTKQyXICDuyGw4Ky6soYM5C5M9UkAmMCQWgjyJsBbge3C7hMBUq5Qi310Xi9Ddwvowtakr9I5LxZhk6rHj/AHMLOXoPcnGXKUWvBpn1rH7ZhGjvN2ur2vZ3fxysfONvyhGfq6cVFQ1tq5W1bEYrH70EtbK1uXzD+VRk+CouiNt4/wBbJtO2enF+7IxWMlHmHSouWUU2+SR0qSihFfcCpxzOqo+jSdNbzcang0nysNwHo5GEt6ct+2itZePM5Zddjp8k7Iv7AbVCCkuGXa+RoOYvdPHlykpSbMaJcwXUIaBaDgVENkNE2IKsKAaIsE2QFhRqxnY85lffJ3jKixrZKkJ3iUwAfvGdjMBGWccn7n8i4pAtjhJxdoo5vE4eUdV48PMqSR1U2Z+IwcHwt2+R2w6r+yHZgTFyNSrs1/haffIry2dP8t+zR0rND2MznrkTUmPxGGlCzkmr6XKlVm0ZJ9hgSlclIBM7fZ+yaUYxbinKybbzztnloY9T1McKTfkDl8LgJ1MoRb68F3ehv7O9G0s6rv8A8Y6eLNyOWS08g948jL+oZJ8R4QERpKKSiklwSySBlINyE1DhT55FR8+x03Kcm9XJ38wMHhnUmox1fu5s2trbIm6jdNXUnfVZPjfoaOyNmKirvOb1fBLkj3pdXCOJOPf0Bcp4WCSW7HJJaLgNhSitEl2RASZ5Lk35Iok8RJg7xIUNIZ5aAyRSYqJkhcmSiWaJioWwGG2C2UmFAMG4bAHYFqLPRYtMneKZdDQkJUglIlhQ24EpAOYDmNIdEVJiWyZyAuX2AYkHGIERsWZSkBQ23hHOCcc929+z/o5iojukzF2nstTe9TsnxWifVcjp6XqtftkUc7RpuUklq2l55H0GMjmtk7KlCe/Oytolnd8zdUzPrsqySSjykMtqZ7fKu+e3zztALO+BKYrfIcgoKJbPImJLHYqPJkqQLYtyBciodvJg2uehI82CYUSmTYXc9vFIVBHmiIsm5aYqAZEkSDJlJhQE4qwp3HPw+uYn1vT3RLUhUM3grlVSGRka0UWLnt4TvHt8VAMuC2RcjeQWMGS6gobdMFysLYKJgNSK6nyCVbzM5JsZYc+4tSB9dcVKpmSojH7x5sr+tJ3xOIxrqE7wneRMZCaAcpEuYjfI9YGoFunIZvlWNQNSM5RAa5AyRDbAv1BcATmGBvgSmFNiGTlbUBtcGV5Tb7E79urNFGiGWIsJzy6lSdZgqoUosRd9YKnMrQqZ+A3dfDTqXqkIGrWy4Pk9H2FxxMeMH5s9WYp3NIxVDGqQxMqqYW+XRRZuC6vMqSrcgPWFLGBZliGC6pW3jzkXogHyrAvEMRcFj0QF2NW6GwbM6E7FiGKyzMp434Gi7EiUiq8QuYmWLM1ikyi45I9vFRYi/EJVeoPGwLFiFIT67MW6oaMZacwd9ifWA7wKIFxTYz1jsVIVBiqXIcQG+tZ6NWwqL6nmuROqCiypk75XjcdSpu99bmbSQUC5Z+8F5vJDKkOSv/J6lC38DtVYtQZRevS38g1KV9NdeyQ2UkhEJXzllnpzKi33FqgIU+N9c/j8gakuEXpkNlK7a5aHoRWfDi+xqpeydaEQk27Aub4aFhZu+gDpp6NF7oKK8qop1bgVhaOmMVQFhTIcgEeGAaYVyIECAICUggJggAnIG5LILAhsFsmWoEtRpATcYq7EyPMHFMY918hfrxfAVwBQQ7NGnXQ2MkZUeHctUdTKeNLkaZfgHcrr9x79lnMygJ4hLiV5bR10K9bh4fBFNnTDDF9yWzRp7QdyzSxTbsnYxIlrD6+A8mGNDTN6nW56c7+ZZpVY2vd5a8P7Rl4f2GW8L7EvA86cEN+gHVd00ubea04AfaeGWfHmKqaeH7Ir09Y9v3ZvHGqJao0d2CbldtJXXjk11ExlvSybt8CvLR/6/uMwntef/wAoNaTdiaHqrZNrsFTxUWlexUXsP65iaWiKWNPuJH//2Q=="/>
          <p:cNvSpPr>
            <a:spLocks noChangeAspect="1" noChangeArrowheads="1"/>
          </p:cNvSpPr>
          <p:nvPr/>
        </p:nvSpPr>
        <p:spPr bwMode="auto">
          <a:xfrm>
            <a:off x="155575" y="-1516063"/>
            <a:ext cx="395287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data:image/jpeg;base64,/9j/4AAQSkZJRgABAQAAAQABAAD/2wCEAAkGBxQSEhQUEhQUFBQVFRQVFRcUFBQUFRQVFRUXFhQVFBUYHCggGBolHBQUITEhJSkrLi4uFx8zODMsNygtLisBCgoKDg0OGhAQGywcHCQsLCwsLCwsLCwsLCwsLCwsLCwsLCwsLCwsLCwsLCwsLCwsLCwsLCwsLCwsLCwsLCwsLP/AABEIAMkA+wMBIgACEQEDEQH/xAAbAAACAwEBAQAAAAAAAAAAAAACAwEEBQYAB//EADoQAAIBAgMGAgcIAgIDAQAAAAABAgMRBCExBRJBUWFxgZEGEzKhsdHwFCJCUpLB4fEVgmJyQ6KyI//EABkBAAMBAQEAAAAAAAAAAAAAAAABAgMEBf/EACcRAAICAgEEAQMFAAAAAAAAAAABAhEDEiEEMUFRExQiYQUyM1Jx/9oADAMBAAIRAxEAPwBKiHFBOjL8kvd8yVSnwhLyTOE56IiBWgmFn+WXkP8AsMpRvaw06fI0inDBpjFgFcsw2ZO/Ef8AY5ov5PyUkVYbOv4Ghg9nZL67BUsPLxsXcEmu+XlxIlNlpC47OYFXCNWZqb0hGIqO2hKmyqMynh2vDUtU4306e48qmTduvvuHhKmfDRrzyz8y2wouRk7PK147vTTJoy8RhJarP61NmnWVovVZLPt/ATrLdnzyz45aolSaZVGHCjLN/WZ6krJpa6Wt1L6nF8OCv9eKKabu+5omTQ3Z1VRcsruzt/tG2fZnsXF2XVeTz5d35kJq75E1pvVZ6Z8bDAzpLJRS0bbejs7a9mTUgoStJxa73/DzXX3lrdvrlfUUsPFrN3+v4HtQmrMhy9+uWfmIrO7tw+sjSxdJWRQkjPJlpUiJSrgVIFIYwXI5TGwdBc5kzqCZVAUWFkOoyGyJVBbqFahYUgGC6hG8PVjs82DvHmwd4KCzvrZ/IJIo0toRfBot0MSnkjJxkvBZags1lwLWGis1YprFRTWaz5dC5hqybyZnKykWqdNNaaBypprQOhNX6W/obDdJUjZFWOGiyPVJaFyCR71a+uBakVRXvbr/AHn3HvCxnwtz+ZEYrmHCduRd+hoza+zuC+RWVC3h0N9x3nwyZXq4RN37mqyexalSnHK0mrrg8+BEeqvflZPzLH2UdDA3Wtg2DUzPsqd933leWAfB9+6Nx4Rc/Ij/AB75+Y/koNTn/UZ5tfsenQlpey8zXq7Ob+shcqW6nvWS5tpF/IJxoyZUr/v43FzopLPLq8izWxlOOSle3JN+8y8bjd/K1lcTymUppFfFVFoinIZNipMxbb7nO5NgtgSkFJiZIKEDJoTMY4gu5SEIkhckWXJi3N8irYFeSPIZKo+QDQ7ABg3ClEDdDgDuIzfJeSGw7IRBD4nM2XbGTUXa8bdizhnBcWu5UZKFbHszdw1OL0d13LCo24mBQWazt1Oio6c9DNtm2OVgwoNHp0XzsNbzGxloO2bIpqm7hxnbUtrUmqlyLU7KSKs228uf18RVVSLkErNrLoHFK2fMtSCjLe9wLNKUrF6FNaPMGUbBsOinKcumnvGRnKyt9Lr1HX+n8SKk8uY2xFOpUnnzv7ipKpUd1a/dXVgdo7WlTdlDs28vJGTV2xVf4t3/AKqw0+DGeWKdFzG4OFm5JR6rLPsc9UG1arlm233dxMiWzmnJS8C5CnEZJimwVkAOAEoBtgNsdsOBUoASiMl3AafMq2HApx7i5eI1p80A4PmhphwKl4gOIyVwGyg4FNA7j5jGwd8fIHZRfUbGTKsRsWYNBZYTCTExYxEUFjYtliji5x0b/byKkWFcVBbRqU9rS4pP3D4bYXGD80zFUjzYtS1lkvJ0ENs0+KkvActr0Xq3+lnMNkXHoi1nmdO9p0fzv9Mhf+XpL8T/AEs5tgFqIfUSOnW2qS/FL9LPS23SfGS/1Zy9jyQ9Q+omdR/l6Gu9L9MhNfblK2W8/CxiUcDUn7MJS7Rb+Bch6N4iX/ja/wCziviwofy5H4Ke0Me6rWVktP7KLZtS9F6/5V+pCp+jOIX4F+qPzHRDjNu2jHkKkzVr7DxEdabfaz+DM2vRlH2otd1YVEOMl3RWkA2FJi5FUSDIXJktgNjoAWwGyZAsdAC5C5SCkLkUkAMmLbDbFtlUAEgbkyYBVAdpEYkKixiZysBiDjIWiUxAN3iUwEyRAMueBTDjEAPHlE29nej1SpZy+5Hrq+yOjwexKVP8O8+cs/doNfg2jhk/wcZhdnVKnsQk/DLzNXD+itR+24wXdyfksvedhKSQn11y6SNo4EY+H9GKS9pyn/6r3Zmjhtm0oexTinztd+bLVPmeqVFG7eiKSRooRXZBi5zFrELnzK08fFXv8OHQL9FpFm+dvrsHKKt8yhRxaVnd52t2/cLEV1JZ6cVfVcsxplAVK6le2l93jrrkyli4xeSslo97PvfpoR/kaeUUrZ57vTTqDTxUJZO+tloCVEvk53auxk03Tjutarg/kzmK0HF2as1qfT3s9PPPx46mTtvYKqRbS++lk/nzDgwyYL5R8/kxTY7EUnFtPVZFeQUcdENgNnpMBsdAebFyZMmA2UgBbAkwpC5FADJg3PSAuMZ2kUHE8hsEcTkBEUGkSkMiidhAqIcaYcYm/sXY29adT2eC/N/BMppFwg5OkUNmbHnV0yjxk9PDmdXgNlU6KyV5fmevhyLKkoqyyS5ZJARrXI+Q7seGMf8ASzFjHKyKrxCir3Rl47a6V7M2jP0aNGlVxKuIp11e9+3TOyyOYe2FdttZZe8mntNO1uety9WxbI7D16V3yX9GDtPafDLj5alDG7aSi+Cf7czma+3053dnzV7+Hu95pCEmS5o7CO0Esr24q66a+8zcTtVb2vK9+fF/E5vaO3kpJ3TslknlnorGDU285SlKTbvd99fmbQxMlyO9rbYTlGMXySfXRZWyRjemvpY6VoU9eN87czj/APNNST3nln0TKc6sa9S9SVlxvx5Zm0cKTti2LmA2/Wbu3x8Ed96OVZVFG7vfjbxOHpRw6aUbWX/Ju7Ov2djkorddlzQZaa4Ql3PoeBnz6Z8RuLjk81bj/DMDZOMe5bi8u7y95P228rN3Seb4X6X5c/gclG1nIelGzpU628vvU5rPO7jLr0ZiyidntnFU6l03muvK+Ry1SC4NPtzHO6s4s0KdooygLdMuygC4Ge5gUZQFuBelAW6ZSmBSlEW4l2VMGVIpSGUZRA3C46YHqytgOtihsUepRvo4/qXzLMaD6eaPOlKi9WKih0Ililg2+KLFCpTpv80ufLsiHO+xSxvyWtmbOWUqnhHn1ZuLFpdOC7IwcTj0uPAx8RtrLUI45T5OiDUOEdLitorPMpVNsJWXLmcfits3vmZWI2k3fhc7IdMP5GdntL0ktlfO5ze0dubz+68reZgYjFN8SrUqnXjwRiS5NmlU2m88/wCh8NrWtmYDqC/WZnRohHRY/bGVlytrz+kYX2l3vxEzkKcrFRikA2rWb4iHMGbAnMoCJ1AXIFkNFWA2lUzO/wBiexHeeqT8LXPnlJNySWd2klzbySPr+yNlbqi52tCMfupvgl7XyMM8kkVFFjCVJKOaahb2tH38ShX2jd+1urTXK3AqekO31FuKyXy0ucLtTbjm7Ry68TPHjcim6OnntBucn/8AjGGdpVKslOVvypJ6vmZOE2yvWrKyk7T+95ZaZM5iWNlo3dcj1Ovnyz0Oh4lVMzlyj6RJANEYarvwjLnFPzQbPEbp0clCmhcoj3EFxDYCu0A0PkhbKUh0JkgN0c0RYrYKIi/pDIVmtG14mp6qL1S8iPs8fyryD6iPo1spLH1Erbzsep46V1d8S/CKXBLwBq4eEtVnzWTD5oeUFnto7Uulb8qMOviWy3jMDKKvH7y96MmbOjBpX2lEzqiJzPTYmTOpDClMVNkTYqTKQyXICDuyGw4Ky6soYM5C5M9UkAmMCQWgjyJsBbge3C7hMBUq5Qi310Xi9Ddwvowtakr9I5LxZhk6rHj/AHMLOXoPcnGXKUWvBpn1rH7ZhGjvN2ur2vZ3fxysfONvyhGfq6cVFQ1tq5W1bEYrH70EtbK1uXzD+VRk+CouiNt4/wBbJtO2enF+7IxWMlHmHSouWUU2+SR0qSihFfcCpxzOqo+jSdNbzcang0nysNwHo5GEt6ct+2itZePM5Zddjp8k7Iv7AbVCCkuGXa+RoOYvdPHlykpSbMaJcwXUIaBaDgVENkNE2IKsKAaIsE2QFhRqxnY85lffJ3jKixrZKkJ3iUwAfvGdjMBGWccn7n8i4pAtjhJxdoo5vE4eUdV48PMqSR1U2Z+IwcHwt2+R2w6r+yHZgTFyNSrs1/haffIry2dP8t+zR0rND2MznrkTUmPxGGlCzkmr6XKlVm0ZJ9hgSlclIBM7fZ+yaUYxbinKybbzztnloY9T1McKTfkDl8LgJ1MoRb68F3ehv7O9G0s6rv8A8Y6eLNyOWS08g948jL+oZJ8R4QERpKKSiklwSySBlINyE1DhT55FR8+x03Kcm9XJ38wMHhnUmox1fu5s2trbIm6jdNXUnfVZPjfoaOyNmKirvOb1fBLkj3pdXCOJOPf0Bcp4WCSW7HJJaLgNhSitEl2RASZ5Lk35Iok8RJg7xIUNIZ5aAyRSYqJkhcmSiWaJioWwGG2C2UmFAMG4bAHYFqLPRYtMneKZdDQkJUglIlhQ24EpAOYDmNIdEVJiWyZyAuX2AYkHGIERsWZSkBQ23hHOCcc929+z/o5iojukzF2nstTe9TsnxWifVcjp6XqtftkUc7RpuUklq2l55H0GMjmtk7KlCe/Oytolnd8zdUzPrsqySSjykMtqZ7fKu+e3zztALO+BKYrfIcgoKJbPImJLHYqPJkqQLYtyBciodvJg2uehI82CYUSmTYXc9vFIVBHmiIsm5aYqAZEkSDJlJhQE4qwp3HPw+uYn1vT3RLUhUM3grlVSGRka0UWLnt4TvHt8VAMuC2RcjeQWMGS6gobdMFysLYKJgNSK6nyCVbzM5JsZYc+4tSB9dcVKpmSojH7x5sr+tJ3xOIxrqE7wneRMZCaAcpEuYjfI9YGoFunIZvlWNQNSM5RAa5AyRDbAv1BcATmGBvgSmFNiGTlbUBtcGV5Tb7E79urNFGiGWIsJzy6lSdZgqoUosRd9YKnMrQqZ+A3dfDTqXqkIGrWy4Pk9H2FxxMeMH5s9WYp3NIxVDGqQxMqqYW+XRRZuC6vMqSrcgPWFLGBZliGC6pW3jzkXogHyrAvEMRcFj0QF2NW6GwbM6E7FiGKyzMp434Gi7EiUiq8QuYmWLM1ikyi45I9vFRYi/EJVeoPGwLFiFIT67MW6oaMZacwd9ifWA7wKIFxTYz1jsVIVBiqXIcQG+tZ6NWwqL6nmuROqCiypk75XjcdSpu99bmbSQUC5Z+8F5vJDKkOSv/J6lC38DtVYtQZRevS38g1KV9NdeyQ2UkhEJXzllnpzKi33FqgIU+N9c/j8gakuEXpkNlK7a5aHoRWfDi+xqpeydaEQk27Aub4aFhZu+gDpp6NF7oKK8qop1bgVhaOmMVQFhTIcgEeGAaYVyIECAICUggJggAnIG5LILAhsFsmWoEtRpATcYq7EyPMHFMY918hfrxfAVwBQQ7NGnXQ2MkZUeHctUdTKeNLkaZfgHcrr9x79lnMygJ4hLiV5bR10K9bh4fBFNnTDDF9yWzRp7QdyzSxTbsnYxIlrD6+A8mGNDTN6nW56c7+ZZpVY2vd5a8P7Rl4f2GW8L7EvA86cEN+gHVd00ubea04AfaeGWfHmKqaeH7Ir09Y9v3ZvHGqJao0d2CbldtJXXjk11ExlvSybt8CvLR/6/uMwntef/wAoNaTdiaHqrZNrsFTxUWlexUXsP65iaWiKWNPuJH//2Q=="/>
          <p:cNvSpPr>
            <a:spLocks noChangeAspect="1" noChangeArrowheads="1"/>
          </p:cNvSpPr>
          <p:nvPr/>
        </p:nvSpPr>
        <p:spPr bwMode="auto">
          <a:xfrm>
            <a:off x="155575" y="-1516063"/>
            <a:ext cx="3952875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4" name="Picture 12" descr="http://3.bp.blogspot.com/-jisfodQ24UE/UIFsDVoaE5I/AAAAAAAAAdI/YaFzQZy9brw/s1600/save+endangered+species+branding+trademar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5832648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3. Уношење и последице уношења организама у крајеве где их није било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0963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Човек </a:t>
            </a:r>
            <a:r>
              <a:rPr lang="ru-RU" dirty="0"/>
              <a:t>је често, намерно или случајно преносио и насељавао многе биљне и животињске врсте у удаљене крајеве и подручја где их није било. </a:t>
            </a:r>
            <a:endParaRPr lang="ru-R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Многе </a:t>
            </a:r>
            <a:r>
              <a:rPr lang="ru-RU" dirty="0"/>
              <a:t>од тих врста су се успешно одомаћиле у новој средини, на рачун постојећих биљних и животињских врста, изазивајући крупне промене на тим </a:t>
            </a:r>
            <a:r>
              <a:rPr lang="ru-RU" dirty="0" smtClean="0"/>
              <a:t>стаништима → неке су </a:t>
            </a:r>
            <a:r>
              <a:rPr lang="ru-RU" dirty="0">
                <a:solidFill>
                  <a:srgbClr val="C00000"/>
                </a:solidFill>
              </a:rPr>
              <a:t>потиснуле домаће</a:t>
            </a:r>
            <a:r>
              <a:rPr lang="ru-RU" dirty="0"/>
              <a:t>, аутохтоне </a:t>
            </a:r>
            <a:r>
              <a:rPr lang="ru-RU" dirty="0">
                <a:solidFill>
                  <a:srgbClr val="C00000"/>
                </a:solidFill>
              </a:rPr>
              <a:t>врсте</a:t>
            </a:r>
            <a:r>
              <a:rPr lang="ru-RU" dirty="0"/>
              <a:t>, </a:t>
            </a:r>
            <a:endParaRPr lang="ru-R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→ неке су </a:t>
            </a:r>
            <a:r>
              <a:rPr lang="ru-RU" dirty="0"/>
              <a:t>се </a:t>
            </a:r>
            <a:r>
              <a:rPr lang="ru-RU" dirty="0">
                <a:solidFill>
                  <a:srgbClr val="C00000"/>
                </a:solidFill>
              </a:rPr>
              <a:t>намножиле</a:t>
            </a:r>
            <a:r>
              <a:rPr lang="ru-RU" dirty="0"/>
              <a:t> у великом броју јер нису имале природне непријатеље изазивајући крупне штете не само природи већ и човековој </a:t>
            </a:r>
            <a:r>
              <a:rPr lang="ru-RU" dirty="0" smtClean="0"/>
              <a:t>привреди: зечеви, лисице, магарци, камиле </a:t>
            </a:r>
            <a:r>
              <a:rPr lang="ru-RU" dirty="0"/>
              <a:t>у </a:t>
            </a:r>
            <a:r>
              <a:rPr lang="ru-RU" dirty="0" smtClean="0"/>
              <a:t>Аустралији</a:t>
            </a:r>
            <a:endParaRPr lang="en-US" dirty="0"/>
          </a:p>
        </p:txBody>
      </p:sp>
      <p:pic>
        <p:nvPicPr>
          <p:cNvPr id="9218" name="Picture 2" descr="http://upload.wikimedia.org/wikipedia/commons/thumb/0/0a/Eastern_Grey_Squirrel.jpg/220px-Eastern_Grey_Squi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4449"/>
            <a:ext cx="2095500" cy="1733551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thumb/6/65/Branta_canadensis_%285%29.JPG/220px-Branta_canadensis_%285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95824"/>
            <a:ext cx="2095500" cy="2162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0912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Европа</a:t>
            </a:r>
            <a:endParaRPr lang="en-US" dirty="0"/>
          </a:p>
        </p:txBody>
      </p:sp>
      <p:pic>
        <p:nvPicPr>
          <p:cNvPr id="9222" name="Picture 6" descr="http://upload.wikimedia.org/wikipedia/commons/thumb/a/a1/Africanizedbee.jpg/300px-Africanizedb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2648" y="5157192"/>
            <a:ext cx="2441351" cy="1700808"/>
          </a:xfrm>
          <a:prstGeom prst="rect">
            <a:avLst/>
          </a:prstGeom>
          <a:noFill/>
        </p:spPr>
      </p:pic>
      <p:pic>
        <p:nvPicPr>
          <p:cNvPr id="9224" name="Picture 8" descr="Invasive Spec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8376" y="5157192"/>
            <a:ext cx="2267743" cy="17008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64" y="43651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Северна и Јужна Америка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0529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Због својих потреба човек је неке врсте плански уносио, гајене биљке, ловну дивљач, рибе. Неке врсте су случајно унете, и изазвале су велике штете у пољопривреди и шумарству (кромпирова златица, лептир дудовац, филоксера винове лозе). Почетком овог века у Далмацију је унет мали индијски мунгос, на неко острво, ради сузбијања змија. Убрзо се толико намножио да је почео да се храни мишевима, гуштерима, па чак и живином, јајима, младим јагањцима. </a:t>
            </a:r>
            <a:r>
              <a:rPr lang="en-US" dirty="0" err="1"/>
              <a:t>Штете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биле</a:t>
            </a:r>
            <a:r>
              <a:rPr lang="en-US" dirty="0"/>
              <a:t> </a:t>
            </a:r>
            <a:r>
              <a:rPr lang="en-US" dirty="0" err="1"/>
              <a:t>веће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користи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Уношење и последице уношења организама у крајеве где их није било</a:t>
            </a:r>
            <a:r>
              <a:rPr lang="ru-RU" sz="2400" dirty="0" smtClean="0"/>
              <a:t> </a:t>
            </a:r>
            <a:endParaRPr lang="en-US" sz="2400" dirty="0"/>
          </a:p>
        </p:txBody>
      </p:sp>
      <p:pic>
        <p:nvPicPr>
          <p:cNvPr id="8194" name="Picture 2" descr="Banded mongoose walk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643258"/>
            <a:ext cx="2915816" cy="2214741"/>
          </a:xfrm>
          <a:prstGeom prst="rect">
            <a:avLst/>
          </a:prstGeom>
          <a:noFill/>
        </p:spPr>
      </p:pic>
      <p:pic>
        <p:nvPicPr>
          <p:cNvPr id="8196" name="Picture 4" descr="http://www.chytej.cz/foto/atlas_ryb/tolstolobik_bily/zakladni_informace/Tolstolobik-bil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653137"/>
            <a:ext cx="3312368" cy="2204863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xQTEhUUExQVFBUXGBYXFxgYFRQXFxcYFRUXFxQUFxgYHCggGBolHBUUITEhJSkrLi4uFx8zODMsNygtLiwBCgoKDg0OGxAQGzQmHyQsLCwsLC8sNCwsLCwsLCwsLywsLCwsLCwsLCwsLCwsLCwsLCwsLCwsLCwsLCwsLCwsLP/AABEIALQA8AMBIgACEQEDEQH/xAAcAAABBQEBAQAAAAAAAAAAAAADAQIEBQYABwj/xABCEAABAwIEAgYHBgQFBAMAAAABAAIRAyEEEjFBBVEGEyJhcZEHMlKBobHRFCNCcpLSFVNishYkM8HhQ4KD8DREc//EABoBAAIDAQEAAAAAAAAAAAAAAAIDAAEEBQb/xAAyEQACAgEDAgIJBAEFAAAAAAAAAQIRAwQSITFBUWEFExQiQlJxkaEysdHwgRUjM6LB/9oADAMBAAIRAxEAPwDI4agzI3st9Vv4RyCn4ag1hDjTYWutdjffFtVEwvqN/K35BXHCK7TNJ4kOILe53/KyZHSPKSlJzavuI7B09mMI55W/RI7DU/5bP0t+in4h+Uw0AAKM4zdJi2zHOcotpSYH7JTB/wBNv6W/RE+zUzfq2fob9Eq4FWCs013EGEZ/LZ+hv0TThae1Nn6W/RFlOpCL+SoJZZvi2BGCp7U2fpb9E1uFp+wz9Dfopbe9CGqpNkc5+LBfZGfy2fob9EWlhKcXpst/Q36IjDeQkD4M+ajbYSySXNsa7B0/5bP0N+iezA0wJNOnf+lv0UkUdDqNlW1Z+0saBOcPAHeIIA90oE93c0x9Y315JJwlL+XT/Q36JowNMn/TZ+hv0RQwtJDgnNdGilvsxfrJvq2AODpfy2fob9E5uBpRHV0/0N+iILpaRknuUbZFklfUCcDTn/TZ+hv0XPwtK/3bP0N+ikILyomySySS6kepg6f8tn6G/RSaOEpOsadMEb5G/RKynmMnT5olUbCykn2JCc1718EbFcNYB/ps/Q36KfhuGUupaeqpzPsN+iZQqz2XXV/hKYLANlm1GaUIqzdpIb5Np9ik/htEAuNKnyAyNv8ABMfgKOnV0/0N+is8XBI2A0UMMG5lDCbatsPJui6TAVOHUpP3dP8AQ36Jn2Cl/LZ+hv0Uh8XgocTuU1N11EyyO+CO3A0rnq2fob9En2Kn/Lp/ob9FLqN0Qn2RKTYuU5LuZTC+o38rfkFJouggjUKNhfUb+VvyCk0l0GJy/qf1Liu/NDhvr4oZKFQNo2T0hRrgxzduxSuXJwiLqAjQigzshAJ1PVUy4se5ya4p7hHemZVSClY+ibFJEpGHyShV3LvhEihWlsbhVXSGi59CGWcHZswMOEDb4qUx1wUeoANVVbXZow55RakuqKLhdZzHmm94eYDgR6sOFo+KvA6VQ9K8XkxFGmymWjRjxGVzHEEARq4Ekd1le06Ra0F4IB0741+Y80ydNKSNGuxNZN/aXI6PNPaTcJocCOSWmAksyrrwcSuqLiEkjUqEfgEDrDaE3MmsOqUuUovdwCqO3Vzw6uep75VJVVjgH/deDkGeKcF9RmkyOOV/QLVftug5k6pY80zVBFcD5ytiOhLKaeSa4yioU2FbG+m6Y9rdRJhdljdDI5qJEk+KozGC9Rlvwt+QWibwplRofSdAOrXXLT4rPYQdhn5W/IKfgMQWGR7wt2RSa918lScVN7lwT3UmMsZcfIJA5pNxAXYht51BuChJKVoxzlTqg1RgGhkIS5qXMrQDpkWvj6bXAZgNjOs9w5d6ltFgYsdDsfBBdRY6A9stkT4bqi47h3UsRlpPeMOLgklzWjYCNvFFSbo34NNDUJ7XTXbxNBmRIIvsqbg/FWVJvcHTSe+6uRUUkqMk8bxycZdRGG8pQUrSCOSdTDTmmpSplrc33lRrAQNgTqe5B3Lx4Z5HUFYGVNpsDqWY7HL8JVZwnGMrZi1r6gaA53Vj1WzBJc+BNxpKDR4o01DSgsJ0Di2d4BA0dGyKUG0aFpM2OLlKPFBOL4U1HMcJc1mrd7xdvfZTgetpU203AdUCCye04kkueQdSZGnJAco1Zsmd+YsfNA4S+FnR0npPC8XqdRC14okSREiJvsnioVW4mq4SXS6NHgS4dzgPWb8R3qRhsRmgHUiQR6rhzad0xJtcmDV6SMPfwvdD8r6k5tX3pZ0koMrpQ7TDvZIZUFxsnNEg3hRcyI16FxDjk8Tn+Kl4ATSd4hQiJ08dYQeE0i5tSrnNyMoBOWB+I8527lJq4jtPF259qLa9tB3nQd5Q2YlrgS0yASJ2MRceaouk+OeAynTu+oYcB6wbbL4Ak/BWmGodWxrB+EC/M/iPmg2UkzXJKGLc+r6fQO425rqQ3vKaw77eCIwWlU+DJHl2PzyDITHTGicDskDOdkPQY+TJ4F/Yb+VvyCn0gqTA1ey3wHyVvh6sroSReog1JltQd2YOh0PIjVCRMI6xB018kx7h4JC6sxS5SOlNKZmTwioA4JlRm/w2PcU9LKokZNO0UPSPCOdUpupOZTp7iIynmTuNpVjQrh1Jp6wBxmQASBHfN5T8XRa4Q4wDA3Lif6Wi7j3AK24H0RrQDTwjqk3DsVUFOmP/AAMOc/8AdCqcnVHrdBHDqcannVtcdCAzFVHwzDU6jzlIOVueZjMTAsJXYXopXqCH0XzyIyATzz/7LXY3CVmAMxXFsPhAQYp0W0qO4mMxmBOves/xT+D5gamLxeNcSSQ2o5zRBnQAAC9glxRvzQThsxe4vLr9yDxboo59LK7E4bD5XAgmuwDMNAYOu6qqXRHCscHVeL4fPOYuYXVDMzJIOs81c1cPwpoHU4LEVDr26hpgEmcpl089ApuC4phmNBZwml76jXOdJg5eySR3mEzdOq/gVgwwww2p39eSLiOIYBv/AN4O5llF5EjVRavEOHzbFvP/AIHfG60LOOVSyRgsAxg1kueWtjszlZ2ndwQcf0jqNb2uH4WuCDOQPEWGoLDz0mVFF9v/AAzP0fpvD9ykGIwpkjGUvBzajfm1UmIwx6w1aLmVMvqtpVG1AZ9YmmDnE9w81pOJcYwIOSrw2kQR69B5kEZZE5Wme1sVk+J4XA1DOGfXon8LajS4TsA7WZ3ko4Np83/foSGhxQtx78dTRYStnYHREiTNo5gpzcSxxhr2k8g4EqqwuCxT6L2vBe4M62hVBJbVaPWYXCxMXE3sQVVt4EHMDjUdnMOzj1DIm4Gmqi2vucyfonbbb48lf3NYCkc/ebc9lSYOq6mIqOI5P9dh5DmEzimMdlLRlM/ia6Bbx0Kri6F/6PmdSjTj4r+BvHceXHqmEl1ojSOc6K94M5zcKA8+rr3NA077BZ7gGGkl7rl1yVd45x6jq2+tUcGi0wIJJPIWj3q8iVJB5HG1podF1f7kXglM1q1TEPhwa7LTInKR+Ejawj3q+NhdAwtNrGNY31WjKOfj4ozRzSpO2YtRm9bLjouEOadAiPOkbJjXne6IRyFt0tgR5QoMXGvekqk7pob70rwVVchW6POMDXsB3BX2BfKyOBqae5afhrl0ZHT1uOrNFhyue2DCk/ZgWMcwaiHeKDUpFZVJWcScGuoEjkkvzCVzYsU1re9GCFaFL4Xw59d5a0hrWiX1Heowc3X8fJQ6Lczg0EX56ADUnuAWop9Ea2MphjqjsNhBfIGjravOpVn1Zizdggk64Oj6O0Xr57pfpX5Kat0wweDJbgqYxVeL13+pI9mLxfRsBBo1ON8QBh1RrP6A2iwZtpN3DwJW+4fR4TgBFPqgTuJqvMczfv5IPEvSbhqbfu2VHm8SMjbRJJN9xsijCNf1nqYxUVS4RmOFeiKo45sTVDSZkNmo7u7TrLVYT0YYRhkuqv7swaNI/CJ0tqslj/S5iLinSY2Scrsr3W5AGAT3/BVX+PuJOAOdwzXBy02tIZBP4e8TcBH26EcoI9dwXRLBU/VoU5G7hmPvJ13U9zMMzUUWi3sDe3xXhNXi+NrQDUqGXT68t7ekX01FtFYs4XiqrWubSeX6Ehpi5Fs0XNkKcl0SK3rsesVuOYFs/e0ZbYgZSb7QNZj4KuxPTzh9NmY1QGwPwEa2gNIBLuYAlZPBdE8Y4n7rIDbtObY7u1J+Gynv6A1qoa2saOVpB/GQTMG1jpOpOu6aouuWVvl4BOJdNuFOIY77wESCKDnAg2mwke/kqWpw3hNcF1LGCkBEhxOWOUVWjnsd1dU+glZhblr0W5M0ZaAaHF/rF4GsifgoJ9HVQEuGJAJIMZSGwNiGkTslpRhK9xUrl2KvC8OxGAeCHMqYSoAS6ndjXAEh7Gyer2GUdk2iFlcC+oMK51LKYc7KCDGXMYHktpgujmIwlCs2pWaaTvVa2TDibuMjs6aC2qxuGJp8Nc5hhwdyBESdVllUpNrnlGzDS6+DBNxVPENBowKsDrKREHvyzYnWyr6mCGYtgtdy2Kujg8MwsxTpZMOJEwCRrA96H0qrtEOYW5yOz3ixJB5osWVblFLgRrNJLbvg6l5dxvDWZREaqfwymHvqumcoDO4H1gR3xmWc4Pjg5hlxz9/eY3Wp4JSy0n7ydTqY0KbmdHmpYZY9859eg4ORKZmyjuKe0qmjjp0SWiEUPt4KOwlEafJKaHwl4DmO1SbapY1SAKguTynh9NanhlJU3DsPYeAWn4fSW+TOpr8xbYZxDDBhCcJuj0gozxCzrqziW3QzMSU8uCQG100gbGUZY6lx5uEJqdX1lQiKbT6t9S7flZF+0cY4gZyVQwwMrQaVIAzB7RGYWM3K1nQDg9Ejr3sDqmYtBdfKByBsPFb6tj6VMdqoxu3acAkb4OT8j1no7C44I+fJ5zwT0a4hrvvXUcmzQ55vsTESLabrR0vR3Sm9R39UNaJIdmadwCNoCtK/TLBU3FrsQyQHOIbLiA2cxsDa3/spa3TCgNL39poF7i87i4W3G1XBs2JdiJgvR5g6ZkCobb1XxPtQ2AHXNwrOl0TwjW5RQpxpcSTGgJNz71XYjpPUJIp0wI3u+YEutYiyp38YxbpmpWJkNeynQZlvplJGa4Gs+SP1afUlpdDbswNJkQxjY7gN1HxvG8NRs+rTadYkT4xqvL+MniD74fDYtznTD61VrWNkatY50g+IVM/oPxXFAdfVpUABZoIcb88lp95SZuEOskglul0R6XifSHhGkjNoYJJa0DxzEf8ApWe4j6YsKz1RmPL/AJgrK0/RXhWH/NYwl5k2yi3O8lTOHcA4LRl+Q17W6x8t20bIB8is8tRj7Nv6BermNxHplLgeqp3t+Ek32F7lVtDpbxjFOinTe1umbJljvvA2+K0GP9IOAo9llJksgiKYt4dkXVBivSiXkZBAN3WADB37nwlBcpfpx/cvZT5ZoeKY2tQwjKWJqCpWdmJc3uBNyRp81k+C0DVwbaRtmbqAJ53tz8dVTcR6VPxQqAudkDXuvMkkQAI9XQeSt+j2NDKVN7iQwW03jTvVTxSx4/Ox+Cpza7FriKDaGHFOrlfAO3ZjldZLGcbpODSYLWnswDIjl3LV9LaTa+EcRLXWIMHQXItt4rD4DgdNzAX1LGC0TH5h77eSmnhHbum+Rube3tSJbm022A7ZMi2oF2+OpW1wFUGkY5f7LB8bbGIpwco5+zpf3LXdHj9zGvZ+SZJXCzzXplcxfhaOL7wjNUUWMn3KSxyY0eakgjXIjShNRdUuRUQs2MJC7TVIXFISCOSXQ7cZDhlHst8B8locLTVNwz1W+A+SvMPotWRjdZJuTJICDiaUhTKFMOEaH4FNNM7wFnUqYnY6srmiExyk16Y2KE+nGqcmAnyQcZ0gdSb1QdWuc33bsthrcX5+SqRxbDOIz4etWdres/bWbrYcK4F9qv2JaYh7ZEESYvroiv6BYmndmGwdadoy+B7U7x5BZ3kxKbT6/Y9n6PcpaeNMz+E4/gT2/wCHgva1ogveWnKZJMmNF6BwbpBh6rGBuGZYta4ZHuDTlytHq3PZP6T781gOE8QoiDw2lckSzqu4TE6b+9X2C4ni6NRwdw6pEg/dUmuByltw6Rb1437Y5FPxVKVJf9jXJNK7/Bq6PGyWhww1RzjcgNa29t3O71Rcb6UY1gcaVANBgNL8xOkuPYB2iPFA4h09czsnD48OETlwwGW/qnUEkDUc1neO+kbFwRTw1dhAAAfTuXEkm0GWgQCRuRzT8sHXEV9wYPz/AAR8V0l4s6ZdH/50H91gXtF7+6FRY6rxZ5guxTx+QM07kOr6S+IUzD2gGR61LKTlPbGg1sLaQhO9JnE3lsFoLjlEUhJcTpfe6yrFkXSETQ5w8WVlfhuMDw4065cIILi3YzcaETsV1Tgtdxk0KkuOvWQJN5gCBrtzVvh/SZxAmDTZUg3HVGbC4tobFPf6UcVb7ikJHJx8CEy9QukV9xX+34szn8DrFxb1BkCZJe73/NF/glaXsNFzRlvAiXDQifktIPSriBTkYalOme8WiREd/PdNoelWsT26FKO6bc1N2p+VfcqsXmZ+jwrENbVzCRUZe8G1wYi0aK26H18zGAgQDefotNgOPtx9N5NDq30wLgxmzagHugSN5WS4aDSrVacRo9u1jrY990E5vJBxl1QeH3J32Zrulhc+hlphosItaRzB12Xlh4bVBgiI77e5bTguPLusl2a9xsNee90CuXvpvJaGmTl3gcygwyliuI3Io5I7ytcB2etvDQJPtWmPC3mtX0ekU4PsrKYfCZnAvgiZGhJ018h5la/hR9bwTpxqJ5f0rqVkqK7Eeo66lM8FFpiVNY2yuRwsngPaiBsoYCIIP+6SwIiuBOiawXA1lc6EbAtiXnaw8VTdIOK3SoynDvVb4D5K9w5VXg6HYZ+VvyCs8O1aJsdqZJydEpphJjTcd6c0JmJEt7ws6/UK+GiG/mLqS/sAZrucJ5wFED40TRUDjB12T6IkHwPEquGLq1FpqNHrtvBHdyK1nCvSrgqlqhfRP9bZb4S2fisb9vfTYWAwCb2uVGq4LB12l1cGg7TrWAxJ9saDxOvNJyYoN7pL/KPQei89R9XZ7BgOmWBqRkxNI3I9YDTXX5q3pcVokS2qwifbb9V4VU9FtR7c2Hr0awINny2N2kFsg/BVNT0c8RZ/0Z/LUYdDrE6KoLF8Mzte94H0kzGtdcPBHiNkGpiGE+s2d7hfNn+FOKNsKNcaxDt/c7VQ8XwTiNMw+jiJHIPPvlpvqmPEp/GEnXY+mHOouMHq3EfkJH0QPs1AOzZKQO5hs239wXy+7DYthJyVmF1/UeHWOsxI5otDFYlzXDI98C5BqksAjMSJtmkSd4QvR38QSyeR9LV+A4WpDjSpOiTMN3EHzCAOiuEjMMNQI0MNYRobEjuPxXiAw2OGGcH4asAQXCoGHOJPaghwJgCQCPfdWeJxtapFL+H19GNLmNe0QxpbalPVknN6ztTB2Rx00O8/yC5vwPT8ZwDA05NShQZzzBo/u1Cp8TiuF4cO7NARdwYwO33yjn81gMVwPH4kvc3COa0tyxWrFziIbDpeZJGQdwJslwfo8rkD7RWpUGAGwcXOG9/wjzSJYcafOQlz8C7x3pDw7TGHoRJAzFrRMwLNFyfJY3H4iMW1xzHOIJIIvY6FTqmMwOCP+Wb19YWFR/aAJ3YI18FG45g3NZh31HZqrnnOeXZnL7ro4QjF+6uvj1YMZU7bK7EONLMyndz3EncgbKTicS/qur9Z9sx0A7p5pvWNZLx6zrX1Pc1Rn0HEAbm9zb/kpyV1aKnlVN3wAw3Fiw5ajd9tltOjeLbUzEHZYnANBdFQc9dld8P4K8maJuLwTHkmZEtpxdXiwyddH49jQ0dSFLAVRgaNWRmHiSR/srlJkcHUY9kqu/oc1OlK0oj6toS2xaSrqBcNt1Mq6Bo2+aFhGauO2nimknXmhfLrwGx92N+P7EDA0/u2flb/AGhS2tQMCPu2fkb/AGhSZRyYM/1v6sVqfkHMQhymEoaK3JEevlm0hRqOJcx2an2XDeAT8VJrAjvUR7Foj0CxvuDfVJMuOY63Q5gEiDNiCJBG4I3CWqYKhVCdWzzR0a8Sd2hcFQqMdmwWIOGdr1TnuyOj2TcHwI3Vuzp/xHDH/MUc7dzBb78zZHyWRZWqVHECD3RIUvDcTxNAwKjsvsk52+TjIHgUmcYt8pP6/wAnqcCyqHvdTZ4H0xt/6uHfE/ge11v+6Fa0vS5gXA5hWpn+pk/FpKwv8XpVPXwWGqEalmWm498ZQZXVG4ImTgKzTaMjmRPgXQQlvBjfwv8AwxqzU+pvKPpXwL3Q4va3m6mfO0qRU9JPDW3bUBnWKTp7ybLy2phMEAf8tjAfEW5j1kGlg6BP/wAPFETs/wCGncr9lxeYfrn5HpWI9LeDb6oqv5RTA9/aIVZifTFSvloVTyktHylZihQoCzeGvcR7dT/lSnyyHU8DhqMiQXvY48tD4KvZ8S+H8gvUV3D1vSbiqsihQk2ggPfAO+mqz/F346rD8U5zG7dY4NbffKPdspuJ45ibMfiqVOdMgJdrbQQPNVtfBZgXEVa7tJfUtPMC5j3p+OEY9El+RWTPH4mRqFVtNw6n72qNHloDG97QdT3nuUjiOFq1GsBJcGg9qSSXOu435mB4BTuB8OOYdaxrRs1uhOxPP3q+OEAsjbSZyNV6S2S2wMtguDVHHNVPgArtmDA2srA09k9jLKnI5WbWTycsz3EODhwLm2I+PcpvQim/rKkusABl5E+OiturUfDcPfnLqLgx+hmYI5EboJyuLQ3Fq3ODxy/wWJbcrmptNpGpk7lGGiUzmVycGJrmyQBun1YGmqJh25RmOp0+qG6VjFBN19x1V0dnZvzQ2lcW+9IOfwQpBNuyLgT93T/I3+0IyjYM/ds/K3+0Iya1yLyP339R0pCU2UrRNlBfU519VDxFODOynGkZiEGrUAsb9yKL8A47kyrylxgXVVx3GdnIwEE2JB330Vn0gxwbRDaQhxnNzJ292qosBg3EhzzJjfkmx55O3p8cccVllXkhcNgjAiQRrCL1Lx+I++/zVkxo2SuGoVtJlLW5U+GUlbCGNL8xb4JGYioxwBv+bsnzuFcMpyUGth5PNWkkN9tc+Misg4nBUalI1BVf1wdDqYa6Ii2VwsYvcxM9yJwHCuZOYuv3mO4kKQwFuhRxVPIK30KzaqUobI9Az6aE6mWjxU6lVa8aQ4bc0GpSJQpnPWR3UjL4jCg1JcTc2PeItHvV9g2dlUIoVHVSYgA+S1GGpW01RNm/WyqMVfY4A2IOitqTswnzUQNRMOcpg7pUuTj5HuQZ7N1wCM5qa1qCxFnQpXCm9s+CjFTOFN7R8EvJ+hjNP/yIC5tyEhCKGzMoVWyFMuSrk6hSzuifFFrOk/0iwRaTQxl/WcgsHiqu3Ye3bFLuxGGySOV06L2XPKhVccjThi2lScBY02f2BR1P4RWLqVNjrgsZHd2RogY3DZD3c1IT52yG6vEnJzh0vnyIpK4FMcuYU+jHRL64uEE+BVRjA4TAAcrAFLVaHCDrzVR91jIZKdsyuDpEy55lx+CmsoWlSq9CEJyfZtll38oY4cl1witcPehuYoCmDbUKJlsmZU6lYqy35DHU5TnUtEdzLp4YqsH1hELNxYhTsPUz62d80xrdkhpe4qnyBKSkVlJ0ue0NMkjUctVasowApWGcHa6/NGqMGyFy7FZc+59KI1JiI+mnUhEpXIb5M7lyHptkd+64GEGiYPcVILUt8EruhsWUzg7e0fBRMym8EHbPglZX7jHaZXmiDcy5A5puHpZnX0FypmJw5uBuUysMjQwanVLU7XBolhqVvov7QCu/MZ9yZUEJc2yQlMQmTvkRwul8dUmU+CXJG8/7KweTH4bpNVDGjLTs1o0dsPzKU3pbWggspHxa7z9ZcuWx44vselWDHb4IL+kFT2WeTv3JP8QVPZZ5O/ckXItqE+y4flQ5vSKp7LPJ37k//EVX2WeTv3Llym1Fey4flQ2p0iqezT8nfuUN/G6nJnk76rlytJBx02JfChv8ZfyZ5O+q5nGn8m+TvquXIqC9Rj+VHHjL+TfJ31T2cafHqs8nfVIuUpEenxfKh445U9lnk76og49U9lnk79y5cqpAvTYvlQn8eqeyzyd+5c7j1T2WeTv3LlyqkV7Ni+VCfx6p7LPJ37lJ/wAR1fZp+Tv3LlypxRHpcPyoQdIanss8nfuSHpDUn1WeTv3Llym1A+y4flQj+kNT2WeTv3Iw6S1fZp+Tv3LlypxXgWtLh+VDT0kq+zT8nfuUjA9K6zDIbT94f+5cuVOEWqaDx6fEpJqKJw6a15nJR/S/96gVelVYuJLacnuf+5cuQRw410Q/LihJcoYelFX2afk79yRvSeqPw0/J37ly5Hsj4Gf2fF8qOd0nq+zT8nfuSf4mq+zT8nfuXLlNkfAns2L5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TEhUUExQVFBUXGBYXFxgYFRQXFxcYFRUXFxQUFxgYHCggGBolHBUUITEhJSkrLi4uFx8zODMsNygtLiwBCgoKDg0OGxAQGzQmHyQsLCwsLC8sNCwsLCwsLCwsLywsLCwsLCwsLCwsLCwsLCwsLCwsLCwsLCwsLCwsLCwsLP/AABEIALQA8AMBIgACEQEDEQH/xAAcAAABBQEBAQAAAAAAAAAAAAADAQIEBQYABwj/xABCEAABAwIEAgYHBgQFBAMAAAABAAIRAyEEEjFBBVEGEyJhcZEHMlKBobHRFCNCcpLSFVNishYkM8HhQ4KD8DREc//EABoBAAIDAQEAAAAAAAAAAAAAAAIDAAEEBQb/xAAyEQACAgEDAgIJBAEFAAAAAAAAAQIRAwQSITFBUWEFExQiQlJxkaEysdHwgRUjM6LB/9oADAMBAAIRAxEAPwDI4agzI3st9Vv4RyCn4ag1hDjTYWutdjffFtVEwvqN/K35BXHCK7TNJ4kOILe53/KyZHSPKSlJzavuI7B09mMI55W/RI7DU/5bP0t+in4h+Uw0AAKM4zdJi2zHOcotpSYH7JTB/wBNv6W/RE+zUzfq2fob9Eq4FWCs013EGEZ/LZ+hv0TThae1Nn6W/RFlOpCL+SoJZZvi2BGCp7U2fpb9E1uFp+wz9Dfopbe9CGqpNkc5+LBfZGfy2fob9EWlhKcXpst/Q36IjDeQkD4M+ajbYSySXNsa7B0/5bP0N+iezA0wJNOnf+lv0UkUdDqNlW1Z+0saBOcPAHeIIA90oE93c0x9Y315JJwlL+XT/Q36JowNMn/TZ+hv0RQwtJDgnNdGilvsxfrJvq2AODpfy2fob9E5uBpRHV0/0N+iILpaRknuUbZFklfUCcDTn/TZ+hv0XPwtK/3bP0N+ikILyomySySS6kepg6f8tn6G/RSaOEpOsadMEb5G/RKynmMnT5olUbCykn2JCc1718EbFcNYB/ps/Q36KfhuGUupaeqpzPsN+iZQqz2XXV/hKYLANlm1GaUIqzdpIb5Np9ik/htEAuNKnyAyNv8ABMfgKOnV0/0N+is8XBI2A0UMMG5lDCbatsPJui6TAVOHUpP3dP8AQ36Jn2Cl/LZ+hv0Uh8XgocTuU1N11EyyO+CO3A0rnq2fob9En2Kn/Lp/ob9FLqN0Qn2RKTYuU5LuZTC+o38rfkFJouggjUKNhfUb+VvyCk0l0GJy/qf1Liu/NDhvr4oZKFQNo2T0hRrgxzduxSuXJwiLqAjQigzshAJ1PVUy4se5ya4p7hHemZVSClY+ibFJEpGHyShV3LvhEihWlsbhVXSGi59CGWcHZswMOEDb4qUx1wUeoANVVbXZow55RakuqKLhdZzHmm94eYDgR6sOFo+KvA6VQ9K8XkxFGmymWjRjxGVzHEEARq4Ekd1le06Ra0F4IB0741+Y80ydNKSNGuxNZN/aXI6PNPaTcJocCOSWmAksyrrwcSuqLiEkjUqEfgEDrDaE3MmsOqUuUovdwCqO3Vzw6uep75VJVVjgH/deDkGeKcF9RmkyOOV/QLVftug5k6pY80zVBFcD5ytiOhLKaeSa4yioU2FbG+m6Y9rdRJhdljdDI5qJEk+KozGC9Rlvwt+QWibwplRofSdAOrXXLT4rPYQdhn5W/IKfgMQWGR7wt2RSa918lScVN7lwT3UmMsZcfIJA5pNxAXYht51BuChJKVoxzlTqg1RgGhkIS5qXMrQDpkWvj6bXAZgNjOs9w5d6ltFgYsdDsfBBdRY6A9stkT4bqi47h3UsRlpPeMOLgklzWjYCNvFFSbo34NNDUJ7XTXbxNBmRIIvsqbg/FWVJvcHTSe+6uRUUkqMk8bxycZdRGG8pQUrSCOSdTDTmmpSplrc33lRrAQNgTqe5B3Lx4Z5HUFYGVNpsDqWY7HL8JVZwnGMrZi1r6gaA53Vj1WzBJc+BNxpKDR4o01DSgsJ0Di2d4BA0dGyKUG0aFpM2OLlKPFBOL4U1HMcJc1mrd7xdvfZTgetpU203AdUCCye04kkueQdSZGnJAco1Zsmd+YsfNA4S+FnR0npPC8XqdRC14okSREiJvsnioVW4mq4SXS6NHgS4dzgPWb8R3qRhsRmgHUiQR6rhzad0xJtcmDV6SMPfwvdD8r6k5tX3pZ0koMrpQ7TDvZIZUFxsnNEg3hRcyI16FxDjk8Tn+Kl4ATSd4hQiJ08dYQeE0i5tSrnNyMoBOWB+I8527lJq4jtPF259qLa9tB3nQd5Q2YlrgS0yASJ2MRceaouk+OeAynTu+oYcB6wbbL4Ak/BWmGodWxrB+EC/M/iPmg2UkzXJKGLc+r6fQO425rqQ3vKaw77eCIwWlU+DJHl2PzyDITHTGicDskDOdkPQY+TJ4F/Yb+VvyCn0gqTA1ey3wHyVvh6sroSReog1JltQd2YOh0PIjVCRMI6xB018kx7h4JC6sxS5SOlNKZmTwioA4JlRm/w2PcU9LKokZNO0UPSPCOdUpupOZTp7iIynmTuNpVjQrh1Jp6wBxmQASBHfN5T8XRa4Q4wDA3Lif6Wi7j3AK24H0RrQDTwjqk3DsVUFOmP/AAMOc/8AdCqcnVHrdBHDqcannVtcdCAzFVHwzDU6jzlIOVueZjMTAsJXYXopXqCH0XzyIyATzz/7LXY3CVmAMxXFsPhAQYp0W0qO4mMxmBOves/xT+D5gamLxeNcSSQ2o5zRBnQAAC9glxRvzQThsxe4vLr9yDxboo59LK7E4bD5XAgmuwDMNAYOu6qqXRHCscHVeL4fPOYuYXVDMzJIOs81c1cPwpoHU4LEVDr26hpgEmcpl089ApuC4phmNBZwml76jXOdJg5eySR3mEzdOq/gVgwwww2p39eSLiOIYBv/AN4O5llF5EjVRavEOHzbFvP/AIHfG60LOOVSyRgsAxg1kueWtjszlZ2ndwQcf0jqNb2uH4WuCDOQPEWGoLDz0mVFF9v/AAzP0fpvD9ykGIwpkjGUvBzajfm1UmIwx6w1aLmVMvqtpVG1AZ9YmmDnE9w81pOJcYwIOSrw2kQR69B5kEZZE5Wme1sVk+J4XA1DOGfXon8LajS4TsA7WZ3ko4Np83/foSGhxQtx78dTRYStnYHREiTNo5gpzcSxxhr2k8g4EqqwuCxT6L2vBe4M62hVBJbVaPWYXCxMXE3sQVVt4EHMDjUdnMOzj1DIm4Gmqi2vucyfonbbb48lf3NYCkc/ebc9lSYOq6mIqOI5P9dh5DmEzimMdlLRlM/ia6Bbx0Kri6F/6PmdSjTj4r+BvHceXHqmEl1ojSOc6K94M5zcKA8+rr3NA077BZ7gGGkl7rl1yVd45x6jq2+tUcGi0wIJJPIWj3q8iVJB5HG1podF1f7kXglM1q1TEPhwa7LTInKR+Ejawj3q+NhdAwtNrGNY31WjKOfj4ozRzSpO2YtRm9bLjouEOadAiPOkbJjXne6IRyFt0tgR5QoMXGvekqk7pob70rwVVchW6POMDXsB3BX2BfKyOBqae5afhrl0ZHT1uOrNFhyue2DCk/ZgWMcwaiHeKDUpFZVJWcScGuoEjkkvzCVzYsU1re9GCFaFL4Xw59d5a0hrWiX1Heowc3X8fJQ6Lczg0EX56ADUnuAWop9Ea2MphjqjsNhBfIGjravOpVn1Zizdggk64Oj6O0Xr57pfpX5Kat0wweDJbgqYxVeL13+pI9mLxfRsBBo1ON8QBh1RrP6A2iwZtpN3DwJW+4fR4TgBFPqgTuJqvMczfv5IPEvSbhqbfu2VHm8SMjbRJJN9xsijCNf1nqYxUVS4RmOFeiKo45sTVDSZkNmo7u7TrLVYT0YYRhkuqv7swaNI/CJ0tqslj/S5iLinSY2Scrsr3W5AGAT3/BVX+PuJOAOdwzXBy02tIZBP4e8TcBH26EcoI9dwXRLBU/VoU5G7hmPvJ13U9zMMzUUWi3sDe3xXhNXi+NrQDUqGXT68t7ekX01FtFYs4XiqrWubSeX6Ehpi5Fs0XNkKcl0SK3rsesVuOYFs/e0ZbYgZSb7QNZj4KuxPTzh9NmY1QGwPwEa2gNIBLuYAlZPBdE8Y4n7rIDbtObY7u1J+Gynv6A1qoa2saOVpB/GQTMG1jpOpOu6aouuWVvl4BOJdNuFOIY77wESCKDnAg2mwke/kqWpw3hNcF1LGCkBEhxOWOUVWjnsd1dU+glZhblr0W5M0ZaAaHF/rF4GsifgoJ9HVQEuGJAJIMZSGwNiGkTslpRhK9xUrl2KvC8OxGAeCHMqYSoAS6ndjXAEh7Gyer2GUdk2iFlcC+oMK51LKYc7KCDGXMYHktpgujmIwlCs2pWaaTvVa2TDibuMjs6aC2qxuGJp8Nc5hhwdyBESdVllUpNrnlGzDS6+DBNxVPENBowKsDrKREHvyzYnWyr6mCGYtgtdy2Kujg8MwsxTpZMOJEwCRrA96H0qrtEOYW5yOz3ixJB5osWVblFLgRrNJLbvg6l5dxvDWZREaqfwymHvqumcoDO4H1gR3xmWc4Pjg5hlxz9/eY3Wp4JSy0n7ydTqY0KbmdHmpYZY9859eg4ORKZmyjuKe0qmjjp0SWiEUPt4KOwlEafJKaHwl4DmO1SbapY1SAKguTynh9NanhlJU3DsPYeAWn4fSW+TOpr8xbYZxDDBhCcJuj0gozxCzrqziW3QzMSU8uCQG100gbGUZY6lx5uEJqdX1lQiKbT6t9S7flZF+0cY4gZyVQwwMrQaVIAzB7RGYWM3K1nQDg9Ejr3sDqmYtBdfKByBsPFb6tj6VMdqoxu3acAkb4OT8j1no7C44I+fJ5zwT0a4hrvvXUcmzQ55vsTESLabrR0vR3Sm9R39UNaJIdmadwCNoCtK/TLBU3FrsQyQHOIbLiA2cxsDa3/spa3TCgNL39poF7i87i4W3G1XBs2JdiJgvR5g6ZkCobb1XxPtQ2AHXNwrOl0TwjW5RQpxpcSTGgJNz71XYjpPUJIp0wI3u+YEutYiyp38YxbpmpWJkNeynQZlvplJGa4Gs+SP1afUlpdDbswNJkQxjY7gN1HxvG8NRs+rTadYkT4xqvL+MniD74fDYtznTD61VrWNkatY50g+IVM/oPxXFAdfVpUABZoIcb88lp95SZuEOskglul0R6XifSHhGkjNoYJJa0DxzEf8ApWe4j6YsKz1RmPL/AJgrK0/RXhWH/NYwl5k2yi3O8lTOHcA4LRl+Q17W6x8t20bIB8is8tRj7Nv6BermNxHplLgeqp3t+Ek32F7lVtDpbxjFOinTe1umbJljvvA2+K0GP9IOAo9llJksgiKYt4dkXVBivSiXkZBAN3WADB37nwlBcpfpx/cvZT5ZoeKY2tQwjKWJqCpWdmJc3uBNyRp81k+C0DVwbaRtmbqAJ53tz8dVTcR6VPxQqAudkDXuvMkkQAI9XQeSt+j2NDKVN7iQwW03jTvVTxSx4/Ox+Cpza7FriKDaGHFOrlfAO3ZjldZLGcbpODSYLWnswDIjl3LV9LaTa+EcRLXWIMHQXItt4rD4DgdNzAX1LGC0TH5h77eSmnhHbum+Rube3tSJbm022A7ZMi2oF2+OpW1wFUGkY5f7LB8bbGIpwco5+zpf3LXdHj9zGvZ+SZJXCzzXplcxfhaOL7wjNUUWMn3KSxyY0eakgjXIjShNRdUuRUQs2MJC7TVIXFISCOSXQ7cZDhlHst8B8locLTVNwz1W+A+SvMPotWRjdZJuTJICDiaUhTKFMOEaH4FNNM7wFnUqYnY6srmiExyk16Y2KE+nGqcmAnyQcZ0gdSb1QdWuc33bsthrcX5+SqRxbDOIz4etWdres/bWbrYcK4F9qv2JaYh7ZEESYvroiv6BYmndmGwdadoy+B7U7x5BZ3kxKbT6/Y9n6PcpaeNMz+E4/gT2/wCHgva1ogveWnKZJMmNF6BwbpBh6rGBuGZYta4ZHuDTlytHq3PZP6T781gOE8QoiDw2lckSzqu4TE6b+9X2C4ni6NRwdw6pEg/dUmuByltw6Rb1437Y5FPxVKVJf9jXJNK7/Bq6PGyWhww1RzjcgNa29t3O71Rcb6UY1gcaVANBgNL8xOkuPYB2iPFA4h09czsnD48OETlwwGW/qnUEkDUc1neO+kbFwRTw1dhAAAfTuXEkm0GWgQCRuRzT8sHXEV9wYPz/AAR8V0l4s6ZdH/50H91gXtF7+6FRY6rxZ5guxTx+QM07kOr6S+IUzD2gGR61LKTlPbGg1sLaQhO9JnE3lsFoLjlEUhJcTpfe6yrFkXSETQ5w8WVlfhuMDw4065cIILi3YzcaETsV1Tgtdxk0KkuOvWQJN5gCBrtzVvh/SZxAmDTZUg3HVGbC4tobFPf6UcVb7ikJHJx8CEy9QukV9xX+34szn8DrFxb1BkCZJe73/NF/glaXsNFzRlvAiXDQifktIPSriBTkYalOme8WiREd/PdNoelWsT26FKO6bc1N2p+VfcqsXmZ+jwrENbVzCRUZe8G1wYi0aK26H18zGAgQDefotNgOPtx9N5NDq30wLgxmzagHugSN5WS4aDSrVacRo9u1jrY990E5vJBxl1QeH3J32Zrulhc+hlphosItaRzB12Xlh4bVBgiI77e5bTguPLusl2a9xsNee90CuXvpvJaGmTl3gcygwyliuI3Io5I7ytcB2etvDQJPtWmPC3mtX0ekU4PsrKYfCZnAvgiZGhJ018h5la/hR9bwTpxqJ5f0rqVkqK7Eeo66lM8FFpiVNY2yuRwsngPaiBsoYCIIP+6SwIiuBOiawXA1lc6EbAtiXnaw8VTdIOK3SoynDvVb4D5K9w5VXg6HYZ+VvyCs8O1aJsdqZJydEpphJjTcd6c0JmJEt7ws6/UK+GiG/mLqS/sAZrucJ5wFED40TRUDjB12T6IkHwPEquGLq1FpqNHrtvBHdyK1nCvSrgqlqhfRP9bZb4S2fisb9vfTYWAwCb2uVGq4LB12l1cGg7TrWAxJ9saDxOvNJyYoN7pL/KPQei89R9XZ7BgOmWBqRkxNI3I9YDTXX5q3pcVokS2qwifbb9V4VU9FtR7c2Hr0awINny2N2kFsg/BVNT0c8RZ/0Z/LUYdDrE6KoLF8Mzte94H0kzGtdcPBHiNkGpiGE+s2d7hfNn+FOKNsKNcaxDt/c7VQ8XwTiNMw+jiJHIPPvlpvqmPEp/GEnXY+mHOouMHq3EfkJH0QPs1AOzZKQO5hs239wXy+7DYthJyVmF1/UeHWOsxI5otDFYlzXDI98C5BqksAjMSJtmkSd4QvR38QSyeR9LV+A4WpDjSpOiTMN3EHzCAOiuEjMMNQI0MNYRobEjuPxXiAw2OGGcH4asAQXCoGHOJPaghwJgCQCPfdWeJxtapFL+H19GNLmNe0QxpbalPVknN6ztTB2Rx00O8/yC5vwPT8ZwDA05NShQZzzBo/u1Cp8TiuF4cO7NARdwYwO33yjn81gMVwPH4kvc3COa0tyxWrFziIbDpeZJGQdwJslwfo8rkD7RWpUGAGwcXOG9/wjzSJYcafOQlz8C7x3pDw7TGHoRJAzFrRMwLNFyfJY3H4iMW1xzHOIJIIvY6FTqmMwOCP+Wb19YWFR/aAJ3YI18FG45g3NZh31HZqrnnOeXZnL7ro4QjF+6uvj1YMZU7bK7EONLMyndz3EncgbKTicS/qur9Z9sx0A7p5pvWNZLx6zrX1Pc1Rn0HEAbm9zb/kpyV1aKnlVN3wAw3Fiw5ajd9tltOjeLbUzEHZYnANBdFQc9dld8P4K8maJuLwTHkmZEtpxdXiwyddH49jQ0dSFLAVRgaNWRmHiSR/srlJkcHUY9kqu/oc1OlK0oj6toS2xaSrqBcNt1Mq6Bo2+aFhGauO2nimknXmhfLrwGx92N+P7EDA0/u2flb/AGhS2tQMCPu2fkb/AGhSZRyYM/1v6sVqfkHMQhymEoaK3JEevlm0hRqOJcx2an2XDeAT8VJrAjvUR7Foj0CxvuDfVJMuOY63Q5gEiDNiCJBG4I3CWqYKhVCdWzzR0a8Sd2hcFQqMdmwWIOGdr1TnuyOj2TcHwI3Vuzp/xHDH/MUc7dzBb78zZHyWRZWqVHECD3RIUvDcTxNAwKjsvsk52+TjIHgUmcYt8pP6/wAnqcCyqHvdTZ4H0xt/6uHfE/ge11v+6Fa0vS5gXA5hWpn+pk/FpKwv8XpVPXwWGqEalmWm498ZQZXVG4ImTgKzTaMjmRPgXQQlvBjfwv8AwxqzU+pvKPpXwL3Q4va3m6mfO0qRU9JPDW3bUBnWKTp7ybLy2phMEAf8tjAfEW5j1kGlg6BP/wAPFETs/wCGncr9lxeYfrn5HpWI9LeDb6oqv5RTA9/aIVZifTFSvloVTyktHylZihQoCzeGvcR7dT/lSnyyHU8DhqMiQXvY48tD4KvZ8S+H8gvUV3D1vSbiqsihQk2ggPfAO+mqz/F346rD8U5zG7dY4NbffKPdspuJ45ibMfiqVOdMgJdrbQQPNVtfBZgXEVa7tJfUtPMC5j3p+OEY9El+RWTPH4mRqFVtNw6n72qNHloDG97QdT3nuUjiOFq1GsBJcGg9qSSXOu435mB4BTuB8OOYdaxrRs1uhOxPP3q+OEAsjbSZyNV6S2S2wMtguDVHHNVPgArtmDA2srA09k9jLKnI5WbWTycsz3EODhwLm2I+PcpvQim/rKkusABl5E+OiturUfDcPfnLqLgx+hmYI5EboJyuLQ3Fq3ODxy/wWJbcrmptNpGpk7lGGiUzmVycGJrmyQBun1YGmqJh25RmOp0+qG6VjFBN19x1V0dnZvzQ2lcW+9IOfwQpBNuyLgT93T/I3+0IyjYM/ds/K3+0Iya1yLyP339R0pCU2UrRNlBfU519VDxFODOynGkZiEGrUAsb9yKL8A47kyrylxgXVVx3GdnIwEE2JB330Vn0gxwbRDaQhxnNzJ292qosBg3EhzzJjfkmx55O3p8cccVllXkhcNgjAiQRrCL1Lx+I++/zVkxo2SuGoVtJlLW5U+GUlbCGNL8xb4JGYioxwBv+bsnzuFcMpyUGth5PNWkkN9tc+Misg4nBUalI1BVf1wdDqYa6Ii2VwsYvcxM9yJwHCuZOYuv3mO4kKQwFuhRxVPIK30KzaqUobI9Az6aE6mWjxU6lVa8aQ4bc0GpSJQpnPWR3UjL4jCg1JcTc2PeItHvV9g2dlUIoVHVSYgA+S1GGpW01RNm/WyqMVfY4A2IOitqTswnzUQNRMOcpg7pUuTj5HuQZ7N1wCM5qa1qCxFnQpXCm9s+CjFTOFN7R8EvJ+hjNP/yIC5tyEhCKGzMoVWyFMuSrk6hSzuifFFrOk/0iwRaTQxl/WcgsHiqu3Ye3bFLuxGGySOV06L2XPKhVccjThi2lScBY02f2BR1P4RWLqVNjrgsZHd2RogY3DZD3c1IT52yG6vEnJzh0vnyIpK4FMcuYU+jHRL64uEE+BVRjA4TAAcrAFLVaHCDrzVR91jIZKdsyuDpEy55lx+CmsoWlSq9CEJyfZtll38oY4cl1witcPehuYoCmDbUKJlsmZU6lYqy35DHU5TnUtEdzLp4YqsH1hELNxYhTsPUz62d80xrdkhpe4qnyBKSkVlJ0ue0NMkjUctVasowApWGcHa6/NGqMGyFy7FZc+59KI1JiI+mnUhEpXIb5M7lyHptkd+64GEGiYPcVILUt8EruhsWUzg7e0fBRMym8EHbPglZX7jHaZXmiDcy5A5puHpZnX0FypmJw5uBuUysMjQwanVLU7XBolhqVvov7QCu/MZ9yZUEJc2yQlMQmTvkRwul8dUmU+CXJG8/7KweTH4bpNVDGjLTs1o0dsPzKU3pbWggspHxa7z9ZcuWx44vselWDHb4IL+kFT2WeTv3JP8QVPZZ5O/ckXItqE+y4flQ5vSKp7LPJ37k//EVX2WeTv3Llym1Fey4flQ2p0iqezT8nfuUN/G6nJnk76rlytJBx02JfChv8ZfyZ5O+q5nGn8m+TvquXIqC9Rj+VHHjL+TfJ31T2cafHqs8nfVIuUpEenxfKh445U9lnk76og49U9lnk79y5cqpAvTYvlQn8eqeyzyd+5c7j1T2WeTv3LlyqkV7Ni+VCfx6p7LPJ37lJ/wAR1fZp+Tv3LlypxRHpcPyoQdIanss8nfuSHpDUn1WeTv3Llym1A+y4flQj+kNT2WeTv3Iw6S1fZp+Tv3LlypxXgWtLh+VDT0kq+zT8nfuUjA9K6zDIbT94f+5cuVOEWqaDx6fEpJqKJw6a15nJR/S/96gVelVYuJLacnuf+5cuQRw410Q/LihJcoYelFX2afk79yRvSeqPw0/J37ly5Hsj4Gf2fF8qOd0nq+zT8nfuSf4mq+zT8nfuXLlNkfAns2L5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data:image/jpeg;base64,/9j/4AAQSkZJRgABAQAAAQABAAD/2wCEAAkGBxQTEhUUExQVFBUXGBYXFxgYFRQXFxcYFRUXFxQUFxgYHCggGBolHBUUITEhJSkrLi4uFx8zODMsNygtLiwBCgoKDg0OGxAQGzQmHyQsLCwsLC8sNCwsLCwsLCwsLywsLCwsLCwsLCwsLCwsLCwsLCwsLCwsLCwsLCwsLCwsLP/AABEIALQA8AMBIgACEQEDEQH/xAAcAAABBQEBAQAAAAAAAAAAAAADAQIEBQYABwj/xABCEAABAwIEAgYHBgQFBAMAAAABAAIRAyEEEjFBBVEGEyJhcZEHMlKBobHRFCNCcpLSFVNishYkM8HhQ4KD8DREc//EABoBAAIDAQEAAAAAAAAAAAAAAAIDAAEEBQb/xAAyEQACAgEDAgIJBAEFAAAAAAAAAQIRAwQSITFBUWEFExQiQlJxkaEysdHwgRUjM6LB/9oADAMBAAIRAxEAPwDI4agzI3st9Vv4RyCn4ag1hDjTYWutdjffFtVEwvqN/K35BXHCK7TNJ4kOILe53/KyZHSPKSlJzavuI7B09mMI55W/RI7DU/5bP0t+in4h+Uw0AAKM4zdJi2zHOcotpSYH7JTB/wBNv6W/RE+zUzfq2fob9Eq4FWCs013EGEZ/LZ+hv0TThae1Nn6W/RFlOpCL+SoJZZvi2BGCp7U2fpb9E1uFp+wz9Dfopbe9CGqpNkc5+LBfZGfy2fob9EWlhKcXpst/Q36IjDeQkD4M+ajbYSySXNsa7B0/5bP0N+iezA0wJNOnf+lv0UkUdDqNlW1Z+0saBOcPAHeIIA90oE93c0x9Y315JJwlL+XT/Q36JowNMn/TZ+hv0RQwtJDgnNdGilvsxfrJvq2AODpfy2fob9E5uBpRHV0/0N+iILpaRknuUbZFklfUCcDTn/TZ+hv0XPwtK/3bP0N+ikILyomySySS6kepg6f8tn6G/RSaOEpOsadMEb5G/RKynmMnT5olUbCykn2JCc1718EbFcNYB/ps/Q36KfhuGUupaeqpzPsN+iZQqz2XXV/hKYLANlm1GaUIqzdpIb5Np9ik/htEAuNKnyAyNv8ABMfgKOnV0/0N+is8XBI2A0UMMG5lDCbatsPJui6TAVOHUpP3dP8AQ36Jn2Cl/LZ+hv0Uh8XgocTuU1N11EyyO+CO3A0rnq2fob9En2Kn/Lp/ob9FLqN0Qn2RKTYuU5LuZTC+o38rfkFJouggjUKNhfUb+VvyCk0l0GJy/qf1Liu/NDhvr4oZKFQNo2T0hRrgxzduxSuXJwiLqAjQigzshAJ1PVUy4se5ya4p7hHemZVSClY+ibFJEpGHyShV3LvhEihWlsbhVXSGi59CGWcHZswMOEDb4qUx1wUeoANVVbXZow55RakuqKLhdZzHmm94eYDgR6sOFo+KvA6VQ9K8XkxFGmymWjRjxGVzHEEARq4Ekd1le06Ra0F4IB0741+Y80ydNKSNGuxNZN/aXI6PNPaTcJocCOSWmAksyrrwcSuqLiEkjUqEfgEDrDaE3MmsOqUuUovdwCqO3Vzw6uep75VJVVjgH/deDkGeKcF9RmkyOOV/QLVftug5k6pY80zVBFcD5ytiOhLKaeSa4yioU2FbG+m6Y9rdRJhdljdDI5qJEk+KozGC9Rlvwt+QWibwplRofSdAOrXXLT4rPYQdhn5W/IKfgMQWGR7wt2RSa918lScVN7lwT3UmMsZcfIJA5pNxAXYht51BuChJKVoxzlTqg1RgGhkIS5qXMrQDpkWvj6bXAZgNjOs9w5d6ltFgYsdDsfBBdRY6A9stkT4bqi47h3UsRlpPeMOLgklzWjYCNvFFSbo34NNDUJ7XTXbxNBmRIIvsqbg/FWVJvcHTSe+6uRUUkqMk8bxycZdRGG8pQUrSCOSdTDTmmpSplrc33lRrAQNgTqe5B3Lx4Z5HUFYGVNpsDqWY7HL8JVZwnGMrZi1r6gaA53Vj1WzBJc+BNxpKDR4o01DSgsJ0Di2d4BA0dGyKUG0aFpM2OLlKPFBOL4U1HMcJc1mrd7xdvfZTgetpU203AdUCCye04kkueQdSZGnJAco1Zsmd+YsfNA4S+FnR0npPC8XqdRC14okSREiJvsnioVW4mq4SXS6NHgS4dzgPWb8R3qRhsRmgHUiQR6rhzad0xJtcmDV6SMPfwvdD8r6k5tX3pZ0koMrpQ7TDvZIZUFxsnNEg3hRcyI16FxDjk8Tn+Kl4ATSd4hQiJ08dYQeE0i5tSrnNyMoBOWB+I8527lJq4jtPF259qLa9tB3nQd5Q2YlrgS0yASJ2MRceaouk+OeAynTu+oYcB6wbbL4Ak/BWmGodWxrB+EC/M/iPmg2UkzXJKGLc+r6fQO425rqQ3vKaw77eCIwWlU+DJHl2PzyDITHTGicDskDOdkPQY+TJ4F/Yb+VvyCn0gqTA1ey3wHyVvh6sroSReog1JltQd2YOh0PIjVCRMI6xB018kx7h4JC6sxS5SOlNKZmTwioA4JlRm/w2PcU9LKokZNO0UPSPCOdUpupOZTp7iIynmTuNpVjQrh1Jp6wBxmQASBHfN5T8XRa4Q4wDA3Lif6Wi7j3AK24H0RrQDTwjqk3DsVUFOmP/AAMOc/8AdCqcnVHrdBHDqcannVtcdCAzFVHwzDU6jzlIOVueZjMTAsJXYXopXqCH0XzyIyATzz/7LXY3CVmAMxXFsPhAQYp0W0qO4mMxmBOves/xT+D5gamLxeNcSSQ2o5zRBnQAAC9glxRvzQThsxe4vLr9yDxboo59LK7E4bD5XAgmuwDMNAYOu6qqXRHCscHVeL4fPOYuYXVDMzJIOs81c1cPwpoHU4LEVDr26hpgEmcpl089ApuC4phmNBZwml76jXOdJg5eySR3mEzdOq/gVgwwww2p39eSLiOIYBv/AN4O5llF5EjVRavEOHzbFvP/AIHfG60LOOVSyRgsAxg1kueWtjszlZ2ndwQcf0jqNb2uH4WuCDOQPEWGoLDz0mVFF9v/AAzP0fpvD9ykGIwpkjGUvBzajfm1UmIwx6w1aLmVMvqtpVG1AZ9YmmDnE9w81pOJcYwIOSrw2kQR69B5kEZZE5Wme1sVk+J4XA1DOGfXon8LajS4TsA7WZ3ko4Np83/foSGhxQtx78dTRYStnYHREiTNo5gpzcSxxhr2k8g4EqqwuCxT6L2vBe4M62hVBJbVaPWYXCxMXE3sQVVt4EHMDjUdnMOzj1DIm4Gmqi2vucyfonbbb48lf3NYCkc/ebc9lSYOq6mIqOI5P9dh5DmEzimMdlLRlM/ia6Bbx0Kri6F/6PmdSjTj4r+BvHceXHqmEl1ojSOc6K94M5zcKA8+rr3NA077BZ7gGGkl7rl1yVd45x6jq2+tUcGi0wIJJPIWj3q8iVJB5HG1podF1f7kXglM1q1TEPhwa7LTInKR+Ejawj3q+NhdAwtNrGNY31WjKOfj4ozRzSpO2YtRm9bLjouEOadAiPOkbJjXne6IRyFt0tgR5QoMXGvekqk7pob70rwVVchW6POMDXsB3BX2BfKyOBqae5afhrl0ZHT1uOrNFhyue2DCk/ZgWMcwaiHeKDUpFZVJWcScGuoEjkkvzCVzYsU1re9GCFaFL4Xw59d5a0hrWiX1Heowc3X8fJQ6Lczg0EX56ADUnuAWop9Ea2MphjqjsNhBfIGjravOpVn1Zizdggk64Oj6O0Xr57pfpX5Kat0wweDJbgqYxVeL13+pI9mLxfRsBBo1ON8QBh1RrP6A2iwZtpN3DwJW+4fR4TgBFPqgTuJqvMczfv5IPEvSbhqbfu2VHm8SMjbRJJN9xsijCNf1nqYxUVS4RmOFeiKo45sTVDSZkNmo7u7TrLVYT0YYRhkuqv7swaNI/CJ0tqslj/S5iLinSY2Scrsr3W5AGAT3/BVX+PuJOAOdwzXBy02tIZBP4e8TcBH26EcoI9dwXRLBU/VoU5G7hmPvJ13U9zMMzUUWi3sDe3xXhNXi+NrQDUqGXT68t7ekX01FtFYs4XiqrWubSeX6Ehpi5Fs0XNkKcl0SK3rsesVuOYFs/e0ZbYgZSb7QNZj4KuxPTzh9NmY1QGwPwEa2gNIBLuYAlZPBdE8Y4n7rIDbtObY7u1J+Gynv6A1qoa2saOVpB/GQTMG1jpOpOu6aouuWVvl4BOJdNuFOIY77wESCKDnAg2mwke/kqWpw3hNcF1LGCkBEhxOWOUVWjnsd1dU+glZhblr0W5M0ZaAaHF/rF4GsifgoJ9HVQEuGJAJIMZSGwNiGkTslpRhK9xUrl2KvC8OxGAeCHMqYSoAS6ndjXAEh7Gyer2GUdk2iFlcC+oMK51LKYc7KCDGXMYHktpgujmIwlCs2pWaaTvVa2TDibuMjs6aC2qxuGJp8Nc5hhwdyBESdVllUpNrnlGzDS6+DBNxVPENBowKsDrKREHvyzYnWyr6mCGYtgtdy2Kujg8MwsxTpZMOJEwCRrA96H0qrtEOYW5yOz3ixJB5osWVblFLgRrNJLbvg6l5dxvDWZREaqfwymHvqumcoDO4H1gR3xmWc4Pjg5hlxz9/eY3Wp4JSy0n7ydTqY0KbmdHmpYZY9859eg4ORKZmyjuKe0qmjjp0SWiEUPt4KOwlEafJKaHwl4DmO1SbapY1SAKguTynh9NanhlJU3DsPYeAWn4fSW+TOpr8xbYZxDDBhCcJuj0gozxCzrqziW3QzMSU8uCQG100gbGUZY6lx5uEJqdX1lQiKbT6t9S7flZF+0cY4gZyVQwwMrQaVIAzB7RGYWM3K1nQDg9Ejr3sDqmYtBdfKByBsPFb6tj6VMdqoxu3acAkb4OT8j1no7C44I+fJ5zwT0a4hrvvXUcmzQ55vsTESLabrR0vR3Sm9R39UNaJIdmadwCNoCtK/TLBU3FrsQyQHOIbLiA2cxsDa3/spa3TCgNL39poF7i87i4W3G1XBs2JdiJgvR5g6ZkCobb1XxPtQ2AHXNwrOl0TwjW5RQpxpcSTGgJNz71XYjpPUJIp0wI3u+YEutYiyp38YxbpmpWJkNeynQZlvplJGa4Gs+SP1afUlpdDbswNJkQxjY7gN1HxvG8NRs+rTadYkT4xqvL+MniD74fDYtznTD61VrWNkatY50g+IVM/oPxXFAdfVpUABZoIcb88lp95SZuEOskglul0R6XifSHhGkjNoYJJa0DxzEf8ApWe4j6YsKz1RmPL/AJgrK0/RXhWH/NYwl5k2yi3O8lTOHcA4LRl+Q17W6x8t20bIB8is8tRj7Nv6BermNxHplLgeqp3t+Ek32F7lVtDpbxjFOinTe1umbJljvvA2+K0GP9IOAo9llJksgiKYt4dkXVBivSiXkZBAN3WADB37nwlBcpfpx/cvZT5ZoeKY2tQwjKWJqCpWdmJc3uBNyRp81k+C0DVwbaRtmbqAJ53tz8dVTcR6VPxQqAudkDXuvMkkQAI9XQeSt+j2NDKVN7iQwW03jTvVTxSx4/Ox+Cpza7FriKDaGHFOrlfAO3ZjldZLGcbpODSYLWnswDIjl3LV9LaTa+EcRLXWIMHQXItt4rD4DgdNzAX1LGC0TH5h77eSmnhHbum+Rube3tSJbm022A7ZMi2oF2+OpW1wFUGkY5f7LB8bbGIpwco5+zpf3LXdHj9zGvZ+SZJXCzzXplcxfhaOL7wjNUUWMn3KSxyY0eakgjXIjShNRdUuRUQs2MJC7TVIXFISCOSXQ7cZDhlHst8B8locLTVNwz1W+A+SvMPotWRjdZJuTJICDiaUhTKFMOEaH4FNNM7wFnUqYnY6srmiExyk16Y2KE+nGqcmAnyQcZ0gdSb1QdWuc33bsthrcX5+SqRxbDOIz4etWdres/bWbrYcK4F9qv2JaYh7ZEESYvroiv6BYmndmGwdadoy+B7U7x5BZ3kxKbT6/Y9n6PcpaeNMz+E4/gT2/wCHgva1ogveWnKZJMmNF6BwbpBh6rGBuGZYta4ZHuDTlytHq3PZP6T781gOE8QoiDw2lckSzqu4TE6b+9X2C4ni6NRwdw6pEg/dUmuByltw6Rb1437Y5FPxVKVJf9jXJNK7/Bq6PGyWhww1RzjcgNa29t3O71Rcb6UY1gcaVANBgNL8xOkuPYB2iPFA4h09czsnD48OETlwwGW/qnUEkDUc1neO+kbFwRTw1dhAAAfTuXEkm0GWgQCRuRzT8sHXEV9wYPz/AAR8V0l4s6ZdH/50H91gXtF7+6FRY6rxZ5guxTx+QM07kOr6S+IUzD2gGR61LKTlPbGg1sLaQhO9JnE3lsFoLjlEUhJcTpfe6yrFkXSETQ5w8WVlfhuMDw4065cIILi3YzcaETsV1Tgtdxk0KkuOvWQJN5gCBrtzVvh/SZxAmDTZUg3HVGbC4tobFPf6UcVb7ikJHJx8CEy9QukV9xX+34szn8DrFxb1BkCZJe73/NF/glaXsNFzRlvAiXDQifktIPSriBTkYalOme8WiREd/PdNoelWsT26FKO6bc1N2p+VfcqsXmZ+jwrENbVzCRUZe8G1wYi0aK26H18zGAgQDefotNgOPtx9N5NDq30wLgxmzagHugSN5WS4aDSrVacRo9u1jrY990E5vJBxl1QeH3J32Zrulhc+hlphosItaRzB12Xlh4bVBgiI77e5bTguPLusl2a9xsNee90CuXvpvJaGmTl3gcygwyliuI3Io5I7ytcB2etvDQJPtWmPC3mtX0ekU4PsrKYfCZnAvgiZGhJ018h5la/hR9bwTpxqJ5f0rqVkqK7Eeo66lM8FFpiVNY2yuRwsngPaiBsoYCIIP+6SwIiuBOiawXA1lc6EbAtiXnaw8VTdIOK3SoynDvVb4D5K9w5VXg6HYZ+VvyCs8O1aJsdqZJydEpphJjTcd6c0JmJEt7ws6/UK+GiG/mLqS/sAZrucJ5wFED40TRUDjB12T6IkHwPEquGLq1FpqNHrtvBHdyK1nCvSrgqlqhfRP9bZb4S2fisb9vfTYWAwCb2uVGq4LB12l1cGg7TrWAxJ9saDxOvNJyYoN7pL/KPQei89R9XZ7BgOmWBqRkxNI3I9YDTXX5q3pcVokS2qwifbb9V4VU9FtR7c2Hr0awINny2N2kFsg/BVNT0c8RZ/0Z/LUYdDrE6KoLF8Mzte94H0kzGtdcPBHiNkGpiGE+s2d7hfNn+FOKNsKNcaxDt/c7VQ8XwTiNMw+jiJHIPPvlpvqmPEp/GEnXY+mHOouMHq3EfkJH0QPs1AOzZKQO5hs239wXy+7DYthJyVmF1/UeHWOsxI5otDFYlzXDI98C5BqksAjMSJtmkSd4QvR38QSyeR9LV+A4WpDjSpOiTMN3EHzCAOiuEjMMNQI0MNYRobEjuPxXiAw2OGGcH4asAQXCoGHOJPaghwJgCQCPfdWeJxtapFL+H19GNLmNe0QxpbalPVknN6ztTB2Rx00O8/yC5vwPT8ZwDA05NShQZzzBo/u1Cp8TiuF4cO7NARdwYwO33yjn81gMVwPH4kvc3COa0tyxWrFziIbDpeZJGQdwJslwfo8rkD7RWpUGAGwcXOG9/wjzSJYcafOQlz8C7x3pDw7TGHoRJAzFrRMwLNFyfJY3H4iMW1xzHOIJIIvY6FTqmMwOCP+Wb19YWFR/aAJ3YI18FG45g3NZh31HZqrnnOeXZnL7ro4QjF+6uvj1YMZU7bK7EONLMyndz3EncgbKTicS/qur9Z9sx0A7p5pvWNZLx6zrX1Pc1Rn0HEAbm9zb/kpyV1aKnlVN3wAw3Fiw5ajd9tltOjeLbUzEHZYnANBdFQc9dld8P4K8maJuLwTHkmZEtpxdXiwyddH49jQ0dSFLAVRgaNWRmHiSR/srlJkcHUY9kqu/oc1OlK0oj6toS2xaSrqBcNt1Mq6Bo2+aFhGauO2nimknXmhfLrwGx92N+P7EDA0/u2flb/AGhS2tQMCPu2fkb/AGhSZRyYM/1v6sVqfkHMQhymEoaK3JEevlm0hRqOJcx2an2XDeAT8VJrAjvUR7Foj0CxvuDfVJMuOY63Q5gEiDNiCJBG4I3CWqYKhVCdWzzR0a8Sd2hcFQqMdmwWIOGdr1TnuyOj2TcHwI3Vuzp/xHDH/MUc7dzBb78zZHyWRZWqVHECD3RIUvDcTxNAwKjsvsk52+TjIHgUmcYt8pP6/wAnqcCyqHvdTZ4H0xt/6uHfE/ge11v+6Fa0vS5gXA5hWpn+pk/FpKwv8XpVPXwWGqEalmWm498ZQZXVG4ImTgKzTaMjmRPgXQQlvBjfwv8AwxqzU+pvKPpXwL3Q4va3m6mfO0qRU9JPDW3bUBnWKTp7ybLy2phMEAf8tjAfEW5j1kGlg6BP/wAPFETs/wCGncr9lxeYfrn5HpWI9LeDb6oqv5RTA9/aIVZifTFSvloVTyktHylZihQoCzeGvcR7dT/lSnyyHU8DhqMiQXvY48tD4KvZ8S+H8gvUV3D1vSbiqsihQk2ggPfAO+mqz/F346rD8U5zG7dY4NbffKPdspuJ45ibMfiqVOdMgJdrbQQPNVtfBZgXEVa7tJfUtPMC5j3p+OEY9El+RWTPH4mRqFVtNw6n72qNHloDG97QdT3nuUjiOFq1GsBJcGg9qSSXOu435mB4BTuB8OOYdaxrRs1uhOxPP3q+OEAsjbSZyNV6S2S2wMtguDVHHNVPgArtmDA2srA09k9jLKnI5WbWTycsz3EODhwLm2I+PcpvQim/rKkusABl5E+OiturUfDcPfnLqLgx+hmYI5EboJyuLQ3Fq3ODxy/wWJbcrmptNpGpk7lGGiUzmVycGJrmyQBun1YGmqJh25RmOp0+qG6VjFBN19x1V0dnZvzQ2lcW+9IOfwQpBNuyLgT93T/I3+0IyjYM/ds/K3+0Iya1yLyP339R0pCU2UrRNlBfU519VDxFODOynGkZiEGrUAsb9yKL8A47kyrylxgXVVx3GdnIwEE2JB330Vn0gxwbRDaQhxnNzJ292qosBg3EhzzJjfkmx55O3p8cccVllXkhcNgjAiQRrCL1Lx+I++/zVkxo2SuGoVtJlLW5U+GUlbCGNL8xb4JGYioxwBv+bsnzuFcMpyUGth5PNWkkN9tc+Misg4nBUalI1BVf1wdDqYa6Ii2VwsYvcxM9yJwHCuZOYuv3mO4kKQwFuhRxVPIK30KzaqUobI9Az6aE6mWjxU6lVa8aQ4bc0GpSJQpnPWR3UjL4jCg1JcTc2PeItHvV9g2dlUIoVHVSYgA+S1GGpW01RNm/WyqMVfY4A2IOitqTswnzUQNRMOcpg7pUuTj5HuQZ7N1wCM5qa1qCxFnQpXCm9s+CjFTOFN7R8EvJ+hjNP/yIC5tyEhCKGzMoVWyFMuSrk6hSzuifFFrOk/0iwRaTQxl/WcgsHiqu3Ye3bFLuxGGySOV06L2XPKhVccjThi2lScBY02f2BR1P4RWLqVNjrgsZHd2RogY3DZD3c1IT52yG6vEnJzh0vnyIpK4FMcuYU+jHRL64uEE+BVRjA4TAAcrAFLVaHCDrzVR91jIZKdsyuDpEy55lx+CmsoWlSq9CEJyfZtll38oY4cl1witcPehuYoCmDbUKJlsmZU6lYqy35DHU5TnUtEdzLp4YqsH1hELNxYhTsPUz62d80xrdkhpe4qnyBKSkVlJ0ue0NMkjUctVasowApWGcHa6/NGqMGyFy7FZc+59KI1JiI+mnUhEpXIb5M7lyHptkd+64GEGiYPcVILUt8EruhsWUzg7e0fBRMym8EHbPglZX7jHaZXmiDcy5A5puHpZnX0FypmJw5uBuUysMjQwanVLU7XBolhqVvov7QCu/MZ9yZUEJc2yQlMQmTvkRwul8dUmU+CXJG8/7KweTH4bpNVDGjLTs1o0dsPzKU3pbWggspHxa7z9ZcuWx44vselWDHb4IL+kFT2WeTv3JP8QVPZZ5O/ckXItqE+y4flQ5vSKp7LPJ37k//EVX2WeTv3Llym1Fey4flQ2p0iqezT8nfuUN/G6nJnk76rlytJBx02JfChv8ZfyZ5O+q5nGn8m+TvquXIqC9Rj+VHHjL+TfJ31T2cafHqs8nfVIuUpEenxfKh445U9lnk76og49U9lnk79y5cqpAvTYvlQn8eqeyzyd+5c7j1T2WeTv3LlyqkV7Ni+VCfx6p7LPJ37lJ/wAR1fZp+Tv3LlypxRHpcPyoQdIanss8nfuSHpDUn1WeTv3Llym1A+y4flQj+kNT2WeTv3Iw6S1fZp+Tv3LlypxXgWtLh+VDT0kq+zT8nfuUjA9K6zDIbT94f+5cuVOEWqaDx6fEpJqKJw6a15nJR/S/96gVelVYuJLacnuf+5cuQRw410Q/LihJcoYelFX2afk79yRvSeqPw0/J37ly5Hsj4Gf2fF8qOd0nq+zT8nfuSf4mq+zT8nfuXLlNkfAns2L5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www.poljoberza.net/tekstovi/slike/PG022_3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915816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4. Гајење биљака и домаћих животиња, стварање обрадивог земљишта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У </a:t>
            </a:r>
            <a:r>
              <a:rPr lang="ru-RU" dirty="0"/>
              <a:t>почетку је човек био ловац и хранио се плодовима. </a:t>
            </a:r>
            <a:endParaRPr lang="ru-R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Појавом </a:t>
            </a:r>
            <a:r>
              <a:rPr lang="ru-RU" sz="4000" dirty="0">
                <a:solidFill>
                  <a:srgbClr val="FF0000"/>
                </a:solidFill>
              </a:rPr>
              <a:t>номадског сточарства </a:t>
            </a:r>
            <a:r>
              <a:rPr lang="ru-RU" dirty="0"/>
              <a:t>човек није морао да прогони плен, и храна је постајала стално доступна. Због исхране својих стада, у потрази за пашњацима, човек се стално селио. Испашама је </a:t>
            </a:r>
            <a:r>
              <a:rPr lang="ru-RU" dirty="0">
                <a:solidFill>
                  <a:srgbClr val="FF0000"/>
                </a:solidFill>
              </a:rPr>
              <a:t>ливаде претварао у пустиње</a:t>
            </a:r>
            <a:r>
              <a:rPr lang="ru-RU" dirty="0"/>
              <a:t>. </a:t>
            </a:r>
            <a:endParaRPr lang="ru-R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Тако </a:t>
            </a:r>
            <a:r>
              <a:rPr lang="ru-RU" dirty="0"/>
              <a:t>је несвесно почео да уништава и мења животну средину. </a:t>
            </a:r>
            <a:endParaRPr lang="x-none" dirty="0" smtClean="0"/>
          </a:p>
          <a:p>
            <a:endParaRPr lang="en-US" dirty="0"/>
          </a:p>
        </p:txBody>
      </p:sp>
      <p:pic>
        <p:nvPicPr>
          <p:cNvPr id="9218" name="Picture 2" descr="http://www.maasai-association.org/drough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95454"/>
            <a:ext cx="5220072" cy="3262545"/>
          </a:xfrm>
          <a:prstGeom prst="rect">
            <a:avLst/>
          </a:prstGeom>
          <a:noFill/>
        </p:spPr>
      </p:pic>
      <p:pic>
        <p:nvPicPr>
          <p:cNvPr id="9220" name="Picture 4" descr="http://www.fredhoogervorst.com/oni.app/local/upload/024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923929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Гајење биљака и домаћих животиња, стварање обрадивог земљишта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4048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Са номадског човек прелази на </a:t>
            </a:r>
            <a:r>
              <a:rPr lang="ru-RU" dirty="0" smtClean="0">
                <a:solidFill>
                  <a:srgbClr val="FF0000"/>
                </a:solidFill>
              </a:rPr>
              <a:t>седелачки начин живота</a:t>
            </a:r>
            <a:r>
              <a:rPr lang="ru-RU" dirty="0" smtClean="0"/>
              <a:t>. Од тог тренутка непрекидно усавршава и развија </a:t>
            </a:r>
            <a:r>
              <a:rPr lang="ru-RU" dirty="0" smtClean="0">
                <a:solidFill>
                  <a:srgbClr val="FF0000"/>
                </a:solidFill>
              </a:rPr>
              <a:t>пољопривредну производњу </a:t>
            </a:r>
            <a:r>
              <a:rPr lang="ru-RU" dirty="0" smtClean="0"/>
              <a:t>и мења животну средину (отприлике 8000 год. п.н.е.). Пољопривредна производња се толико усавршила, да је и поред наглог пораста броја становн</a:t>
            </a:r>
            <a:r>
              <a:rPr lang="x-none" dirty="0" smtClean="0"/>
              <a:t>и</a:t>
            </a:r>
            <a:r>
              <a:rPr lang="ru-RU" dirty="0" smtClean="0"/>
              <a:t>ка, хране било довољно за све. </a:t>
            </a:r>
          </a:p>
          <a:p>
            <a:pPr lvl="0"/>
            <a:r>
              <a:rPr lang="ru-RU" dirty="0" smtClean="0"/>
              <a:t>Припитомљавају животиње, укрштају их и добијају боље. Добијене су разне </a:t>
            </a:r>
            <a:r>
              <a:rPr lang="ru-RU" dirty="0" smtClean="0">
                <a:solidFill>
                  <a:srgbClr val="FF0000"/>
                </a:solidFill>
              </a:rPr>
              <a:t>расе животиња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сорте биљака </a:t>
            </a:r>
            <a:r>
              <a:rPr lang="ru-RU" dirty="0" smtClean="0"/>
              <a:t>које су прилагођене датим условима станишта.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waldeneffect.org/20100910fi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4127"/>
            <a:ext cx="2699792" cy="3193873"/>
          </a:xfrm>
          <a:prstGeom prst="rect">
            <a:avLst/>
          </a:prstGeom>
          <a:noFill/>
        </p:spPr>
      </p:pic>
      <p:pic>
        <p:nvPicPr>
          <p:cNvPr id="8196" name="Picture 4" descr="http://cdn.physorg.com/newman/gfx/news/hires/2009/humansare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13518"/>
            <a:ext cx="4067944" cy="3044482"/>
          </a:xfrm>
          <a:prstGeom prst="rect">
            <a:avLst/>
          </a:prstGeom>
          <a:noFill/>
        </p:spPr>
      </p:pic>
      <p:pic>
        <p:nvPicPr>
          <p:cNvPr id="8198" name="Picture 6" descr="http://woobooks.in/images/detailed/0/ATP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651870"/>
            <a:ext cx="2304256" cy="3206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268760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2000" dirty="0" smtClean="0"/>
              <a:t>Обрадиво земљиште добија се </a:t>
            </a:r>
            <a:r>
              <a:rPr lang="x-none" sz="2000" dirty="0" smtClean="0">
                <a:solidFill>
                  <a:srgbClr val="FF0000"/>
                </a:solidFill>
              </a:rPr>
              <a:t>крчењем шума</a:t>
            </a:r>
            <a:r>
              <a:rPr lang="x-none" sz="2000" dirty="0" smtClean="0"/>
              <a:t>, што доводи до уништавања природних шумских станишта и </a:t>
            </a:r>
            <a:r>
              <a:rPr lang="x-none" sz="2000" dirty="0" smtClean="0">
                <a:solidFill>
                  <a:srgbClr val="FF0000"/>
                </a:solidFill>
              </a:rPr>
              <a:t>исушивањем мочвара</a:t>
            </a:r>
            <a:r>
              <a:rPr lang="x-none" sz="2000" dirty="0" smtClean="0"/>
              <a:t>, </a:t>
            </a:r>
            <a:r>
              <a:rPr lang="x-none" sz="2000" dirty="0" smtClean="0">
                <a:solidFill>
                  <a:srgbClr val="FF0000"/>
                </a:solidFill>
              </a:rPr>
              <a:t>преусмеравањем водотокова </a:t>
            </a:r>
            <a:r>
              <a:rPr lang="x-none" sz="2000" dirty="0" smtClean="0"/>
              <a:t>ради наводњавања. </a:t>
            </a:r>
          </a:p>
          <a:p>
            <a:r>
              <a:rPr lang="x-none" sz="2000" dirty="0" smtClean="0"/>
              <a:t>На овај начин се уништавају природни шумски и водени екосистеми и успостављају нови, вештачки екосистеми - њиве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Гајење биљака и домаћих животиња, стварање обрадивог земљишта</a:t>
            </a:r>
            <a:endParaRPr lang="en-US" sz="2800" dirty="0"/>
          </a:p>
        </p:txBody>
      </p:sp>
      <p:pic>
        <p:nvPicPr>
          <p:cNvPr id="7170" name="Picture 2" descr="http://ak.picdn.net/shutterstock/videos/4205551/preview/stock-footage-aerial-view-everglades-national-park-swamps-and-wetlands-the-largest-sub-tropical-region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15700"/>
            <a:ext cx="4427985" cy="3242300"/>
          </a:xfrm>
          <a:prstGeom prst="rect">
            <a:avLst/>
          </a:prstGeom>
          <a:noFill/>
        </p:spPr>
      </p:pic>
      <p:pic>
        <p:nvPicPr>
          <p:cNvPr id="7174" name="Picture 6" descr="Burtynsky, Sacramento-San Joaquin Delta, 2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8449"/>
            <a:ext cx="4427984" cy="3269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5. Подизање насеља и процес урбанизације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5283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Прво </a:t>
            </a:r>
            <a:r>
              <a:rPr lang="ru-RU" dirty="0"/>
              <a:t>склониште које је човек користио да би се заштитио од неповољних услова су биле дупље у дрвећу, пећине. </a:t>
            </a:r>
            <a:endParaRPr lang="ru-RU" dirty="0" smtClean="0"/>
          </a:p>
          <a:p>
            <a:pPr lvl="0"/>
            <a:r>
              <a:rPr lang="ru-RU" dirty="0" smtClean="0"/>
              <a:t>Касније </a:t>
            </a:r>
            <a:r>
              <a:rPr lang="ru-RU" dirty="0"/>
              <a:t>човек користећи различите материјале прави себи </a:t>
            </a:r>
            <a:r>
              <a:rPr lang="ru-RU" dirty="0" smtClean="0"/>
              <a:t>склоништа која постају све сложенија. </a:t>
            </a:r>
          </a:p>
          <a:p>
            <a:pPr lvl="0"/>
            <a:r>
              <a:rPr lang="ru-RU" dirty="0" smtClean="0"/>
              <a:t>Сматра </a:t>
            </a:r>
            <a:r>
              <a:rPr lang="ru-RU" dirty="0"/>
              <a:t>се да су први градови настали пре 8000 год. п.н.е, развојем земљорадње. Велика концентрација зграда на ограниченом простору све више утиче на околну природну средину у којој се налази, стварајући постепено нову </a:t>
            </a:r>
            <a:r>
              <a:rPr lang="ru-RU" sz="4000" dirty="0">
                <a:solidFill>
                  <a:srgbClr val="FF0000"/>
                </a:solidFill>
              </a:rPr>
              <a:t>урбану животну </a:t>
            </a:r>
            <a:r>
              <a:rPr lang="ru-RU" sz="4000" dirty="0" smtClean="0">
                <a:solidFill>
                  <a:srgbClr val="FF0000"/>
                </a:solidFill>
              </a:rPr>
              <a:t>средину.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http://www.agordonphotography.com/wp-content/gallery/urban-environment/urban2010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2074"/>
            <a:ext cx="3563888" cy="2375926"/>
          </a:xfrm>
          <a:prstGeom prst="rect">
            <a:avLst/>
          </a:prstGeom>
          <a:noFill/>
        </p:spPr>
      </p:pic>
      <p:pic>
        <p:nvPicPr>
          <p:cNvPr id="6148" name="Picture 4" descr="http://graphicslava.com/wp-content/uploads/2012/12/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289335"/>
            <a:ext cx="4499992" cy="2568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Подизање насеља и процес урбанизације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4048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2400" dirty="0" smtClean="0"/>
              <a:t>Урбана средина представља нови тип екосистема са </a:t>
            </a:r>
            <a:r>
              <a:rPr lang="ru-RU" sz="2400" dirty="0" smtClean="0"/>
              <a:t>специфичним условима </a:t>
            </a:r>
            <a:r>
              <a:rPr lang="ru-RU" sz="2400" dirty="0" smtClean="0">
                <a:solidFill>
                  <a:srgbClr val="FF0000"/>
                </a:solidFill>
              </a:rPr>
              <a:t>микроклиме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(измењена је температура, атмосферске падавине, ветрови, јачина сунчевог зрачења, влажност и др.), </a:t>
            </a:r>
            <a:r>
              <a:rPr lang="ru-RU" sz="2400" dirty="0" smtClean="0"/>
              <a:t>са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x-none" sz="2400" dirty="0" smtClean="0"/>
              <a:t>својим биотопом и биоценозама.</a:t>
            </a:r>
            <a:endParaRPr lang="en-US" sz="2400" dirty="0"/>
          </a:p>
        </p:txBody>
      </p:sp>
      <p:pic>
        <p:nvPicPr>
          <p:cNvPr id="5124" name="Picture 4" descr="http://www.emeraldinsight.com/fig/487_10_1016_S0196-1152_07_15005-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992179" cy="3429000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commons/6/69/Urban_wildlife_-_squirre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644" y="5805264"/>
            <a:ext cx="1572355" cy="1052736"/>
          </a:xfrm>
          <a:prstGeom prst="rect">
            <a:avLst/>
          </a:prstGeom>
          <a:noFill/>
        </p:spPr>
      </p:pic>
      <p:pic>
        <p:nvPicPr>
          <p:cNvPr id="5128" name="Picture 8" descr="http://2.bp.blogspot.com/_V8Z4bVIBBsE/S-t5zawjC-I/AAAAAAAACdA/5HsjGDqTAP0/s1600/9_440x3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619414"/>
            <a:ext cx="1547664" cy="1160748"/>
          </a:xfrm>
          <a:prstGeom prst="rect">
            <a:avLst/>
          </a:prstGeom>
          <a:noFill/>
        </p:spPr>
      </p:pic>
      <p:pic>
        <p:nvPicPr>
          <p:cNvPr id="5130" name="Picture 10" descr="http://www.cutekittenz.com/Kittens/5th_street_Kitty_Ga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091976"/>
            <a:ext cx="1547664" cy="1473227"/>
          </a:xfrm>
          <a:prstGeom prst="rect">
            <a:avLst/>
          </a:prstGeom>
          <a:noFill/>
        </p:spPr>
      </p:pic>
      <p:pic>
        <p:nvPicPr>
          <p:cNvPr id="5132" name="Picture 12" descr="http://www.scientificamerican.com/sciam/cache/file/61206709-6148-4738-99CF7EA913C9464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1412776" cy="1412776"/>
          </a:xfrm>
          <a:prstGeom prst="rect">
            <a:avLst/>
          </a:prstGeom>
          <a:noFill/>
        </p:spPr>
      </p:pic>
      <p:pic>
        <p:nvPicPr>
          <p:cNvPr id="5134" name="Picture 14" descr="http://blogs.discovermagazine.com/inkfish/files/2012/09/e5ee4-rat_with_reflectio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1394089" cy="1149034"/>
          </a:xfrm>
          <a:prstGeom prst="rect">
            <a:avLst/>
          </a:prstGeom>
          <a:noFill/>
        </p:spPr>
      </p:pic>
      <p:pic>
        <p:nvPicPr>
          <p:cNvPr id="5136" name="Picture 16" descr="http://3.bp.blogspot.com/-8n2ra1wJy-Q/T4H6tXqY7lI/AAAAAAAAGag/PcZ_BI0wgkQ/s1600/IMG_176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805264"/>
            <a:ext cx="1579104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76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x-none" sz="2000" dirty="0" smtClean="0"/>
              <a:t>Ч</a:t>
            </a:r>
            <a:r>
              <a:rPr lang="ru-RU" sz="2000" dirty="0" smtClean="0"/>
              <a:t>овек има двоструку улогу у </a:t>
            </a:r>
            <a:r>
              <a:rPr lang="ru-RU" sz="2000" dirty="0"/>
              <a:t>оквиру сваког екосистема на </a:t>
            </a:r>
            <a:r>
              <a:rPr lang="ru-RU" sz="2000" dirty="0" smtClean="0"/>
              <a:t>Земљи: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284984"/>
            <a:ext cx="9144000" cy="3662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Поред улоге члана екосистема, човек је постао и активни чинилац</a:t>
            </a:r>
            <a:endParaRPr lang="x-none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Човек је саставни део природе, као и свако друго живо биће.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Од времена када се појавио на Земљи, па до данас, човек </a:t>
            </a:r>
            <a:r>
              <a:rPr lang="x-none" sz="2000" dirty="0" smtClean="0">
                <a:solidFill>
                  <a:prstClr val="black"/>
                </a:solidFill>
              </a:rPr>
              <a:t>je </a:t>
            </a:r>
            <a:r>
              <a:rPr lang="ru-RU" sz="2000" dirty="0" smtClean="0">
                <a:solidFill>
                  <a:prstClr val="black"/>
                </a:solidFill>
              </a:rPr>
              <a:t>мењао животну средину стварајући оквир свога живљења.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Захваљујући свом еволутивном развоју (посебно еволуцији централног нервног система – развој мозга) човек је данас један од најмоћнијих еколошких фактора на планети.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560" y="1556792"/>
            <a:ext cx="7920880" cy="1368152"/>
            <a:chOff x="611560" y="1556792"/>
            <a:chExt cx="7920880" cy="1368152"/>
          </a:xfrm>
        </p:grpSpPr>
        <p:sp>
          <p:nvSpPr>
            <p:cNvPr id="8" name="Oval 7"/>
            <p:cNvSpPr/>
            <p:nvPr/>
          </p:nvSpPr>
          <p:spPr>
            <a:xfrm>
              <a:off x="611560" y="1556792"/>
              <a:ext cx="3528392" cy="13681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76056" y="1628800"/>
              <a:ext cx="3456384" cy="129614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624" y="206084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 smtClean="0"/>
                <a:t>Део екосистема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8104" y="206084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 smtClean="0">
                  <a:solidFill>
                    <a:schemeClr val="bg1"/>
                  </a:solidFill>
                </a:rPr>
                <a:t>Еколошки фактор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Процес индустријализације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38437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Почетак индустријске ере у 17. и 18. веку доводи до повећаних потреба за изворима енергије. Крчењем шума обезбеђивала се дрвна грађа која </a:t>
            </a:r>
            <a:r>
              <a:rPr lang="ru-RU" dirty="0"/>
              <a:t>се интензивно </a:t>
            </a:r>
            <a:r>
              <a:rPr lang="ru-RU" dirty="0" smtClean="0"/>
              <a:t>трошила </a:t>
            </a:r>
            <a:r>
              <a:rPr lang="ru-RU" dirty="0"/>
              <a:t>за изградњу </a:t>
            </a:r>
            <a:r>
              <a:rPr lang="ru-RU" dirty="0" smtClean="0"/>
              <a:t>бродова и као гориво и за за </a:t>
            </a:r>
            <a:r>
              <a:rPr lang="ru-RU" dirty="0"/>
              <a:t>добијање гвожђа, стакла, грнчарије. </a:t>
            </a:r>
            <a:endParaRPr lang="ru-RU" dirty="0" smtClean="0"/>
          </a:p>
          <a:p>
            <a:pPr lvl="0"/>
            <a:r>
              <a:rPr lang="ru-RU" dirty="0" smtClean="0"/>
              <a:t>Потребе </a:t>
            </a:r>
            <a:r>
              <a:rPr lang="ru-RU" dirty="0"/>
              <a:t>индустрије за изворима </a:t>
            </a:r>
            <a:r>
              <a:rPr lang="ru-RU" dirty="0" smtClean="0"/>
              <a:t>енергије непрекидно </a:t>
            </a:r>
            <a:r>
              <a:rPr lang="ru-RU" dirty="0"/>
              <a:t>расту. Проналаском парне машине</a:t>
            </a:r>
            <a:r>
              <a:rPr lang="ru-RU" dirty="0" smtClean="0"/>
              <a:t>, развија се рударство и почетак коришћења </a:t>
            </a:r>
            <a:r>
              <a:rPr lang="ru-RU" sz="4500" dirty="0" smtClean="0">
                <a:solidFill>
                  <a:srgbClr val="FF0000"/>
                </a:solidFill>
              </a:rPr>
              <a:t>фосилног горива </a:t>
            </a:r>
            <a:r>
              <a:rPr lang="ru-RU" dirty="0" smtClean="0"/>
              <a:t>- </a:t>
            </a:r>
            <a:r>
              <a:rPr lang="ru-RU" sz="4400" dirty="0" smtClean="0">
                <a:solidFill>
                  <a:srgbClr val="FF0000"/>
                </a:solidFill>
              </a:rPr>
              <a:t>угља и нафте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Развој рударства и вађење угља и других руда из земљишта, доводи до уништавања животне средине</a:t>
            </a:r>
          </a:p>
          <a:p>
            <a:pPr lvl="0"/>
            <a:r>
              <a:rPr lang="ru-RU" dirty="0" smtClean="0"/>
              <a:t>Технолошки напредак доводи до убрзаног развоја многих индустријских грана са специфичним утицајима на животну средину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firstpeoples.org/wp/wp-content/uploads/2013/06/Yanacocha-Gold-Mine-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8504"/>
            <a:ext cx="4355976" cy="2729496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UUEhQVFhQUFxUVFBYWFBQWGBQXFRUXGBQXFBUYHCggGBolHBcWIjEhJSkrLi4uFx8zODMsNygtLisBCgoKDg0OGxAQGywkICY0LCwsNSwsLC8sLCwsLSwsLiwsNCwsLCwsLCwsLCwsLCwsLCwsLCwsLCwsLCwsLCwsLP/AABEIAKYBLwMBIgACEQEDEQH/xAAbAAABBQEBAAAAAAAAAAAAAAACAAEDBAUGB//EAD4QAAEDAgQEBAQDBwMDBQAAAAEAAhEDIQQFEjETQVFhInGBkQahscEUMvAjQlJi0eHxcoLCkqKyFRYkM0P/xAAaAQADAQEBAQAAAAAAAAAAAAAAAQIDBAUG/8QAKxEAAgIBAwMCBgMBAQAAAAAAAAECEQMSITEEE1FB8CIyYXGBsZHB0TMj/9oADAMBAAIRAxEAPwDuYTwnSXxh9GNCUIkkBYMJQiVLFZk1hiCT2iyASb4LcJQgw2Ia8S317KVAO0DCUIkkCsCEoRpoRQ7AhLSjhNCB2DpTaUaSQWRwmhSQmIQOyOExCkhNCCrIoTQpYTaUh2REJoUpahLUDsjTFSFqEhBVgEJoRwmhIqwIQkI4TEIHZGQgIU0ISEhkJCEtUpCEhAyIhCQpSEJCBURFqEsU0JoQKjooShDWqhol30JPsFDhMwp1PyuEjcGxHmOS1OOnVliFXx+KFJpJ35DqUGMxLC0gOE+f0VF2GfWpaXO0zFv1upbLjD1ZUxGfP5NA5yPoq5x5eZLfl91WfRdRcWuv0K08qqMvr3PPoPNSb0ktg8tzEMJD7A/JbtJwcAW3B2WQ/LGF40OEcxM7bwtqmwNAA2GyqJhla5QtKUIklRlYEJQjSQFgQmhGkgdkcJlJCaEUOwE0KSE0JDsjSRwm0ooLATI4ShIqyNKERamhA7AIQkKQhCQkUmAQhIRlCUFAwhIRpikUmAUJRlMgZGQmIUiYhIqyIhCQpYQkIGREJoUhCGEAa2YPIaS0bD09Vy9OmDVDm2I3vE9j+ui7EhVnYNsRH9/NW0cuPIkqIG0qVSOZ7Ej/ACp3s06dOw3UlGjaNgpXtEJ0S57mDm2l8CLnv16lRvyUlo0Oj0srjKTCZJBtzPzVvC2EdTb7KaNpOlscvVpvpOgkyDuJv5FdBkWN1gsJJIuJ6LKznDnjHoRJMRAH1V/IfCSInuI90LkJ7wNyElDi8QKbdTthuVgY74qZBbTmf4rW9FZzRhKXB0sJoXI5VmlQEukuaJkEn3Wg7OXEyIaOm/up1F9mVm9CULCbnBkEmRaQB7rXwuJFRuoT6pp2TLHKPJLCaE6SZAOlLSiTIHYMJoRpkDAhMjTJDBQqRCUDsApijTEJFWAhIUkISEFJkZCEhSFqEtSKTI4TEKQtQwkUmRkJiEZTFBVkZCEqVMUh2RJoUhCGEFG0CkVA2re+3L+6NxMyFrZw6WShOQo6b55KSUENUUcRS2PMXPUhRMB4gLSACNjztyKt458MJAJMGIWPl+M2bUbDxz7KXydMLcRsyxRL3MIm0N5Qd9yqGWV3cQN1FrbzE39eS3MTRD5Dm2Np5naIhRsy6nSMtFj5m5SKTVUT5jg+M0M1EM5xMnpdcl8QZG2iGup6rk2Jn1XY/ljeD3Q4zD2kAE9xJPoqTaIi62OVyTAOcxznNfsC0ifXz/urTaBbYg+2/SF0mXag2HDmekLP+Ja2kNgwSeXZS/JSyXLSVMBhQSDEDcgldJSYGiAIHRcK/HCYY5xnrvK2MJmstp6nwROqXdAd+yE6DJByOhrVmtEuKF2JaNMn82365LnM+xFN0VGv8YAEC8i5325rOw2YPfDNWxkdk9REcNo7dzh2vt3SXG4vGuaZeSYPXnZS18/nSDBAjzkCLn1RqDs/U61RVKzWkAuAJ2krmsP8TOE6m6o7x81BhMxdWqTUd+WdIgDfyTbBYne51jKgOxB8kSpUq4tFuqmr4prGlxNgJRYpQaZKUlUw+N1t1BpA7xPsrIclYnFocpk0pSgYxTFKUxKBjEpiU5KYpFIElCURQoKGSSTJDEUJCcpigpDFCnJQSkUjWThRB6LWtLOPSyRPKi1p9aLFQT9rKNlIGCQJR6kgUD3Q4bsiIQak8piGq052MIK9cN6k9AJmUZeOqE0wXauYEJDX1KNbMiW+FjpmLgiPksfPS58PLXWEAhpgcz/ldSfkmbEW2SotTS4R5jUEeLUB2RUazXHxEk8gIXb5xkNGswjSGuOz2tEg9+q4Wr8N4inV00/GREOiBfrK2iotbvc1U7NHWHcoi3t5WWbRzLhvNov91qf+n4lrJqUvPSQT7BTj4OdWYDUqGm7fSADA791EFFOpcDckQZnmjS0REnmsipXbI5WndbeI+ApZbEO1/wCkFva0z81VofANSfHXEdQy/wAytIxxpfN+xa0ZNHFySAd1r5PTHEFx3QY74GqAjhua4Ac/CZ7D+6fI/hyqHFzy5gFhMEnrZE9DVpjTOkxeMZSbE3IMei5vDYvU8SJM7726LTzbIatVhAqNtdtiDI2BWCcDVokawCbTpJcI7kBZRgmudx2dxRxRYBOyko5lTEtJgjsbBcrica55iYYBcjfV27LPpB7QKjzZxMdbcypUROKZ6DTxTXAkGwm/K28KRrp2XLYHOmA6TEC0+f0UuCxzA5zi4uFhGqbnmOnJLcnQdKhKrOrnWGtAI0yTO3YhTPBG/SUE0OUxQSmlBVBSmlDKElIqg5QkoSVnYau44isCTpbw9ImwlhJt+tk0rHRpEoS5CXIC5SVQRcg1Ji5DKBlym484UupUPxAAk2UdDHajYSE7IcTT1otaojEdkYrosWgt8RPxFkYmjre10u0jcAwD0QuzJ3ELGs1ADeecbJi0GzxE/EXP0s4dr0vY6TsNBaB/uNlqU8QHbFAaDMzzWMTRfTLySHjQHMaHEAR+YfzFb4qrms/r6atF3EDY1WInctBO/cCFu61cn8KJ0bh1qpiwJ7CPuUFHMWF2iQHjdpIkb/0VXMcbwqZfuGxI5m4EN79ua5jA4Z1bEvru0tPHaQDqBA4EAECA47XP9k4QtNsUlVI7g1kXFVRz0g9Z2V2y3xFg57nzqFRlMFpNRtRx1u0huktDSCBcXdI3sFq61g5rmLKWKpufqtRrXDSRd9Lt2WmLeXFilCkdKKvRLiKpTrhwkJ3VIWdlaCyaigdJ5oG1UjUSspRogxWIcwRHr0nqqmDryZ/RV+qQ4QVkGnw3jp2SGWcbkdN8afDeXQY1DnbqoRkbGtIJedMlviHSeQVynWjn5KLHYjwOveD9FWpgZPw5l9Ouw1K2l75cIBdDWmC0EdYPkoHfBAD3GlXfTYXBzWi4B73k7D06qx8PSyj+7FiIgWLRNuoMi/Ra2HxFt1tLLKMnpYkkYmKyepTuaz3c5277D+q1MsxtRgAruBa86aT9iIH5XjuAdp2Oyo4jOmVQeG4PAJEtk3HU7Ln81x1So/Rb9k0VYJ02Y2o49iRHn7QSEJTlpYpNJWeivfAJPL1QGuIkkAd7fVch8Q5xDKBLjFQODtD3tGosBBltyAZ91zGXUuK+iwV6zQaeuG8V3jL3CD0bF5bEg9bq8fTao6m6/H3/AMM5ZadJHqjK4d+Ugx0KcvXKfCYA4ul7y1rwADcERIPjGrnvI+y6A1VhkholRrCVqyyaiy8If/k1zf8A/HyPgNh+uqtGqqGDqzWxHbgg/wDST9wlHh+/VDbNUvQlyrGqhNVQFlkvQmoqpqITVQAOLrS2ehHKbc1B+MGrw7/q6y/xs80Bqtmea07b9QN+lizzPmrDcUuaGIMQCtLBPFQgSZ/eUuLQGr+JSFcC4F1i46uabokgciefkoHY+BJdYbnohRbA6CpVDhDgCO/63WfWLabDUYXSTTuXuI/OBtMbFc//AO5qRJHEB2A8Lrk2vbyQYrEinQcxltBpkCIAuxwAtcLeOCaateCNa8nR5ljIrUzpJADogTJc5gH9Vq/il51kGJquoAl+otY+oC6CZFQEi/kI/oIXRuxokSb8v7IzYnB6fFoIT1KzXzUsqUyx4BDi0Qdp1CFRyimzXWc1xDW1oaxpaGgNptEaYmN/bzVJ+Y6rse0hr2ipfaHDULbFVspa8U6juJY4l2rnM0wYjlyvPoqhF9t2TJ/Ejr/xKX4lYJxvdI43uFy0zU23YuNyB52WZmuIGsHVH7KoPepR7LIrxWxeFY8nQeNOnVY6W6SdJBsUeN1vqODXgAUnbjf9rTjmP0F0QxVpfm/7RDnyjo6bxII6R5+aKvibdrE9d1zozH1/N/22Khw2Z6mCobB2wIvv28pWXblzRdmtmeelkNpMdUefEQyCQ1paTLd76gPVXaWZAt1OBbewJB5dlzLalNuKD3lo103tJ8UEl9NomOV07g52zgBy3PPeFrLGtCITds6h2KkgA3Kr1KhJneLLnadF4IPFuNob9bq/RzB7BHhcAdXMX87rJw8Ms0cA4CkwD+Fp3ncT90z6jS1xmRBvPSeaxWZnTpNptcXCWtE73DRHzn2R5xjQGNDXHU7QC2CIGgOcSSILYBHqq7cnLgm6K+SY2aZAe52mLOP5QRYATtY/NWHVt/I/Rcx8Mu8b/Jo35y7b2Ww/GNdqi+mR7LozYayMIu0RZZgnCkakEHiM2quAgyD4NMchz5KRpFTEVpAMUSILQ4yadQy2ee2yzsLnbnMgjS0unlcj9CyfIsXNeu90WbuTG1N45+p9F0PHO5Sfj+0ZtpKiXOawAo7izxtOkaL25HSCsvJKv7Rs1QJpiDpkgBxhu9u6mzfGMc6m2QSC4xqj907kbbEeqL4ZpufiGjSyRS8NzZuqJBAJJg/Na446cW/vdmM38fvwjc+B6sUqgkH9q4bRyHddHx1xmQOIpvmAeK4yCL2EbLVOMPVcHVY28raN8XyI3DiFkZVj3Gpif2brupAmWwNLdMn2lR/iT/EqmXYzRSxTpBcX0yBIkgu5BRjxupfj9ls6I1kJrd1h0cc5zQdpTnEu6hR2ZDs2TWQ8dYxxTuyb8U5HYY7KnFBdZ40mILiATM2HJPinETovaYJv7Bck6oIA8cA7cMTvN4dc33WrS+IGinoM2mHcNsmSTzdNhZerLpWqcd/wcyzxfJpYnHGnJgeUmYveI2VE5rqLS0H80GCRym/z9lKPiOhJLqbKmoQOJSaS25BvxO+0dFXbndO00aRYTLqfAa1stbAIAd3dzO5Thipbw3FLKvRm1i83eQxxmIaWjSYidy4SGkys7NMycAAGkBwsdotYi3aT5qCv8TBw08NgaJAAZYAGWx4oIAtcc1lZhjQ+Y0sgNYGtaY8LS0uJJMkySni6amriRLqFWw+nRU1abuBIaSQQeIWwe9ufVamYZoyo18PEuLQJO4YGtBA5TE+qxadYSPGDpbDZaR+8XSZJvJ+aBxbcy21oiJg9BvsPddTxqTV+hgsung2Mqx7KNMskajTLCZbuajjMT0I9lZxuPpvNE8RnhdqPiH8JHpcrnqTQQXDTFO5vEy6G778lJDSBanYiYcJN3AzzPX2uolgi5avX/RxzNRUdvTz6G1lOKANRjqg0VK4PhtpHF8Tg/wAgDPZauCxBbhnudUGnj8w02DIHimST4b7W7lclmOgOJY2npBJbHEMtnwh1+k7f4uiqDgiA0SXkkeOAJZEXgcyonhT/AC14Kjka28Gthc116QIJg6gJtDS4wPIFQ5tmrQyB4iY9BvJWBlVdrakuaP8A66oETcuovY0npcgzKhpNmXG0OHex6C2ox7prpIKVg+pbjR02SZ2wYinVcfyE2B211Y9fC75I8uxzqrsU4lwDKZ0xAlvEZ125LHq4x8jiNOtsadhbUCbcz4Shyd808S61qYjpJqtmUuyqbrx9fUfddpWa+HzCI86kyQLOfIiTeylGY+JjALFzRZzfDJDev8y4vhSSA0mL26T28wreXt0w6wlzCPE0Wa+Sd7bHfoql0kFv7/ZK6uTdV7/g6BmatY8uIe6Ja0eGL1WP3kwIbFlPV+JATPDf326CPuuMrnSQAHNgXBN73afYhHxzH79/5vLv5+6t9HB1ZC6x29vf8HYUM2NQy0HSCG3g33NhyiL+fpFUzkB3iJgbgRJkAWvyM252WV8OBnFcXB0NZUe0TBJaLXG/OyyDUixLge3pNvf3Wcelg5teDWXVNRTNzG4sVIuSGaTGpoEhzRFv9W4WhmOfMqukagA02IAvwwwcz+9M+ndcm2qQDBOw3kT4mn/ip8IA8taXQCTqNrAid43mfktX08a39DJdS9WxrZbmjKTTqBnUTbTfwgRvPdQVM35M2OpxkXkuLvos1pYSJ4h2sOcmCBbp87KCnV8BFpBmS2SZGmJ5C8/oK108W26Il1clsW2YyI7JVsWXOOkkB1j35hVsW6YMBsmYa0gCRtfyHuVGyRAMi+0dgtVjXJD6mTelm3m+EZSrCmx5c1s3dptv/D6W81e+F3sdiKcvLYpxctaNQm3iEEcx3hY2cVRUrGzaY2IZcNIkb8/PpBT5bjDRcXNgksLTIsQRB3/X1WEoOWP60axnU2vSzocmqANfpcSDUcbkTsLnurOIrwJJsucy/MBTZczcj2DYnn/lBmOZtqNBi4I8M3IvMEbLnl00pZPodMeohHHu9zon4rTHOTG47/0KTMn1te9hdw3aQ5zfEJDgZkWgc/1OBgZqaGtaBxC6NQmwi8yCefquiFKs2nTps0gNc7WZIB1kQAByH3WWSHbdJ0y4TWRXWxUwGNGiAfyyPZSux9/WPksRzXCo+SLEyNRG0RA+3RWMRjXFoZw2eFwcDMn8t7tsQZHt2WksCbteo45NtzT/ABiH8b3Wc7Fve4OAph7QAGw4B0bEibuvvI2Cy8TjKjnOvuSTpc/ST/KJiLR5AJw6dSJydQo+gOfVtWIqGbF32AVWkQfzGLdkWJxGt7nEzJJkyTHL5KKo6b7L0YRqKieRKVycr9Qqm50zHK31shbUsm4qInp/4/5VUTqV2mE8eIhvU+qlqYOpJOipHXS6N+sKuyodU2+S0cNnD6bSBNztqMbQbKJ618qs0j25XqbX4Mxu/wCuoRkeH5+9lPh6DXSSY/XmoN+sbfOVd2yXjaV+eCSnGh55gsj5qKm+T2/oncIBg9OR7oaTZdDd7x7Irklydx9+rLFXFvIAcTDRpA6DePujOJcKUTAJNtuY3PkFWdQd/Cef2Rupu0huk2U6Y7cFqct7vgGnVi46Ee4hFh6nKdyLmPvsoSwjcHunawi8chz8lTSM4ylZbr4jcyS6Zme/XmhoYshj2gnxgA3nZ0367KvTbcdh9ym0XKWiNUX3JN2WXYveYuI23t2Q8T8pFtII93OP/KFG1u/O1okXgbp2bHrtHrvM/q/ZKkuB6pPdixD5IM3jz2iEWXMDqjGkwCRJtYC/NV3m6THQQRZU4/DSM9fx2/JtZFUbxH6gHAMfEgbjY/JZWIrSb9zueajpuid7jkhG9/ZTHHUnIqeZygok+iPmJGqPQqSlUGl/WGnyIdHrYmyg4omS2e0qMu3hVpvkXcS4+pZdiTp3I8jH080TK8gai4mT+9Avp5j1VYQf0PX7pg4fXp0sjQhdx8tl6uACxpdLQ4Em0wYneZt1Uud1KZqu4ZLmgt0Oc5hMBsXLA0fLkst7kxskse6YSy/0XMTiNTy5xmwBMmTA3vN0LnjlJtzgxc7dLKqSrYojqUNJFwlKbdELanVoPqe3QpnDyHr/AHVluHb391KMO0/5KWtI1XSzkt69/gOlinU3Uiw/lDom8eJ0/ddVQxbnYWq9z4e0OcIAuRfrbZcgcOPCQZ9QI5rSpSKVQA2AOsaTLZ8N+lzF+a5M+KM6a8+PqdmC4pp/j+CviqzWucDqc4OOo6i3yghCMcy0NeN5AqkDlHK9lBUphxJJN7qahl7Hc49z91q1BLezPRlb2r3+DXwWNZw9QLw4Okgu1C0c46Ab9/WfOcdScyoW3dIIsNtVwXb/AMPNZ1DIgZipH+3r6oBk5c8io6AZggC8eW3JcunFqvVwdGrLprTuc7KUpwhXrHz4QE/PnG1+aOm35dSByJ2m+306oNJTFIatbj6kmnqhRh8bW8kAnvuOx4G4m1rxCZzkiZ3N0tF4SK3fAwKOg/xAoC28J6e6b4CLakvuatDM9Ijh0z01NlVQSXSIE+fJQTyRtdCxUEuDt7rk/i9C5Touf4S5oBMmxiwMGPU+6ge8AkdLf4QitOyiIiSQDO1za4v9vVCi73HkyRSuCE/EHb92ZjvESpcRjXPMuDZ/lp02jefytAHPp2VWoLDuhla6UcbySTZZo1iLBPxn3A2MSLXg2UFNS0TEqWqNYTckk26GNN07KenMFTUcQRsjqYx0G/I/RZuUuKOuGKEd1JlA1Ijso+JLibXvAsPRA9yYLZRPOlkbZYslp+qiDk5clRrrXLLNMC1goK4kkj9WQionCSVOxyyKcdIGgptJVhqRT1E9lMqqyKijqFCU3uRFuDdDuqGdym4h6lCUydIhzlfIWo9SjZiXgOAc4B9nCT4gCCA7rcA36KJJOibZIKhVijXPX63+ar0wicAoaT2OjHKcd7LtDMHteDNouJMHzWxTzAPEEHrsLLBw9IErSxuWhlI1JB2tpHM9Vy5Y420nyejgnkUHJ8cmCEySS7TxR0kkkDQoSISSSHXIyeUkkyRAp2uhJJA7YtSUpJJDtsloFSVjZJJQ/mOuH/JkNQWCiSSVxObItyWkFLRF/VJJRL1N8K+UslsKOubJJLNcndl2i6KQakWpJLezytKqwqaOlS1eSSSmTo2wxUmkyOozSYKWqE6Sa3RlNaJNIdtTdI1U6SKQdyQBMo6L+ySSGtgjJqSYWIdMKEBMkhcFZPilbEQmSSVGLJqARPGySSzfJ1RX/mizRCu49x4BvaR9Uklzy+Zfc9Ff8JfZ/o//2Q=="/>
          <p:cNvSpPr>
            <a:spLocks noChangeAspect="1" noChangeArrowheads="1"/>
          </p:cNvSpPr>
          <p:nvPr/>
        </p:nvSpPr>
        <p:spPr bwMode="auto">
          <a:xfrm>
            <a:off x="155575" y="-1752600"/>
            <a:ext cx="665797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SEhUUEhQVFhQUFxUVFBYWFBQWGBQXFRUXGBQXFBUYHCggGBolHBcWIjEhJSkrLi4uFx8zODMsNygtLisBCgoKDg0OGxAQGywkICY0LCwsNSwsLC8sLCwsLSwsLiwsNCwsLCwsLCwsLCwsLCwsLCwsLCwsLCwsLCwsLCwsLP/AABEIAKYBLwMBIgACEQEDEQH/xAAbAAABBQEBAAAAAAAAAAAAAAACAAEDBAUGB//EAD4QAAEDAgQEBAQDBwMDBQAAAAEAAhEDIQQFEjETQVFhInGBkQahscEUMvAjQlJi0eHxcoLCkqKyFRYkM0P/xAAaAQADAQEBAQAAAAAAAAAAAAAAAQIDBAUG/8QAKxEAAgIBAwMCBgMBAQAAAAAAAAECEQMSITEEE1FB8CIyYXGBsZHB0TMj/9oADAMBAAIRAxEAPwDuYTwnSXxh9GNCUIkkBYMJQiVLFZk1hiCT2iyASb4LcJQgw2Ia8S317KVAO0DCUIkkCsCEoRpoRQ7AhLSjhNCB2DpTaUaSQWRwmhSQmIQOyOExCkhNCCrIoTQpYTaUh2REJoUpahLUDsjTFSFqEhBVgEJoRwmhIqwIQkI4TEIHZGQgIU0ISEhkJCEtUpCEhAyIhCQpSEJCBURFqEsU0JoQKjooShDWqhol30JPsFDhMwp1PyuEjcGxHmOS1OOnVliFXx+KFJpJ35DqUGMxLC0gOE+f0VF2GfWpaXO0zFv1upbLjD1ZUxGfP5NA5yPoq5x5eZLfl91WfRdRcWuv0K08qqMvr3PPoPNSb0ktg8tzEMJD7A/JbtJwcAW3B2WQ/LGF40OEcxM7bwtqmwNAA2GyqJhla5QtKUIklRlYEJQjSQFgQmhGkgdkcJlJCaEUOwE0KSE0JDsjSRwm0ooLATI4ShIqyNKERamhA7AIQkKQhCQkUmAQhIRlCUFAwhIRpikUmAUJRlMgZGQmIUiYhIqyIhCQpYQkIGREJoUhCGEAa2YPIaS0bD09Vy9OmDVDm2I3vE9j+ui7EhVnYNsRH9/NW0cuPIkqIG0qVSOZ7Ej/ACp3s06dOw3UlGjaNgpXtEJ0S57mDm2l8CLnv16lRvyUlo0Oj0srjKTCZJBtzPzVvC2EdTb7KaNpOlscvVpvpOgkyDuJv5FdBkWN1gsJJIuJ6LKznDnjHoRJMRAH1V/IfCSInuI90LkJ7wNyElDi8QKbdTthuVgY74qZBbTmf4rW9FZzRhKXB0sJoXI5VmlQEukuaJkEn3Wg7OXEyIaOm/up1F9mVm9CULCbnBkEmRaQB7rXwuJFRuoT6pp2TLHKPJLCaE6SZAOlLSiTIHYMJoRpkDAhMjTJDBQqRCUDsApijTEJFWAhIUkISEFJkZCEhSFqEtSKTI4TEKQtQwkUmRkJiEZTFBVkZCEqVMUh2RJoUhCGEFG0CkVA2re+3L+6NxMyFrZw6WShOQo6b55KSUENUUcRS2PMXPUhRMB4gLSACNjztyKt458MJAJMGIWPl+M2bUbDxz7KXydMLcRsyxRL3MIm0N5Qd9yqGWV3cQN1FrbzE39eS3MTRD5Dm2Np5naIhRsy6nSMtFj5m5SKTVUT5jg+M0M1EM5xMnpdcl8QZG2iGup6rk2Jn1XY/ljeD3Q4zD2kAE9xJPoqTaIi62OVyTAOcxznNfsC0ifXz/urTaBbYg+2/SF0mXag2HDmekLP+Ja2kNgwSeXZS/JSyXLSVMBhQSDEDcgldJSYGiAIHRcK/HCYY5xnrvK2MJmstp6nwROqXdAd+yE6DJByOhrVmtEuKF2JaNMn82365LnM+xFN0VGv8YAEC8i5325rOw2YPfDNWxkdk9REcNo7dzh2vt3SXG4vGuaZeSYPXnZS18/nSDBAjzkCLn1RqDs/U61RVKzWkAuAJ2krmsP8TOE6m6o7x81BhMxdWqTUd+WdIgDfyTbBYne51jKgOxB8kSpUq4tFuqmr4prGlxNgJRYpQaZKUlUw+N1t1BpA7xPsrIclYnFocpk0pSgYxTFKUxKBjEpiU5KYpFIElCURQoKGSSTJDEUJCcpigpDFCnJQSkUjWThRB6LWtLOPSyRPKi1p9aLFQT9rKNlIGCQJR6kgUD3Q4bsiIQak8piGq052MIK9cN6k9AJmUZeOqE0wXauYEJDX1KNbMiW+FjpmLgiPksfPS58PLXWEAhpgcz/ldSfkmbEW2SotTS4R5jUEeLUB2RUazXHxEk8gIXb5xkNGswjSGuOz2tEg9+q4Wr8N4inV00/GREOiBfrK2iotbvc1U7NHWHcoi3t5WWbRzLhvNov91qf+n4lrJqUvPSQT7BTj4OdWYDUqGm7fSADA791EFFOpcDckQZnmjS0REnmsipXbI5WndbeI+ApZbEO1/wCkFva0z81VofANSfHXEdQy/wAytIxxpfN+xa0ZNHFySAd1r5PTHEFx3QY74GqAjhua4Ac/CZ7D+6fI/hyqHFzy5gFhMEnrZE9DVpjTOkxeMZSbE3IMei5vDYvU8SJM7726LTzbIatVhAqNtdtiDI2BWCcDVokawCbTpJcI7kBZRgmudx2dxRxRYBOyko5lTEtJgjsbBcrica55iYYBcjfV27LPpB7QKjzZxMdbcypUROKZ6DTxTXAkGwm/K28KRrp2XLYHOmA6TEC0+f0UuCxzA5zi4uFhGqbnmOnJLcnQdKhKrOrnWGtAI0yTO3YhTPBG/SUE0OUxQSmlBVBSmlDKElIqg5QkoSVnYau44isCTpbw9ImwlhJt+tk0rHRpEoS5CXIC5SVQRcg1Ji5DKBlym484UupUPxAAk2UdDHajYSE7IcTT1otaojEdkYrosWgt8RPxFkYmjre10u0jcAwD0QuzJ3ELGs1ADeecbJi0GzxE/EXP0s4dr0vY6TsNBaB/uNlqU8QHbFAaDMzzWMTRfTLySHjQHMaHEAR+YfzFb4qrms/r6atF3EDY1WInctBO/cCFu61cn8KJ0bh1qpiwJ7CPuUFHMWF2iQHjdpIkb/0VXMcbwqZfuGxI5m4EN79ua5jA4Z1bEvru0tPHaQDqBA4EAECA47XP9k4QtNsUlVI7g1kXFVRz0g9Z2V2y3xFg57nzqFRlMFpNRtRx1u0huktDSCBcXdI3sFq61g5rmLKWKpufqtRrXDSRd9Lt2WmLeXFilCkdKKvRLiKpTrhwkJ3VIWdlaCyaigdJ5oG1UjUSspRogxWIcwRHr0nqqmDryZ/RV+qQ4QVkGnw3jp2SGWcbkdN8afDeXQY1DnbqoRkbGtIJedMlviHSeQVynWjn5KLHYjwOveD9FWpgZPw5l9Ouw1K2l75cIBdDWmC0EdYPkoHfBAD3GlXfTYXBzWi4B73k7D06qx8PSyj+7FiIgWLRNuoMi/Ra2HxFt1tLLKMnpYkkYmKyepTuaz3c5277D+q1MsxtRgAruBa86aT9iIH5XjuAdp2Oyo4jOmVQeG4PAJEtk3HU7Ln81x1So/Rb9k0VYJ02Y2o49iRHn7QSEJTlpYpNJWeivfAJPL1QGuIkkAd7fVch8Q5xDKBLjFQODtD3tGosBBltyAZ91zGXUuK+iwV6zQaeuG8V3jL3CD0bF5bEg9bq8fTao6m6/H3/AMM5ZadJHqjK4d+Ugx0KcvXKfCYA4ul7y1rwADcERIPjGrnvI+y6A1VhkholRrCVqyyaiy8If/k1zf8A/HyPgNh+uqtGqqGDqzWxHbgg/wDST9wlHh+/VDbNUvQlyrGqhNVQFlkvQmoqpqITVQAOLrS2ehHKbc1B+MGrw7/q6y/xs80Bqtmea07b9QN+lizzPmrDcUuaGIMQCtLBPFQgSZ/eUuLQGr+JSFcC4F1i46uabokgciefkoHY+BJdYbnohRbA6CpVDhDgCO/63WfWLabDUYXSTTuXuI/OBtMbFc//AO5qRJHEB2A8Lrk2vbyQYrEinQcxltBpkCIAuxwAtcLeOCaateCNa8nR5ljIrUzpJADogTJc5gH9Vq/il51kGJquoAl+otY+oC6CZFQEi/kI/oIXRuxokSb8v7IzYnB6fFoIT1KzXzUsqUyx4BDi0Qdp1CFRyimzXWc1xDW1oaxpaGgNptEaYmN/bzVJ+Y6rse0hr2ipfaHDULbFVspa8U6juJY4l2rnM0wYjlyvPoqhF9t2TJ/Ejr/xKX4lYJxvdI43uFy0zU23YuNyB52WZmuIGsHVH7KoPepR7LIrxWxeFY8nQeNOnVY6W6SdJBsUeN1vqODXgAUnbjf9rTjmP0F0QxVpfm/7RDnyjo6bxII6R5+aKvibdrE9d1zozH1/N/22Khw2Z6mCobB2wIvv28pWXblzRdmtmeelkNpMdUefEQyCQ1paTLd76gPVXaWZAt1OBbewJB5dlzLalNuKD3lo103tJ8UEl9NomOV07g52zgBy3PPeFrLGtCITds6h2KkgA3Kr1KhJneLLnadF4IPFuNob9bq/RzB7BHhcAdXMX87rJw8Ms0cA4CkwD+Fp3ncT90z6jS1xmRBvPSeaxWZnTpNptcXCWtE73DRHzn2R5xjQGNDXHU7QC2CIGgOcSSILYBHqq7cnLgm6K+SY2aZAe52mLOP5QRYATtY/NWHVt/I/Rcx8Mu8b/Jo35y7b2Ww/GNdqi+mR7LozYayMIu0RZZgnCkakEHiM2quAgyD4NMchz5KRpFTEVpAMUSILQ4yadQy2ee2yzsLnbnMgjS0unlcj9CyfIsXNeu90WbuTG1N45+p9F0PHO5Sfj+0ZtpKiXOawAo7izxtOkaL25HSCsvJKv7Rs1QJpiDpkgBxhu9u6mzfGMc6m2QSC4xqj907kbbEeqL4ZpufiGjSyRS8NzZuqJBAJJg/Na446cW/vdmM38fvwjc+B6sUqgkH9q4bRyHddHx1xmQOIpvmAeK4yCL2EbLVOMPVcHVY28raN8XyI3DiFkZVj3Gpif2brupAmWwNLdMn2lR/iT/EqmXYzRSxTpBcX0yBIkgu5BRjxupfj9ls6I1kJrd1h0cc5zQdpTnEu6hR2ZDs2TWQ8dYxxTuyb8U5HYY7KnFBdZ40mILiATM2HJPinETovaYJv7Bck6oIA8cA7cMTvN4dc33WrS+IGinoM2mHcNsmSTzdNhZerLpWqcd/wcyzxfJpYnHGnJgeUmYveI2VE5rqLS0H80GCRym/z9lKPiOhJLqbKmoQOJSaS25BvxO+0dFXbndO00aRYTLqfAa1stbAIAd3dzO5Thipbw3FLKvRm1i83eQxxmIaWjSYidy4SGkys7NMycAAGkBwsdotYi3aT5qCv8TBw08NgaJAAZYAGWx4oIAtcc1lZhjQ+Y0sgNYGtaY8LS0uJJMkySni6amriRLqFWw+nRU1abuBIaSQQeIWwe9ufVamYZoyo18PEuLQJO4YGtBA5TE+qxadYSPGDpbDZaR+8XSZJvJ+aBxbcy21oiJg9BvsPddTxqTV+hgsung2Mqx7KNMskajTLCZbuajjMT0I9lZxuPpvNE8RnhdqPiH8JHpcrnqTQQXDTFO5vEy6G778lJDSBanYiYcJN3AzzPX2uolgi5avX/RxzNRUdvTz6G1lOKANRjqg0VK4PhtpHF8Tg/wAgDPZauCxBbhnudUGnj8w02DIHimST4b7W7lclmOgOJY2npBJbHEMtnwh1+k7f4uiqDgiA0SXkkeOAJZEXgcyonhT/AC14Kjka28Gthc116QIJg6gJtDS4wPIFQ5tmrQyB4iY9BvJWBlVdrakuaP8A66oETcuovY0npcgzKhpNmXG0OHex6C2ox7prpIKVg+pbjR02SZ2wYinVcfyE2B211Y9fC75I8uxzqrsU4lwDKZ0xAlvEZ125LHq4x8jiNOtsadhbUCbcz4Shyd808S61qYjpJqtmUuyqbrx9fUfddpWa+HzCI86kyQLOfIiTeylGY+JjALFzRZzfDJDev8y4vhSSA0mL26T28wreXt0w6wlzCPE0Wa+Sd7bHfoql0kFv7/ZK6uTdV7/g6BmatY8uIe6Ja0eGL1WP3kwIbFlPV+JATPDf326CPuuMrnSQAHNgXBN73afYhHxzH79/5vLv5+6t9HB1ZC6x29vf8HYUM2NQy0HSCG3g33NhyiL+fpFUzkB3iJgbgRJkAWvyM252WV8OBnFcXB0NZUe0TBJaLXG/OyyDUixLge3pNvf3Wcelg5teDWXVNRTNzG4sVIuSGaTGpoEhzRFv9W4WhmOfMqukagA02IAvwwwcz+9M+ndcm2qQDBOw3kT4mn/ip8IA8taXQCTqNrAid43mfktX08a39DJdS9WxrZbmjKTTqBnUTbTfwgRvPdQVM35M2OpxkXkuLvos1pYSJ4h2sOcmCBbp87KCnV8BFpBmS2SZGmJ5C8/oK108W26Il1clsW2YyI7JVsWXOOkkB1j35hVsW6YMBsmYa0gCRtfyHuVGyRAMi+0dgtVjXJD6mTelm3m+EZSrCmx5c1s3dptv/D6W81e+F3sdiKcvLYpxctaNQm3iEEcx3hY2cVRUrGzaY2IZcNIkb8/PpBT5bjDRcXNgksLTIsQRB3/X1WEoOWP60axnU2vSzocmqANfpcSDUcbkTsLnurOIrwJJsucy/MBTZczcj2DYnn/lBmOZtqNBi4I8M3IvMEbLnl00pZPodMeohHHu9zon4rTHOTG47/0KTMn1te9hdw3aQ5zfEJDgZkWgc/1OBgZqaGtaBxC6NQmwi8yCefquiFKs2nTps0gNc7WZIB1kQAByH3WWSHbdJ0y4TWRXWxUwGNGiAfyyPZSux9/WPksRzXCo+SLEyNRG0RA+3RWMRjXFoZw2eFwcDMn8t7tsQZHt2WksCbteo45NtzT/ABiH8b3Wc7Fve4OAph7QAGw4B0bEibuvvI2Cy8TjKjnOvuSTpc/ST/KJiLR5AJw6dSJydQo+gOfVtWIqGbF32AVWkQfzGLdkWJxGt7nEzJJkyTHL5KKo6b7L0YRqKieRKVycr9Qqm50zHK31shbUsm4qInp/4/5VUTqV2mE8eIhvU+qlqYOpJOipHXS6N+sKuyodU2+S0cNnD6bSBNztqMbQbKJ618qs0j25XqbX4Mxu/wCuoRkeH5+9lPh6DXSSY/XmoN+sbfOVd2yXjaV+eCSnGh55gsj5qKm+T2/oncIBg9OR7oaTZdDd7x7Irklydx9+rLFXFvIAcTDRpA6DePujOJcKUTAJNtuY3PkFWdQd/Cef2Rupu0huk2U6Y7cFqct7vgGnVi46Ee4hFh6nKdyLmPvsoSwjcHunawi8chz8lTSM4ylZbr4jcyS6Zme/XmhoYshj2gnxgA3nZ0367KvTbcdh9ym0XKWiNUX3JN2WXYveYuI23t2Q8T8pFtII93OP/KFG1u/O1okXgbp2bHrtHrvM/q/ZKkuB6pPdixD5IM3jz2iEWXMDqjGkwCRJtYC/NV3m6THQQRZU4/DSM9fx2/JtZFUbxH6gHAMfEgbjY/JZWIrSb9zueajpuid7jkhG9/ZTHHUnIqeZygok+iPmJGqPQqSlUGl/WGnyIdHrYmyg4omS2e0qMu3hVpvkXcS4+pZdiTp3I8jH080TK8gai4mT+9Avp5j1VYQf0PX7pg4fXp0sjQhdx8tl6uACxpdLQ4Em0wYneZt1Uud1KZqu4ZLmgt0Oc5hMBsXLA0fLkst7kxskse6YSy/0XMTiNTy5xmwBMmTA3vN0LnjlJtzgxc7dLKqSrYojqUNJFwlKbdELanVoPqe3QpnDyHr/AHVluHb391KMO0/5KWtI1XSzkt69/gOlinU3Uiw/lDom8eJ0/ddVQxbnYWq9z4e0OcIAuRfrbZcgcOPCQZ9QI5rSpSKVQA2AOsaTLZ8N+lzF+a5M+KM6a8+PqdmC4pp/j+CviqzWucDqc4OOo6i3yghCMcy0NeN5AqkDlHK9lBUphxJJN7qahl7Hc49z91q1BLezPRlb2r3+DXwWNZw9QLw4Okgu1C0c46Ab9/WfOcdScyoW3dIIsNtVwXb/AMPNZ1DIgZipH+3r6oBk5c8io6AZggC8eW3JcunFqvVwdGrLprTuc7KUpwhXrHz4QE/PnG1+aOm35dSByJ2m+306oNJTFIatbj6kmnqhRh8bW8kAnvuOx4G4m1rxCZzkiZ3N0tF4SK3fAwKOg/xAoC28J6e6b4CLakvuatDM9Ijh0z01NlVQSXSIE+fJQTyRtdCxUEuDt7rk/i9C5Touf4S5oBMmxiwMGPU+6ge8AkdLf4QitOyiIiSQDO1za4v9vVCi73HkyRSuCE/EHb92ZjvESpcRjXPMuDZ/lp02jefytAHPp2VWoLDuhla6UcbySTZZo1iLBPxn3A2MSLXg2UFNS0TEqWqNYTckk26GNN07KenMFTUcQRsjqYx0G/I/RZuUuKOuGKEd1JlA1Ijso+JLibXvAsPRA9yYLZRPOlkbZYslp+qiDk5clRrrXLLNMC1goK4kkj9WQionCSVOxyyKcdIGgptJVhqRT1E9lMqqyKijqFCU3uRFuDdDuqGdym4h6lCUydIhzlfIWo9SjZiXgOAc4B9nCT4gCCA7rcA36KJJOibZIKhVijXPX63+ar0wicAoaT2OjHKcd7LtDMHteDNouJMHzWxTzAPEEHrsLLBw9IErSxuWhlI1JB2tpHM9Vy5Y420nyejgnkUHJ8cmCEySS7TxR0kkkDQoSISSSHXIyeUkkyRAp2uhJJA7YtSUpJJDtsloFSVjZJJQ/mOuH/JkNQWCiSSVxObItyWkFLRF/VJJRL1N8K+UslsKOubJJLNcndl2i6KQakWpJLezytKqwqaOlS1eSSSmTo2wxUmkyOozSYKWqE6Sa3RlNaJNIdtTdI1U6SKQdyQBMo6L+ySSGtgjJqSYWIdMKEBMkhcFZPilbEQmSSVGLJqARPGySSzfJ1RX/mizRCu49x4BvaR9Uklzy+Zfc9Ff8JfZ/o//2Q=="/>
          <p:cNvSpPr>
            <a:spLocks noChangeAspect="1" noChangeArrowheads="1"/>
          </p:cNvSpPr>
          <p:nvPr/>
        </p:nvSpPr>
        <p:spPr bwMode="auto">
          <a:xfrm>
            <a:off x="155575" y="-1752600"/>
            <a:ext cx="665797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www.kroosh.com/sites/default/files/upload/indu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06010"/>
            <a:ext cx="4427984" cy="2951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dirty="0" smtClean="0">
                <a:solidFill>
                  <a:srgbClr val="C00000"/>
                </a:solidFill>
              </a:rPr>
              <a:t>7. Загађивање животне средине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608512"/>
          </a:xfrm>
        </p:spPr>
        <p:txBody>
          <a:bodyPr>
            <a:normAutofit fontScale="40000" lnSpcReduction="20000"/>
          </a:bodyPr>
          <a:lstStyle/>
          <a:p>
            <a:r>
              <a:rPr lang="x-none" sz="4000" dirty="0" smtClean="0">
                <a:solidFill>
                  <a:srgbClr val="C00000"/>
                </a:solidFill>
              </a:rPr>
              <a:t>Пољопривреда: </a:t>
            </a:r>
          </a:p>
          <a:p>
            <a:r>
              <a:rPr lang="x-none" sz="4000" dirty="0" smtClean="0"/>
              <a:t>Њиве се третирају пестицидима ради уништавања корова и паразита и минералним ђубривима ради повећања плодности</a:t>
            </a:r>
          </a:p>
          <a:p>
            <a:r>
              <a:rPr lang="x-none" sz="4000" dirty="0" smtClean="0"/>
              <a:t>Ово доводи до загађења земљишта и водотокова хемикалијама</a:t>
            </a:r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r>
              <a:rPr lang="ru-RU" sz="4000" dirty="0" smtClean="0">
                <a:solidFill>
                  <a:srgbClr val="0070C0"/>
                </a:solidFill>
              </a:rPr>
              <a:t>Индустрија, саобраћај:</a:t>
            </a:r>
          </a:p>
          <a:p>
            <a:r>
              <a:rPr lang="ru-RU" sz="4000" dirty="0" smtClean="0"/>
              <a:t>Сагоревањем фосилних горива (угља и нафте) долази до загађења ваздуха, земљишта и воде, а јаловином из рудника уништава се зелени покривач у подручјима површинског копова угља и загађују подземне воде.</a:t>
            </a:r>
          </a:p>
          <a:p>
            <a:r>
              <a:rPr lang="ru-RU" sz="4000" dirty="0" smtClean="0"/>
              <a:t>Индустријска производња ослобађа у животну средину разне врсте хемијског, физичког и биолошког отпада, гасова у атмосферу</a:t>
            </a:r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Урбанизација:</a:t>
            </a:r>
          </a:p>
          <a:p>
            <a:r>
              <a:rPr lang="ru-RU" sz="4000" dirty="0" smtClean="0"/>
              <a:t>Ствара се велика количина комуналног отпада, </a:t>
            </a:r>
          </a:p>
          <a:p>
            <a:pPr>
              <a:buNone/>
            </a:pPr>
            <a:r>
              <a:rPr lang="ru-RU" sz="4000" dirty="0" smtClean="0"/>
              <a:t>     отпадних вода који загађују околне екосистеме</a:t>
            </a:r>
          </a:p>
          <a:p>
            <a:r>
              <a:rPr lang="ru-RU" sz="4000" dirty="0" smtClean="0"/>
              <a:t>Ослобађа се велика количина угљен-диоксида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upload.wikimedia.org/wikipedia/commons/e/ee/Leman_img_05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15133"/>
            <a:ext cx="2627784" cy="3342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611933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/>
              <a:t>Рона се улива </a:t>
            </a:r>
          </a:p>
          <a:p>
            <a:r>
              <a:rPr lang="x-none" sz="1400" dirty="0" smtClean="0"/>
              <a:t>у Женевско </a:t>
            </a:r>
          </a:p>
          <a:p>
            <a:r>
              <a:rPr lang="x-none" sz="1400" dirty="0" smtClean="0"/>
              <a:t>језеро</a:t>
            </a:r>
            <a:endParaRPr lang="en-US" sz="1400" dirty="0"/>
          </a:p>
        </p:txBody>
      </p:sp>
      <p:pic>
        <p:nvPicPr>
          <p:cNvPr id="3074" name="Picture 2" descr="http://www.thehindu.com/multimedia/dynamic/01170/08MN_garbage_stand_1170119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653137"/>
            <a:ext cx="2520508" cy="2204864"/>
          </a:xfrm>
          <a:prstGeom prst="rect">
            <a:avLst/>
          </a:prstGeom>
          <a:noFill/>
        </p:spPr>
      </p:pic>
      <p:pic>
        <p:nvPicPr>
          <p:cNvPr id="3076" name="Picture 4" descr="http://gulfnews.com/polopoly_fs/1.475354%21/image/268287545._gen/derivatives/box_475/268287545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664174"/>
            <a:ext cx="2193826" cy="2193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4653136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/>
              <a:t>Дубаи – цистерне са фекалијама</a:t>
            </a:r>
            <a:r>
              <a:rPr lang="x-none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dirty="0" smtClean="0">
                <a:solidFill>
                  <a:srgbClr val="C00000"/>
                </a:solidFill>
              </a:rPr>
              <a:t>8. Генетичке последице загађивања животне средине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04482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dirty="0" smtClean="0"/>
              <a:t>Уништавање природних станишта живих бића и загађивање животне средине доводи до смањења биодиверзитета, односно разноврсности живог света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dirty="0" smtClean="0"/>
              <a:t>Стварају се нове расе, сорте биљака и животиња, сојеви бактерија и можда нове врсте...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dirty="0" smtClean="0"/>
              <a:t>Нестају заувек многи гени из природе а стварају се нови гени и нови организми</a:t>
            </a:r>
            <a:endParaRPr lang="en-US" dirty="0"/>
          </a:p>
        </p:txBody>
      </p:sp>
      <p:pic>
        <p:nvPicPr>
          <p:cNvPr id="2050" name="Picture 2" descr="http://lovinghut.us/cop18/images/biodiversity/EU_endangered%20spe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974"/>
            <a:ext cx="4876800" cy="3248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3356992"/>
            <a:ext cx="4283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Главни узроци губитка биодиверзитета:</a:t>
            </a:r>
          </a:p>
          <a:p>
            <a:r>
              <a:rPr lang="x-none" sz="1600" dirty="0" smtClean="0">
                <a:solidFill>
                  <a:srgbClr val="FF0000"/>
                </a:solidFill>
              </a:rPr>
              <a:t>Губитак станишта</a:t>
            </a:r>
          </a:p>
          <a:p>
            <a:r>
              <a:rPr lang="x-none" sz="1600" dirty="0" smtClean="0">
                <a:solidFill>
                  <a:srgbClr val="0070C0"/>
                </a:solidFill>
              </a:rPr>
              <a:t>Глобално отопљавање</a:t>
            </a:r>
          </a:p>
          <a:p>
            <a:r>
              <a:rPr lang="x-none" sz="1600" dirty="0" smtClean="0">
                <a:solidFill>
                  <a:srgbClr val="FF0000"/>
                </a:solidFill>
              </a:rPr>
              <a:t>Загађење </a:t>
            </a:r>
          </a:p>
          <a:p>
            <a:r>
              <a:rPr lang="x-none" sz="1600" dirty="0" smtClean="0">
                <a:solidFill>
                  <a:srgbClr val="0070C0"/>
                </a:solidFill>
              </a:rPr>
              <a:t>Претерана експлоатација (храна, трговина, лекови, огрев, заливање)</a:t>
            </a:r>
          </a:p>
          <a:p>
            <a:r>
              <a:rPr lang="x-none" sz="1600" dirty="0" smtClean="0">
                <a:solidFill>
                  <a:srgbClr val="FF0000"/>
                </a:solidFill>
              </a:rPr>
              <a:t>Интродукција страних врста</a:t>
            </a:r>
          </a:p>
          <a:p>
            <a:r>
              <a:rPr lang="x-none" sz="1600" dirty="0" smtClean="0">
                <a:solidFill>
                  <a:srgbClr val="0070C0"/>
                </a:solidFill>
              </a:rPr>
              <a:t>Ненамерно уништавање (рибарске мреже, тровања, замке)</a:t>
            </a:r>
          </a:p>
          <a:p>
            <a:r>
              <a:rPr lang="x-none" dirty="0" smtClean="0">
                <a:solidFill>
                  <a:srgbClr val="C00000"/>
                </a:solidFill>
              </a:rPr>
              <a:t>Преко 17000 врста угрожено</a:t>
            </a:r>
          </a:p>
          <a:p>
            <a:r>
              <a:rPr lang="x-none" dirty="0" smtClean="0">
                <a:solidFill>
                  <a:srgbClr val="C00000"/>
                </a:solidFill>
              </a:rPr>
              <a:t>www.iucn.org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l9gPzWk7FwU/TeQW7ExdyuI/AAAAAAAAAlE/u24kZgmCUms/s1600/3500264743_5239543b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5060680"/>
            <a:ext cx="2771800" cy="1797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x-none" sz="2800" dirty="0" smtClean="0"/>
              <a:t>Последице човековог утицаја на животну средину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38884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x-none" dirty="0" smtClean="0"/>
              <a:t>  = Утицај на целу биосферу:</a:t>
            </a:r>
          </a:p>
          <a:p>
            <a:r>
              <a:rPr lang="x-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Климатске промене– глобално отопљавање услед ефекта стаклене баште, пораст нивоа мора и океана</a:t>
            </a:r>
          </a:p>
          <a:p>
            <a:r>
              <a:rPr lang="x-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Ширење пустиња</a:t>
            </a:r>
          </a:p>
          <a:p>
            <a:r>
              <a:rPr lang="x-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Ширење озонских рупа</a:t>
            </a:r>
          </a:p>
          <a:p>
            <a:r>
              <a:rPr lang="x-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Смањење биодиверзитета</a:t>
            </a:r>
          </a:p>
          <a:p>
            <a:r>
              <a:rPr lang="x-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Нарушавање биогеохемијских циклуса</a:t>
            </a:r>
          </a:p>
          <a:p>
            <a:r>
              <a:rPr lang="x-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Несташица пијаће воде</a:t>
            </a:r>
          </a:p>
          <a:p>
            <a:r>
              <a:rPr lang="x-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Промена састава атмосфере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</p:txBody>
      </p:sp>
      <p:pic>
        <p:nvPicPr>
          <p:cNvPr id="1028" name="Picture 4" descr="http://ecology.com/wp-content/uploads/2011/09/SS-Industry-2-5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083498"/>
            <a:ext cx="2880320" cy="1774502"/>
          </a:xfrm>
          <a:prstGeom prst="rect">
            <a:avLst/>
          </a:prstGeom>
          <a:noFill/>
        </p:spPr>
      </p:pic>
      <p:pic>
        <p:nvPicPr>
          <p:cNvPr id="1030" name="Picture 6" descr="http://media.curio.ca/filer_public_thumbnails/filer_public/7e/a8/7ea8b426-7b04-4824-9922-44901a7070c6/human_impact_on_nature_-_istock_000019836320medium.jpg__655x0_q85_crop-scal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81446"/>
            <a:ext cx="2957457" cy="177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31640" y="2636912"/>
            <a:ext cx="6172200" cy="3771901"/>
            <a:chOff x="1691680" y="1484784"/>
            <a:chExt cx="6172200" cy="3771901"/>
          </a:xfrm>
        </p:grpSpPr>
        <p:grpSp>
          <p:nvGrpSpPr>
            <p:cNvPr id="14" name="Group 13"/>
            <p:cNvGrpSpPr/>
            <p:nvPr/>
          </p:nvGrpSpPr>
          <p:grpSpPr>
            <a:xfrm>
              <a:off x="1691680" y="1484784"/>
              <a:ext cx="6172200" cy="3771901"/>
              <a:chOff x="2411760" y="1772816"/>
              <a:chExt cx="6172200" cy="3771901"/>
            </a:xfrm>
          </p:grpSpPr>
          <p:pic>
            <p:nvPicPr>
              <p:cNvPr id="33796" name="Picture 4" descr="http://4.bp.blogspot.com/-Lff2FsYiSNE/TmRbn2kebLI/AAAAAAAAA2w/8yuaDb4u3Og/s1600/Ecosystem-definition-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1772816"/>
                <a:ext cx="6172200" cy="3771901"/>
              </a:xfrm>
              <a:prstGeom prst="rect">
                <a:avLst/>
              </a:prstGeom>
              <a:noFill/>
            </p:spPr>
          </p:pic>
          <p:pic>
            <p:nvPicPr>
              <p:cNvPr id="33794" name="Picture 2" descr="http://img2.wikia.nocookie.net/__cb20130727032330/simpsons/images/6/68/Barney_Gumble_-_shadin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564904"/>
                <a:ext cx="834013" cy="1572047"/>
              </a:xfrm>
              <a:prstGeom prst="rect">
                <a:avLst/>
              </a:prstGeom>
              <a:noFill/>
            </p:spPr>
          </p:pic>
          <p:sp>
            <p:nvSpPr>
              <p:cNvPr id="8" name="Notched Right Arrow 7"/>
              <p:cNvSpPr/>
              <p:nvPr/>
            </p:nvSpPr>
            <p:spPr>
              <a:xfrm rot="2781590">
                <a:off x="3327910" y="3915499"/>
                <a:ext cx="1165072" cy="45719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Notched Right Arrow 8"/>
              <p:cNvSpPr/>
              <p:nvPr/>
            </p:nvSpPr>
            <p:spPr>
              <a:xfrm rot="20560516">
                <a:off x="3455675" y="2493201"/>
                <a:ext cx="1944620" cy="53094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Notched Right Arrow 9"/>
              <p:cNvSpPr/>
              <p:nvPr/>
            </p:nvSpPr>
            <p:spPr>
              <a:xfrm rot="6230695">
                <a:off x="2062824" y="4265255"/>
                <a:ext cx="1165072" cy="45719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Notched Right Arrow 10"/>
              <p:cNvSpPr/>
              <p:nvPr/>
            </p:nvSpPr>
            <p:spPr>
              <a:xfrm rot="374328" flipV="1">
                <a:off x="3677516" y="3513691"/>
                <a:ext cx="2450205" cy="45719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Notched Right Arrow 11"/>
              <p:cNvSpPr/>
              <p:nvPr/>
            </p:nvSpPr>
            <p:spPr>
              <a:xfrm rot="374328" flipV="1">
                <a:off x="3698706" y="3366727"/>
                <a:ext cx="3393530" cy="45719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Notched Right Arrow 12"/>
              <p:cNvSpPr/>
              <p:nvPr/>
            </p:nvSpPr>
            <p:spPr>
              <a:xfrm rot="2093069" flipV="1">
                <a:off x="3479099" y="3965554"/>
                <a:ext cx="1890679" cy="45719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Notched Right Arrow 14"/>
            <p:cNvSpPr/>
            <p:nvPr/>
          </p:nvSpPr>
          <p:spPr>
            <a:xfrm rot="8825151">
              <a:off x="2681607" y="2076600"/>
              <a:ext cx="1053369" cy="4571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otched Right Arrow 15"/>
            <p:cNvSpPr/>
            <p:nvPr/>
          </p:nvSpPr>
          <p:spPr>
            <a:xfrm rot="11193498" flipV="1">
              <a:off x="2984754" y="2879938"/>
              <a:ext cx="1736368" cy="4571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Notched Right Arrow 16"/>
            <p:cNvSpPr/>
            <p:nvPr/>
          </p:nvSpPr>
          <p:spPr>
            <a:xfrm rot="12924283" flipV="1">
              <a:off x="3128536" y="3486190"/>
              <a:ext cx="957767" cy="4571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Notched Right Arrow 17"/>
            <p:cNvSpPr/>
            <p:nvPr/>
          </p:nvSpPr>
          <p:spPr>
            <a:xfrm rot="17414589" flipV="1">
              <a:off x="1327932" y="3863354"/>
              <a:ext cx="957767" cy="4571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560" y="908720"/>
            <a:ext cx="7920880" cy="1368152"/>
            <a:chOff x="611560" y="1556792"/>
            <a:chExt cx="7920880" cy="1368152"/>
          </a:xfrm>
        </p:grpSpPr>
        <p:sp>
          <p:nvSpPr>
            <p:cNvPr id="21" name="Oval 20"/>
            <p:cNvSpPr/>
            <p:nvPr/>
          </p:nvSpPr>
          <p:spPr>
            <a:xfrm>
              <a:off x="611560" y="1556792"/>
              <a:ext cx="3528392" cy="13681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76056" y="1628800"/>
              <a:ext cx="3456384" cy="129614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7624" y="206084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 smtClean="0"/>
                <a:t>Део екосистема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8104" y="206084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 smtClean="0">
                  <a:solidFill>
                    <a:schemeClr val="bg1"/>
                  </a:solidFill>
                </a:rPr>
                <a:t>Еколошки фактор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59832" y="4766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/>
              <a:t>ЧОВЕК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9"/>
            <a:ext cx="91440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У првим етапама развоја човечанстава, су мале, безначајне промене у природи углавном локалног значаја. Касније промене постају дубље и трајније. Данас човек утиче </a:t>
            </a:r>
            <a:r>
              <a:rPr lang="ru-RU" dirty="0" smtClean="0"/>
              <a:t>на целу биосферу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28800"/>
            <a:ext cx="9144000" cy="2188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Разноврсне промене које човек својим радом изазива у природи, посредно или непосредно, делује и на самог човека изазивајући одговарајуће последице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Однос човека и околне природе треба схватити као однос два активна и променљива система који се налазе у односима узајамне зависности.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loldamn.com/wp-content/uploads/2011/10/funny-comic-human-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6984"/>
            <a:ext cx="6585967" cy="314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dirty="0" smtClean="0"/>
              <a:t>Значај екосистема → за жива бића у њима</a:t>
            </a:r>
          </a:p>
          <a:p>
            <a:r>
              <a:rPr lang="x-none" dirty="0" smtClean="0"/>
              <a:t>		         →  за човека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dirty="0" smtClean="0"/>
              <a:t>Иако поједине врсте које су изумрле (процењује се да је изумрло око 1000 познатих врста у последњем веку) не значе пуно човеку, екосистеми су неопходни за опстанак човека. Значај екосистема – бесплатне услуге: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C00000"/>
                </a:solidFill>
              </a:rPr>
              <a:t>допуњавају резерве, рециклирају састојке од којих се састоје жива бића кроз биогеохемијске циклусе кружења атома угљеника, азота, фосфора, воде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0070C0"/>
                </a:solidFill>
              </a:rPr>
              <a:t>разлажу угинула жива бића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C00000"/>
                </a:solidFill>
              </a:rPr>
              <a:t>формирају земљиште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0070C0"/>
                </a:solidFill>
              </a:rPr>
              <a:t>пречишћавају воду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C00000"/>
                </a:solidFill>
              </a:rPr>
              <a:t>производе кисеоник који нам је неопходан 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0070C0"/>
                </a:solidFill>
              </a:rPr>
              <a:t>користе и троше угљен-диоксид (СО</a:t>
            </a:r>
            <a:r>
              <a:rPr lang="x-none" baseline="-25000" dirty="0" smtClean="0">
                <a:solidFill>
                  <a:srgbClr val="0070C0"/>
                </a:solidFill>
              </a:rPr>
              <a:t>2</a:t>
            </a:r>
            <a:r>
              <a:rPr lang="x-none" dirty="0" smtClean="0">
                <a:solidFill>
                  <a:srgbClr val="0070C0"/>
                </a:solidFill>
              </a:rPr>
              <a:t>) који испуштамо у атмосферу</a:t>
            </a:r>
            <a:r>
              <a:rPr lang="x-none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C00000"/>
                </a:solidFill>
              </a:rPr>
              <a:t>производе сву храну коју једемо (океани, реке – риба, земља -пољопривредне културе, животиње)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0070C0"/>
                </a:solidFill>
              </a:rPr>
              <a:t>одећу правимо од влакана биљног и животињског порекла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C00000"/>
                </a:solidFill>
              </a:rPr>
              <a:t>обезбеђују материјал од којег градимо куће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0070C0"/>
                </a:solidFill>
              </a:rPr>
              <a:t>задовољавају наше енергетске потребе - обезбеђују гориво (фосилна горива – угаљ, нафта, биомаса, енергија воде за електричну енергију)</a:t>
            </a:r>
          </a:p>
          <a:p>
            <a:pPr>
              <a:buFont typeface="Arial" pitchFamily="34" charset="0"/>
              <a:buChar char="•"/>
            </a:pPr>
            <a:r>
              <a:rPr lang="x-none" dirty="0" smtClean="0">
                <a:solidFill>
                  <a:srgbClr val="C00000"/>
                </a:solidFill>
              </a:rPr>
              <a:t>регулишу климу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44948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2000" dirty="0" smtClean="0"/>
              <a:t>Ове услуге су могуће само ако су екосистеми интактни, ако им је очуван </a:t>
            </a:r>
            <a:r>
              <a:rPr lang="x-none" sz="2800" dirty="0" smtClean="0">
                <a:solidFill>
                  <a:srgbClr val="C00000"/>
                </a:solidFill>
              </a:rPr>
              <a:t>биодиверзитет</a:t>
            </a:r>
            <a:r>
              <a:rPr lang="x-none" sz="2000" dirty="0" smtClean="0"/>
              <a:t> односно </a:t>
            </a:r>
            <a:r>
              <a:rPr lang="x-none" sz="2400" dirty="0" smtClean="0">
                <a:solidFill>
                  <a:srgbClr val="C00000"/>
                </a:solidFill>
              </a:rPr>
              <a:t>разноврсност</a:t>
            </a:r>
            <a:r>
              <a:rPr lang="x-none" sz="2000" dirty="0" smtClean="0"/>
              <a:t> живих бића у екосистему. Екосистеми богатији врстама живих бића су отпорнији на промене!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sz="2000" dirty="0" smtClean="0"/>
              <a:t>У 1 хектару амазонске тропске шуме живи више врста живих бића него у целој Европи! За 10 година откривено 1200 нових врста.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sz="2000" dirty="0" smtClean="0"/>
              <a:t>У екосистему са мало врста (нпр пустиња), нестанак једне врсте узрокује пропаст целог екосистема.</a:t>
            </a:r>
            <a:endParaRPr lang="x-none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http://awsassets.panda.org/img/lai_amazon_species_1_436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6657975" cy="1981201"/>
          </a:xfrm>
          <a:prstGeom prst="rect">
            <a:avLst/>
          </a:prstGeom>
          <a:noFill/>
        </p:spPr>
      </p:pic>
      <p:pic>
        <p:nvPicPr>
          <p:cNvPr id="34820" name="Picture 4" descr="http://news.nationalgeographic.com/news/2007/06/photogalleries/amazon/images/primary/amazon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1224964" cy="919387"/>
          </a:xfrm>
          <a:prstGeom prst="rect">
            <a:avLst/>
          </a:prstGeom>
          <a:noFill/>
        </p:spPr>
      </p:pic>
      <p:pic>
        <p:nvPicPr>
          <p:cNvPr id="34822" name="Picture 6" descr="http://images.nationalgeographic.com/wpf/media-live/photos/000/278/cache/amazon-ten-years-new-species-frog_27892_600x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3501008"/>
            <a:ext cx="1259632" cy="923975"/>
          </a:xfrm>
          <a:prstGeom prst="rect">
            <a:avLst/>
          </a:prstGeom>
          <a:noFill/>
        </p:spPr>
      </p:pic>
      <p:pic>
        <p:nvPicPr>
          <p:cNvPr id="34824" name="Picture 8" descr=" Picture of one of more than 1,200 new species discovered in the Amazon rain forest between 1999 and 2009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1214501" cy="946449"/>
          </a:xfrm>
          <a:prstGeom prst="rect">
            <a:avLst/>
          </a:prstGeom>
          <a:noFill/>
        </p:spPr>
      </p:pic>
      <p:pic>
        <p:nvPicPr>
          <p:cNvPr id="34826" name="Picture 10" descr=" Picture of one of more than 1,200 new species discovered in the Amazon rain forest between 1999 and 2009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2564904"/>
            <a:ext cx="1259632" cy="920156"/>
          </a:xfrm>
          <a:prstGeom prst="rect">
            <a:avLst/>
          </a:prstGeom>
          <a:noFill/>
        </p:spPr>
      </p:pic>
      <p:sp>
        <p:nvSpPr>
          <p:cNvPr id="34828" name="AutoShape 12" descr="data:image/jpeg;base64,/9j/4AAQSkZJRgABAQAAAQABAAD/2wCEAAkGBxQTEhUUEhQWFRUXGBgVFhYXGBcYGBcUFxQXFhUUFBcYHCggGBolGxQXITEhJSkrLi4uGB8zODMsNygtLiwBCgoKDg0OGhAQGywkHyQsLCwsLDQsLCwsLCwsLCwsLCwsLCwsLCwsLCwsLCwsLCwsLCwsLCwsLCwsLCwsLCwsLP/AABEIAK8BIAMBIgACEQEDEQH/xAAbAAACAwEBAQAAAAAAAAAAAAADBAECBQYAB//EADoQAAEDAgQEBAMHAwQDAQAAAAEAAhEDIQQSMUEFIlFhE3GBoTKRsRQjQlLB0fAGM4IVcuHxYpKiFv/EABkBAAMBAQEAAAAAAAAAAAAAAAABAgMEBf/EACMRAAICAgICAwEBAQAAAAAAAAABAhEhMQMSQVEEExRhcYH/2gAMAwEAAhEDEQA/ANlrTsitqdQr02DyRfAC9ezzyrA09F40+yo6kQrMaYQIq6g06yoGEbsUdhO6tlCLChQ4ON1RlEzqmH0z1VxSMKrFQJgI1RhVKgst3QMpmEbDQwawVHYhBdQcqeGeqpJEtsabWUmqEk4obnpqAnIecR1VM6znVVQ1T1VrjIczRdVIQn4o9AkfEcvCoVa4yXMbGJJVvFSQeVaT0T6C7j9PEdVc1AUiwFXAKnoiuw04dLoD79lalUhGcAdktBsUcwoT5Tr6U6JR8hXElgZIUB6IXdlXKtKM7GKVfqofWlDOHKr4RCnqiuzD0iRoUUv7BLsaepUlp2d7JOI1Iu9g6ocFeIP5lQuKfUXYipKEXIhVSnQrNsEFWmFLqUFSKZK4MHcWYCr+GQqtpxuiSpApAUgKfDlEp0UWBQU0w1i9ljWAhVawFplLY9BfBCHVo3nZQyurh8hGULAN7ATqlqzADojHsh1AYutIksUe0IRaEdzeigMjULZGTFXUZ2Q/AWzhcKXbWTzcI1uqT5aBcdnO0MC52gT9HhrWCX3PRaZqQIChjgbuUvlkylBIyHMDrCApdgZGsrYpMbcxHok6jZKFP0JxMwYQ6DVT9id5rXY0NV3Veyr7GLojBdhCNUIvIWvi2T+yQfhuy1jK9mclWhbxioL5RHUuyp4a0VGdsqKQKt4UKRTRBT7piKsHorho6rwpjqiNoqWUiBCgo4w5V/s6i0VTEHgIZYtBzI2QyeypSE0JiiVcYdNspEplmDG5Uy5KGoWFdmOysKDlpMpN6IoaV5v2HodDNZhSisoFaDWBWiNEnyB0EfA6qww1k06orNqBLsx9UZNbClDq8MdE2W2+Dqq+KAqXK/BLgjBODeFfwnBazsQ1DdimnZad5PwR1S8ieGoHdB4hy6fRajMQI0VSc2oQpO7YOKqkYAaTdFp3Wr4bR+EfJeqUAfwj0stPsRHQJhMTFiEarVHRAp0QNEbMPMrF1eDRXQrXaYmIVKA6pp7CeyCMIeqtSVZJadgMRWGx9FSg2U7TwDBqQiFjR8KfdaQur2xV+H6Kngeiey7qpnokpsHFCjsMPNDOETudUJlUpMlpCLsK0JepRGwWm4IJpdwtIzM5RMipSVMq1X0Uu+kt4zMXETCI1FZRRvs/mm5ISTBU3JhpHRVbRHmj06XZZyaNI2B8KV4YXyTgodkVlIBZPko0UBWnhnbQET7CdymvEhVNcrNykzRRiWbUCuKoWdnVg7uufqdHY0RWCl1ZZoqFEY89EdQ7DDiVS6sM3RSKTzsgQNxcpFI7oowj+yNTwbtyn2QdWLMpRsPMq+XyTTcH3RBg27lLuh9GI5I3CkHZPigwKr8gS7h1FIHZVNkapiGhKVHzorimyJOg4plR4WXZepkwq1CTujNhg8QUI0z3VW1nTurHEu2HstEmZtoGCQbAH0UVMVGoIV/GqG36FXZQJu4eyrC2Tl6Fhi+jj6qftnUSi1MFOwHogHhbuytfWyH9iL/a2qrqzeqqeGuGvsgPoR1VqMHpkSlNbQU10N1Sd0PIvZFooohzYVtOfxIn2ft7hCZRlGbRPRS/9Gv8LDDlWFNQMO7eynw/5ZQ3/S/+El0bKprnortbCI16nHoab9gWuJVi3uiZ1BSsYMAKYV20Z1KMyi0KZSSLjFsQbTCuKISrahRW1SsMnTgbaxqYpvaNkgKhUypoLNVtdqnxx1WVmXs6XQfY1jiAqOxazRUVgZT6IXZjjsYqmseqWySisYE6SFbPOeVF+qJ4a8QqTJoo1pUljkWmUTKEuw+oIUTuUalhxvdS0KlTFNbYkDt+6mU626KjD+BnNHkozBKv4lTic7T/ALSDPySNLjgc6PCqawfht3N1m+WEdstccnpGx4ijxT0S7cZT0mPPT56JoFVGUZayTKMo7wUk9FOqvmUEqrJoqWIdSmI0S9XjOHaYNamD0zAn5BZmI/rPDNMDO/YlrbD/ANiCfQI+yMdsPqlLSNF+HHRAfh0TBcYw9b+3WaT+U8rv/V0E+i0PB6rePNjDOafC7poyg1TfutcUB2VjRCf3IFwP2ZDW9iril2Wj9nCkUO6T5UNcLFGYXyCucN3TBpd1HhFR3fsv616ACh1UmmEbwlGRLuUoFAwKHAK5BVCwqbKo5kVyitrrh639WFx5AQwwDoHNvcgzfyWhw7E1aji2jWYWi48UEvIi8O3E3Gp2hR+iHlG30T9nWNrIragXOYapiBOYMdpMEGPKI90LGcUeHA03tytOV7Im/QyZaRBSXyONh+fkR1rC1XOVYVLiQyzldMAjSDPuLdks/j5kta3KQJl5GhtMBD5uP2C4OR+DpFBKwsHxdwIZWAJ2ey7SNiRq0/MeS1KeLYRIc0jzH7rSM4tWmZyhJOmhkPKsKpWTjOONZZoznrsPe6ysXxcvbDiCQQQBYf5LKfyYR1k0h8ecv4dbTrA6OmNYRc4AkmB1JhcJRdVLxUHLAgQ4n4jcW29Poma2Oqn4jP8AOmix/Yq1k2/G73g6Z3HaIMAl/wDtEj5kgLOxnFatT+y8NBgBosR5u1+ULA+0kvGdogkTaOXfTTVHdUYJjMPcfyFzz55y/htHgjEZNeswwXVDe58Rx09eyh3F3jTmMtEOmYJAcZ7XOm0JQ1HCzXmLaj2H83V6dUfiN42GhjUSsW29mqVaH/t52AiLzrr1/dRX4k4RAAnqR7wZCz6jCbySTtG3WZVqdD8zr7AX+qmkMaBquN3tadAOW4PciCP3TWE4jXZykculiLf7Q63pIHRZRwusPB3M233QTmaYuIPp+ytNrTJcU9nS0eMPeOWpcaggZuxNgk8a6pUbleXR2c6D6A3WbUrBwGZrSRvBB9rey9h8Q4aOeOm4B9UOcntiUIrSK1+DsEQ4tH5SJNtTPSyHV4K4XEHyKcpipDjDXFxkm85hcEg6kJdjsQ07mTJzQJvJidLCPWymyzOq4OJkaWPmj4biVel/bqvaNMp5gP8AF0jbotRtOq4ySxgOoJifISTI6yvO4cHuzPqtmIg3na6pTa0xNJ7QThv9ZVWCK7BUE/E2GuA8hyn2XW8K47RxH9t1/wArhld6A6+kriK3C2g/G0gCIAIJ7yBE9/YoLeFNmfEi9us7X6raPypLeTCXxovWD6dmXg9cThsXUYIGKf8A5Na/y+IGEriHVahl2IqHykD5NgLb9UK0Y/mn7R9BzqM6+eUn16YiniKka7kTv8UgIjOOYwH+813+5rPeGg+6F8mAP40/Z3+ZVLlzGE/qaqP7tNjh1YXNP/qQZ+YTZ/qintTf/wDP6FWufj9kPh5F4NovVXPCxD/U1Lem/wD+f3TtDilF/wCMNPR8tP8A9WPorXLB6ZD45rwfCRTcdBJ10t8+q8A4RYz00I80ZuG1+IxaRtoTHLGvfZRiXZdQ2fIyNrRN15ls9KkPUOJ4kNygkMm8tYQYP4iRPaJQW4p7DIawE75Wz6mLJfxBb4i7rEejZEotFwnmaAOpmPOZRb9hg1GccqmQ4tMRo1x/UR8kKrxZ2eSxp8pA16QUi5tMkXN4iAT7Nv6kKKeVtT4yRbpY3sea0a+iWR2a7+MOcYGQ7wC4dzsLWS7+MOkA+Wtgl8hdLmszOGhaNR/CgAO8RrXsInci46zta6MhZovx51LT6QVeljdLETpZKMJF4cBMaE26cpJ9kcgvNg6JgWyxabyPf0RkLQ4OJnaR6H56qP8AVzNy62stt9Ei4NAhrjmtaTME7zoLftsjUnMNg4GLOiCQ6YynT59krYDWF4sM8vMtPbTS/cdoTX20FxHL1JJAt2WaQy+YQPwkjXsN0tVZf7smRBubGLEn1R2YzoH8QYBYstMkuFzvEFXwtem4SXNP+QH6rnquHLjMmT+ux6JmlSgAfE4ROvW1gi2B0RLRoQPUH5XXmuMS2/SL/Q21XO1aYI5Q6fKXGNYQGOAIzRJ2gbdepRY7OqdRcRGWD85PdKOpFpuYmImYMGeizmON8oOXQmLeVyi5g4bxFh0Gp8kWI1HMkkDKd7A279NCnKWGaIJN+h0HkuUdVyaAtGo5jc7xdMU6psZdeCDmJ9v2S7AdU4C0G3t9FUUh191ztKoS3leSBvnue9zPVTVovJDi+oP8rT5FO0I6A0wp8MbwucfWqNIu/wAi5wsN7q9Os8kEOeZFxMjz/wCkdkFG66B9LDZVa4dCsjDYgtBuTMwSSY8hckKhxl5lwnzj5EQEdkFM6Ci7LoYnUbe6q9gPTzFj7Lmh/UJEyRG07WTOE4l4oIJykmAczRPXUfRLumFM2qjQAT79PJCp05uADbXXUey5ziNS5AqlxcYgRAPTQEXMSr8J8RrneIWNa0fE50+jY10SU1YUdE7DxafSZ+llGUDpP82WVSxrnF5ziGkiA3Ua9Tt3StXiLrOa4SdIAiNJgE/XdNzQUb73TqB0QXNvIELCHGqjbPIcd4aSI2iNZWk3EOIaYaAesg+g1R2QzmsNw7NrlkzzZ5AExDQXWntfyV8bg205DXSYtBeSNz8RgW/TsvcMp03DmYxk2BBZOnSJGn0WnisDSqNy+JHdjwCfMwfotmmZ4OaqGi2M9YBxtlyknp15vROUuDU3Eue5zcsRIcATsW5XQ3yW5gOHNp8oe9w1Bc9pInpyiEPFcEa4lzA0nbMXWP5tYI7QjQVYtQoUIvUa3YZiCNdiYnX3VMXg6shjM2SQM0ZxEjmkOhvqCp4jhqdItzU2OaIzFz/LY72lLVMa1j+RtIXLhliYItmmHDY2nTdS5XgpILw+g2cjm1akWL5ltxYjmNr9I2hHFAMz5aTmgmZNQyXTPwzEr1TiVRzgBVyB5schLQI6zAmCg18Y0ENLn1XCwGUZjrqG6jsYSbsEqL0MbdxzQQCOuUWuRa091OHxVsjS5xJ1EDMZMgF0jQ9Vn0sJUMilTyONsxLupJIZvbdO4bAkclQwI1kgwT8JLIG2k/VOKoTZbHtfYMpuy/iDacEN7hrXBx8oQnMLTAdMj4cmU5h+EU8ubzvunKrDRafD8QtBgQTzSbgCo7Sd0ri8TWEkZXdA5wbpOonfXVJqx2VwbAXElrQReS2qw3MWAaQdTv8A8XwxpSQ0VKgmHZDJm8xmdaN4E6XSeEpsHNXc1rzeC9rmkaggSQLk7LQeXkBzTnG2VrWk9fiBt5IeAQwKDB8HQi+YuBNpNjeVFOg0RmcxxHKRzgAgGYe5wn0bqkKfDa7gXOLKbHfHIa4kxvpNhHp8iV6TXAO8UVGgwYBAgRrrYa2gaJNUCyaFOjmpgtzNbt8RzGSdWza3QapT7G4O+NriTZkEESBrmcOhugCpme1oY8tAlj2OJE7tyi2+4WnhME4uIa/wiNIcHPIiSHtg/wDCE7ChVgfT5nkZY0IBb8XczoNhuqUsZJIBEazY77DXtdP4nA5CJOclxkgOdeR8uuwslKbH5nWJn82UecFpBUsZLXkmXMdBIFmnSOg8+qNVbT3c0m3M9pbOkNiTOlpUgVC3K2qKYk8oFQ76yLARCPQqupUxmea50+GLd2yfKSnWACVcM0NBD3uc4TcEwTH5RDTbVKGuwEtyuJm7sr4vv0G2iE2uRJ8M0xMQ5pEmJlrTbfVA8cTJpvfliMoqNaDqTyuiLf8AKVgM4jCvvDgXSCLMLcsX3BPz3KjM5vwlsxo0gAn1j5XQaeLe9wFOg5xdoXA8o7uyiAOhWlxPDMZGamyQASYME7xcJV5GBFB4PM2DaeYHXplJMdivcTwj2gEl0n4WtaCSNTex9kviMeHDK0NZqTkGYR+aSZmPPRL4fHVG3NTlaeUkwZJGggkjW2091LfgYvXotMeJZxsI8rSNdx7o2HptY4cmZpJh1yLWOthEkIPEDfOAXf8AlbY7RYj3skGvMtOUkTJGhib2/RSBrV8RkLjZxMj/AGzYdjA7dENjszWuLyAeUi8fFpJNiJBP6obq4Jd+EOkt0iLENN+koL67hytsMvw6zEzIH+4uvsm0JD32c5w5rgGiDae17DTv2Rsd4bjlaSXzcl0N00sLDTRI4bHU2NdnAdMAZotOxiJ0WoxlKpGXw2AjrEkQTYdJToLMGhRrF0BkPDgYi50EhptFte66nA8Ne7O2pefhGYcoEZS0D4SBbfdPYao6BzUr6BpPw6TFpWlh2ANAEei0SQj57jMRl/tYcmCZJbAtPwH8RtsSqfbql5pluh5WHS/4hfposujgq7T95U0tAzE3/ml1pVcFDQ502822jpr20W04qtkRk70Ep4tzeYte0nSztNrO2R/9VqEy3xCACPgi4PxGyQGIY0aE2sTBAPaUxhOLMDhD3hx2OUg2HSI1URXgbYtisdUry1tFzm6TBvcTqZ9U4wtbTGZracNnawvN3bW2M6qmO4k2m6z3OeQY0d7ARqPl5pc8crPAFNrqjyb5g0gDbXQ627d0OF4SBS8shmMFSABAsRUYWumPhLid+x6WXsPWo+JLwC4G75dM3sYgApbGYt5BbVrBpNrMs0mIvYHdBwuCoF7c2JkQDAaZbGpPNETPVVGAnI6GtxZrnfdU/EcD8IY05OhMybzqhxUqvsx1MR2bE6GI01No9UGviA1paAQJBDswJJ7MaLfLdKcR4rVpgBjX7tNiZvLmkgQd/kpW6G3ixupww1bPxBmxcA5rcutrzPofkncTw2GjWq3o0S+ersp76LJptbUyvIqZgLtDoAcBBjNqO3ZPYKqG1GufReAXczS+JgQJHoNI0Q90CNDhzqeQ/dPa64M0pj/ykxfvshcV4ZyghziSAczjeOwAj/tNV+MVGs5KYcDYBoJAEc1xd2p1n2WNXpPe0l2dhdcucPwgQYiIQ3eQQzhH0xThtrkfeNLjmFtHtEQd49VLsaHiGPLRE8sBozXtAsOllnVMRRZAqOJneDBnWIdAiAnuGYfDvzMZTfllpOUk6TeZGWIJ/kJNWxp0a3AMNSgw9xcAAYAbEH82UFHxGBbILXkmZDeWHdgLSbi5nVQzD0GEmHB0ECXkwOobMLFxGKa05WPc4zOYgEiAJgbKd6GP18VUu1xdUa4QWhriRrZpbEbfy6BUFMkF8sdbkzaAwIcLwbxbqhYXi9NkhlQvdq/8IB0i17GdyrVsfTIeWMZ4hgZrkm0xfsnnSALQwzHvbzvY3MewcY1BOjfr52TuJoOIJ+7qR8LZBveZzgTtosnhud9QffsGphrQ6dvxRfpHmn+LYlzsoDpjV5Iga6ADtt1TarPkSZWjiSCQASRbSGCRuCbi2ilvFi2Q5tMNIE5ndBdxZcfMbJB0jK1xJaZiA6QIJGYjy1Fkbh9XNLsrC50gnKCRA0nbTXf1CUcWNm1hMY5jS5vhtYRyHKAfUCLaqMU1tUTUeHCA2AcgBOp3kTaY32SdH7wkHmIuGtMHpzTpCNiMKGttTcXEWOYcsaalGgFm8De4kDw2s1zNOb066XSVLhJa5wNMuaCTaSbSMrTsbzc7LX4W7IfvHVR2JYWz/j5aJgcUo2ptJa43gtdp2Ei2osk15A5jE0XEQ1jgBEtOuo7aR5pSs9rS0sDriDOgdvE+mu4W7jmurvBa05xDZFx1JEab9Fh8cwz5INyLmxi3SPLRSkrExeni8gMiZ5QRroBP0/kr1LHwc0fMXgaW2tuo4dTfWOcAnKGi15aTBd56fI90z/or6h5g5oB+IAwGmxM9LBX1SYGbiqRqPL2tJB2AJgQPl2TmEzUzJEH8pEG+5B/mq6jCVqLGBrAHZTEmCSYt6o2MqUuUPaDmuYjXW/zSk7GlQlw+tTcLAt26gSdidNdF0mAADYaIvaR7kySuDxeIFIuDQ0g6g73kdxaNOiZ4Hx8guZFyQR+W1iHHpHkdFKbTyhsBg8SxzQ+o4HcFwZMC9gGkwj4jFyAARlIu4Wkk2joBP83x8Hg6AZysqOPaQPqJ1T7+G02sLYInXnv/AMabLfkXszgYWKLi6LOv+GfIkhUpspsu9rnEkEa+0LpMBwKi4eKXRe7nGdI0vfVE4gDTBGHa0m3MCBNtYFt1S0S1kQo4ankz+DqR+bNrq1oOkhUrF1IwxrJg8sHPOxcD9O41XsFVcS51UPERABiYPxSLqG1qdSrOSCYkuDn73AHW2qh3LDKpLKAYDhFd789QMbYkNqTlbuXFvW+i2cNh20meK5jXucLZGHSYvv7IuK4o1rY3mLWvEm3lKynYmtUqFtKAIh/NoY0g3vl7jySty/g6o0eH8VbVaWhmUdfDMgDedQfXdKto1nv5Q0sGwPxeZjNHmtGmPDaMzxm8rWk/RExDqjwIqMA3h5B66hpV2noVNbFcVw/Mc2I5MkkZXi42lvlCWqYym2ARm6E30BGZ2sm/8i2v9hpx99ULhEZRcFpsAZ26JilhMKBZlK1gCGnpqYO0aKOo7MPh1OpUceVsESHBwbLdibe0WTdWv4IArZcpJghxMRYFxF4WgWGoyKTBRdEnlYdJvIdJAgWXP1qbyXZqgc47ZSD0DbCJt9Ustho0cWKLKYrANqEXbHP0BGQuIFugtCDS/qV9WRSDWho5pYSLzIIbf6K2B4XUp08xYXF5lx2DbH8RkyVbDufcMZkIvJsCTu4je49EpSplJAMDRc8ve6REZeVwnewdtIFrlDp1KTGve/Oyq4AZnRkmZAFpIt19dkbHUKpAd4xsbtaDEdiZMwpwvEQ2A9pcAY5jmn/EmwHfqqi/KJaGeFVsO4EMoze8sADra53DXbVaOM8MMnmptMNc1saAzdw0AJmxSNXjYcQG0gRpeLHcHpt801Vx7XDLUA2kCQAPOdUN+WCBVsWKTMtIDlOhIOb/ACdt2lAoYfxfvalJweHZgQJBaZ5YHLuivrYUjOATkIhoIMuO9yMo13THDuJMElubSQHPBsIuNSBeJKdWtCsyuI0K8zTaXA76W6XNkThPCK8ODnMbJBAALjNzLiDob2Hdb+HYapaXtAHZ7r9oA8hYjyU4nAtpw4F+pEjM7UmC4CfmbeSz6JWXYn9lczme7M2DlaAdW6m9so1ukW8TDw7w7wZN41m8Hv1TrsPmOXxSQRDmjSDYkx2n9IhWw2EpUGlrAXE6ZoJA31i0yUS0CEqtYloA13ixTPBeFuq81YgAGBbm7y+JHojUuGgP8arVF4hjbCDrPXT0umsXjYb922QNY8/ohJoLRrUYZystBBblAF4+IkxOm90liKjSTna0g2M5TJ0JJ3WRSxVZ5lrHQSRJsJjr+8aJ13CXujM+J17GQNZ8/JFBY1hG0rBrW9BDZsDO59uyde1p1aDb4YsettOiUwXD8hnOemUZcsQCJsZ+aPiCdJDbkX84sE2ISqVmGQWNA8oMdEi/hzKpI+8aLbGCddTbQ7K9VsFxzgwDYWOm022lW4ficzzlIsLyLmL/AM9UkgYljP6QznlqkDuzN2BJBFo26o/DP6XZRg5szheYFjaZ1MrcNt7nyMfyVRp1vMxzEXN7R21TA+c4fi1NgDQXOOgkl0n53myz8bUqEz4bnTcDWJ/Mdh7/AK14RlY3MWjPe4F9Y1OluivhcUajxrl3v1jUfKy0llkrQ1hmNDA4hxIFxNpjb16dVqcPr5hJa1sHSNBMa/qk8WGg5DAFjYH+bpeviC0W+K0AWEAW9lDZRrV6wJMEZe9xM2t/P2ueKuNmBsj/AMYEeq5TD8QEODgdSJm4/wCjCTxmJmMkxJ8zED9lrCPhmcpejtf9Ron4hTBNiY9YJFz/AM91R/EaLBytYAdS0Q8jckxbQ/yy4aaxaIg3kaTfVaFMHwhIDjBzSYFn5sojXa569kpQBSOiocVqhry17Ax1zmBDgGyA0DpBJ8wpwLqLjmlswJDS4A+YsJSHCaGamTXY1xka3seYgAaayqVHU6Th4bRscsRt3naFSaT6oGrVs2cbTbVcBTMTaIJbHcBNcKwbGBzgc5EwcmW/UD1KzMJinlxLyA0CzRPnM/K31TGI4kbCzQC0HU2PkOg+qym6wi4q8sZ4jj2gB2ZwEnMR0uIPRI1uJOBhjjkIggBt5uZOp1WRxuqapyMBm2UmBMwZPbl07oGG4fWY/KSJt3gZZPsnwwrLFySvCOnp4uq4ZZDQBDS5wtGgjp5KG13kBrA9xmCXNjzIcbD3KBg6RBg3P6zdbFNsC4kdoF+hVzSJi2ZYwtVrHBxuYjJctaPwwNNz6oHAeB1y93NlaCCHEfFzHM2DERHztZbtbigp2bTBMxc9r6JTHf1O5gHKCJkg7FsfTss4y8Itryx3iWBLuVgdAggxfUTfew9lnYvhtU2DTETJix6X8/5qrf8A6QlzyKfxQRoANtJ90rxziLgC4HQDlvc7/qhxdhaoNTwIp0w2o0OLjprcHr19OqvW4f4jHeH92RoQ0HQWDpOmlllBs1Bmc7M3QCIEAEfUI/EuKubDGiZOveYB+YTaaYk0zV4dj8jcuYFwF3ZLmdTAWpSqFz7lxA12abQRGp1HusvhH9P1nkVK5FMHmDWw9xBuJ2afmt+lhqdM2GY9Tc7C0237IbGDptOXZs3H4deo/mqwMU51N4ZUFiHZXDmJvYH+fh7pri/E3McARMmPTqO6mhg3VhzCGCC462IkDUn/ALWaQ2wnD8G6rd8imROYWcbAACQbX1R6z6VAAAZrk66kRr1WgK7WtaPy2EaxF77aD3WXRpNe4nLvJG3Y9NVTeAQwOMiIpti0xe9rmB5n3utDCVwTciek207fXyWRiawu2AAANvO0+aW8OTIe60NgbfPzF01lCezcqY4HT36/9LFxWMqucZEDUPm0DYgaa/VLuD2vMEmYEE2MWJ803RwbyOctgzMSduihp+SrQ/hKcAl2Uz7iNb/RPAQBERudRHT6pahSAaBe3wkw4ARJkb2v8xuvPgg3vJG4B0/fXurJGRXkSJGh/nooqPBE/S2ux/m6RZTI0daY7eXVAFVzbbTAiPIFS3Qz/9k="/>
          <p:cNvSpPr>
            <a:spLocks noChangeAspect="1" noChangeArrowheads="1"/>
          </p:cNvSpPr>
          <p:nvPr/>
        </p:nvSpPr>
        <p:spPr bwMode="auto">
          <a:xfrm>
            <a:off x="155575" y="-1935163"/>
            <a:ext cx="66579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AutoShape 14" descr="data:image/jpeg;base64,/9j/4AAQSkZJRgABAQAAAQABAAD/2wCEAAkGBxQTEhUUEhQWFRUXGBgVFhYXGBcYGBcUFxQXFhUUFBcYHCggGBolGxQXITEhJSkrLi4uGB8zODMsNygtLiwBCgoKDg0OGhAQGywkHyQsLCwsLDQsLCwsLCwsLCwsLCwsLCwsLCwsLCwsLCwsLCwsLCwsLCwsLCwsLCwsLCwsLP/AABEIAK8BIAMBIgACEQEDEQH/xAAbAAACAwEBAQAAAAAAAAAAAAADBAECBQYAB//EADoQAAEDAgQEBAMHAwQDAQAAAAEAAhEDIQQSMUEFIlFhE3GBoTKRsRQjQlLB0fAGM4IVcuHxYpKiFv/EABkBAAMBAQEAAAAAAAAAAAAAAAABAgMEBf/EACMRAAICAgICAwEBAQAAAAAAAAABAhEhMQMSQVEEExRhcYH/2gAMAwEAAhEDEQA/ANlrTsitqdQr02DyRfAC9ezzyrA09F40+yo6kQrMaYQIq6g06yoGEbsUdhO6tlCLChQ4ON1RlEzqmH0z1VxSMKrFQJgI1RhVKgst3QMpmEbDQwawVHYhBdQcqeGeqpJEtsabWUmqEk4obnpqAnIecR1VM6znVVQ1T1VrjIczRdVIQn4o9AkfEcvCoVa4yXMbGJJVvFSQeVaT0T6C7j9PEdVc1AUiwFXAKnoiuw04dLoD79lalUhGcAdktBsUcwoT5Tr6U6JR8hXElgZIUB6IXdlXKtKM7GKVfqofWlDOHKr4RCnqiuzD0iRoUUv7BLsaepUlp2d7JOI1Iu9g6ocFeIP5lQuKfUXYipKEXIhVSnQrNsEFWmFLqUFSKZK4MHcWYCr+GQqtpxuiSpApAUgKfDlEp0UWBQU0w1i9ljWAhVawFplLY9BfBCHVo3nZQyurh8hGULAN7ATqlqzADojHsh1AYutIksUe0IRaEdzeigMjULZGTFXUZ2Q/AWzhcKXbWTzcI1uqT5aBcdnO0MC52gT9HhrWCX3PRaZqQIChjgbuUvlkylBIyHMDrCApdgZGsrYpMbcxHok6jZKFP0JxMwYQ6DVT9id5rXY0NV3Veyr7GLojBdhCNUIvIWvi2T+yQfhuy1jK9mclWhbxioL5RHUuyp4a0VGdsqKQKt4UKRTRBT7piKsHorho6rwpjqiNoqWUiBCgo4w5V/s6i0VTEHgIZYtBzI2QyeypSE0JiiVcYdNspEplmDG5Uy5KGoWFdmOysKDlpMpN6IoaV5v2HodDNZhSisoFaDWBWiNEnyB0EfA6qww1k06orNqBLsx9UZNbClDq8MdE2W2+Dqq+KAqXK/BLgjBODeFfwnBazsQ1DdimnZad5PwR1S8ieGoHdB4hy6fRajMQI0VSc2oQpO7YOKqkYAaTdFp3Wr4bR+EfJeqUAfwj0stPsRHQJhMTFiEarVHRAp0QNEbMPMrF1eDRXQrXaYmIVKA6pp7CeyCMIeqtSVZJadgMRWGx9FSg2U7TwDBqQiFjR8KfdaQur2xV+H6Kngeiey7qpnokpsHFCjsMPNDOETudUJlUpMlpCLsK0JepRGwWm4IJpdwtIzM5RMipSVMq1X0Uu+kt4zMXETCI1FZRRvs/mm5ISTBU3JhpHRVbRHmj06XZZyaNI2B8KV4YXyTgodkVlIBZPko0UBWnhnbQET7CdymvEhVNcrNykzRRiWbUCuKoWdnVg7uufqdHY0RWCl1ZZoqFEY89EdQ7DDiVS6sM3RSKTzsgQNxcpFI7oowj+yNTwbtyn2QdWLMpRsPMq+XyTTcH3RBg27lLuh9GI5I3CkHZPigwKr8gS7h1FIHZVNkapiGhKVHzorimyJOg4plR4WXZepkwq1CTujNhg8QUI0z3VW1nTurHEu2HstEmZtoGCQbAH0UVMVGoIV/GqG36FXZQJu4eyrC2Tl6Fhi+jj6qftnUSi1MFOwHogHhbuytfWyH9iL/a2qrqzeqqeGuGvsgPoR1VqMHpkSlNbQU10N1Sd0PIvZFooohzYVtOfxIn2ft7hCZRlGbRPRS/9Gv8LDDlWFNQMO7eynw/5ZQ3/S/+El0bKprnortbCI16nHoab9gWuJVi3uiZ1BSsYMAKYV20Z1KMyi0KZSSLjFsQbTCuKISrahRW1SsMnTgbaxqYpvaNkgKhUypoLNVtdqnxx1WVmXs6XQfY1jiAqOxazRUVgZT6IXZjjsYqmseqWySisYE6SFbPOeVF+qJ4a8QqTJoo1pUljkWmUTKEuw+oIUTuUalhxvdS0KlTFNbYkDt+6mU626KjD+BnNHkozBKv4lTic7T/ALSDPySNLjgc6PCqawfht3N1m+WEdstccnpGx4ijxT0S7cZT0mPPT56JoFVGUZayTKMo7wUk9FOqvmUEqrJoqWIdSmI0S9XjOHaYNamD0zAn5BZmI/rPDNMDO/YlrbD/ANiCfQI+yMdsPqlLSNF+HHRAfh0TBcYw9b+3WaT+U8rv/V0E+i0PB6rePNjDOafC7poyg1TfutcUB2VjRCf3IFwP2ZDW9iril2Wj9nCkUO6T5UNcLFGYXyCucN3TBpd1HhFR3fsv616ACh1UmmEbwlGRLuUoFAwKHAK5BVCwqbKo5kVyitrrh639WFx5AQwwDoHNvcgzfyWhw7E1aji2jWYWi48UEvIi8O3E3Gp2hR+iHlG30T9nWNrIragXOYapiBOYMdpMEGPKI90LGcUeHA03tytOV7Im/QyZaRBSXyONh+fkR1rC1XOVYVLiQyzldMAjSDPuLdks/j5kta3KQJl5GhtMBD5uP2C4OR+DpFBKwsHxdwIZWAJ2ey7SNiRq0/MeS1KeLYRIc0jzH7rSM4tWmZyhJOmhkPKsKpWTjOONZZoznrsPe6ysXxcvbDiCQQQBYf5LKfyYR1k0h8ecv4dbTrA6OmNYRc4AkmB1JhcJRdVLxUHLAgQ4n4jcW29Poma2Oqn4jP8AOmix/Yq1k2/G73g6Z3HaIMAl/wDtEj5kgLOxnFatT+y8NBgBosR5u1+ULA+0kvGdogkTaOXfTTVHdUYJjMPcfyFzz55y/htHgjEZNeswwXVDe58Rx09eyh3F3jTmMtEOmYJAcZ7XOm0JQ1HCzXmLaj2H83V6dUfiN42GhjUSsW29mqVaH/t52AiLzrr1/dRX4k4RAAnqR7wZCz6jCbySTtG3WZVqdD8zr7AX+qmkMaBquN3tadAOW4PciCP3TWE4jXZykculiLf7Q63pIHRZRwusPB3M233QTmaYuIPp+ytNrTJcU9nS0eMPeOWpcaggZuxNgk8a6pUbleXR2c6D6A3WbUrBwGZrSRvBB9rey9h8Q4aOeOm4B9UOcntiUIrSK1+DsEQ4tH5SJNtTPSyHV4K4XEHyKcpipDjDXFxkm85hcEg6kJdjsQ07mTJzQJvJidLCPWymyzOq4OJkaWPmj4biVel/bqvaNMp5gP8AF0jbotRtOq4ySxgOoJifISTI6yvO4cHuzPqtmIg3na6pTa0xNJ7QThv9ZVWCK7BUE/E2GuA8hyn2XW8K47RxH9t1/wArhld6A6+kriK3C2g/G0gCIAIJ7yBE9/YoLeFNmfEi9us7X6raPypLeTCXxovWD6dmXg9cThsXUYIGKf8A5Na/y+IGEriHVahl2IqHykD5NgLb9UK0Y/mn7R9BzqM6+eUn16YiniKka7kTv8UgIjOOYwH+813+5rPeGg+6F8mAP40/Z3+ZVLlzGE/qaqP7tNjh1YXNP/qQZ+YTZ/qintTf/wDP6FWufj9kPh5F4NovVXPCxD/U1Lem/wD+f3TtDilF/wCMNPR8tP8A9WPorXLB6ZD45rwfCRTcdBJ10t8+q8A4RYz00I80ZuG1+IxaRtoTHLGvfZRiXZdQ2fIyNrRN15ls9KkPUOJ4kNygkMm8tYQYP4iRPaJQW4p7DIawE75Wz6mLJfxBb4i7rEejZEotFwnmaAOpmPOZRb9hg1GccqmQ4tMRo1x/UR8kKrxZ2eSxp8pA16QUi5tMkXN4iAT7Nv6kKKeVtT4yRbpY3sea0a+iWR2a7+MOcYGQ7wC4dzsLWS7+MOkA+Wtgl8hdLmszOGhaNR/CgAO8RrXsInci46zta6MhZovx51LT6QVeljdLETpZKMJF4cBMaE26cpJ9kcgvNg6JgWyxabyPf0RkLQ4OJnaR6H56qP8AVzNy62stt9Ei4NAhrjmtaTME7zoLftsjUnMNg4GLOiCQ6YynT59krYDWF4sM8vMtPbTS/cdoTX20FxHL1JJAt2WaQy+YQPwkjXsN0tVZf7smRBubGLEn1R2YzoH8QYBYstMkuFzvEFXwtem4SXNP+QH6rnquHLjMmT+ux6JmlSgAfE4ROvW1gi2B0RLRoQPUH5XXmuMS2/SL/Q21XO1aYI5Q6fKXGNYQGOAIzRJ2gbdepRY7OqdRcRGWD85PdKOpFpuYmImYMGeizmON8oOXQmLeVyi5g4bxFh0Gp8kWI1HMkkDKd7A279NCnKWGaIJN+h0HkuUdVyaAtGo5jc7xdMU6psZdeCDmJ9v2S7AdU4C0G3t9FUUh191ztKoS3leSBvnue9zPVTVovJDi+oP8rT5FO0I6A0wp8MbwucfWqNIu/wAi5wsN7q9Os8kEOeZFxMjz/wCkdkFG66B9LDZVa4dCsjDYgtBuTMwSSY8hckKhxl5lwnzj5EQEdkFM6Ci7LoYnUbe6q9gPTzFj7Lmh/UJEyRG07WTOE4l4oIJykmAczRPXUfRLumFM2qjQAT79PJCp05uADbXXUey5ziNS5AqlxcYgRAPTQEXMSr8J8RrneIWNa0fE50+jY10SU1YUdE7DxafSZ+llGUDpP82WVSxrnF5ziGkiA3Ua9Tt3StXiLrOa4SdIAiNJgE/XdNzQUb73TqB0QXNvIELCHGqjbPIcd4aSI2iNZWk3EOIaYaAesg+g1R2QzmsNw7NrlkzzZ5AExDQXWntfyV8bg205DXSYtBeSNz8RgW/TsvcMp03DmYxk2BBZOnSJGn0WnisDSqNy+JHdjwCfMwfotmmZ4OaqGi2M9YBxtlyknp15vROUuDU3Eue5zcsRIcATsW5XQ3yW5gOHNp8oe9w1Bc9pInpyiEPFcEa4lzA0nbMXWP5tYI7QjQVYtQoUIvUa3YZiCNdiYnX3VMXg6shjM2SQM0ZxEjmkOhvqCp4jhqdItzU2OaIzFz/LY72lLVMa1j+RtIXLhliYItmmHDY2nTdS5XgpILw+g2cjm1akWL5ltxYjmNr9I2hHFAMz5aTmgmZNQyXTPwzEr1TiVRzgBVyB5schLQI6zAmCg18Y0ENLn1XCwGUZjrqG6jsYSbsEqL0MbdxzQQCOuUWuRa091OHxVsjS5xJ1EDMZMgF0jQ9Vn0sJUMilTyONsxLupJIZvbdO4bAkclQwI1kgwT8JLIG2k/VOKoTZbHtfYMpuy/iDacEN7hrXBx8oQnMLTAdMj4cmU5h+EU8ubzvunKrDRafD8QtBgQTzSbgCo7Sd0ri8TWEkZXdA5wbpOonfXVJqx2VwbAXElrQReS2qw3MWAaQdTv8A8XwxpSQ0VKgmHZDJm8xmdaN4E6XSeEpsHNXc1rzeC9rmkaggSQLk7LQeXkBzTnG2VrWk9fiBt5IeAQwKDB8HQi+YuBNpNjeVFOg0RmcxxHKRzgAgGYe5wn0bqkKfDa7gXOLKbHfHIa4kxvpNhHp8iV6TXAO8UVGgwYBAgRrrYa2gaJNUCyaFOjmpgtzNbt8RzGSdWza3QapT7G4O+NriTZkEESBrmcOhugCpme1oY8tAlj2OJE7tyi2+4WnhME4uIa/wiNIcHPIiSHtg/wDCE7ChVgfT5nkZY0IBb8XczoNhuqUsZJIBEazY77DXtdP4nA5CJOclxkgOdeR8uuwslKbH5nWJn82UecFpBUsZLXkmXMdBIFmnSOg8+qNVbT3c0m3M9pbOkNiTOlpUgVC3K2qKYk8oFQ76yLARCPQqupUxmea50+GLd2yfKSnWACVcM0NBD3uc4TcEwTH5RDTbVKGuwEtyuJm7sr4vv0G2iE2uRJ8M0xMQ5pEmJlrTbfVA8cTJpvfliMoqNaDqTyuiLf8AKVgM4jCvvDgXSCLMLcsX3BPz3KjM5vwlsxo0gAn1j5XQaeLe9wFOg5xdoXA8o7uyiAOhWlxPDMZGamyQASYME7xcJV5GBFB4PM2DaeYHXplJMdivcTwj2gEl0n4WtaCSNTex9kviMeHDK0NZqTkGYR+aSZmPPRL4fHVG3NTlaeUkwZJGggkjW2091LfgYvXotMeJZxsI8rSNdx7o2HptY4cmZpJh1yLWOthEkIPEDfOAXf8AlbY7RYj3skGvMtOUkTJGhib2/RSBrV8RkLjZxMj/AGzYdjA7dENjszWuLyAeUi8fFpJNiJBP6obq4Jd+EOkt0iLENN+koL67hytsMvw6zEzIH+4uvsm0JD32c5w5rgGiDae17DTv2Rsd4bjlaSXzcl0N00sLDTRI4bHU2NdnAdMAZotOxiJ0WoxlKpGXw2AjrEkQTYdJToLMGhRrF0BkPDgYi50EhptFte66nA8Ne7O2pefhGYcoEZS0D4SBbfdPYao6BzUr6BpPw6TFpWlh2ANAEei0SQj57jMRl/tYcmCZJbAtPwH8RtsSqfbql5pluh5WHS/4hfposujgq7T95U0tAzE3/ml1pVcFDQ502822jpr20W04qtkRk70Ep4tzeYte0nSztNrO2R/9VqEy3xCACPgi4PxGyQGIY0aE2sTBAPaUxhOLMDhD3hx2OUg2HSI1URXgbYtisdUry1tFzm6TBvcTqZ9U4wtbTGZracNnawvN3bW2M6qmO4k2m6z3OeQY0d7ARqPl5pc8crPAFNrqjyb5g0gDbXQ627d0OF4SBS8shmMFSABAsRUYWumPhLid+x6WXsPWo+JLwC4G75dM3sYgApbGYt5BbVrBpNrMs0mIvYHdBwuCoF7c2JkQDAaZbGpPNETPVVGAnI6GtxZrnfdU/EcD8IY05OhMybzqhxUqvsx1MR2bE6GI01No9UGviA1paAQJBDswJJ7MaLfLdKcR4rVpgBjX7tNiZvLmkgQd/kpW6G3ixupww1bPxBmxcA5rcutrzPofkncTw2GjWq3o0S+ersp76LJptbUyvIqZgLtDoAcBBjNqO3ZPYKqG1GufReAXczS+JgQJHoNI0Q90CNDhzqeQ/dPa64M0pj/ykxfvshcV4ZyghziSAczjeOwAj/tNV+MVGs5KYcDYBoJAEc1xd2p1n2WNXpPe0l2dhdcucPwgQYiIQ3eQQzhH0xThtrkfeNLjmFtHtEQd49VLsaHiGPLRE8sBozXtAsOllnVMRRZAqOJneDBnWIdAiAnuGYfDvzMZTfllpOUk6TeZGWIJ/kJNWxp0a3AMNSgw9xcAAYAbEH82UFHxGBbILXkmZDeWHdgLSbi5nVQzD0GEmHB0ECXkwOobMLFxGKa05WPc4zOYgEiAJgbKd6GP18VUu1xdUa4QWhriRrZpbEbfy6BUFMkF8sdbkzaAwIcLwbxbqhYXi9NkhlQvdq/8IB0i17GdyrVsfTIeWMZ4hgZrkm0xfsnnSALQwzHvbzvY3MewcY1BOjfr52TuJoOIJ+7qR8LZBveZzgTtosnhud9QffsGphrQ6dvxRfpHmn+LYlzsoDpjV5Iga6ADtt1TarPkSZWjiSCQASRbSGCRuCbi2ilvFi2Q5tMNIE5ndBdxZcfMbJB0jK1xJaZiA6QIJGYjy1Fkbh9XNLsrC50gnKCRA0nbTXf1CUcWNm1hMY5jS5vhtYRyHKAfUCLaqMU1tUTUeHCA2AcgBOp3kTaY32SdH7wkHmIuGtMHpzTpCNiMKGttTcXEWOYcsaalGgFm8De4kDw2s1zNOb066XSVLhJa5wNMuaCTaSbSMrTsbzc7LX4W7IfvHVR2JYWz/j5aJgcUo2ptJa43gtdp2Ei2osk15A5jE0XEQ1jgBEtOuo7aR5pSs9rS0sDriDOgdvE+mu4W7jmurvBa05xDZFx1JEab9Fh8cwz5INyLmxi3SPLRSkrExeni8gMiZ5QRroBP0/kr1LHwc0fMXgaW2tuo4dTfWOcAnKGi15aTBd56fI90z/or6h5g5oB+IAwGmxM9LBX1SYGbiqRqPL2tJB2AJgQPl2TmEzUzJEH8pEG+5B/mq6jCVqLGBrAHZTEmCSYt6o2MqUuUPaDmuYjXW/zSk7GlQlw+tTcLAt26gSdidNdF0mAADYaIvaR7kySuDxeIFIuDQ0g6g73kdxaNOiZ4Hx8guZFyQR+W1iHHpHkdFKbTyhsBg8SxzQ+o4HcFwZMC9gGkwj4jFyAARlIu4Wkk2joBP83x8Hg6AZysqOPaQPqJ1T7+G02sLYInXnv/AMabLfkXszgYWKLi6LOv+GfIkhUpspsu9rnEkEa+0LpMBwKi4eKXRe7nGdI0vfVE4gDTBGHa0m3MCBNtYFt1S0S1kQo4ankz+DqR+bNrq1oOkhUrF1IwxrJg8sHPOxcD9O41XsFVcS51UPERABiYPxSLqG1qdSrOSCYkuDn73AHW2qh3LDKpLKAYDhFd789QMbYkNqTlbuXFvW+i2cNh20meK5jXucLZGHSYvv7IuK4o1rY3mLWvEm3lKynYmtUqFtKAIh/NoY0g3vl7jySty/g6o0eH8VbVaWhmUdfDMgDedQfXdKto1nv5Q0sGwPxeZjNHmtGmPDaMzxm8rWk/RExDqjwIqMA3h5B66hpV2noVNbFcVw/Mc2I5MkkZXi42lvlCWqYym2ARm6E30BGZ2sm/8i2v9hpx99ULhEZRcFpsAZ26JilhMKBZlK1gCGnpqYO0aKOo7MPh1OpUceVsESHBwbLdibe0WTdWv4IArZcpJghxMRYFxF4WgWGoyKTBRdEnlYdJvIdJAgWXP1qbyXZqgc47ZSD0DbCJt9Ustho0cWKLKYrANqEXbHP0BGQuIFugtCDS/qV9WRSDWho5pYSLzIIbf6K2B4XUp08xYXF5lx2DbH8RkyVbDufcMZkIvJsCTu4je49EpSplJAMDRc8ve6REZeVwnewdtIFrlDp1KTGve/Oyq4AZnRkmZAFpIt19dkbHUKpAd4xsbtaDEdiZMwpwvEQ2A9pcAY5jmn/EmwHfqqi/KJaGeFVsO4EMoze8sADra53DXbVaOM8MMnmptMNc1saAzdw0AJmxSNXjYcQG0gRpeLHcHpt801Vx7XDLUA2kCQAPOdUN+WCBVsWKTMtIDlOhIOb/ACdt2lAoYfxfvalJweHZgQJBaZ5YHLuivrYUjOATkIhoIMuO9yMo13THDuJMElubSQHPBsIuNSBeJKdWtCsyuI0K8zTaXA76W6XNkThPCK8ODnMbJBAALjNzLiDob2Hdb+HYapaXtAHZ7r9oA8hYjyU4nAtpw4F+pEjM7UmC4CfmbeSz6JWXYn9lczme7M2DlaAdW6m9so1ukW8TDw7w7wZN41m8Hv1TrsPmOXxSQRDmjSDYkx2n9IhWw2EpUGlrAXE6ZoJA31i0yUS0CEqtYloA13ixTPBeFuq81YgAGBbm7y+JHojUuGgP8arVF4hjbCDrPXT0umsXjYb922QNY8/ohJoLRrUYZystBBblAF4+IkxOm90liKjSTna0g2M5TJ0JJ3WRSxVZ5lrHQSRJsJjr+8aJ13CXujM+J17GQNZ8/JFBY1hG0rBrW9BDZsDO59uyde1p1aDb4YsettOiUwXD8hnOemUZcsQCJsZ+aPiCdJDbkX84sE2ISqVmGQWNA8oMdEi/hzKpI+8aLbGCddTbQ7K9VsFxzgwDYWOm022lW4ficzzlIsLyLmL/AM9UkgYljP6QznlqkDuzN2BJBFo26o/DP6XZRg5szheYFjaZ1MrcNt7nyMfyVRp1vMxzEXN7R21TA+c4fi1NgDQXOOgkl0n53myz8bUqEz4bnTcDWJ/Mdh7/AK14RlY3MWjPe4F9Y1OluivhcUajxrl3v1jUfKy0llkrQ1hmNDA4hxIFxNpjb16dVqcPr5hJa1sHSNBMa/qk8WGg5DAFjYH+bpeviC0W+K0AWEAW9lDZRrV6wJMEZe9xM2t/P2ueKuNmBsj/AMYEeq5TD8QEODgdSJm4/wCjCTxmJmMkxJ8zED9lrCPhmcpejtf9Ron4hTBNiY9YJFz/AM91R/EaLBytYAdS0Q8jckxbQ/yy4aaxaIg3kaTfVaFMHwhIDjBzSYFn5sojXa569kpQBSOiocVqhry17Ax1zmBDgGyA0DpBJ8wpwLqLjmlswJDS4A+YsJSHCaGamTXY1xka3seYgAaayqVHU6Th4bRscsRt3naFSaT6oGrVs2cbTbVcBTMTaIJbHcBNcKwbGBzgc5EwcmW/UD1KzMJinlxLyA0CzRPnM/K31TGI4kbCzQC0HU2PkOg+qym6wi4q8sZ4jj2gB2ZwEnMR0uIPRI1uJOBhjjkIggBt5uZOp1WRxuqapyMBm2UmBMwZPbl07oGG4fWY/KSJt3gZZPsnwwrLFySvCOnp4uq4ZZDQBDS5wtGgjp5KG13kBrA9xmCXNjzIcbD3KBg6RBg3P6zdbFNsC4kdoF+hVzSJi2ZYwtVrHBxuYjJctaPwwNNz6oHAeB1y93NlaCCHEfFzHM2DERHztZbtbigp2bTBMxc9r6JTHf1O5gHKCJkg7FsfTss4y8Itryx3iWBLuVgdAggxfUTfew9lnYvhtU2DTETJix6X8/5qrf8A6QlzyKfxQRoANtJ90rxziLgC4HQDlvc7/qhxdhaoNTwIp0w2o0OLjprcHr19OqvW4f4jHeH92RoQ0HQWDpOmlllBs1Bmc7M3QCIEAEfUI/EuKubDGiZOveYB+YTaaYk0zV4dj8jcuYFwF3ZLmdTAWpSqFz7lxA12abQRGp1HusvhH9P1nkVK5FMHmDWw9xBuJ2afmt+lhqdM2GY9Tc7C0237IbGDptOXZs3H4deo/mqwMU51N4ZUFiHZXDmJvYH+fh7pri/E3McARMmPTqO6mhg3VhzCGCC462IkDUn/ALWaQ2wnD8G6rd8imROYWcbAACQbX1R6z6VAAAZrk66kRr1WgK7WtaPy2EaxF77aD3WXRpNe4nLvJG3Y9NVTeAQwOMiIpti0xe9rmB5n3utDCVwTciek207fXyWRiawu2AAANvO0+aW8OTIe60NgbfPzF01lCezcqY4HT36/9LFxWMqucZEDUPm0DYgaa/VLuD2vMEmYEE2MWJ803RwbyOctgzMSduihp+SrQ/hKcAl2Uz7iNb/RPAQBERudRHT6pahSAaBe3wkw4ARJkb2v8xuvPgg3vJG4B0/fXurJGRXkSJGh/nooqPBE/S2ux/m6RZTI0daY7eXVAFVzbbTAiPIFS3Qz/9k="/>
          <p:cNvSpPr>
            <a:spLocks noChangeAspect="1" noChangeArrowheads="1"/>
          </p:cNvSpPr>
          <p:nvPr/>
        </p:nvSpPr>
        <p:spPr bwMode="auto">
          <a:xfrm>
            <a:off x="155575" y="-1935163"/>
            <a:ext cx="66579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2" name="Picture 16" descr="http://upload.wikimedia.org/wikipedia/commons/3/3c/Amargosa_deser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477820"/>
            <a:ext cx="3923928" cy="2380180"/>
          </a:xfrm>
          <a:prstGeom prst="rect">
            <a:avLst/>
          </a:prstGeom>
          <a:noFill/>
        </p:spPr>
      </p:pic>
      <p:pic>
        <p:nvPicPr>
          <p:cNvPr id="34834" name="Picture 18" descr="http://thecarboncult.com/wp-content/uploads/2013/01/tumblr_m6auy7DUdr1r61ju5o1_128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482868"/>
            <a:ext cx="4392488" cy="237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severity of human impacts on the enviro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4" y="0"/>
            <a:ext cx="915174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4725144"/>
            <a:ext cx="56886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</a:rPr>
              <a:t>Човеков утицај на животну средину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085184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</a:rPr>
              <a:t>На копну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96" y="5085184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</a:rPr>
              <a:t>У океану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1440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Велики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589240"/>
            <a:ext cx="1440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Умерен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5805264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Шума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6021288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Саване, степе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6309320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Пустиње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6525344"/>
            <a:ext cx="1728192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Поларна област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5301208"/>
            <a:ext cx="18722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Врло велики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5589240"/>
            <a:ext cx="1440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Велики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7944" y="5805264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Средње велики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9952" y="6093296"/>
            <a:ext cx="1440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Умерен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7944" y="6309320"/>
            <a:ext cx="1440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Мали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944" y="6525344"/>
            <a:ext cx="1872208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>
                <a:solidFill>
                  <a:schemeClr val="tx1"/>
                </a:solidFill>
              </a:rPr>
              <a:t>Врло мали утицај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Утицај човека на животну средину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промене </a:t>
            </a:r>
            <a:r>
              <a:rPr lang="ru-RU" dirty="0">
                <a:solidFill>
                  <a:srgbClr val="C00000"/>
                </a:solidFill>
              </a:rPr>
              <a:t>физичких услова и изглед животне </a:t>
            </a:r>
            <a:r>
              <a:rPr lang="ru-RU" dirty="0" smtClean="0">
                <a:solidFill>
                  <a:srgbClr val="C00000"/>
                </a:solidFill>
              </a:rPr>
              <a:t>средине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промене </a:t>
            </a:r>
            <a:r>
              <a:rPr lang="ru-RU" dirty="0" smtClean="0">
                <a:solidFill>
                  <a:srgbClr val="0070C0"/>
                </a:solidFill>
              </a:rPr>
              <a:t>састава живог света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уношење и последице уношења нових </a:t>
            </a:r>
            <a:r>
              <a:rPr lang="ru-RU" dirty="0">
                <a:solidFill>
                  <a:srgbClr val="C00000"/>
                </a:solidFill>
              </a:rPr>
              <a:t>врста у крајеве у којима их раније није </a:t>
            </a:r>
            <a:r>
              <a:rPr lang="ru-RU" dirty="0" smtClean="0">
                <a:solidFill>
                  <a:srgbClr val="C00000"/>
                </a:solidFill>
              </a:rPr>
              <a:t>било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стварање нових обрадивих површина, гајење биљака и домаћих </a:t>
            </a:r>
            <a:r>
              <a:rPr lang="ru-RU" dirty="0" smtClean="0">
                <a:solidFill>
                  <a:srgbClr val="0070C0"/>
                </a:solidFill>
              </a:rPr>
              <a:t>животиња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подизање насеља – процес </a:t>
            </a:r>
            <a:r>
              <a:rPr lang="ru-RU" dirty="0" smtClean="0">
                <a:solidFill>
                  <a:srgbClr val="C00000"/>
                </a:solidFill>
              </a:rPr>
              <a:t>урбанизације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индустријализација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загађивање животне </a:t>
            </a:r>
            <a:r>
              <a:rPr lang="ru-RU" dirty="0" smtClean="0">
                <a:solidFill>
                  <a:srgbClr val="C00000"/>
                </a:solidFill>
              </a:rPr>
              <a:t>средине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генетичке </a:t>
            </a:r>
            <a:r>
              <a:rPr lang="ru-RU" dirty="0">
                <a:solidFill>
                  <a:srgbClr val="C00000"/>
                </a:solidFill>
              </a:rPr>
              <a:t>последице загађивања животне средине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wikinoticia.com/images/www.viaje.info/www.viaje.info.wp-content.uploads.2010.01.es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81128"/>
            <a:ext cx="2627784" cy="2276872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1/17/St_Johns_River_swamp_draina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3345607" cy="23488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330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lvl="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Промене </a:t>
            </a:r>
            <a:r>
              <a:rPr lang="ru-RU" b="1" dirty="0">
                <a:solidFill>
                  <a:srgbClr val="C00000"/>
                </a:solidFill>
              </a:rPr>
              <a:t>физичких услова и изгледа </a:t>
            </a:r>
            <a:r>
              <a:rPr lang="ru-RU" b="1" dirty="0" smtClean="0">
                <a:solidFill>
                  <a:srgbClr val="C00000"/>
                </a:solidFill>
              </a:rPr>
              <a:t>средине</a:t>
            </a:r>
          </a:p>
          <a:p>
            <a:pPr marL="514350" lvl="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800" dirty="0" smtClean="0"/>
              <a:t>У </a:t>
            </a:r>
            <a:r>
              <a:rPr lang="ru-RU" sz="2800" dirty="0"/>
              <a:t>првих неколико хиљада година те промене нису нарочито велике. </a:t>
            </a:r>
            <a:endParaRPr lang="ru-RU" sz="2800" dirty="0" smtClean="0"/>
          </a:p>
          <a:p>
            <a:pPr lvl="0"/>
            <a:r>
              <a:rPr lang="ru-RU" sz="2800" i="1" dirty="0" smtClean="0"/>
              <a:t>Неколико </a:t>
            </a:r>
            <a:r>
              <a:rPr lang="ru-RU" sz="2800" i="1" dirty="0"/>
              <a:t>стотина година </a:t>
            </a:r>
            <a:r>
              <a:rPr lang="ru-RU" sz="2800" dirty="0"/>
              <a:t>уназад те промене су попримиле неслућене </a:t>
            </a:r>
            <a:r>
              <a:rPr lang="ru-RU" sz="2800" dirty="0" smtClean="0"/>
              <a:t>размере: 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крчење шума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развој земљорадње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исушивање бара, језера, делова мора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мењање токова река (вештачка језера – акумулације)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стварање градских и индустријских насеља</a:t>
            </a:r>
          </a:p>
          <a:p>
            <a:pPr lvl="0"/>
            <a:r>
              <a:rPr lang="ru-RU" sz="2900" dirty="0" smtClean="0">
                <a:solidFill>
                  <a:srgbClr val="0070C0"/>
                </a:solidFill>
              </a:rPr>
              <a:t>изградња саобраћајница 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2843808" y="4077072"/>
            <a:ext cx="720080" cy="36004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9912" y="3501008"/>
            <a:ext cx="5184576" cy="1368152"/>
            <a:chOff x="1115616" y="5489848"/>
            <a:chExt cx="5184576" cy="1368152"/>
          </a:xfrm>
        </p:grpSpPr>
        <p:sp>
          <p:nvSpPr>
            <p:cNvPr id="6" name="Oval 5"/>
            <p:cNvSpPr/>
            <p:nvPr/>
          </p:nvSpPr>
          <p:spPr>
            <a:xfrm>
              <a:off x="1115616" y="5489848"/>
              <a:ext cx="5184576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63688" y="5589240"/>
              <a:ext cx="4176464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ru-RU" sz="2800" dirty="0" smtClean="0">
                  <a:solidFill>
                    <a:schemeClr val="bg1"/>
                  </a:solidFill>
                </a:rPr>
                <a:t>загађени ваздух, </a:t>
              </a:r>
            </a:p>
            <a:p>
              <a:pPr marL="342900" lvl="0" indent="-342900">
                <a:spcBef>
                  <a:spcPct val="20000"/>
                </a:spcBef>
              </a:pPr>
              <a:r>
                <a:rPr lang="ru-RU" sz="2800" dirty="0" smtClean="0">
                  <a:solidFill>
                    <a:schemeClr val="bg1"/>
                  </a:solidFill>
                </a:rPr>
                <a:t>вода и земљиште!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266" name="Picture 2" descr="http://conservationreport.files.wordpress.com/2009/09/wwf-lung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86085"/>
            <a:ext cx="3635895" cy="237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1698</Words>
  <Application>Microsoft Office PowerPoint</Application>
  <PresentationFormat>On-screen Show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УТИЦАЈ ЧОВЕКА  НА ПРОМЕНЕ У ЖИВОТНОЈ СРЕДИНИ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Утицај човека на животну средину </vt:lpstr>
      <vt:lpstr>PowerPoint Presentation</vt:lpstr>
      <vt:lpstr>PowerPoint Presentation</vt:lpstr>
      <vt:lpstr>2. Промене састава живог света </vt:lpstr>
      <vt:lpstr>Угрожене врсте</vt:lpstr>
      <vt:lpstr>3. Уношење и последице уношења организама у крајеве где их није било </vt:lpstr>
      <vt:lpstr>Уношење и последице уношења организама у крајеве где их није било </vt:lpstr>
      <vt:lpstr>4. Гајење биљака и домаћих животиња, стварање обрадивог земљишта </vt:lpstr>
      <vt:lpstr>Гајење биљака и домаћих животиња, стварање обрадивог земљишта</vt:lpstr>
      <vt:lpstr>Гајење биљака и домаћих животиња, стварање обрадивог земљишта</vt:lpstr>
      <vt:lpstr>5. Подизање насеља и процес урбанизације </vt:lpstr>
      <vt:lpstr>Подизање насеља и процес урбанизације</vt:lpstr>
      <vt:lpstr>Процес индустријализације </vt:lpstr>
      <vt:lpstr>7. Загађивање животне средине </vt:lpstr>
      <vt:lpstr>8. Генетичке последице загађивања животне средине</vt:lpstr>
      <vt:lpstr>Последице човековог утицаја на животну средину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УТИЦАЈ ЧОВЕКА НА ПРОМЕНЕ У ЖИВОТНОЈ СРЕДИНИ</dc:title>
  <dc:creator>Stojkov</dc:creator>
  <cp:lastModifiedBy>Zora</cp:lastModifiedBy>
  <cp:revision>136</cp:revision>
  <dcterms:created xsi:type="dcterms:W3CDTF">2014-02-28T23:41:11Z</dcterms:created>
  <dcterms:modified xsi:type="dcterms:W3CDTF">2014-03-08T09:12:02Z</dcterms:modified>
</cp:coreProperties>
</file>