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54E13A-6D5C-4327-A9AD-A221C191312E}" type="datetimeFigureOut">
              <a:rPr lang="sr-Latn-RS" smtClean="0"/>
              <a:pPr/>
              <a:t>16.3.2020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8FCBD6-71C1-478C-9CEB-5E349EB24794}" type="slidenum">
              <a:rPr lang="sr-Latn-RS" smtClean="0"/>
              <a:pPr/>
              <a:t>‹#›</a:t>
            </a:fld>
            <a:endParaRPr lang="sr-Latn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OPŠTA PSIHOLOGIJA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789040"/>
            <a:ext cx="7999040" cy="172819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prof</a:t>
            </a:r>
            <a:r>
              <a:rPr lang="sr-Latn-RS" dirty="0" smtClean="0"/>
              <a:t>. dr Mia Marić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mia.maric@pef.uns.ac.rs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mia_maric@yahoo.com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79833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344816" cy="792088"/>
          </a:xfrm>
        </p:spPr>
        <p:txBody>
          <a:bodyPr/>
          <a:lstStyle/>
          <a:p>
            <a:r>
              <a:rPr lang="sr-Latn-RS" sz="4800" dirty="0" smtClean="0"/>
              <a:t>Ocena znanja:</a:t>
            </a:r>
            <a:endParaRPr lang="sr-Latn-R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628800"/>
            <a:ext cx="8424936" cy="4968552"/>
          </a:xfrm>
        </p:spPr>
        <p:txBody>
          <a:bodyPr>
            <a:normAutofit/>
          </a:bodyPr>
          <a:lstStyle/>
          <a:p>
            <a:r>
              <a:rPr lang="sr-Latn-RS" dirty="0" smtClean="0"/>
              <a:t>- </a:t>
            </a:r>
            <a:r>
              <a:rPr lang="sr-Latn-RS" b="1" u="sng" dirty="0" smtClean="0"/>
              <a:t>Predispitne obaveze – broj poena:</a:t>
            </a:r>
          </a:p>
          <a:p>
            <a:endParaRPr lang="sr-Latn-RS" dirty="0" smtClean="0"/>
          </a:p>
          <a:p>
            <a:pPr marL="342900" indent="-342900">
              <a:buFontTx/>
              <a:buChar char="-"/>
            </a:pPr>
            <a:r>
              <a:rPr lang="sr-Latn-RS" dirty="0"/>
              <a:t>p</a:t>
            </a:r>
            <a:r>
              <a:rPr lang="sr-Latn-RS" dirty="0" smtClean="0"/>
              <a:t>risustvo i aktivnost u toku predavanja           15</a:t>
            </a:r>
          </a:p>
          <a:p>
            <a:pPr marL="342900" indent="-342900">
              <a:buFontTx/>
              <a:buChar char="-"/>
            </a:pPr>
            <a:r>
              <a:rPr lang="sr-Latn-RS" dirty="0"/>
              <a:t>p</a:t>
            </a:r>
            <a:r>
              <a:rPr lang="sr-Latn-RS" dirty="0" smtClean="0"/>
              <a:t>risustvo i aktivnost u toku vežbi                     15</a:t>
            </a:r>
          </a:p>
          <a:p>
            <a:pPr marL="342900" indent="-342900">
              <a:buFontTx/>
              <a:buChar char="-"/>
            </a:pPr>
            <a:r>
              <a:rPr lang="sr-Latn-RS" dirty="0" smtClean="0"/>
              <a:t>seminarski rad                                                    20</a:t>
            </a:r>
          </a:p>
          <a:p>
            <a:endParaRPr lang="sr-Latn-RS" dirty="0" smtClean="0"/>
          </a:p>
          <a:p>
            <a:pPr marL="342900" indent="-342900">
              <a:buFontTx/>
              <a:buChar char="-"/>
            </a:pPr>
            <a:endParaRPr lang="sr-Latn-RS" dirty="0"/>
          </a:p>
          <a:p>
            <a:pPr marL="342900" indent="-342900">
              <a:buFontTx/>
              <a:buChar char="-"/>
            </a:pPr>
            <a:r>
              <a:rPr lang="sr-Latn-RS" b="1" u="sng" dirty="0"/>
              <a:t>I</a:t>
            </a:r>
            <a:r>
              <a:rPr lang="sr-Latn-RS" b="1" u="sng" dirty="0" smtClean="0"/>
              <a:t>spit – broj poena:</a:t>
            </a:r>
          </a:p>
          <a:p>
            <a:endParaRPr lang="sr-Latn-RS" dirty="0" smtClean="0"/>
          </a:p>
          <a:p>
            <a:pPr marL="342900" indent="-342900">
              <a:buFontTx/>
              <a:buChar char="-"/>
            </a:pPr>
            <a:r>
              <a:rPr lang="sr-Latn-RS" dirty="0"/>
              <a:t>p</a:t>
            </a:r>
            <a:r>
              <a:rPr lang="sr-Latn-RS" dirty="0" smtClean="0"/>
              <a:t>ismeni ispit                                                      50</a:t>
            </a:r>
          </a:p>
          <a:p>
            <a:pPr marL="342900" indent="-342900">
              <a:buFontTx/>
              <a:buChar char="-"/>
            </a:pPr>
            <a:r>
              <a:rPr lang="sr-Latn-RS" dirty="0"/>
              <a:t>u</a:t>
            </a:r>
            <a:r>
              <a:rPr lang="sr-Latn-RS" dirty="0" smtClean="0"/>
              <a:t>smeni ispit – po dogovoru                                </a:t>
            </a:r>
          </a:p>
          <a:p>
            <a:pPr marL="342900" indent="-342900">
              <a:buFontTx/>
              <a:buChar char="-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00579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16824" cy="1512168"/>
          </a:xfrm>
        </p:spPr>
        <p:txBody>
          <a:bodyPr/>
          <a:lstStyle/>
          <a:p>
            <a:r>
              <a:rPr lang="sr-Latn-CS" i="1" dirty="0" smtClean="0">
                <a:effectLst/>
              </a:rPr>
              <a:t/>
            </a:r>
            <a:br>
              <a:rPr lang="sr-Latn-CS" i="1" dirty="0" smtClean="0">
                <a:effectLst/>
              </a:rPr>
            </a:br>
            <a:r>
              <a:rPr lang="sr-Latn-CS" i="1" dirty="0">
                <a:effectLst/>
              </a:rPr>
              <a:t/>
            </a:r>
            <a:br>
              <a:rPr lang="sr-Latn-CS" i="1" dirty="0">
                <a:effectLst/>
              </a:rPr>
            </a:br>
            <a:r>
              <a:rPr lang="sr-Latn-CS" i="1" dirty="0" smtClean="0">
                <a:effectLst/>
              </a:rPr>
              <a:t/>
            </a:r>
            <a:br>
              <a:rPr lang="sr-Latn-CS" i="1" dirty="0" smtClean="0">
                <a:effectLst/>
              </a:rPr>
            </a:br>
            <a:r>
              <a:rPr lang="sr-Latn-CS" i="1" dirty="0">
                <a:effectLst/>
              </a:rPr>
              <a:t/>
            </a:r>
            <a:br>
              <a:rPr lang="sr-Latn-CS" i="1" dirty="0">
                <a:effectLst/>
              </a:rPr>
            </a:br>
            <a:r>
              <a:rPr lang="sr-Latn-CS" sz="4800" i="1" dirty="0" smtClean="0">
                <a:effectLst/>
              </a:rPr>
              <a:t>Cilj </a:t>
            </a:r>
            <a:r>
              <a:rPr lang="sr-Latn-CS" sz="4800" i="1" dirty="0">
                <a:effectLst/>
              </a:rPr>
              <a:t>predmeta:</a:t>
            </a:r>
            <a:r>
              <a:rPr lang="sr-Latn-RS" sz="4800" dirty="0">
                <a:effectLst/>
              </a:rPr>
              <a:t/>
            </a:r>
            <a:br>
              <a:rPr lang="sr-Latn-RS" sz="4800" dirty="0">
                <a:effectLst/>
              </a:rPr>
            </a:br>
            <a:endParaRPr lang="sr-Latn-R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196752"/>
            <a:ext cx="8568952" cy="5400600"/>
          </a:xfrm>
        </p:spPr>
        <p:txBody>
          <a:bodyPr>
            <a:normAutofit fontScale="92500" lnSpcReduction="10000"/>
          </a:bodyPr>
          <a:lstStyle/>
          <a:p>
            <a:r>
              <a:rPr lang="sr-Latn-CS" u="sng" dirty="0"/>
              <a:t>Upoznavanje studenata sa:</a:t>
            </a:r>
            <a:endParaRPr lang="sr-Latn-RS" dirty="0"/>
          </a:p>
          <a:p>
            <a:r>
              <a:rPr lang="sr-Latn-CS" dirty="0"/>
              <a:t>- predmetom i zadacima psihologije;</a:t>
            </a:r>
            <a:endParaRPr lang="sr-Latn-RS" dirty="0"/>
          </a:p>
          <a:p>
            <a:r>
              <a:rPr lang="sr-Latn-CS" dirty="0"/>
              <a:t>-kognitivnim, emocionalnim i konativnim psihičkim procesima, stanjima i </a:t>
            </a:r>
            <a:endParaRPr lang="sr-Latn-RS" dirty="0"/>
          </a:p>
          <a:p>
            <a:r>
              <a:rPr lang="sr-Latn-CS" dirty="0"/>
              <a:t> njihovim funkcijama, kao i osnovama psihologije ličnosti;</a:t>
            </a:r>
            <a:endParaRPr lang="sr-Latn-RS" dirty="0"/>
          </a:p>
          <a:p>
            <a:r>
              <a:rPr lang="sr-Latn-CS" dirty="0"/>
              <a:t>-osnovnim psihičkim funkcijama, kognitivnim psihičkim procesima iz oblasti </a:t>
            </a:r>
            <a:endParaRPr lang="sr-Latn-RS" dirty="0"/>
          </a:p>
          <a:p>
            <a:r>
              <a:rPr lang="sr-Latn-CS" dirty="0"/>
              <a:t>  psihofizike (osetima, opažajima, senzacijama, impulsima);</a:t>
            </a:r>
            <a:endParaRPr lang="sr-Latn-RS" dirty="0"/>
          </a:p>
          <a:p>
            <a:r>
              <a:rPr lang="sr-Latn-CS" dirty="0"/>
              <a:t>-percepcijom i zakonitostima opažanja;</a:t>
            </a:r>
            <a:endParaRPr lang="sr-Latn-RS" dirty="0"/>
          </a:p>
          <a:p>
            <a:r>
              <a:rPr lang="sr-Latn-CS" dirty="0"/>
              <a:t>-pažnjom i aktivitetom;</a:t>
            </a:r>
            <a:endParaRPr lang="sr-Latn-RS" dirty="0"/>
          </a:p>
          <a:p>
            <a:r>
              <a:rPr lang="sr-Latn-CS" dirty="0"/>
              <a:t>-pojmom inteligencije;</a:t>
            </a:r>
            <a:endParaRPr lang="sr-Latn-RS" dirty="0"/>
          </a:p>
          <a:p>
            <a:r>
              <a:rPr lang="sr-Latn-CS" dirty="0"/>
              <a:t>-učenjem i transferom učenja;</a:t>
            </a:r>
            <a:endParaRPr lang="sr-Latn-RS" dirty="0"/>
          </a:p>
          <a:p>
            <a:r>
              <a:rPr lang="sr-Latn-CS" dirty="0"/>
              <a:t>-pamćenjem i manifestacijom pamćenja, zaboravljanjem i uzrocima zaboravljanja;</a:t>
            </a:r>
            <a:endParaRPr lang="sr-Latn-RS" dirty="0"/>
          </a:p>
          <a:p>
            <a:r>
              <a:rPr lang="sr-Latn-CS" dirty="0"/>
              <a:t>-osnovama konativnih procesa: refleksa, instinkata, nagona, motiva;</a:t>
            </a:r>
            <a:endParaRPr lang="sr-Latn-RS" dirty="0"/>
          </a:p>
          <a:p>
            <a:r>
              <a:rPr lang="sr-Latn-CS" dirty="0"/>
              <a:t>-psihološkim entitetom-emocijama;</a:t>
            </a:r>
            <a:endParaRPr lang="sr-Latn-RS" dirty="0"/>
          </a:p>
          <a:p>
            <a:r>
              <a:rPr lang="sr-Latn-CS" dirty="0"/>
              <a:t>-crtama i tipovima ličnosti, strukturi, dinamici i razvoju ličnosti, identitetu, </a:t>
            </a:r>
            <a:endParaRPr lang="sr-Latn-RS" dirty="0"/>
          </a:p>
          <a:p>
            <a:r>
              <a:rPr lang="sr-Latn-CS" dirty="0"/>
              <a:t> integritetu i zrelosti ličnosti.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10630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/>
              <a:t>Ishod predmeta: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002088" cy="2668552"/>
          </a:xfrm>
        </p:spPr>
        <p:txBody>
          <a:bodyPr>
            <a:normAutofit/>
          </a:bodyPr>
          <a:lstStyle/>
          <a:p>
            <a:r>
              <a:rPr lang="sr-Latn-CS" sz="2800" dirty="0" smtClean="0"/>
              <a:t>-</a:t>
            </a:r>
            <a:r>
              <a:rPr lang="sr-Latn-CS" sz="2800" dirty="0"/>
              <a:t>usvajanje znanja </a:t>
            </a:r>
            <a:endParaRPr lang="sr-Latn-CS" sz="2800" dirty="0" smtClean="0"/>
          </a:p>
          <a:p>
            <a:r>
              <a:rPr lang="sr-Latn-CS" sz="2800" dirty="0" smtClean="0"/>
              <a:t>o </a:t>
            </a:r>
            <a:r>
              <a:rPr lang="sr-Latn-CS" sz="2800" dirty="0"/>
              <a:t>osnovnim psihičkim procesima i </a:t>
            </a:r>
            <a:r>
              <a:rPr lang="sr-Latn-CS" sz="2800" dirty="0" smtClean="0"/>
              <a:t>funkcijama</a:t>
            </a:r>
          </a:p>
          <a:p>
            <a:endParaRPr lang="sr-Latn-CS" sz="2800" dirty="0" smtClean="0"/>
          </a:p>
          <a:p>
            <a:r>
              <a:rPr lang="sr-Latn-CS" sz="2800" dirty="0"/>
              <a:t>-ovladavanje i primena znanja </a:t>
            </a:r>
            <a:endParaRPr lang="sr-Latn-CS" sz="2800" dirty="0" smtClean="0"/>
          </a:p>
          <a:p>
            <a:r>
              <a:rPr lang="sr-Latn-CS" sz="2800" dirty="0" smtClean="0"/>
              <a:t>u </a:t>
            </a:r>
            <a:r>
              <a:rPr lang="sr-Latn-CS" sz="2800" dirty="0"/>
              <a:t>oblasti profesionalnih </a:t>
            </a:r>
            <a:r>
              <a:rPr lang="sr-Latn-CS" sz="2800" dirty="0" smtClean="0"/>
              <a:t>aktivnosti. </a:t>
            </a:r>
            <a:endParaRPr lang="sr-Latn-RS" sz="2800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14144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488832" cy="1296144"/>
          </a:xfrm>
        </p:spPr>
        <p:txBody>
          <a:bodyPr/>
          <a:lstStyle/>
          <a:p>
            <a:r>
              <a:rPr lang="sr-Latn-CS" i="1" dirty="0">
                <a:effectLst/>
              </a:rPr>
              <a:t>Kratak program</a:t>
            </a:r>
            <a:r>
              <a:rPr lang="sr-Latn-RS" dirty="0">
                <a:effectLst/>
              </a:rPr>
              <a:t/>
            </a:r>
            <a:br>
              <a:rPr lang="sr-Latn-RS" dirty="0">
                <a:effectLst/>
              </a:rPr>
            </a:b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052736"/>
            <a:ext cx="8568952" cy="5544616"/>
          </a:xfrm>
        </p:spPr>
        <p:txBody>
          <a:bodyPr>
            <a:normAutofit/>
          </a:bodyPr>
          <a:lstStyle/>
          <a:p>
            <a:r>
              <a:rPr lang="sr-Latn-CS" dirty="0"/>
              <a:t>-Predmet i zadaci psihologije;</a:t>
            </a:r>
            <a:endParaRPr lang="sr-Latn-RS" dirty="0"/>
          </a:p>
          <a:p>
            <a:r>
              <a:rPr lang="sr-Latn-CS" dirty="0"/>
              <a:t>-Istorijski koreni;</a:t>
            </a:r>
            <a:endParaRPr lang="sr-Latn-RS" dirty="0"/>
          </a:p>
          <a:p>
            <a:r>
              <a:rPr lang="sr-Latn-CS" dirty="0"/>
              <a:t>-Oblasti psihologije;</a:t>
            </a:r>
            <a:endParaRPr lang="sr-Latn-RS" dirty="0"/>
          </a:p>
          <a:p>
            <a:r>
              <a:rPr lang="sr-Latn-CS" dirty="0"/>
              <a:t>-Psihički život, pojam i funkcije;</a:t>
            </a:r>
            <a:endParaRPr lang="sr-Latn-RS" dirty="0"/>
          </a:p>
          <a:p>
            <a:r>
              <a:rPr lang="sr-Latn-CS" dirty="0"/>
              <a:t>-Biloške  i socijalne osnove  psihičkog života;</a:t>
            </a:r>
            <a:endParaRPr lang="sr-Latn-RS" dirty="0"/>
          </a:p>
          <a:p>
            <a:r>
              <a:rPr lang="sr-Latn-CS" dirty="0"/>
              <a:t>-Psihološke osnove saznanja;</a:t>
            </a:r>
            <a:endParaRPr lang="sr-Latn-RS" dirty="0"/>
          </a:p>
          <a:p>
            <a:r>
              <a:rPr lang="sr-Latn-CS" dirty="0"/>
              <a:t>-Sposobnosti;</a:t>
            </a:r>
            <a:endParaRPr lang="sr-Latn-RS" dirty="0"/>
          </a:p>
          <a:p>
            <a:r>
              <a:rPr lang="sr-Latn-CS" dirty="0"/>
              <a:t>-Saznajni procesi;</a:t>
            </a:r>
            <a:endParaRPr lang="sr-Latn-RS" dirty="0"/>
          </a:p>
          <a:p>
            <a:r>
              <a:rPr lang="sr-Latn-CS" dirty="0"/>
              <a:t>-Temperament;</a:t>
            </a:r>
            <a:endParaRPr lang="sr-Latn-RS" dirty="0"/>
          </a:p>
          <a:p>
            <a:r>
              <a:rPr lang="sr-Latn-CS" dirty="0"/>
              <a:t>-Emocije;</a:t>
            </a:r>
            <a:endParaRPr lang="sr-Latn-RS" dirty="0"/>
          </a:p>
          <a:p>
            <a:r>
              <a:rPr lang="sr-Latn-CS" dirty="0"/>
              <a:t>-Motivacija;</a:t>
            </a:r>
            <a:endParaRPr lang="sr-Latn-RS" dirty="0"/>
          </a:p>
          <a:p>
            <a:r>
              <a:rPr lang="sr-Latn-CS" dirty="0"/>
              <a:t>-Karakter;</a:t>
            </a:r>
            <a:endParaRPr lang="sr-Latn-RS" dirty="0"/>
          </a:p>
          <a:p>
            <a:r>
              <a:rPr lang="sr-Latn-CS" dirty="0"/>
              <a:t>-Identitet, integritet i zrelost ličnosti.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27045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632848" cy="1512168"/>
          </a:xfrm>
        </p:spPr>
        <p:txBody>
          <a:bodyPr/>
          <a:lstStyle/>
          <a:p>
            <a:r>
              <a:rPr lang="sr-Latn-CS" i="1" dirty="0">
                <a:effectLst/>
              </a:rPr>
              <a:t>Obaveze studenata</a:t>
            </a:r>
            <a:r>
              <a:rPr lang="sr-Latn-RS" dirty="0">
                <a:effectLst/>
              </a:rPr>
              <a:t/>
            </a:r>
            <a:br>
              <a:rPr lang="sr-Latn-RS" dirty="0">
                <a:effectLst/>
              </a:rPr>
            </a:b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988840"/>
            <a:ext cx="8352928" cy="4320480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sr-Latn-CS" dirty="0" smtClean="0"/>
              <a:t>Prisustvo </a:t>
            </a:r>
            <a:r>
              <a:rPr lang="sr-Latn-CS" dirty="0"/>
              <a:t>i aktivno učestvovanje na </a:t>
            </a:r>
            <a:r>
              <a:rPr lang="sr-Latn-CS" dirty="0" smtClean="0"/>
              <a:t>predavanjima i ve</a:t>
            </a:r>
            <a:r>
              <a:rPr lang="sr-Latn-RS" dirty="0" smtClean="0"/>
              <a:t>žbama</a:t>
            </a:r>
            <a:endParaRPr lang="sr-Latn-CS" dirty="0" smtClean="0"/>
          </a:p>
          <a:p>
            <a:endParaRPr lang="sr-Latn-CS" dirty="0" smtClean="0"/>
          </a:p>
          <a:p>
            <a:pPr marL="342900" indent="-342900">
              <a:buFontTx/>
              <a:buChar char="-"/>
            </a:pPr>
            <a:r>
              <a:rPr lang="sr-Latn-CS" dirty="0" smtClean="0"/>
              <a:t>Seminarski rad</a:t>
            </a:r>
          </a:p>
          <a:p>
            <a:endParaRPr lang="sr-Latn-CS" dirty="0" smtClean="0"/>
          </a:p>
          <a:p>
            <a:r>
              <a:rPr lang="sr-Latn-CS" dirty="0" smtClean="0"/>
              <a:t> -   Polaganje ispita.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44200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560840" cy="1224136"/>
          </a:xfrm>
        </p:spPr>
        <p:txBody>
          <a:bodyPr/>
          <a:lstStyle/>
          <a:p>
            <a:r>
              <a:rPr lang="sr-Latn-CS" i="1" dirty="0">
                <a:effectLst/>
              </a:rPr>
              <a:t>Literatura:</a:t>
            </a:r>
            <a:r>
              <a:rPr lang="sr-Latn-RS" dirty="0">
                <a:effectLst/>
              </a:rPr>
              <a:t/>
            </a:r>
            <a:br>
              <a:rPr lang="sr-Latn-RS" dirty="0">
                <a:effectLst/>
              </a:rPr>
            </a:b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124744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sr-Latn-CS" u="sng" dirty="0"/>
              <a:t>Obavezna:</a:t>
            </a:r>
            <a:endParaRPr lang="sr-Latn-RS" dirty="0"/>
          </a:p>
          <a:p>
            <a:r>
              <a:rPr lang="sr-Latn-CS" dirty="0"/>
              <a:t>-Hrnjica, S.(2003): </a:t>
            </a:r>
            <a:r>
              <a:rPr lang="sr-Latn-CS" i="1" dirty="0"/>
              <a:t>Opšta psihologija sa psihologijom ličnosti</a:t>
            </a:r>
            <a:r>
              <a:rPr lang="sr-Latn-CS" dirty="0"/>
              <a:t>, Beograd: Naučna </a:t>
            </a:r>
            <a:r>
              <a:rPr lang="sr-Latn-CS" dirty="0" smtClean="0"/>
              <a:t>knjiga </a:t>
            </a:r>
            <a:r>
              <a:rPr lang="sr-Latn-CS" dirty="0"/>
              <a:t>Nova</a:t>
            </a:r>
            <a:r>
              <a:rPr lang="sr-Latn-CS" dirty="0" smtClean="0"/>
              <a:t>;</a:t>
            </a:r>
          </a:p>
          <a:p>
            <a:r>
              <a:rPr lang="sr-Latn-CS" dirty="0" smtClean="0"/>
              <a:t>-Materijali sa predavanja i vežbi. </a:t>
            </a:r>
          </a:p>
          <a:p>
            <a:endParaRPr lang="sr-Latn-RS" dirty="0"/>
          </a:p>
          <a:p>
            <a:r>
              <a:rPr lang="sr-Latn-CS" u="sng" dirty="0"/>
              <a:t>Dodatna literatura:</a:t>
            </a:r>
            <a:endParaRPr lang="sr-Latn-RS" dirty="0"/>
          </a:p>
          <a:p>
            <a:r>
              <a:rPr lang="sr-Latn-CS" dirty="0"/>
              <a:t>-Rot, N.(2004</a:t>
            </a:r>
            <a:r>
              <a:rPr lang="sr-Latn-CS" dirty="0" smtClean="0"/>
              <a:t>): </a:t>
            </a:r>
            <a:r>
              <a:rPr lang="sr-Latn-CS" i="1" dirty="0" smtClean="0"/>
              <a:t>Opšta </a:t>
            </a:r>
            <a:r>
              <a:rPr lang="sr-Latn-CS" i="1" dirty="0"/>
              <a:t>psihologija, </a:t>
            </a:r>
            <a:r>
              <a:rPr lang="sr-Latn-CS" dirty="0"/>
              <a:t>Beograd: Zavod za udžbenike i nastavna sredstva;</a:t>
            </a:r>
            <a:endParaRPr lang="sr-Latn-RS" dirty="0"/>
          </a:p>
          <a:p>
            <a:r>
              <a:rPr lang="sr-Latn-CS" dirty="0"/>
              <a:t>-Evans, F.(1987): </a:t>
            </a:r>
            <a:r>
              <a:rPr lang="sr-Latn-CS" i="1" dirty="0"/>
              <a:t>Motivacija,</a:t>
            </a:r>
            <a:r>
              <a:rPr lang="sr-Latn-CS" dirty="0"/>
              <a:t>Beograd: Nolit;</a:t>
            </a:r>
            <a:endParaRPr lang="sr-Latn-RS" dirty="0"/>
          </a:p>
          <a:p>
            <a:r>
              <a:rPr lang="sr-Latn-CS" dirty="0"/>
              <a:t>-Kreč, D. i Kračfild, R.(1978): </a:t>
            </a:r>
            <a:r>
              <a:rPr lang="sr-Latn-CS" i="1" dirty="0"/>
              <a:t>Elementi psihologije</a:t>
            </a:r>
            <a:r>
              <a:rPr lang="sr-Latn-CS" dirty="0"/>
              <a:t>, Beograd:Naučna knjiga;</a:t>
            </a:r>
            <a:endParaRPr lang="sr-Latn-RS" dirty="0"/>
          </a:p>
          <a:p>
            <a:r>
              <a:rPr lang="sr-Latn-CS" dirty="0"/>
              <a:t>-Kostić, A. (2006</a:t>
            </a:r>
            <a:r>
              <a:rPr lang="sr-Latn-CS" dirty="0" smtClean="0"/>
              <a:t>): </a:t>
            </a:r>
            <a:r>
              <a:rPr lang="sr-Latn-CS" i="1" dirty="0" smtClean="0"/>
              <a:t>Kognitivna </a:t>
            </a:r>
            <a:r>
              <a:rPr lang="sr-Latn-CS" i="1" dirty="0"/>
              <a:t>psihologija</a:t>
            </a:r>
            <a:r>
              <a:rPr lang="sr-Latn-CS" dirty="0"/>
              <a:t>, Beograd: Zavod za udžbenike i nastavna </a:t>
            </a:r>
            <a:r>
              <a:rPr lang="sr-Latn-RS" dirty="0"/>
              <a:t> </a:t>
            </a:r>
            <a:r>
              <a:rPr lang="sr-Latn-CS" dirty="0" smtClean="0"/>
              <a:t>Sredstva</a:t>
            </a:r>
            <a:r>
              <a:rPr lang="sr-Latn-CS" dirty="0"/>
              <a:t>;</a:t>
            </a:r>
            <a:endParaRPr lang="sr-Latn-RS" dirty="0"/>
          </a:p>
          <a:p>
            <a:r>
              <a:rPr lang="sr-Latn-CS" dirty="0"/>
              <a:t>-Korać, Ž. (1981): </a:t>
            </a:r>
            <a:r>
              <a:rPr lang="sr-Latn-CS" i="1" dirty="0"/>
              <a:t>Razvoj psihologije opažanja</a:t>
            </a:r>
            <a:r>
              <a:rPr lang="sr-Latn-CS" dirty="0"/>
              <a:t>, Beograd: Nolit;</a:t>
            </a:r>
            <a:endParaRPr lang="sr-Latn-RS" dirty="0"/>
          </a:p>
          <a:p>
            <a:r>
              <a:rPr lang="sr-Latn-CS" dirty="0"/>
              <a:t>-Žuve, M.(1997): </a:t>
            </a:r>
            <a:r>
              <a:rPr lang="sr-Latn-CS" i="1" dirty="0"/>
              <a:t>Spavanje i snevanje,</a:t>
            </a:r>
            <a:r>
              <a:rPr lang="sr-Latn-CS" dirty="0"/>
              <a:t>Beograd: Tandema.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6652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416824" cy="1080120"/>
          </a:xfrm>
        </p:spPr>
        <p:txBody>
          <a:bodyPr/>
          <a:lstStyle/>
          <a:p>
            <a:r>
              <a:rPr lang="en-US" sz="4000" dirty="0">
                <a:effectLst/>
              </a:rPr>
              <a:t>PREDLOG TEMA ZA </a:t>
            </a:r>
            <a:r>
              <a:rPr lang="en-US" sz="4000" dirty="0" smtClean="0">
                <a:effectLst/>
              </a:rPr>
              <a:t/>
            </a:r>
            <a:br>
              <a:rPr lang="en-US" sz="4000" dirty="0" smtClean="0">
                <a:effectLst/>
              </a:rPr>
            </a:br>
            <a:r>
              <a:rPr lang="en-US" sz="4000" dirty="0" smtClean="0">
                <a:effectLst/>
              </a:rPr>
              <a:t>SEMINARSKE </a:t>
            </a:r>
            <a:r>
              <a:rPr lang="en-US" sz="4000" dirty="0" smtClean="0">
                <a:effectLst/>
              </a:rPr>
              <a:t>RADOVE</a:t>
            </a:r>
            <a:endParaRPr lang="sr-Latn-R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8784976" cy="4680520"/>
          </a:xfrm>
        </p:spPr>
        <p:txBody>
          <a:bodyPr>
            <a:normAutofit/>
          </a:bodyPr>
          <a:lstStyle/>
          <a:p>
            <a:pPr lvl="0"/>
            <a:r>
              <a:rPr lang="hr-HR" dirty="0" smtClean="0"/>
              <a:t>Uloga </a:t>
            </a:r>
            <a:r>
              <a:rPr lang="hr-HR" dirty="0"/>
              <a:t>sredinskih činilaca u razvoju inteligencije</a:t>
            </a:r>
            <a:endParaRPr lang="sr-Latn-RS" dirty="0"/>
          </a:p>
          <a:p>
            <a:pPr lvl="0"/>
            <a:r>
              <a:rPr lang="hr-HR" dirty="0"/>
              <a:t>Faktori koji utiču na proces opažanja</a:t>
            </a:r>
            <a:endParaRPr lang="sr-Latn-RS" dirty="0"/>
          </a:p>
          <a:p>
            <a:pPr lvl="0"/>
            <a:r>
              <a:rPr lang="hr-HR" dirty="0"/>
              <a:t>Karakteristike i značaj stvaralačkog mišljenja</a:t>
            </a:r>
            <a:endParaRPr lang="sr-Latn-RS" dirty="0"/>
          </a:p>
          <a:p>
            <a:pPr lvl="0"/>
            <a:r>
              <a:rPr lang="hr-HR" dirty="0" smtClean="0"/>
              <a:t>K</a:t>
            </a:r>
            <a:r>
              <a:rPr lang="hr-HR" dirty="0" smtClean="0"/>
              <a:t>reativnost i učenje</a:t>
            </a:r>
            <a:endParaRPr lang="sr-Latn-RS" dirty="0"/>
          </a:p>
          <a:p>
            <a:pPr lvl="0"/>
            <a:r>
              <a:rPr lang="hr-HR" dirty="0"/>
              <a:t>Karakteristike i efekti unutrašnje i spoljašnje motivacije</a:t>
            </a:r>
            <a:endParaRPr lang="sr-Latn-RS" dirty="0"/>
          </a:p>
          <a:p>
            <a:pPr lvl="0"/>
            <a:r>
              <a:rPr lang="hr-HR" dirty="0"/>
              <a:t>Konstruktivni i destruktivni načini rešavanja </a:t>
            </a:r>
            <a:r>
              <a:rPr lang="hr-HR" dirty="0" smtClean="0"/>
              <a:t>konflikata</a:t>
            </a:r>
          </a:p>
          <a:p>
            <a:pPr lvl="0"/>
            <a:r>
              <a:rPr lang="hr-HR" dirty="0"/>
              <a:t>Odnos kognicije i emocija</a:t>
            </a:r>
          </a:p>
          <a:p>
            <a:r>
              <a:rPr lang="hr-HR" dirty="0"/>
              <a:t>Temperament i emocionalne </a:t>
            </a:r>
            <a:r>
              <a:rPr lang="hr-HR" dirty="0" smtClean="0"/>
              <a:t>rekacije</a:t>
            </a:r>
            <a:endParaRPr lang="sr-Latn-RS" dirty="0"/>
          </a:p>
          <a:p>
            <a:pPr lvl="0"/>
            <a:r>
              <a:rPr lang="hr-HR" dirty="0" smtClean="0"/>
              <a:t>Porodično </a:t>
            </a:r>
            <a:r>
              <a:rPr lang="hr-HR" dirty="0"/>
              <a:t>okruženje kao faktor razvoja ličnosti</a:t>
            </a:r>
            <a:endParaRPr lang="sr-Latn-RS" dirty="0"/>
          </a:p>
          <a:p>
            <a:pPr lvl="0"/>
            <a:r>
              <a:rPr lang="hr-HR" dirty="0"/>
              <a:t>Uloga škole u razvoju ličnosti</a:t>
            </a:r>
            <a:endParaRPr lang="sr-Latn-RS" dirty="0"/>
          </a:p>
          <a:p>
            <a:pPr lvl="0"/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1937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560840" cy="1296144"/>
          </a:xfrm>
        </p:spPr>
        <p:txBody>
          <a:bodyPr/>
          <a:lstStyle/>
          <a:p>
            <a:r>
              <a:rPr lang="sr-Latn-CS" sz="3600" i="1" dirty="0">
                <a:effectLst/>
              </a:rPr>
              <a:t>Ispitna pitanja</a:t>
            </a:r>
            <a:r>
              <a:rPr lang="sr-Latn-RS" dirty="0">
                <a:effectLst/>
              </a:rPr>
              <a:t/>
            </a:r>
            <a:br>
              <a:rPr lang="sr-Latn-RS" dirty="0">
                <a:effectLst/>
              </a:rPr>
            </a:b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908720"/>
            <a:ext cx="9144000" cy="5832648"/>
          </a:xfrm>
        </p:spPr>
        <p:txBody>
          <a:bodyPr>
            <a:normAutofit fontScale="77500" lnSpcReduction="20000"/>
          </a:bodyPr>
          <a:lstStyle/>
          <a:p>
            <a:r>
              <a:rPr lang="sr-Latn-CS" dirty="0" smtClean="0"/>
              <a:t>1.Predmet i zadaci psihologije;                                                                              </a:t>
            </a:r>
            <a:endParaRPr lang="sr-Latn-RS" dirty="0" smtClean="0"/>
          </a:p>
          <a:p>
            <a:r>
              <a:rPr lang="sr-Latn-CS" dirty="0" smtClean="0"/>
              <a:t>2.Istorijski koreni;</a:t>
            </a:r>
            <a:endParaRPr lang="sr-Latn-RS" dirty="0" smtClean="0"/>
          </a:p>
          <a:p>
            <a:r>
              <a:rPr lang="sr-Latn-CS" dirty="0" smtClean="0"/>
              <a:t>3.Oblasti </a:t>
            </a:r>
            <a:r>
              <a:rPr lang="sr-Latn-CS" dirty="0"/>
              <a:t>psihologije;</a:t>
            </a:r>
            <a:endParaRPr lang="sr-Latn-RS" dirty="0"/>
          </a:p>
          <a:p>
            <a:r>
              <a:rPr lang="sr-Latn-CS" dirty="0"/>
              <a:t>4.Pojam i funkcija psihičkog života;</a:t>
            </a:r>
            <a:endParaRPr lang="sr-Latn-RS" dirty="0"/>
          </a:p>
          <a:p>
            <a:r>
              <a:rPr lang="sr-Latn-CS" dirty="0"/>
              <a:t>5.Biološke osnove psihičkog života;</a:t>
            </a:r>
            <a:endParaRPr lang="sr-Latn-RS" dirty="0"/>
          </a:p>
          <a:p>
            <a:r>
              <a:rPr lang="sr-Latn-CS" dirty="0"/>
              <a:t>6.Mehanizmi nasleđa;</a:t>
            </a:r>
            <a:endParaRPr lang="sr-Latn-RS" dirty="0"/>
          </a:p>
          <a:p>
            <a:r>
              <a:rPr lang="sr-Latn-CS" dirty="0"/>
              <a:t>7. Nervni i endokrini sistem;</a:t>
            </a:r>
            <a:endParaRPr lang="sr-Latn-RS" dirty="0"/>
          </a:p>
          <a:p>
            <a:r>
              <a:rPr lang="sr-Latn-CS" dirty="0"/>
              <a:t>8.Socijalne osnove psihičkog života;</a:t>
            </a:r>
            <a:endParaRPr lang="sr-Latn-RS" dirty="0"/>
          </a:p>
          <a:p>
            <a:r>
              <a:rPr lang="sr-Latn-CS" dirty="0"/>
              <a:t>9.Saznanje i ličnost;</a:t>
            </a:r>
            <a:endParaRPr lang="sr-Latn-RS" dirty="0"/>
          </a:p>
          <a:p>
            <a:r>
              <a:rPr lang="sr-Latn-CS" dirty="0"/>
              <a:t>10.Ljudske potrebe i saznanje;</a:t>
            </a:r>
            <a:endParaRPr lang="sr-Latn-RS" dirty="0"/>
          </a:p>
          <a:p>
            <a:r>
              <a:rPr lang="sr-Latn-CS" dirty="0"/>
              <a:t>11.Pojam i funkcija saznanja;</a:t>
            </a:r>
            <a:endParaRPr lang="sr-Latn-RS" dirty="0"/>
          </a:p>
          <a:p>
            <a:r>
              <a:rPr lang="sr-Latn-CS" dirty="0"/>
              <a:t>12.Problem pažnje;</a:t>
            </a:r>
            <a:endParaRPr lang="sr-Latn-RS" dirty="0"/>
          </a:p>
          <a:p>
            <a:r>
              <a:rPr lang="sr-Latn-CS" dirty="0"/>
              <a:t>13.Teorije saznajnog razvoja;</a:t>
            </a:r>
            <a:endParaRPr lang="sr-Latn-RS" dirty="0"/>
          </a:p>
          <a:p>
            <a:r>
              <a:rPr lang="sr-Latn-CS" dirty="0"/>
              <a:t>14.Sposobnosti, pojam i vrste;</a:t>
            </a:r>
            <a:endParaRPr lang="sr-Latn-RS" dirty="0"/>
          </a:p>
          <a:p>
            <a:r>
              <a:rPr lang="sr-Latn-CS" dirty="0"/>
              <a:t>15.Perceptivne sposobnosti;</a:t>
            </a:r>
            <a:endParaRPr lang="sr-Latn-RS" dirty="0"/>
          </a:p>
          <a:p>
            <a:r>
              <a:rPr lang="sr-Latn-CS" dirty="0"/>
              <a:t>16.Psihomotorne sposobnosti;</a:t>
            </a:r>
            <a:endParaRPr lang="sr-Latn-RS" dirty="0"/>
          </a:p>
          <a:p>
            <a:r>
              <a:rPr lang="sr-Latn-CS" dirty="0"/>
              <a:t>17.Intelektualne sposobnosti;</a:t>
            </a:r>
            <a:endParaRPr lang="sr-Latn-RS" dirty="0"/>
          </a:p>
          <a:p>
            <a:r>
              <a:rPr lang="sr-Latn-CS" dirty="0"/>
              <a:t>18.Inteligencija, pojam, određenje;</a:t>
            </a:r>
            <a:endParaRPr lang="sr-Latn-RS" dirty="0"/>
          </a:p>
          <a:p>
            <a:r>
              <a:rPr lang="sr-Latn-CS" dirty="0"/>
              <a:t>19.Struktura inteligencije;</a:t>
            </a:r>
            <a:endParaRPr lang="sr-Latn-RS" dirty="0"/>
          </a:p>
          <a:p>
            <a:r>
              <a:rPr lang="sr-Latn-CS" dirty="0"/>
              <a:t>20. Razvoj inteligencije;</a:t>
            </a:r>
            <a:endParaRPr lang="sr-Latn-RS" dirty="0"/>
          </a:p>
          <a:p>
            <a:r>
              <a:rPr lang="sr-Latn-CS" dirty="0"/>
              <a:t>21.Merenje inteligencije;</a:t>
            </a:r>
            <a:endParaRPr lang="sr-Latn-RS" dirty="0"/>
          </a:p>
          <a:p>
            <a:r>
              <a:rPr lang="sr-Latn-CS" dirty="0"/>
              <a:t>22.Saznajni procesi, oseti opažaji i predstave</a:t>
            </a:r>
            <a:r>
              <a:rPr lang="sr-Latn-CS" dirty="0" smtClean="0"/>
              <a:t>;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63635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768752" cy="576064"/>
          </a:xfrm>
        </p:spPr>
        <p:txBody>
          <a:bodyPr/>
          <a:lstStyle/>
          <a:p>
            <a:r>
              <a:rPr lang="sr-Latn-CS" sz="3600" i="1" dirty="0">
                <a:effectLst/>
              </a:rPr>
              <a:t>Ispitna pitanja</a:t>
            </a:r>
            <a:endParaRPr lang="sr-Latn-R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980728"/>
            <a:ext cx="8928992" cy="5760640"/>
          </a:xfrm>
        </p:spPr>
        <p:txBody>
          <a:bodyPr>
            <a:normAutofit fontScale="77500" lnSpcReduction="20000"/>
          </a:bodyPr>
          <a:lstStyle/>
          <a:p>
            <a:r>
              <a:rPr lang="sr-Latn-CS" dirty="0"/>
              <a:t>23.Oseti, čulna osnova;</a:t>
            </a:r>
            <a:endParaRPr lang="sr-Latn-RS" dirty="0"/>
          </a:p>
          <a:p>
            <a:r>
              <a:rPr lang="sr-Latn-CS" dirty="0"/>
              <a:t>24.Opažanje ili percepcija;</a:t>
            </a:r>
            <a:endParaRPr lang="sr-Latn-RS" dirty="0"/>
          </a:p>
          <a:p>
            <a:r>
              <a:rPr lang="sr-Latn-CS" dirty="0"/>
              <a:t>25. Predstave;</a:t>
            </a:r>
            <a:endParaRPr lang="sr-Latn-RS" dirty="0"/>
          </a:p>
          <a:p>
            <a:r>
              <a:rPr lang="sr-Latn-CS" dirty="0"/>
              <a:t>26. Učenje, pojmovno određenje i funkcija učenja;</a:t>
            </a:r>
            <a:endParaRPr lang="sr-Latn-RS" dirty="0"/>
          </a:p>
          <a:p>
            <a:r>
              <a:rPr lang="sr-Latn-CS" dirty="0"/>
              <a:t>27.Oblici učenja;</a:t>
            </a:r>
            <a:endParaRPr lang="sr-Latn-RS" dirty="0"/>
          </a:p>
          <a:p>
            <a:r>
              <a:rPr lang="sr-Latn-CS" dirty="0"/>
              <a:t>28. Napredovanje u toku učenja;</a:t>
            </a:r>
            <a:endParaRPr lang="sr-Latn-RS" dirty="0"/>
          </a:p>
          <a:p>
            <a:r>
              <a:rPr lang="sr-Latn-CS" dirty="0"/>
              <a:t>29.Transfer učenja,</a:t>
            </a:r>
            <a:endParaRPr lang="sr-Latn-RS" dirty="0"/>
          </a:p>
          <a:p>
            <a:r>
              <a:rPr lang="sr-Latn-CS" dirty="0"/>
              <a:t>30.Pamćenje, pojmovno određenje i funkcija pamćenja;</a:t>
            </a:r>
            <a:endParaRPr lang="sr-Latn-RS" dirty="0"/>
          </a:p>
          <a:p>
            <a:r>
              <a:rPr lang="sr-Latn-CS" dirty="0"/>
              <a:t>31.Struktura pamćenja; </a:t>
            </a:r>
            <a:endParaRPr lang="sr-Latn-RS" dirty="0"/>
          </a:p>
          <a:p>
            <a:r>
              <a:rPr lang="sr-Latn-CS" dirty="0"/>
              <a:t>32.Funkcije pamćenja;</a:t>
            </a:r>
            <a:endParaRPr lang="sr-Latn-RS" dirty="0"/>
          </a:p>
          <a:p>
            <a:r>
              <a:rPr lang="sr-Latn-CS" dirty="0"/>
              <a:t>33.Zaboravljanje, pojam;</a:t>
            </a:r>
            <a:endParaRPr lang="sr-Latn-RS" dirty="0"/>
          </a:p>
          <a:p>
            <a:r>
              <a:rPr lang="sr-Latn-CS" dirty="0"/>
              <a:t>34.Fiziološki i psihološki uzroci zaboravljanja;</a:t>
            </a:r>
            <a:endParaRPr lang="sr-Latn-RS" dirty="0"/>
          </a:p>
          <a:p>
            <a:r>
              <a:rPr lang="sr-Latn-CS" dirty="0"/>
              <a:t>35.Pojam ličnosti;</a:t>
            </a:r>
            <a:endParaRPr lang="sr-Latn-RS" dirty="0"/>
          </a:p>
          <a:p>
            <a:r>
              <a:rPr lang="sr-Latn-CS" dirty="0"/>
              <a:t>36.Crte i tipovi ličnosti;</a:t>
            </a:r>
            <a:endParaRPr lang="sr-Latn-RS" dirty="0"/>
          </a:p>
          <a:p>
            <a:r>
              <a:rPr lang="sr-Latn-CS" dirty="0"/>
              <a:t>37.Struktura, dinamika i razvoj ličnosti;</a:t>
            </a:r>
            <a:endParaRPr lang="sr-Latn-RS" dirty="0"/>
          </a:p>
          <a:p>
            <a:r>
              <a:rPr lang="sr-Latn-CS" dirty="0"/>
              <a:t>38. Frojdova psihoanalitička teorija</a:t>
            </a:r>
            <a:endParaRPr lang="sr-Latn-RS" dirty="0"/>
          </a:p>
          <a:p>
            <a:r>
              <a:rPr lang="sr-Latn-CS" dirty="0"/>
              <a:t>39.Identitet, pojam, samosvest i identitet;</a:t>
            </a:r>
            <a:endParaRPr lang="sr-Latn-RS" dirty="0"/>
          </a:p>
          <a:p>
            <a:r>
              <a:rPr lang="sr-Latn-CS" dirty="0"/>
              <a:t>40.Integritet ličnosti, pojmovno određenje</a:t>
            </a:r>
            <a:endParaRPr lang="sr-Latn-RS" dirty="0"/>
          </a:p>
          <a:p>
            <a:r>
              <a:rPr lang="sr-Latn-CS" dirty="0"/>
              <a:t>41.Zrelost ličnosti, značenje pojma, aspekti i merila;</a:t>
            </a:r>
            <a:endParaRPr lang="sr-Latn-RS" dirty="0"/>
          </a:p>
          <a:p>
            <a:r>
              <a:rPr lang="sr-Latn-CS" dirty="0"/>
              <a:t>42.Temperament, pojam, dimenzije, tipologija;</a:t>
            </a:r>
            <a:endParaRPr lang="sr-Latn-RS" dirty="0"/>
          </a:p>
          <a:p>
            <a:r>
              <a:rPr lang="sr-Latn-CS" dirty="0"/>
              <a:t>43.Pojam i aspekti motivacije;</a:t>
            </a:r>
            <a:endParaRPr lang="sr-Latn-RS" dirty="0"/>
          </a:p>
          <a:p>
            <a:r>
              <a:rPr lang="sr-Latn-CS" dirty="0"/>
              <a:t>44.Karakter, pojmovno određenje;karakterne crte i tipovi</a:t>
            </a:r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47234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685</Words>
  <Application>Microsoft Office PowerPoint</Application>
  <PresentationFormat>On-screen Show (4:3)</PresentationFormat>
  <Paragraphs>128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OPŠTA PSIHOLOGIJA</vt:lpstr>
      <vt:lpstr>    Cilj predmeta: </vt:lpstr>
      <vt:lpstr>Ishod predmeta: </vt:lpstr>
      <vt:lpstr>Kratak program </vt:lpstr>
      <vt:lpstr>Obaveze studenata </vt:lpstr>
      <vt:lpstr>Literatura: </vt:lpstr>
      <vt:lpstr>PREDLOG TEMA ZA  SEMINARSKE RADOVE</vt:lpstr>
      <vt:lpstr>Ispitna pitanja </vt:lpstr>
      <vt:lpstr>Ispitna pitanja</vt:lpstr>
      <vt:lpstr>Ocena znanja: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PSIHOLOGIJA</dc:title>
  <dc:creator>Mia Maric</dc:creator>
  <cp:lastModifiedBy>Mia M</cp:lastModifiedBy>
  <cp:revision>20</cp:revision>
  <dcterms:created xsi:type="dcterms:W3CDTF">2013-02-09T16:53:44Z</dcterms:created>
  <dcterms:modified xsi:type="dcterms:W3CDTF">2020-03-16T15:28:46Z</dcterms:modified>
</cp:coreProperties>
</file>