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FC0EBC-5326-4070-9A9E-BE6D019E24F9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FD8A87A4-82E0-4E15-81CD-DA89F2BAE36F}">
      <dgm:prSet phldrT="[Text]" custT="1"/>
      <dgm:spPr/>
      <dgm:t>
        <a:bodyPr/>
        <a:lstStyle/>
        <a:p>
          <a:r>
            <a:rPr lang="sr-Latn-CS" sz="2000" dirty="0" smtClean="0"/>
            <a:t>doživljaj</a:t>
          </a:r>
          <a:endParaRPr lang="en-US" sz="2000" dirty="0"/>
        </a:p>
      </dgm:t>
    </dgm:pt>
    <dgm:pt modelId="{1744E8F7-1C55-4172-BFFB-2F447498E8E7}" type="parTrans" cxnId="{B7829BA1-3113-4534-A7D3-0ADF85E6DA13}">
      <dgm:prSet/>
      <dgm:spPr/>
      <dgm:t>
        <a:bodyPr/>
        <a:lstStyle/>
        <a:p>
          <a:endParaRPr lang="en-US"/>
        </a:p>
      </dgm:t>
    </dgm:pt>
    <dgm:pt modelId="{FCE2FAAC-45BC-4EE5-BA52-12807882E6D5}" type="sibTrans" cxnId="{B7829BA1-3113-4534-A7D3-0ADF85E6DA13}">
      <dgm:prSet/>
      <dgm:spPr/>
      <dgm:t>
        <a:bodyPr/>
        <a:lstStyle/>
        <a:p>
          <a:endParaRPr lang="en-US"/>
        </a:p>
      </dgm:t>
    </dgm:pt>
    <dgm:pt modelId="{1492DB84-B573-4842-ABD9-4568BFF520D6}">
      <dgm:prSet phldrT="[Text]" custT="1"/>
      <dgm:spPr/>
      <dgm:t>
        <a:bodyPr/>
        <a:lstStyle/>
        <a:p>
          <a:r>
            <a:rPr lang="sr-Latn-CS" sz="3200" dirty="0" smtClean="0"/>
            <a:t>Individualni simbol koji samo “hvata” doživljaj</a:t>
          </a:r>
          <a:endParaRPr lang="en-US" sz="3200" dirty="0"/>
        </a:p>
      </dgm:t>
    </dgm:pt>
    <dgm:pt modelId="{68469B8F-80A1-454C-BC4E-251105D63C65}" type="parTrans" cxnId="{6A0CB9D9-84FB-4063-A891-2FE3B0BB8647}">
      <dgm:prSet/>
      <dgm:spPr/>
      <dgm:t>
        <a:bodyPr/>
        <a:lstStyle/>
        <a:p>
          <a:endParaRPr lang="en-US"/>
        </a:p>
      </dgm:t>
    </dgm:pt>
    <dgm:pt modelId="{42A840C0-C1EA-471C-808A-A95C639240BD}" type="sibTrans" cxnId="{6A0CB9D9-84FB-4063-A891-2FE3B0BB8647}">
      <dgm:prSet/>
      <dgm:spPr/>
      <dgm:t>
        <a:bodyPr/>
        <a:lstStyle/>
        <a:p>
          <a:endParaRPr lang="en-US"/>
        </a:p>
      </dgm:t>
    </dgm:pt>
    <dgm:pt modelId="{B9589C08-5CAD-4BCF-A747-B252E6E389EA}">
      <dgm:prSet phldrT="[Text]"/>
      <dgm:spPr/>
      <dgm:t>
        <a:bodyPr/>
        <a:lstStyle/>
        <a:p>
          <a:r>
            <a:rPr lang="sr-Latn-CS" dirty="0" smtClean="0"/>
            <a:t>Komunikabilniji način iskazivanja doživljaja, najčešće imenovanje, često tek u fazi razmene</a:t>
          </a:r>
          <a:endParaRPr lang="en-US" dirty="0"/>
        </a:p>
      </dgm:t>
    </dgm:pt>
    <dgm:pt modelId="{C62133CE-298F-4778-B2ED-E42C956A065F}" type="parTrans" cxnId="{4B7288D6-7848-42FA-B1FA-5FE7671E62B3}">
      <dgm:prSet/>
      <dgm:spPr/>
      <dgm:t>
        <a:bodyPr/>
        <a:lstStyle/>
        <a:p>
          <a:endParaRPr lang="en-US"/>
        </a:p>
      </dgm:t>
    </dgm:pt>
    <dgm:pt modelId="{D5FB1BD9-E14A-48C2-8D20-D8174751FB08}" type="sibTrans" cxnId="{4B7288D6-7848-42FA-B1FA-5FE7671E62B3}">
      <dgm:prSet/>
      <dgm:spPr/>
      <dgm:t>
        <a:bodyPr/>
        <a:lstStyle/>
        <a:p>
          <a:endParaRPr lang="en-US"/>
        </a:p>
      </dgm:t>
    </dgm:pt>
    <dgm:pt modelId="{41BD2680-081E-4464-B053-06A5A79E4B7F}" type="pres">
      <dgm:prSet presAssocID="{42FC0EBC-5326-4070-9A9E-BE6D019E24F9}" presName="CompostProcess" presStyleCnt="0">
        <dgm:presLayoutVars>
          <dgm:dir/>
          <dgm:resizeHandles val="exact"/>
        </dgm:presLayoutVars>
      </dgm:prSet>
      <dgm:spPr/>
    </dgm:pt>
    <dgm:pt modelId="{AA25CCF6-F68B-4AF4-A7B5-5EB456893134}" type="pres">
      <dgm:prSet presAssocID="{42FC0EBC-5326-4070-9A9E-BE6D019E24F9}" presName="arrow" presStyleLbl="bgShp" presStyleIdx="0" presStyleCnt="1"/>
      <dgm:spPr/>
    </dgm:pt>
    <dgm:pt modelId="{E4F212A4-C572-45EE-9535-15CF5DF1FB6A}" type="pres">
      <dgm:prSet presAssocID="{42FC0EBC-5326-4070-9A9E-BE6D019E24F9}" presName="linearProcess" presStyleCnt="0"/>
      <dgm:spPr/>
    </dgm:pt>
    <dgm:pt modelId="{67318183-772F-4365-875A-BF6D1B749A53}" type="pres">
      <dgm:prSet presAssocID="{FD8A87A4-82E0-4E15-81CD-DA89F2BAE36F}" presName="textNode" presStyleLbl="node1" presStyleIdx="0" presStyleCnt="3" custScaleX="45257">
        <dgm:presLayoutVars>
          <dgm:bulletEnabled val="1"/>
        </dgm:presLayoutVars>
      </dgm:prSet>
      <dgm:spPr/>
    </dgm:pt>
    <dgm:pt modelId="{1041CCB4-6FDD-437A-9B65-71973E53616F}" type="pres">
      <dgm:prSet presAssocID="{FCE2FAAC-45BC-4EE5-BA52-12807882E6D5}" presName="sibTrans" presStyleCnt="0"/>
      <dgm:spPr/>
    </dgm:pt>
    <dgm:pt modelId="{C145691A-F52E-4557-BAA3-37853587A880}" type="pres">
      <dgm:prSet presAssocID="{1492DB84-B573-4842-ABD9-4568BFF520D6}" presName="textNode" presStyleLbl="node1" presStyleIdx="1" presStyleCnt="3" custScaleX="110950" custScaleY="127952">
        <dgm:presLayoutVars>
          <dgm:bulletEnabled val="1"/>
        </dgm:presLayoutVars>
      </dgm:prSet>
      <dgm:spPr/>
    </dgm:pt>
    <dgm:pt modelId="{20241EF2-618A-4843-8F43-307E31EDA7D4}" type="pres">
      <dgm:prSet presAssocID="{42A840C0-C1EA-471C-808A-A95C639240BD}" presName="sibTrans" presStyleCnt="0"/>
      <dgm:spPr/>
    </dgm:pt>
    <dgm:pt modelId="{B547F1DD-4454-4B07-B36F-6385045125DF}" type="pres">
      <dgm:prSet presAssocID="{B9589C08-5CAD-4BCF-A747-B252E6E389E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EE2DF63-0C84-4AA9-B6FD-7A1CC19E3A34}" type="presOf" srcId="{FD8A87A4-82E0-4E15-81CD-DA89F2BAE36F}" destId="{67318183-772F-4365-875A-BF6D1B749A53}" srcOrd="0" destOrd="0" presId="urn:microsoft.com/office/officeart/2005/8/layout/hProcess9"/>
    <dgm:cxn modelId="{8034CC16-413B-4772-9E2A-6661F249E1F3}" type="presOf" srcId="{1492DB84-B573-4842-ABD9-4568BFF520D6}" destId="{C145691A-F52E-4557-BAA3-37853587A880}" srcOrd="0" destOrd="0" presId="urn:microsoft.com/office/officeart/2005/8/layout/hProcess9"/>
    <dgm:cxn modelId="{A6964757-48DD-4402-8F6B-D8C88268EAB5}" type="presOf" srcId="{42FC0EBC-5326-4070-9A9E-BE6D019E24F9}" destId="{41BD2680-081E-4464-B053-06A5A79E4B7F}" srcOrd="0" destOrd="0" presId="urn:microsoft.com/office/officeart/2005/8/layout/hProcess9"/>
    <dgm:cxn modelId="{6A0CB9D9-84FB-4063-A891-2FE3B0BB8647}" srcId="{42FC0EBC-5326-4070-9A9E-BE6D019E24F9}" destId="{1492DB84-B573-4842-ABD9-4568BFF520D6}" srcOrd="1" destOrd="0" parTransId="{68469B8F-80A1-454C-BC4E-251105D63C65}" sibTransId="{42A840C0-C1EA-471C-808A-A95C639240BD}"/>
    <dgm:cxn modelId="{184E8806-AA27-4A95-A600-8BBCDF6EE1C3}" type="presOf" srcId="{B9589C08-5CAD-4BCF-A747-B252E6E389EA}" destId="{B547F1DD-4454-4B07-B36F-6385045125DF}" srcOrd="0" destOrd="0" presId="urn:microsoft.com/office/officeart/2005/8/layout/hProcess9"/>
    <dgm:cxn modelId="{4B7288D6-7848-42FA-B1FA-5FE7671E62B3}" srcId="{42FC0EBC-5326-4070-9A9E-BE6D019E24F9}" destId="{B9589C08-5CAD-4BCF-A747-B252E6E389EA}" srcOrd="2" destOrd="0" parTransId="{C62133CE-298F-4778-B2ED-E42C956A065F}" sibTransId="{D5FB1BD9-E14A-48C2-8D20-D8174751FB08}"/>
    <dgm:cxn modelId="{B7829BA1-3113-4534-A7D3-0ADF85E6DA13}" srcId="{42FC0EBC-5326-4070-9A9E-BE6D019E24F9}" destId="{FD8A87A4-82E0-4E15-81CD-DA89F2BAE36F}" srcOrd="0" destOrd="0" parTransId="{1744E8F7-1C55-4172-BFFB-2F447498E8E7}" sibTransId="{FCE2FAAC-45BC-4EE5-BA52-12807882E6D5}"/>
    <dgm:cxn modelId="{DE47C8FC-0DA3-41BF-82B9-F9F8528409FF}" type="presParOf" srcId="{41BD2680-081E-4464-B053-06A5A79E4B7F}" destId="{AA25CCF6-F68B-4AF4-A7B5-5EB456893134}" srcOrd="0" destOrd="0" presId="urn:microsoft.com/office/officeart/2005/8/layout/hProcess9"/>
    <dgm:cxn modelId="{699FC93E-05D4-4476-A63A-77898D81F230}" type="presParOf" srcId="{41BD2680-081E-4464-B053-06A5A79E4B7F}" destId="{E4F212A4-C572-45EE-9535-15CF5DF1FB6A}" srcOrd="1" destOrd="0" presId="urn:microsoft.com/office/officeart/2005/8/layout/hProcess9"/>
    <dgm:cxn modelId="{58C07659-B0A5-4952-A3AE-D2CD1FD38B0D}" type="presParOf" srcId="{E4F212A4-C572-45EE-9535-15CF5DF1FB6A}" destId="{67318183-772F-4365-875A-BF6D1B749A53}" srcOrd="0" destOrd="0" presId="urn:microsoft.com/office/officeart/2005/8/layout/hProcess9"/>
    <dgm:cxn modelId="{9BBD5B59-F051-43A0-AA24-D02711B08AC2}" type="presParOf" srcId="{E4F212A4-C572-45EE-9535-15CF5DF1FB6A}" destId="{1041CCB4-6FDD-437A-9B65-71973E53616F}" srcOrd="1" destOrd="0" presId="urn:microsoft.com/office/officeart/2005/8/layout/hProcess9"/>
    <dgm:cxn modelId="{F4A32130-C577-4E3C-ACC7-9A75A2DD004E}" type="presParOf" srcId="{E4F212A4-C572-45EE-9535-15CF5DF1FB6A}" destId="{C145691A-F52E-4557-BAA3-37853587A880}" srcOrd="2" destOrd="0" presId="urn:microsoft.com/office/officeart/2005/8/layout/hProcess9"/>
    <dgm:cxn modelId="{EE6C8641-1938-43BE-AEBA-4A27FFD080F0}" type="presParOf" srcId="{E4F212A4-C572-45EE-9535-15CF5DF1FB6A}" destId="{20241EF2-618A-4843-8F43-307E31EDA7D4}" srcOrd="3" destOrd="0" presId="urn:microsoft.com/office/officeart/2005/8/layout/hProcess9"/>
    <dgm:cxn modelId="{53708998-516E-4F53-860A-85CBEC400BFE}" type="presParOf" srcId="{E4F212A4-C572-45EE-9535-15CF5DF1FB6A}" destId="{B547F1DD-4454-4B07-B36F-6385045125DF}" srcOrd="4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D565247-9A8F-48D5-8C0E-1049CB479FF0}" type="datetimeFigureOut">
              <a:rPr lang="en-US" smtClean="0"/>
              <a:t>3/24/2012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732C1C-8F22-4059-AF71-EA50BE4798D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Predavanja iz GV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Lični doživljaj, razmena, elaboracija, obrada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Voditelj u razmeni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Obezbeđuje uslove za razmenu posle svake aktivnosti.</a:t>
            </a:r>
          </a:p>
          <a:p>
            <a:r>
              <a:rPr lang="sr-Latn-CS" dirty="0" smtClean="0"/>
              <a:t>Svestan je da svojim držanjem i načinom ophođenja utiče na ishod celog procesa razmene.</a:t>
            </a:r>
          </a:p>
          <a:p>
            <a:r>
              <a:rPr lang="sr-Latn-CS" dirty="0" smtClean="0"/>
              <a:t>Nekoliko opštih preporuka: svojim ponašanjem pokazati da su sva različita iskustva jednako prihvaćena (ne praviti kiselo lice, začuđeno, ao se nešto ne uklapa u njegovo iskustvo, ne obradovati se ako se sa nečim naročito slažete), svako iskustvo propratiti sa “u redu”, “hvala”, “dobro”.</a:t>
            </a:r>
          </a:p>
          <a:p>
            <a:r>
              <a:rPr lang="sr-Latn-CS" dirty="0" smtClean="0"/>
              <a:t>Biti svestan svog lica i tela.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Voditelj u razmeni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Izbegavati pitanja zatvorenog tipa na koja se može odgovoriti samo sa DA ili NE, da deca ne bi bila prinuđena da “love” poželjan odgovor za odraslog.</a:t>
            </a:r>
          </a:p>
          <a:p>
            <a:r>
              <a:rPr lang="sr-Latn-CS" dirty="0" smtClean="0"/>
              <a:t>Postavljati pitanja koja počinju sa ZAŠTO, KAKO.</a:t>
            </a:r>
          </a:p>
          <a:p>
            <a:r>
              <a:rPr lang="sr-Latn-CS" dirty="0" smtClean="0"/>
              <a:t>Pitanjima treba komunikaciju otvarati a ne zatvarati.</a:t>
            </a:r>
          </a:p>
          <a:p>
            <a:r>
              <a:rPr lang="sr-Latn-CS" dirty="0" smtClean="0"/>
              <a:t>Proveriti da li postoji različito mišljenje.</a:t>
            </a:r>
          </a:p>
          <a:p>
            <a:r>
              <a:rPr lang="sr-Latn-CS" dirty="0" smtClean="0"/>
              <a:t>Dobro je često parafrazirati saopštenja učesnika, posebno kod komunikacije sa decom. Izvlači se suština sopštenja i kaže se drugim rečima. Dečji komentari su često nejasni, zasićeni asocijacijama i emocijama, pa ih parafraziranjem učimo jednom zrelijem načinu mišljenja i komunikacije sa drugima.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7. Elaboracija i obrada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Poslednja faza, saznanje prelazi celi put od pojedinačnog ka opštem, od izolovanog ka integrisanom, od skrivenog ka svesnom.</a:t>
            </a:r>
          </a:p>
          <a:p>
            <a:r>
              <a:rPr lang="sr-Latn-CS" dirty="0" smtClean="0"/>
              <a:t>Saznanje ili uvid se može uklopiti u postojeću kognitivnu šemu, ili ne mora.</a:t>
            </a:r>
          </a:p>
          <a:p>
            <a:r>
              <a:rPr lang="sr-Latn-CS" dirty="0" smtClean="0"/>
              <a:t>Ako ne, onda se menja cela kognitivna šema, napr. Može doći do promene stavova vezanih za konflikt.</a:t>
            </a:r>
          </a:p>
          <a:p>
            <a:r>
              <a:rPr lang="sr-Latn-CS" dirty="0" smtClean="0"/>
              <a:t>Stepen elaboracije zavisi od cilja, teme, svrhe radionice, uzrasta učenika i slično.</a:t>
            </a:r>
          </a:p>
          <a:p>
            <a:r>
              <a:rPr lang="sr-Latn-CS" dirty="0" smtClean="0"/>
              <a:t>Uloga voditelja je značajna: sve što u toku rada dbije od učesnika sažima, uopštava i tako elaborirano “vraća” učesnicima, tražeći od njih potvrdu za svoja tumačenja.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Osnovne pretpostavke radioničarskog rada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CS" dirty="0" smtClean="0"/>
              <a:t>Strukturisan scenario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Konkretan strukturisan zahtev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Lično angažovanje učesnika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Izazivanje doživljaja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Uobličavanje doživljaja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Razmena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Elaboracija i obrada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4. Izazivanje doživljaja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Proces koji se dešava u toku rada radionice.</a:t>
            </a:r>
          </a:p>
          <a:p>
            <a:r>
              <a:rPr lang="sr-Latn-CS" dirty="0" smtClean="0"/>
              <a:t>Kao prvo je to individualan i intenzivan lični doživljaj</a:t>
            </a:r>
          </a:p>
          <a:p>
            <a:r>
              <a:rPr lang="sr-Latn-CS" dirty="0" smtClean="0"/>
              <a:t> </a:t>
            </a:r>
            <a:r>
              <a:rPr lang="sr-Latn-CS" dirty="0" smtClean="0"/>
              <a:t>Najčešće neuobličen, pretkan emocijama.</a:t>
            </a:r>
          </a:p>
          <a:p>
            <a:r>
              <a:rPr lang="sr-Latn-CS" dirty="0" smtClean="0"/>
              <a:t>Doživljaj nastaje spontano kao reakcija na neki stimulus.</a:t>
            </a:r>
          </a:p>
          <a:p>
            <a:r>
              <a:rPr lang="sr-Latn-CS" dirty="0" smtClean="0"/>
              <a:t>Teško se njime svesno upravlja i ne može se namerno izazivati.</a:t>
            </a:r>
          </a:p>
          <a:p>
            <a:r>
              <a:rPr lang="sr-Latn-CS" dirty="0" smtClean="0"/>
              <a:t>Voditelj može posredno inicirati doživljaj, na taj način što će učesnike staviti u situaciju u kojoj njihova lična aktivnost može pokrenuti željeni doživljaj.</a:t>
            </a:r>
          </a:p>
          <a:p>
            <a:r>
              <a:rPr lang="sr-Latn-CS" dirty="0" smtClean="0"/>
              <a:t>U tome je glavni smisao dobrog scenarija i igrovnog konteksta kao pokretača.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Kako znati?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Kako znati da je scenario radionice aktivirao željene doživljaje?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Sam voditelj treba da prođe kroz radionicu kao učesnik (svoj sud o kvalitetu radionice, iskustva o grupnoj dinamici).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Na osnovu evaluacije radionice od strane učesnika.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Vrste emocija uz doživljaje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sr-Latn-CS" dirty="0" smtClean="0"/>
              <a:t>Edukativna radionica: emocije koje prate proces mišljenja, osećanje zbunjenosti, sumnja, ushićenje, čuđenje, a-ha doživljaj, nedoumica, stepen sigurnosti u nešto. Složena osećanja, nisu očigledna, teško su uhvatljiva. Znak su kritičkog mišljenja, ozbiljnog i suštinskog ulaženja u problem. Pojava ovih osećanja je znak da je radionica pokrenula doživljaje učesnika.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Radionice za razvijanje socijalnih veština: osećanje nelagodnosti kad nismo saslušani, doživljavanje druge strane kao neprijatelja, pojava inata, odlaganje izvinjenja, osećanja kada je otkriven uspešan put za izlazak iz konflikta.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5. Uobličavanje doživljaja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Ključna tačka radionice, u njemu se ogleda veština i voditelja i autora radionice.</a:t>
            </a:r>
          </a:p>
          <a:p>
            <a:r>
              <a:rPr lang="sr-Latn-CS" dirty="0" smtClean="0"/>
              <a:t>Najveća razlika između radionice i klasične nastave., gde doživljaji dece ostaju ignorirani ili čak namerno eliminisani.</a:t>
            </a:r>
          </a:p>
          <a:p>
            <a:r>
              <a:rPr lang="sr-Latn-CS" dirty="0" smtClean="0"/>
              <a:t>Neprihvatanje doživljaja: doživljaj ostaje privatno, nestrukturisano, polusvesno iskustvo. Dete događaj tretira kao šum, nešto što nije ozbiljno, što smeta i čega se treba što pre osloboditi. Zbog toga i većina dece u klasičnoj nastavi umesto uobličavanja i razrade svojih osećanja nauči da produkuje poželjne odgovore.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Prevođenje u simbolički sistem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Svi simbolički 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Reč, crtež i pokret su najčešće korišćeni.</a:t>
            </a:r>
          </a:p>
          <a:p>
            <a:r>
              <a:rPr lang="sr-Latn-CS" dirty="0" smtClean="0"/>
              <a:t>Deca češće crtež.</a:t>
            </a:r>
          </a:p>
          <a:p>
            <a:r>
              <a:rPr lang="sr-Latn-CS" dirty="0" smtClean="0"/>
              <a:t>Stariji učesnici obično osete nelagodu kakda treba da se izraze crtežom ili pokretom.</a:t>
            </a:r>
          </a:p>
          <a:p>
            <a:r>
              <a:rPr lang="sr-Latn-CS" dirty="0" smtClean="0"/>
              <a:t>Voditelj treba da ih ohrabri, da estetska komponenta nije bitna, niti tačnost, već je bitno da učesnici rade na način koji im prija.</a:t>
            </a:r>
          </a:p>
          <a:p>
            <a:r>
              <a:rPr lang="sr-Latn-CS" dirty="0" smtClean="0"/>
              <a:t>Kasnije nelagoda po pravilu nestaje.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6. Razmena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Razmena treba da teče između svih učesnika, uključujući i voditelja.</a:t>
            </a:r>
          </a:p>
          <a:p>
            <a:r>
              <a:rPr lang="sr-Latn-CS" dirty="0" smtClean="0"/>
              <a:t>Višesmerna razmena iskustava ostvaruje se dinamičnom smenom tehnika grupnog rada, u paru, manja grupa, velika grupa.</a:t>
            </a:r>
          </a:p>
          <a:p>
            <a:r>
              <a:rPr lang="sr-Latn-CS" dirty="0" smtClean="0"/>
              <a:t>Na ekonomičan način svaki učesnik je upoznat sa doživljajem ili mišljenjem drugog učesnika, dovršava se prethodno započet proces uobličavanja doživljaja.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</TotalTime>
  <Words>801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Lični doživljaj, razmena, elaboracija, obrada</vt:lpstr>
      <vt:lpstr>Osnovne pretpostavke radioničarskog rada</vt:lpstr>
      <vt:lpstr>4. Izazivanje doživljaja</vt:lpstr>
      <vt:lpstr>Kako znati?</vt:lpstr>
      <vt:lpstr>Vrste emocija uz doživljaje</vt:lpstr>
      <vt:lpstr>5. Uobličavanje doživljaja</vt:lpstr>
      <vt:lpstr>Prevođenje u simbolički sistem</vt:lpstr>
      <vt:lpstr>Svi simbolički sistemi</vt:lpstr>
      <vt:lpstr>6. Razmena</vt:lpstr>
      <vt:lpstr>Voditelj u razmeni</vt:lpstr>
      <vt:lpstr>Voditelj u razmeni</vt:lpstr>
      <vt:lpstr>7. Elaboracija i obrada</vt:lpstr>
    </vt:vector>
  </TitlesOfParts>
  <Company>Kral Dunaja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Lični doživljaj, razmena, elaboracija, obrada</dc:title>
  <dc:creator>Crni</dc:creator>
  <cp:lastModifiedBy>Crni</cp:lastModifiedBy>
  <cp:revision>5</cp:revision>
  <dcterms:created xsi:type="dcterms:W3CDTF">2012-03-24T15:03:14Z</dcterms:created>
  <dcterms:modified xsi:type="dcterms:W3CDTF">2012-03-24T15:50:14Z</dcterms:modified>
</cp:coreProperties>
</file>