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78"/>
  </p:notesMasterIdLst>
  <p:handoutMasterIdLst>
    <p:handoutMasterId r:id="rId79"/>
  </p:handoutMasterIdLst>
  <p:sldIdLst>
    <p:sldId id="256" r:id="rId2"/>
    <p:sldId id="257" r:id="rId3"/>
    <p:sldId id="259" r:id="rId4"/>
    <p:sldId id="258" r:id="rId5"/>
    <p:sldId id="260" r:id="rId6"/>
    <p:sldId id="263" r:id="rId7"/>
    <p:sldId id="265" r:id="rId8"/>
    <p:sldId id="266" r:id="rId9"/>
    <p:sldId id="270" r:id="rId10"/>
    <p:sldId id="275" r:id="rId11"/>
    <p:sldId id="276" r:id="rId12"/>
    <p:sldId id="282" r:id="rId13"/>
    <p:sldId id="283" r:id="rId14"/>
    <p:sldId id="286" r:id="rId15"/>
    <p:sldId id="289" r:id="rId16"/>
    <p:sldId id="291" r:id="rId17"/>
    <p:sldId id="292" r:id="rId18"/>
    <p:sldId id="293" r:id="rId19"/>
    <p:sldId id="297" r:id="rId20"/>
    <p:sldId id="301" r:id="rId21"/>
    <p:sldId id="304" r:id="rId22"/>
    <p:sldId id="307" r:id="rId23"/>
    <p:sldId id="312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7" r:id="rId36"/>
    <p:sldId id="328" r:id="rId37"/>
    <p:sldId id="329" r:id="rId38"/>
    <p:sldId id="330" r:id="rId39"/>
    <p:sldId id="331" r:id="rId40"/>
    <p:sldId id="332" r:id="rId41"/>
    <p:sldId id="333" r:id="rId42"/>
    <p:sldId id="334" r:id="rId43"/>
    <p:sldId id="335" r:id="rId44"/>
    <p:sldId id="336" r:id="rId45"/>
    <p:sldId id="337" r:id="rId46"/>
    <p:sldId id="338" r:id="rId47"/>
    <p:sldId id="339" r:id="rId48"/>
    <p:sldId id="340" r:id="rId49"/>
    <p:sldId id="341" r:id="rId50"/>
    <p:sldId id="342" r:id="rId51"/>
    <p:sldId id="343" r:id="rId52"/>
    <p:sldId id="344" r:id="rId53"/>
    <p:sldId id="345" r:id="rId54"/>
    <p:sldId id="346" r:id="rId55"/>
    <p:sldId id="347" r:id="rId56"/>
    <p:sldId id="348" r:id="rId57"/>
    <p:sldId id="349" r:id="rId58"/>
    <p:sldId id="350" r:id="rId59"/>
    <p:sldId id="351" r:id="rId60"/>
    <p:sldId id="352" r:id="rId61"/>
    <p:sldId id="353" r:id="rId62"/>
    <p:sldId id="354" r:id="rId63"/>
    <p:sldId id="355" r:id="rId64"/>
    <p:sldId id="356" r:id="rId65"/>
    <p:sldId id="357" r:id="rId66"/>
    <p:sldId id="358" r:id="rId67"/>
    <p:sldId id="359" r:id="rId68"/>
    <p:sldId id="360" r:id="rId69"/>
    <p:sldId id="361" r:id="rId70"/>
    <p:sldId id="362" r:id="rId71"/>
    <p:sldId id="363" r:id="rId72"/>
    <p:sldId id="364" r:id="rId73"/>
    <p:sldId id="365" r:id="rId74"/>
    <p:sldId id="366" r:id="rId75"/>
    <p:sldId id="367" r:id="rId76"/>
    <p:sldId id="368" r:id="rId7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156FA-8A31-4CDB-BA5B-64AAC0127C50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C035D-ED5C-4A2C-ADCD-18C02B83DF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D2ADE-676D-4CB2-A873-EF620798983D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5F318-6A84-4AE5-8338-583504A31C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5F318-6A84-4AE5-8338-583504A31C27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601526-60C4-460B-94E9-7D400712750B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6DAE-5AB0-4891-8223-D9B79ADB6D0B}" type="datetime1">
              <a:rPr lang="en-US" smtClean="0"/>
              <a:t>1/31/2011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43A47-7653-4021-ACF5-5060130D844B}" type="datetime1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11106-A1B1-4530-9536-F47C221A845B}" type="datetime1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0249-61F9-4D42-B2AF-FEFAC9A8893D}" type="datetime1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291B-FB6F-4E68-BF4D-3C4F46FB6946}" type="datetime1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8E894-D259-49C9-A573-3BFD4FC181AB}" type="datetime1">
              <a:rPr lang="en-US" smtClean="0"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8A9D0-D28A-45AE-B0D4-B4BCB0634834}" type="datetime1">
              <a:rPr lang="en-US" smtClean="0"/>
              <a:t>1/31/2011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AB8A-2411-4735-850F-40B7B7412E0F}" type="datetime1">
              <a:rPr lang="en-US" smtClean="0"/>
              <a:t>1/31/2011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C3DE-9C94-4823-AE65-DC033F7CDD47}" type="datetime1">
              <a:rPr lang="en-US" smtClean="0"/>
              <a:t>1/31/2011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23BC6-E29A-4635-8DF4-AF25A9B68E62}" type="datetime1">
              <a:rPr lang="en-US" smtClean="0"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AD8C-CE14-421A-901C-92BB2953C010}" type="datetime1">
              <a:rPr lang="en-US" smtClean="0"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09266E-88F8-44DB-A771-5229E731F7E2}" type="datetime1">
              <a:rPr lang="en-US" smtClean="0"/>
              <a:t>1/31/2011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583418-332C-40A9-9F85-31D2025F21B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71462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/>
              <a:t> </a:t>
            </a:r>
            <a:r>
              <a:rPr lang="sr-Cyrl-CS" dirty="0" smtClean="0"/>
              <a:t>МЕТОДИКА НАСТАВЕ СРПСКОГ ЈЕЗИКА И КЊИЖЕВНОСТИ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4786322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 smtClean="0">
                <a:solidFill>
                  <a:schemeClr val="bg1"/>
                </a:solidFill>
              </a:rPr>
              <a:t>Доц. др Мара Кнежевић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 smtClean="0"/>
              <a:t>ПРЕДМЕТ МЕТОДИКЕ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i="1" dirty="0" smtClean="0"/>
              <a:t>Основни предмет проучавања ове методике јесте настава српског језика и књижевности и њено унапређивање. </a:t>
            </a:r>
          </a:p>
          <a:p>
            <a:pPr algn="just"/>
            <a:r>
              <a:rPr lang="sr-Cyrl-CS" dirty="0" smtClean="0"/>
              <a:t>Да би се наставом српског језика и књижевности остварио циљ и задаци који јој се постављају, при изучавању градива морају се поштовати </a:t>
            </a:r>
            <a:r>
              <a:rPr lang="sr-Cyrl-CS" b="1" i="1" dirty="0" smtClean="0"/>
              <a:t>дидактички принципи </a:t>
            </a:r>
            <a:r>
              <a:rPr lang="sr-Cyrl-CS" dirty="0" smtClean="0"/>
              <a:t>на којима ова настава почива.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600" dirty="0" smtClean="0"/>
              <a:t>НАСТАВНО ГРАДИВО - ПЛАН И ПРОГРАМ</a:t>
            </a:r>
            <a:r>
              <a:rPr lang="x-none" sz="360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CS" u="sng" dirty="0" smtClean="0"/>
              <a:t>Наставно градиво</a:t>
            </a:r>
            <a:r>
              <a:rPr lang="sr-Cyrl-CS" dirty="0" smtClean="0"/>
              <a:t> је један од глобалних чинилаца. Потребно је одредити у ком разреду и са коликим бројем часова ће се недељно, односно годишње то градиво изучавати, што се чини </a:t>
            </a:r>
            <a:r>
              <a:rPr lang="sr-Cyrl-CS" u="sng" dirty="0" smtClean="0"/>
              <a:t>наставним планом</a:t>
            </a:r>
            <a:r>
              <a:rPr lang="sr-Cyrl-CS" dirty="0" smtClean="0"/>
              <a:t>.</a:t>
            </a:r>
          </a:p>
          <a:p>
            <a:pPr algn="just"/>
            <a:r>
              <a:rPr lang="sr-Cyrl-CS" dirty="0" smtClean="0"/>
              <a:t>Потребно за сваки разред конкретизовати садржаје грађе, њен обим и дужину до које се може ићи при њеном изучавању са одређеним узрастом, што се одређује </a:t>
            </a:r>
            <a:r>
              <a:rPr lang="sr-Cyrl-CS" u="sng" dirty="0" smtClean="0"/>
              <a:t>наставним програмом</a:t>
            </a:r>
            <a:r>
              <a:rPr lang="sr-Cyrl-CS" dirty="0" smtClean="0"/>
              <a:t>. </a:t>
            </a:r>
          </a:p>
          <a:p>
            <a:pPr algn="just"/>
            <a:r>
              <a:rPr lang="sr-Cyrl-CS" dirty="0" smtClean="0"/>
              <a:t>Наставни план и програм доносе надлежне државне институције, то су то државни документи које ни школе ни наставници  не могу мењати.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5153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sz="3200" dirty="0" smtClean="0"/>
              <a:t>МЕТОДИКА НАСТАВЕ СРПСКОГ ЈЕЗИКА И КЊИЖЕВНОСТИ И НАУКА О ЈЕЗИКУ И КЊИЖЕВНОСТИ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51996"/>
          </a:xfrm>
        </p:spPr>
        <p:txBody>
          <a:bodyPr/>
          <a:lstStyle/>
          <a:p>
            <a:pPr algn="just"/>
            <a:r>
              <a:rPr lang="sr-Cyrl-CS" dirty="0" smtClean="0"/>
              <a:t>Међу кореспондирајућим наукама са методиком у најдиректнијој вези стоје, са једне стране, педагогија и психологија, а са друге, наука о језику и наука књижевности. </a:t>
            </a:r>
          </a:p>
          <a:p>
            <a:pPr algn="just"/>
            <a:r>
              <a:rPr lang="sr-Cyrl-CS" dirty="0" smtClean="0"/>
              <a:t>Методика оспособљава наставника да уме да води ученика до сазнавања истина које је наука о језику, односно наука о књижевности утврдила на начин који обезбеђује да те истине делују на формирање ученикове личности.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600" dirty="0" smtClean="0"/>
              <a:t>ЗАДАЦИ НАСТАВЕ – ЗАДАЦИ НАУКЕ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CS" dirty="0" smtClean="0"/>
              <a:t>Наставник има пред собом и друге задатке које научник нема. </a:t>
            </a:r>
          </a:p>
          <a:p>
            <a:pPr algn="just"/>
            <a:r>
              <a:rPr lang="sr-Cyrl-CS" dirty="0" smtClean="0"/>
              <a:t>Он ученику омогућује да сазна оно што је у науци познато и утврђено, али сазнавање сваке научне истине налази свог одјека у учениковој свести и делује на развој његових интелектуалних и моралних особина. </a:t>
            </a:r>
          </a:p>
          <a:p>
            <a:pPr algn="just"/>
            <a:r>
              <a:rPr lang="sr-Cyrl-CS" dirty="0" smtClean="0"/>
              <a:t>Да би се наставом српског језика и књижевности остварио циљ и задаци који јој се постављају, при изучавању градива морају се поштовати </a:t>
            </a:r>
            <a:r>
              <a:rPr lang="sr-Cyrl-CS" b="1" i="1" dirty="0" smtClean="0"/>
              <a:t>дидактички принципи </a:t>
            </a:r>
            <a:r>
              <a:rPr lang="sr-Cyrl-CS" dirty="0" smtClean="0"/>
              <a:t>на којима ова настава почива.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sz="3600" dirty="0" smtClean="0"/>
              <a:t>КРАТАК ПРЕГЛЕД РАЗВОЈА МЕТОДИКЕ НАСТАВЕ СРПСКОГ ЈЕЗИКА И КЊИЖЕВНОСТИ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309120"/>
          </a:xfrm>
        </p:spPr>
        <p:txBody>
          <a:bodyPr/>
          <a:lstStyle/>
          <a:p>
            <a:pPr algn="just"/>
            <a:r>
              <a:rPr lang="sr-Cyrl-CS" dirty="0" smtClean="0"/>
              <a:t>Методику наставе српског језика и књижевности засновали су наши еминентни стручњаци за језик и књижевност: Богдан Поповић, Александар </a:t>
            </a:r>
            <a:r>
              <a:rPr lang="sr-Cyrl-CS" dirty="0" smtClean="0"/>
              <a:t>Белић, </a:t>
            </a:r>
            <a:r>
              <a:rPr lang="sr-Cyrl-CS" dirty="0" smtClean="0"/>
              <a:t>Драгиша Живковић, Милија Николић, Павле Илић. </a:t>
            </a:r>
          </a:p>
          <a:p>
            <a:pPr algn="just"/>
            <a:r>
              <a:rPr lang="sr-Cyrl-CS" dirty="0" smtClean="0"/>
              <a:t>Савремена настава књижевности у потпуној је сагласности са мишљењем Богдана Поповића да је основна улога наставника “</a:t>
            </a:r>
            <a:r>
              <a:rPr lang="sr-Cyrl-CS" i="1" dirty="0" smtClean="0"/>
              <a:t>да развија на првом месту самосталност суда код свог ученика”.</a:t>
            </a:r>
            <a:endParaRPr lang="en-US" i="1" dirty="0" smtClean="0"/>
          </a:p>
          <a:p>
            <a:pPr algn="just"/>
            <a:endParaRPr lang="sr-Cyrl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600" dirty="0" smtClean="0"/>
              <a:t>БЕЛИЋ, ЖИВКОВИЋ, НИКОЛИЋ, ИЛИЋ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CS" dirty="0" smtClean="0"/>
              <a:t>Александар Белић је ударио темељ функционалним поступцима у савременој настави језика.</a:t>
            </a:r>
            <a:endParaRPr lang="en-US" dirty="0" smtClean="0"/>
          </a:p>
          <a:p>
            <a:pPr algn="just"/>
            <a:r>
              <a:rPr lang="sr-Cyrl-CS" dirty="0" smtClean="0"/>
              <a:t>Драгиша Живковић се бавио питањем ваљаног припремања наставног подмлатка за ову наставу и тражио његово осавремењавање, а бавио се и питањима наставе књижевности у средњој школи. </a:t>
            </a:r>
          </a:p>
          <a:p>
            <a:pPr algn="just"/>
            <a:r>
              <a:rPr lang="sr-Cyrl-CS" dirty="0" smtClean="0"/>
              <a:t>Методичке књиге Милије Николића и Павла Илића појавиле су се као синтеза свега што је на српском језику урађено на овој науци и што је наставна пракса потврдила као ваљане вредности.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600" dirty="0" smtClean="0"/>
              <a:t>ПРИНЦИПИ НАСТАВЕ СРПСКОГ ЈЕЗИКА И КЊИЖЕВНОСТИ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sz="3200" dirty="0" smtClean="0"/>
              <a:t>Да би се наставом српског језика и књижевности успешно остварили циљ и задаци који пред њом стоје, она мора да се заснива на општим теоријским основама или начелима свога организовања и извођења. Та начела се називају </a:t>
            </a:r>
            <a:r>
              <a:rPr lang="sr-Cyrl-CS" sz="3200" b="1" i="1" dirty="0" smtClean="0"/>
              <a:t>наставни или дидактички </a:t>
            </a:r>
            <a:r>
              <a:rPr lang="sr-Cyrl-CS" b="1" i="1" dirty="0" smtClean="0"/>
              <a:t>принципи</a:t>
            </a:r>
            <a:r>
              <a:rPr lang="sr-Cyrl-C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algn="ctr"/>
            <a:r>
              <a:rPr lang="sr-Cyrl-CS" dirty="0" smtClean="0"/>
              <a:t>ПРИНЦИП НАУЧНОСТИ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dirty="0" smtClean="0"/>
              <a:t>Принцип научности захтева да градиво које ученици у настави српског језика и књижевности изучавају буде тумачено у складу са науком о језику и науком о књижевности.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 smtClean="0"/>
              <a:t>ПРИНЦИП ПРИМЕРЕНОСТИ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dirty="0" smtClean="0"/>
              <a:t>Суштински захтев овога принципа јесте да ученичке могућности не треба ни прецењивати ни потцењивати, већ да градиво и њихов узраст треба у што већој мери ускладити. </a:t>
            </a:r>
          </a:p>
          <a:p>
            <a:pPr algn="just"/>
            <a:r>
              <a:rPr lang="sr-Cyrl-CS" dirty="0" smtClean="0"/>
              <a:t>Проблем је, дакле, у  одмеравању ученичких могућности и обима и интензитета градива које им се намењује.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 smtClean="0"/>
              <a:t>ПРИНЦИП ОЧИГЛЕДНОСТИ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dirty="0" smtClean="0"/>
              <a:t>Овај принцип има широку примену у свим подручјима наставе овог предмета. Већ почетно читање и писање захтева да се </a:t>
            </a:r>
            <a:r>
              <a:rPr lang="sr-Cyrl-CS" i="1" dirty="0" smtClean="0"/>
              <a:t>чује</a:t>
            </a:r>
            <a:r>
              <a:rPr lang="sr-Cyrl-CS" dirty="0" smtClean="0"/>
              <a:t> како треба читати, да се </a:t>
            </a:r>
            <a:r>
              <a:rPr lang="sr-Cyrl-CS" i="1" dirty="0" smtClean="0"/>
              <a:t>види</a:t>
            </a:r>
            <a:r>
              <a:rPr lang="sr-Cyrl-CS" dirty="0" smtClean="0"/>
              <a:t> како треба писати.  </a:t>
            </a:r>
          </a:p>
          <a:p>
            <a:pPr algn="just"/>
            <a:r>
              <a:rPr lang="sr-Cyrl-CS" dirty="0" smtClean="0"/>
              <a:t>Кад су у питању писци и њихова дела, очигледност може бити разноврсна. Портрети писаца, куће у којима су рођени, у којима су живели и стварали и значајни детаљи из њиховог живота често су представљени делима ликовне уметности.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sr-Cyrl-CS" dirty="0" smtClean="0"/>
              <a:t> 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sr-Cyrl-CS" sz="3600" dirty="0" smtClean="0"/>
              <a:t> </a:t>
            </a:r>
            <a:r>
              <a:rPr lang="sr-Cyrl-CS" sz="3200" dirty="0" smtClean="0"/>
              <a:t>ЗАДАЦИ НАСТАВЕ СРПСКОГ ЈЕЗИКА И КЊИЖЕВНОСТИ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sr-Cyrl-CS" sz="8000" b="1" dirty="0" smtClean="0"/>
              <a:t> </a:t>
            </a:r>
          </a:p>
          <a:p>
            <a:pPr algn="just"/>
            <a:r>
              <a:rPr lang="sr-Cyrl-CS" sz="8000" dirty="0" smtClean="0"/>
              <a:t>Да се ученици оспособе за изражајно читање, читање у себи, логичко и критичко схватање прочитаног </a:t>
            </a:r>
            <a:r>
              <a:rPr lang="sr-Cyrl-CS" sz="8000" dirty="0" smtClean="0"/>
              <a:t>текста,</a:t>
            </a:r>
            <a:endParaRPr lang="sr-Cyrl-CS" sz="8000" dirty="0" smtClean="0"/>
          </a:p>
          <a:p>
            <a:pPr algn="just"/>
            <a:r>
              <a:rPr lang="sr-Cyrl-CS" sz="8000" dirty="0" smtClean="0"/>
              <a:t>Да поступно и систематично упознају граматику и правопис српског </a:t>
            </a:r>
            <a:r>
              <a:rPr lang="sr-Cyrl-CS" sz="8000" dirty="0" smtClean="0"/>
              <a:t>језика,</a:t>
            </a:r>
            <a:endParaRPr lang="sr-Cyrl-CS" sz="8000" dirty="0" smtClean="0"/>
          </a:p>
          <a:p>
            <a:pPr algn="just"/>
            <a:r>
              <a:rPr lang="sr-Cyrl-CS" sz="8000" dirty="0" smtClean="0"/>
              <a:t>Да се успешно служе књижевним </a:t>
            </a:r>
            <a:r>
              <a:rPr lang="sr-Cyrl-CS" sz="8000" dirty="0" smtClean="0"/>
              <a:t>језиком,</a:t>
            </a:r>
            <a:endParaRPr lang="sr-Cyrl-CS" sz="8000" dirty="0" smtClean="0"/>
          </a:p>
          <a:p>
            <a:pPr algn="just"/>
            <a:r>
              <a:rPr lang="sr-Cyrl-CS" sz="8000" dirty="0" smtClean="0"/>
              <a:t>Да  развијају смисао и способност за правилно усмено и писмено изражавање,  </a:t>
            </a:r>
          </a:p>
          <a:p>
            <a:pPr algn="just"/>
            <a:r>
              <a:rPr lang="sr-Cyrl-CS" sz="8000" dirty="0" smtClean="0"/>
              <a:t>Да се оспособе за  доживљавање, разумевање, тумачење и оцењивање књижевних дела,  </a:t>
            </a:r>
          </a:p>
          <a:p>
            <a:pPr algn="just"/>
            <a:r>
              <a:rPr lang="sr-Cyrl-CS" sz="8000" dirty="0" smtClean="0"/>
              <a:t>Да развију потребу за књигом и способност да се њоме самостално служе,   </a:t>
            </a:r>
          </a:p>
          <a:p>
            <a:pPr algn="just"/>
            <a:r>
              <a:rPr lang="sr-Cyrl-CS" sz="8000" dirty="0" smtClean="0"/>
              <a:t>Да усвоје основне теоријске појмове из књижевне, позоришне и филмске уметности</a:t>
            </a:r>
            <a:r>
              <a:rPr lang="en-US" sz="8000" dirty="0" smtClean="0"/>
              <a:t>.</a:t>
            </a:r>
            <a:endParaRPr lang="sr-Cyrl-CS" sz="8000" dirty="0" smtClean="0"/>
          </a:p>
          <a:p>
            <a:pPr algn="just">
              <a:buNone/>
            </a:pPr>
            <a:endParaRPr lang="sr-Cyrl-CS" sz="8000" dirty="0" smtClean="0"/>
          </a:p>
          <a:p>
            <a:endParaRPr lang="en-US" sz="8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/>
              <a:t>ПРИНЦИП СВЕСНЕ АКТИВНОСТИ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CS" dirty="0" smtClean="0"/>
              <a:t>Сва знања, умења и навике које ученик стекне у настави српског језика и књижевности треба да су плод његовог сопственог интензивног духовног ангажовања у тој настави. </a:t>
            </a:r>
          </a:p>
          <a:p>
            <a:pPr algn="just"/>
            <a:r>
              <a:rPr lang="sr-Cyrl-CS" dirty="0" smtClean="0"/>
              <a:t>Знања, умења и навике имају вредност само ако су стечени уз сопствену умну активност ученика. То подразумева ангажовање укупних ученичких менталних способности у процес изучавања наставне грађе. У таквој настави ученику се знања не дају, већ их он усваја, јер он, под руководством наставника, запажа, мисли, закључује, примењује.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600" dirty="0" smtClean="0"/>
              <a:t>ПРИНЦИП СИСТЕМАТИЧНОСТИ И ПОСТУПНОСТИ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CS" dirty="0" smtClean="0"/>
              <a:t>Систематично изучавање градива из овога предмета обезбеђује се најпре наставим </a:t>
            </a:r>
            <a:r>
              <a:rPr lang="sr-Cyrl-CS" i="1" dirty="0" smtClean="0"/>
              <a:t>планом</a:t>
            </a:r>
            <a:r>
              <a:rPr lang="sr-Cyrl-CS" dirty="0" smtClean="0"/>
              <a:t> (одређује се временски оквир за грађу по разредима) и </a:t>
            </a:r>
            <a:r>
              <a:rPr lang="sr-Cyrl-CS" i="1" dirty="0" smtClean="0"/>
              <a:t>програмом </a:t>
            </a:r>
            <a:r>
              <a:rPr lang="sr-Cyrl-CS" dirty="0" smtClean="0"/>
              <a:t>(одређује се коју грађу и у ком обиму и интензитету одређени узраст треба да изучава). </a:t>
            </a:r>
          </a:p>
          <a:p>
            <a:pPr algn="just"/>
            <a:r>
              <a:rPr lang="sr-Cyrl-CS" dirty="0" smtClean="0"/>
              <a:t>Поступност се заснива на четири у дидактици добро позната захтева, формулисана у контрасним паровима: </a:t>
            </a:r>
            <a:r>
              <a:rPr lang="sr-Cyrl-CS" i="1" dirty="0" smtClean="0"/>
              <a:t>од ближег ка даљем, од једноставнијег ка сложенијем, од лакшег ка тежем, од познатог ка непознатом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 smtClean="0"/>
              <a:t>ПРИНЦИП ЕКОНОМИЧНОСТИ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Начело економичности подразумева најрационалнији утрошак времена и ученичких умних снага при савладавању градива. </a:t>
            </a:r>
          </a:p>
          <a:p>
            <a:r>
              <a:rPr lang="sr-Cyrl-CS" dirty="0" smtClean="0"/>
              <a:t>Остваривање начела економичности у највећој  мери, као и остваривање свих других дидактичких начела, зависи од способности  </a:t>
            </a:r>
            <a:r>
              <a:rPr lang="sr-Cyrl-CS" dirty="0" smtClean="0"/>
              <a:t>наставника.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600" dirty="0" smtClean="0"/>
              <a:t>ПРИНЦИП ТРАЈНОСТИ ЗНАЊА, ВЕШТИНА И НАВИКА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dirty="0" smtClean="0"/>
              <a:t>Настава српског језика и књижевности има за </a:t>
            </a:r>
            <a:r>
              <a:rPr lang="sr-Cyrl-CS" dirty="0" smtClean="0"/>
              <a:t>циљ:</a:t>
            </a:r>
          </a:p>
          <a:p>
            <a:pPr algn="just"/>
            <a:r>
              <a:rPr lang="sr-Cyrl-CS" dirty="0" smtClean="0"/>
              <a:t> </a:t>
            </a:r>
            <a:r>
              <a:rPr lang="sr-Cyrl-CS" dirty="0" smtClean="0"/>
              <a:t>да ученици у њој усвоје програмом предвиђени обим </a:t>
            </a:r>
            <a:r>
              <a:rPr lang="sr-Cyrl-CS" dirty="0" smtClean="0"/>
              <a:t>знања,</a:t>
            </a:r>
            <a:endParaRPr lang="sr-Cyrl-CS" dirty="0" smtClean="0"/>
          </a:p>
          <a:p>
            <a:pPr algn="just"/>
            <a:r>
              <a:rPr lang="sr-Cyrl-CS" dirty="0" smtClean="0"/>
              <a:t> да се при том развијају њихове бројне психичке способности и моралне </a:t>
            </a:r>
            <a:r>
              <a:rPr lang="sr-Cyrl-CS" dirty="0" smtClean="0"/>
              <a:t>особине,</a:t>
            </a:r>
            <a:endParaRPr lang="sr-Cyrl-CS" dirty="0" smtClean="0"/>
          </a:p>
          <a:p>
            <a:pPr algn="just"/>
            <a:r>
              <a:rPr lang="sr-Cyrl-CS" dirty="0" smtClean="0"/>
              <a:t>да стекну корисне вештине и навике које им омогућују успешнија савладавања нових садржаја из језика и књижевности и примену знања и способности у </a:t>
            </a:r>
            <a:r>
              <a:rPr lang="sr-Cyrl-CS" dirty="0" smtClean="0"/>
              <a:t>пракси.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4000" dirty="0" smtClean="0"/>
              <a:t>ПРИНЦИП  УСЛОВНОСТИ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24294"/>
          </a:xfrm>
        </p:spPr>
        <p:txBody>
          <a:bodyPr>
            <a:normAutofit/>
          </a:bodyPr>
          <a:lstStyle/>
          <a:p>
            <a:pPr algn="just"/>
            <a:r>
              <a:rPr lang="sr-Cyrl-CS" dirty="0" smtClean="0"/>
              <a:t>Облике рада и </a:t>
            </a:r>
            <a:r>
              <a:rPr lang="sr-Cyrl-CS" dirty="0" smtClean="0"/>
              <a:t>употребу сваког наставног средства треба ускладити са конкретним условима и конкретним ситуацијама.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ПОЈАМ МЕТОДЕ</a:t>
            </a:r>
            <a:endParaRPr lang="en-US" sz="3200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60998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sr-Cyrl-CS" b="1" dirty="0" smtClean="0"/>
              <a:t>Наставне методе </a:t>
            </a:r>
            <a:r>
              <a:rPr lang="sr-Cyrl-CS" dirty="0" smtClean="0"/>
              <a:t>су путеви и начини којима се , уз активност и наставника и ученика, најуспешније стичу знања, умења и навике и формира ученикова личност.</a:t>
            </a:r>
          </a:p>
          <a:p>
            <a:pPr algn="just" eaLnBrk="1" hangingPunct="1">
              <a:buFont typeface="Wingdings 2" pitchFamily="18" charset="2"/>
              <a:buNone/>
            </a:pPr>
            <a:endParaRPr lang="sr-Cyrl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ПОДЕЛА МЕТОДА</a:t>
            </a:r>
            <a:endParaRPr lang="en-US" sz="3200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28625" y="2214554"/>
            <a:ext cx="8229600" cy="427990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sr-Cyrl-CS" dirty="0" smtClean="0"/>
              <a:t>У Методици српског језика и књижевности као </a:t>
            </a:r>
            <a:r>
              <a:rPr lang="sr-Cyrl-CS" dirty="0" smtClean="0"/>
              <a:t>основне методе, могу се </a:t>
            </a:r>
            <a:r>
              <a:rPr lang="sr-Cyrl-CS" dirty="0" smtClean="0"/>
              <a:t>установити: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sr-Cyrl-CS" b="1" dirty="0" smtClean="0"/>
              <a:t>монолошка</a:t>
            </a:r>
            <a:r>
              <a:rPr lang="sr-Cyrl-CS" b="1" dirty="0" smtClean="0"/>
              <a:t>, </a:t>
            </a:r>
            <a:endParaRPr lang="sr-Cyrl-CS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sr-Cyrl-CS" b="1" dirty="0" smtClean="0"/>
              <a:t>дијалошка</a:t>
            </a:r>
            <a:r>
              <a:rPr lang="sr-Cyrl-CS" b="1" dirty="0" smtClean="0"/>
              <a:t>, </a:t>
            </a:r>
            <a:endParaRPr lang="sr-Cyrl-CS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sr-Cyrl-CS" b="1" dirty="0" smtClean="0"/>
              <a:t>текст-метода </a:t>
            </a:r>
            <a:r>
              <a:rPr lang="sr-Cyrl-CS" b="1" dirty="0" smtClean="0"/>
              <a:t>и </a:t>
            </a:r>
            <a:endParaRPr lang="sr-Cyrl-CS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sr-Cyrl-CS" b="1" dirty="0" smtClean="0"/>
              <a:t>метода </a:t>
            </a:r>
            <a:r>
              <a:rPr lang="sr-Cyrl-CS" b="1" dirty="0" smtClean="0"/>
              <a:t>демонстрирања</a:t>
            </a:r>
            <a:r>
              <a:rPr lang="sr-Cyrl-CS" b="1" dirty="0" smtClean="0"/>
              <a:t>.</a:t>
            </a:r>
            <a:endParaRPr lang="sr-Cyrl-C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ПОДЕЛА НАСТАВНИХ МЕТОДА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5500687"/>
          </a:xfrm>
        </p:spPr>
        <p:txBody>
          <a:bodyPr>
            <a:normAutofit/>
          </a:bodyPr>
          <a:lstStyle/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sr-Cyrl-CS" dirty="0" smtClean="0"/>
              <a:t>Данас </a:t>
            </a:r>
            <a:r>
              <a:rPr lang="sr-Cyrl-CS" dirty="0" smtClean="0"/>
              <a:t>је у методици наставе овог предмета најприхваћенија к</a:t>
            </a:r>
            <a:r>
              <a:rPr lang="sr-Cyrl-CS" dirty="0" smtClean="0"/>
              <a:t>ласификација </a:t>
            </a:r>
            <a:r>
              <a:rPr lang="sr-Cyrl-CS" dirty="0" smtClean="0"/>
              <a:t>наставних </a:t>
            </a:r>
            <a:r>
              <a:rPr lang="sr-Cyrl-CS" dirty="0" smtClean="0"/>
              <a:t>метода Милије Николића. </a:t>
            </a:r>
            <a:endParaRPr lang="sr-Cyrl-CS" dirty="0" smtClean="0"/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sr-Cyrl-CS" dirty="0" smtClean="0"/>
              <a:t>У</a:t>
            </a:r>
            <a:r>
              <a:rPr lang="sr-Cyrl-CS" dirty="0" smtClean="0"/>
              <a:t> </a:t>
            </a:r>
            <a:r>
              <a:rPr lang="sr-Cyrl-CS" dirty="0" smtClean="0"/>
              <a:t>настави српског језика и књижевности примењују се следеће методе:</a:t>
            </a:r>
          </a:p>
          <a:p>
            <a:pPr marL="651510" indent="-51435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sr-Cyrl-CS" b="1" dirty="0" smtClean="0"/>
              <a:t>Монолошка</a:t>
            </a:r>
          </a:p>
          <a:p>
            <a:pPr marL="651510" indent="-51435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sr-Cyrl-CS" b="1" dirty="0" smtClean="0"/>
              <a:t>Дијалошка</a:t>
            </a:r>
          </a:p>
          <a:p>
            <a:pPr marL="651510" indent="-51435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sr-Cyrl-CS" b="1" dirty="0" smtClean="0"/>
              <a:t>Текст-метода</a:t>
            </a:r>
          </a:p>
          <a:p>
            <a:pPr marL="651510" indent="-51435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sr-Cyrl-CS" b="1" dirty="0" smtClean="0"/>
              <a:t>Метода демонстрирања</a:t>
            </a:r>
          </a:p>
          <a:p>
            <a:pPr marL="651510" indent="-51435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sr-Cyrl-CS" b="1" dirty="0" smtClean="0"/>
              <a:t>Метода реферисања</a:t>
            </a:r>
          </a:p>
          <a:p>
            <a:pPr marL="651510" indent="-51435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r>
              <a:rPr lang="sr-Cyrl-CS" b="1" dirty="0" smtClean="0"/>
              <a:t>Метода екскурзије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МОНОЛОШКА МЕТОДА</a:t>
            </a:r>
            <a:endParaRPr lang="en-US" sz="32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/>
            <a:r>
              <a:rPr lang="sr-Cyrl-CS" sz="2400" dirty="0" smtClean="0"/>
              <a:t>Ова метода се данас сматра класичном догматском, репродуктивном, међутим, када се користи у праве сврхе и на ваљан начин, монолошка метода је незаменљива и њоме се постижу врло високи васпитно-образовни ефекти</a:t>
            </a:r>
            <a:r>
              <a:rPr lang="sr-Cyrl-CS" sz="2400" dirty="0" smtClean="0"/>
              <a:t>.</a:t>
            </a:r>
          </a:p>
          <a:p>
            <a:pPr algn="just"/>
            <a:r>
              <a:rPr lang="sr-Cyrl-CS" sz="2400" dirty="0" smtClean="0"/>
              <a:t>Монолошка метода се користи када се ученицима дају информације о  о предметима и појавама о којима не могу да имају предзнања и кад год се то не може учинити другим методама.</a:t>
            </a:r>
            <a:endParaRPr lang="en-US" sz="2400" dirty="0" smtClean="0"/>
          </a:p>
          <a:p>
            <a:pPr algn="just"/>
            <a:r>
              <a:rPr lang="sr-Cyrl-CS" sz="2400" dirty="0" smtClean="0"/>
              <a:t>Ову наставна метода не треба да се користи континуирано свих 45 минута, колико траје редован школски час.</a:t>
            </a:r>
          </a:p>
          <a:p>
            <a:pPr algn="just"/>
            <a:r>
              <a:rPr lang="sr-Cyrl-CS" sz="2400" dirty="0" smtClean="0"/>
              <a:t>Ова наставна метода обавезно се допуњује неком другом наставном методом.</a:t>
            </a:r>
            <a:endParaRPr lang="en-US" sz="2400" dirty="0" smtClean="0"/>
          </a:p>
          <a:p>
            <a:pPr algn="just" eaLnBrk="1" hangingPunct="1"/>
            <a:endParaRPr lang="sr-Cyrl-C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ДИЈАЛОШКА МЕТОДА</a:t>
            </a:r>
            <a:endParaRPr lang="en-US" sz="3200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sr-Cyrl-CS" dirty="0" smtClean="0"/>
              <a:t>Дијалошка метода подразумева разговор између наставника и ученика о предметима и појавама које се </a:t>
            </a:r>
            <a:r>
              <a:rPr lang="sr-Cyrl-CS" dirty="0" smtClean="0"/>
              <a:t>изучавају.</a:t>
            </a:r>
          </a:p>
          <a:p>
            <a:r>
              <a:rPr lang="sr-Cyrl-CS" dirty="0" smtClean="0"/>
              <a:t>Дијалошка метода је веома стара метода. Познато је да се стари грчки филозоф Сократ користио овом методом како би дошао до научне истине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Дијалошка метода се користи при обради новог градива (када ученици имају предзнања о ономе што се изучава), при понављању градива, увежбавању и утврђивању и при проверавању знања ученика.</a:t>
            </a:r>
            <a:endParaRPr lang="en-US" dirty="0" smtClean="0"/>
          </a:p>
          <a:p>
            <a:r>
              <a:rPr lang="sr-Cyrl-CS" dirty="0" smtClean="0"/>
              <a:t>Питања која се постављају ученицима треба да буду примерена узрасту ученика, да буду одређена, једнострука, да нису сугестивна ни банална.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sr-Cyrl-CS" sz="4000" dirty="0" smtClean="0"/>
              <a:t>Задаци наставе српског језика и књижевности сконцентрисани су на оспособљавање ученика да правилно говоре, читају и пишу, да схватају и тумаче језичке и књижевне појаве, да стечена знања примењују у пракси.  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ТЕКСТ МЕТОДА</a:t>
            </a:r>
            <a:endParaRPr lang="en-US" sz="3200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dirty="0" smtClean="0"/>
              <a:t>Текст-метода  спада у групу метода којима се настава изводи путем језичког (писменог или усменог) комуницирања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Ова метода се најчешће користи у комбинацији са другим методама. Посебно је честа њена комбинација са дијалошком </a:t>
            </a:r>
            <a:r>
              <a:rPr lang="sr-Cyrl-CS" dirty="0" smtClean="0"/>
              <a:t>методом. 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ТИПОВИ ЧИТАЊА У НАСТАВИ</a:t>
            </a:r>
            <a:endParaRPr lang="en-US" sz="3200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sr-Cyrl-CS" dirty="0" smtClean="0"/>
              <a:t>Типови читања која се примењују у наставном раду на књижевном тексту су: </a:t>
            </a:r>
            <a:r>
              <a:rPr lang="sr-Cyrl-CS" i="1" dirty="0" smtClean="0"/>
              <a:t>индивидуална  (гласна и тиха)</a:t>
            </a:r>
            <a:r>
              <a:rPr lang="sr-Cyrl-CS" dirty="0" smtClean="0"/>
              <a:t> читања, </a:t>
            </a:r>
            <a:r>
              <a:rPr lang="sr-Cyrl-CS" i="1" dirty="0" smtClean="0"/>
              <a:t>почетно </a:t>
            </a:r>
            <a:r>
              <a:rPr lang="sr-Cyrl-CS" dirty="0" smtClean="0"/>
              <a:t>и </a:t>
            </a:r>
            <a:r>
              <a:rPr lang="sr-Cyrl-CS" i="1" dirty="0" smtClean="0"/>
              <a:t>логичко </a:t>
            </a:r>
            <a:r>
              <a:rPr lang="sr-Cyrl-CS" dirty="0" smtClean="0"/>
              <a:t>читање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Читање у настави може бити: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изражајно,</a:t>
            </a:r>
            <a:endParaRPr lang="sr-Cyrl-CS" dirty="0" smtClean="0"/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доживљајно,</a:t>
            </a:r>
            <a:endParaRPr lang="sr-Cyrl-CS" dirty="0" smtClean="0"/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интерпретативно,</a:t>
            </a:r>
            <a:endParaRPr lang="sr-Cyrl-CS" dirty="0" smtClean="0"/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усмерено </a:t>
            </a:r>
            <a:r>
              <a:rPr lang="sr-Cyrl-CS" dirty="0" smtClean="0"/>
              <a:t>истраживачко</a:t>
            </a:r>
            <a:r>
              <a:rPr lang="sr-Cyrl-CS" dirty="0" smtClean="0"/>
              <a:t> (читање у себи</a:t>
            </a:r>
            <a:r>
              <a:rPr lang="sr-Cyrl-CS" dirty="0" smtClean="0"/>
              <a:t>).</a:t>
            </a:r>
            <a:endParaRPr lang="sr-Cyrl-CS" dirty="0" smtClean="0"/>
          </a:p>
          <a:p>
            <a:pPr>
              <a:buNone/>
            </a:pPr>
            <a:endParaRPr lang="en-US" dirty="0" smtClean="0"/>
          </a:p>
          <a:p>
            <a:pPr algn="just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МЕТОДА ДЕМОНСТРИРАЊА</a:t>
            </a:r>
            <a:endParaRPr lang="en-US" sz="3200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sr-Cyrl-CS" dirty="0" smtClean="0"/>
              <a:t>Демонстрирање у настави подразумева показивање предмета, појава, радњи, процеса и покрета да би се ученици о њима што непосредније информисали. </a:t>
            </a:r>
            <a:endParaRPr lang="sr-Cyrl-CS" dirty="0" smtClean="0"/>
          </a:p>
          <a:p>
            <a:pPr algn="ctr">
              <a:buNone/>
            </a:pPr>
            <a:r>
              <a:rPr lang="sr-Cyrl-CS" sz="2800" b="1" dirty="0" smtClean="0">
                <a:solidFill>
                  <a:schemeClr val="tx2"/>
                </a:solidFill>
                <a:latin typeface="+mj-lt"/>
              </a:rPr>
              <a:t>МЕТОДА </a:t>
            </a:r>
            <a:r>
              <a:rPr lang="sr-Cyrl-CS" sz="2800" b="1" dirty="0" smtClean="0">
                <a:solidFill>
                  <a:schemeClr val="tx2"/>
                </a:solidFill>
                <a:latin typeface="+mj-lt"/>
              </a:rPr>
              <a:t>РЕФЕРИСАЊА</a:t>
            </a:r>
          </a:p>
          <a:p>
            <a:r>
              <a:rPr lang="sr-Cyrl-CS" dirty="0" smtClean="0"/>
              <a:t>Реферисање, као наставна метода, користи се у функцији тумачења наставног градива из језика и књижевности</a:t>
            </a:r>
            <a:r>
              <a:rPr lang="sr-Cyrl-CS" dirty="0" smtClean="0"/>
              <a:t>.</a:t>
            </a:r>
          </a:p>
          <a:p>
            <a:endParaRPr lang="sr-Cyrl-CS" dirty="0" smtClean="0"/>
          </a:p>
          <a:p>
            <a:r>
              <a:rPr lang="sr-Cyrl-CS" dirty="0" smtClean="0"/>
              <a:t>Екскурзија је сложена наставна метода јер подразумева одлазак на место на коме се налазе предмети изучавања.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378619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C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МЕТОДА ЕКСКУРЗИЈЕ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600" dirty="0" smtClean="0"/>
              <a:t>СИСТЕМИ НАСТАВЕ СРПСКОГ ЈЕЗИКА И КЊИЖЕВНОСТИ</a:t>
            </a:r>
            <a:endParaRPr lang="en-US" sz="3600" dirty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sr-Cyrl-CS" sz="2400" dirty="0" smtClean="0"/>
              <a:t>Настава српског језика и књижевности треба да оствари унапред одређене циљеве. Да би се ти циљеви остварили, настава се организује у</a:t>
            </a:r>
            <a:r>
              <a:rPr lang="sr-Cyrl-CS" sz="2400" dirty="0" smtClean="0"/>
              <a:t> </a:t>
            </a:r>
            <a:r>
              <a:rPr lang="sr-Cyrl-CS" sz="2400" b="1" dirty="0" smtClean="0"/>
              <a:t>системе</a:t>
            </a:r>
            <a:r>
              <a:rPr lang="sr-Cyrl-CS" sz="2400" dirty="0" smtClean="0"/>
              <a:t> подесне за остваривање постављеног </a:t>
            </a:r>
            <a:r>
              <a:rPr lang="sr-Cyrl-CS" sz="2400" dirty="0" smtClean="0"/>
              <a:t>циља</a:t>
            </a:r>
            <a:r>
              <a:rPr lang="sr-Cyrl-CS" sz="2400" dirty="0" smtClean="0"/>
              <a:t>:</a:t>
            </a:r>
            <a:endParaRPr lang="sr-Cyrl-CS" sz="24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sr-Cyrl-CS" sz="2400" dirty="0" smtClean="0"/>
              <a:t>Интерпретативно – аналитички </a:t>
            </a:r>
            <a:r>
              <a:rPr lang="sr-Cyrl-CS" sz="2400" dirty="0" smtClean="0"/>
              <a:t>систем,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CS" sz="2400" dirty="0" smtClean="0"/>
              <a:t>Проблемско – стваралачки </a:t>
            </a:r>
            <a:r>
              <a:rPr lang="sr-Cyrl-CS" sz="2400" dirty="0" smtClean="0"/>
              <a:t>систем,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CS" sz="2400" dirty="0" smtClean="0"/>
              <a:t>Корелацијско – интеграцијски </a:t>
            </a:r>
            <a:r>
              <a:rPr lang="sr-Cyrl-CS" sz="2400" dirty="0" smtClean="0"/>
              <a:t>систем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CS" sz="2400" dirty="0" smtClean="0"/>
              <a:t>Систем програмиране </a:t>
            </a:r>
            <a:r>
              <a:rPr lang="sr-Cyrl-CS" sz="2400" dirty="0" smtClean="0"/>
              <a:t>наставе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CS" sz="2400" dirty="0" smtClean="0"/>
              <a:t>Учење откривањем</a:t>
            </a:r>
            <a:r>
              <a:rPr lang="sr-Cyrl-CS" sz="2400" dirty="0" smtClean="0"/>
              <a:t>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600" dirty="0" smtClean="0"/>
              <a:t>ПРОБЛЕМСКО-СТВАРАЛАЧКИ СИСТЕМ</a:t>
            </a:r>
            <a:endParaRPr lang="en-US" sz="3600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sr-Cyrl-CS" dirty="0" smtClean="0"/>
              <a:t>П</a:t>
            </a:r>
            <a:r>
              <a:rPr lang="sr-Cyrl-CS" dirty="0" smtClean="0"/>
              <a:t>одразумева </a:t>
            </a:r>
            <a:r>
              <a:rPr lang="sr-Cyrl-CS" dirty="0" smtClean="0"/>
              <a:t>ученичко самостално решавање </a:t>
            </a:r>
            <a:r>
              <a:rPr lang="sr-Cyrl-CS" dirty="0" smtClean="0"/>
              <a:t>проблема.</a:t>
            </a:r>
          </a:p>
          <a:p>
            <a:pPr algn="just"/>
            <a:r>
              <a:rPr lang="sr-Cyrl-CS" dirty="0" smtClean="0"/>
              <a:t>Фазе часа организованом по овом систему су следеће:</a:t>
            </a:r>
          </a:p>
          <a:p>
            <a:pPr algn="just">
              <a:buFont typeface="Arial" charset="0"/>
              <a:buChar char="•"/>
            </a:pPr>
            <a:r>
              <a:rPr lang="sr-Cyrl-CS" dirty="0" smtClean="0"/>
              <a:t>стварање проблемске ситуације,</a:t>
            </a:r>
          </a:p>
          <a:p>
            <a:pPr algn="just">
              <a:buFont typeface="Arial" charset="0"/>
              <a:buChar char="•"/>
            </a:pPr>
            <a:r>
              <a:rPr lang="sr-Cyrl-CS" dirty="0" smtClean="0"/>
              <a:t>уочавање и дефинисање проблема,</a:t>
            </a:r>
            <a:endParaRPr lang="en-US" dirty="0" smtClean="0"/>
          </a:p>
          <a:p>
            <a:pPr algn="just">
              <a:buFont typeface="Arial" charset="0"/>
              <a:buChar char="•"/>
            </a:pPr>
            <a:r>
              <a:rPr lang="sr-Cyrl-CS" dirty="0" smtClean="0"/>
              <a:t>утврђивање начина његовог решавања,</a:t>
            </a:r>
          </a:p>
          <a:p>
            <a:pPr algn="just">
              <a:buFont typeface="Arial" charset="0"/>
              <a:buChar char="•"/>
            </a:pPr>
            <a:r>
              <a:rPr lang="sr-Cyrl-CS" dirty="0" smtClean="0"/>
              <a:t>рад на решавању,</a:t>
            </a:r>
          </a:p>
          <a:p>
            <a:pPr algn="just">
              <a:buFont typeface="Arial" charset="0"/>
              <a:buChar char="•"/>
            </a:pPr>
            <a:r>
              <a:rPr lang="sr-Cyrl-CS" dirty="0" smtClean="0"/>
              <a:t>корекције резултата тога рада до усвајања прихватљивог решења.</a:t>
            </a:r>
          </a:p>
          <a:p>
            <a:pPr eaLnBrk="1" hangingPunct="1"/>
            <a:endParaRPr lang="sr-Cyrl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4000" dirty="0" smtClean="0"/>
              <a:t>СИСТЕМ ПРОГРАМИРАНЕ НАСТАВЕ</a:t>
            </a:r>
            <a:endParaRPr lang="en-US" sz="4000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dirty="0" smtClean="0"/>
              <a:t>Програмирана настава се заснива на примени наставних алгоритама. </a:t>
            </a:r>
            <a:endParaRPr lang="sr-Cyrl-CS" dirty="0" smtClean="0"/>
          </a:p>
          <a:p>
            <a:r>
              <a:rPr lang="sr-Cyrl-CS" dirty="0" smtClean="0"/>
              <a:t>Када је у питању настава српског језика и књижевности, програмирана настава се најчешће употребљава при обради садржаја из језика, затим из теорије и историје књижевности, а најмање при интерпретацији књижевних текстова.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УЧЕЊЕ ОТКРИВАЊЕМ</a:t>
            </a:r>
            <a:endParaRPr lang="en-US" dirty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89120"/>
          </a:xfrm>
        </p:spPr>
        <p:txBody>
          <a:bodyPr>
            <a:normAutofit/>
          </a:bodyPr>
          <a:lstStyle/>
          <a:p>
            <a:pPr eaLnBrk="1" hangingPunct="1"/>
            <a:r>
              <a:rPr lang="sr-Cyrl-CS" sz="2400" dirty="0" smtClean="0"/>
              <a:t>Овај систем наставе означава посебно висок степен ученичке самосталности. </a:t>
            </a:r>
            <a:endParaRPr lang="sr-Cyrl-CS" sz="2400" dirty="0" smtClean="0"/>
          </a:p>
          <a:p>
            <a:r>
              <a:rPr lang="sr-Cyrl-CS" sz="2400" dirty="0" smtClean="0"/>
              <a:t>Учење откривањем често се примењује при анализи уметничких текстова. </a:t>
            </a:r>
            <a:endParaRPr lang="sr-Cyrl-CS" sz="2400" dirty="0" smtClean="0"/>
          </a:p>
          <a:p>
            <a:r>
              <a:rPr lang="sr-Cyrl-CS" sz="2400" dirty="0" smtClean="0"/>
              <a:t>Процес учења откривањем пролази кроз четири фазе</a:t>
            </a:r>
            <a:r>
              <a:rPr lang="sr-Cyrl-CS" sz="2400" dirty="0" smtClean="0"/>
              <a:t>:</a:t>
            </a:r>
          </a:p>
          <a:p>
            <a:pPr marL="651510" indent="-514350"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sr-Cyrl-CS" sz="2400" dirty="0" smtClean="0"/>
              <a:t>инструктивно-мотивациона </a:t>
            </a:r>
            <a:r>
              <a:rPr lang="sr-Cyrl-CS" sz="2400" dirty="0" smtClean="0"/>
              <a:t>фаза,</a:t>
            </a:r>
          </a:p>
          <a:p>
            <a:pPr marL="651510" indent="-514350"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sr-Cyrl-CS" sz="2400" dirty="0" smtClean="0"/>
              <a:t>оперативно-самообразовна фаза,</a:t>
            </a:r>
          </a:p>
          <a:p>
            <a:pPr marL="651510" indent="-514350"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sr-Cyrl-CS" sz="2400" dirty="0" smtClean="0"/>
              <a:t>фаза аутокорекције и аутоверификације,</a:t>
            </a:r>
          </a:p>
          <a:p>
            <a:pPr marL="651510" indent="-514350"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sr-Cyrl-CS" sz="2400" dirty="0" smtClean="0"/>
              <a:t>верификативно-апликативна фаза.</a:t>
            </a:r>
          </a:p>
          <a:p>
            <a:endParaRPr lang="en-US" sz="24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600" dirty="0" smtClean="0"/>
              <a:t>НАСТАВНА СРЕДСТВА, ПРОСТОРИЈЕ И ОПРЕМА</a:t>
            </a:r>
            <a:endParaRPr lang="en-US" sz="3600" dirty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sr-Cyrl-CS" sz="2400" dirty="0" smtClean="0"/>
              <a:t>Наставна средства, просторије и опрема за извођење наставе српског језика и књижевности чине материјалну основу те наставе. Они битно утичу на начин и квалитет организовања и извођења наставе</a:t>
            </a:r>
            <a:r>
              <a:rPr lang="sr-Cyrl-CS" sz="2400" dirty="0" smtClean="0"/>
              <a:t>.</a:t>
            </a:r>
          </a:p>
          <a:p>
            <a:pPr algn="just"/>
            <a:r>
              <a:rPr lang="sr-Cyrl-CS" sz="2400" dirty="0" smtClean="0"/>
              <a:t>Наставна средства могу бити: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Cyrl-CS" sz="2400" dirty="0" smtClean="0"/>
              <a:t> посредна (радио, телевизија, филм, звучна читанка)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Cyrl-CS" sz="2400" dirty="0" smtClean="0"/>
              <a:t>непосредна (уџбеници, приричници, наставни листићи, компјутер, графофолије).</a:t>
            </a:r>
            <a:endParaRPr lang="en-US" sz="2400" dirty="0" smtClean="0"/>
          </a:p>
          <a:p>
            <a:pPr algn="just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 bwMode="auto">
          <a:xfrm>
            <a:off x="357158" y="357166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sr-Cyrl-CS" sz="360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 Unicode MS" pitchFamily="34" charset="-128"/>
              </a:rPr>
              <a:t>ТИПОВИ НАСТАВНИХ ЧАСОВА</a:t>
            </a:r>
            <a:endParaRPr lang="en-US" sz="3600" dirty="0" smtClean="0">
              <a:ln>
                <a:noFill/>
              </a:ln>
              <a:solidFill>
                <a:schemeClr val="accent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62467" name="Rectangle 3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sr-Cyrl-CS" sz="2400" dirty="0" smtClean="0"/>
              <a:t>Према </a:t>
            </a:r>
            <a:r>
              <a:rPr lang="sr-Cyrl-CS" sz="2400" dirty="0" smtClean="0"/>
              <a:t>наставном подручју часови се деле </a:t>
            </a:r>
            <a:r>
              <a:rPr lang="sr-Cyrl-CS" sz="2400" dirty="0" smtClean="0"/>
              <a:t>на: 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sz="2400" dirty="0" smtClean="0"/>
              <a:t>часове </a:t>
            </a:r>
            <a:r>
              <a:rPr lang="sr-Cyrl-CS" sz="2400" dirty="0" smtClean="0"/>
              <a:t>језика (граматике), </a:t>
            </a:r>
            <a:endParaRPr lang="sr-Cyrl-C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r-Cyrl-CS" sz="2400" dirty="0" smtClean="0"/>
              <a:t>часове </a:t>
            </a:r>
            <a:r>
              <a:rPr lang="sr-Cyrl-CS" sz="2400" dirty="0" smtClean="0"/>
              <a:t>књижевности и </a:t>
            </a:r>
            <a:endParaRPr lang="sr-Cyrl-C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sr-Cyrl-CS" sz="2400" dirty="0" smtClean="0"/>
              <a:t>часове </a:t>
            </a:r>
            <a:r>
              <a:rPr lang="sr-Cyrl-CS" sz="2400" dirty="0" smtClean="0"/>
              <a:t>културе изражавања</a:t>
            </a:r>
            <a:r>
              <a:rPr lang="sr-Cyrl-CS" sz="2400" dirty="0" smtClean="0"/>
              <a:t>.</a:t>
            </a:r>
          </a:p>
          <a:p>
            <a:pPr marL="514350" indent="-514350">
              <a:buNone/>
            </a:pPr>
            <a:endParaRPr lang="sr-Cyrl-CS" sz="2400" i="1" dirty="0" smtClean="0"/>
          </a:p>
          <a:p>
            <a:r>
              <a:rPr lang="sr-Cyrl-CS" sz="2400" dirty="0" smtClean="0"/>
              <a:t>Према циљу и задацима који се на часовима желе постићи, часови могу бити:</a:t>
            </a:r>
          </a:p>
          <a:p>
            <a:pPr marL="457200" indent="-457200">
              <a:buFont typeface="+mj-lt"/>
              <a:buAutoNum type="arabicPeriod"/>
            </a:pPr>
            <a:r>
              <a:rPr lang="sr-Cyrl-CS" sz="2400" dirty="0" smtClean="0"/>
              <a:t>уводни,</a:t>
            </a:r>
            <a:endParaRPr lang="sr-Cyrl-C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sr-Cyrl-CS" sz="2400" dirty="0" smtClean="0"/>
              <a:t>закључни,</a:t>
            </a:r>
            <a:endParaRPr lang="sr-Cyrl-C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sr-Cyrl-CS" sz="2400" dirty="0" smtClean="0"/>
              <a:t>обраде </a:t>
            </a:r>
            <a:r>
              <a:rPr lang="sr-Cyrl-CS" sz="2400" dirty="0" smtClean="0"/>
              <a:t>новог градива,</a:t>
            </a:r>
            <a:endParaRPr lang="sr-Cyrl-C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sr-Cyrl-CS" sz="2400" dirty="0" smtClean="0"/>
              <a:t>обнављања, увежбавања и </a:t>
            </a:r>
            <a:r>
              <a:rPr lang="sr-Cyrl-CS" sz="2400" dirty="0" smtClean="0"/>
              <a:t>утврђивања,</a:t>
            </a:r>
            <a:endParaRPr lang="sr-Cyrl-C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sr-Cyrl-CS" sz="2400" dirty="0" smtClean="0"/>
              <a:t>проверавања и </a:t>
            </a:r>
            <a:r>
              <a:rPr lang="sr-Cyrl-CS" sz="2400" dirty="0" smtClean="0"/>
              <a:t>оцењивања,</a:t>
            </a:r>
            <a:endParaRPr lang="sr-Cyrl-C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sr-Cyrl-CS" sz="2400" dirty="0" smtClean="0"/>
              <a:t>комбиновани.</a:t>
            </a:r>
            <a:endParaRPr lang="en-US" sz="2400" dirty="0" smtClean="0"/>
          </a:p>
          <a:p>
            <a:pPr marL="514350" indent="-514350"/>
            <a:endParaRPr lang="en-US" sz="2400" i="1" dirty="0" smtClean="0">
              <a:latin typeface="Times New Roman" pitchFamily="18" charset="0"/>
            </a:endParaRPr>
          </a:p>
          <a:p>
            <a:pPr marL="514350" indent="-514350" eaLnBrk="1" hangingPunct="1">
              <a:buFont typeface="+mj-lt"/>
              <a:buAutoNum type="arabicPeriod"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2355F-2E71-4B01-9FE2-6898E0FAD36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ЦИЉЕВИ И ЗАДАЦИ НАСТАВЕ ПОЧЕТНОГ ЧИТАЊА И ПИСАЊА</a:t>
            </a:r>
            <a:endParaRPr lang="en-US" sz="32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785938"/>
            <a:ext cx="8340725" cy="436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sz="2400" smtClean="0"/>
              <a:t>У периоду почетног читања и писања ученик мора бити оспособљен да усвоји стандардни изговор гласова, речи и реченица. </a:t>
            </a:r>
            <a:endParaRPr lang="en-US" sz="2400" smtClean="0"/>
          </a:p>
          <a:p>
            <a:pPr eaLnBrk="1" hangingPunct="1">
              <a:buFontTx/>
              <a:buNone/>
            </a:pPr>
            <a:r>
              <a:rPr lang="sr-Cyrl-CS" sz="2400" smtClean="0"/>
              <a:t>Циљ почетног писања је да ученици науче правилно писање слова и њихово правилно повезивање у речи.</a:t>
            </a:r>
            <a:endParaRPr lang="en-US" sz="2400" smtClean="0"/>
          </a:p>
          <a:p>
            <a:pPr eaLnBrk="1" hangingPunct="1">
              <a:buFontTx/>
              <a:buNone/>
            </a:pPr>
            <a:r>
              <a:rPr lang="sr-Cyrl-CS" sz="2400" smtClean="0"/>
              <a:t>Циљеви и задаци су јасно одређени наставним плановима и програмима.</a:t>
            </a:r>
          </a:p>
          <a:p>
            <a:pPr eaLnBrk="1" hangingPunct="1"/>
            <a:endParaRPr lang="sr-Cyrl-C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200" dirty="0" smtClean="0"/>
              <a:t>СРПСКИ ЈЕЗИК– НАСТАВНИ ПРЕДМЕТ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CS" dirty="0" smtClean="0"/>
              <a:t>Када се говори о значају наставе српског језика и књижевности за формирање личности ученика,  мора се имати у виду и посебност места које овај предмет заузима у наставним плановима и укупној школској настави</a:t>
            </a:r>
            <a:r>
              <a:rPr lang="en-US" dirty="0" smtClean="0"/>
              <a:t>.</a:t>
            </a:r>
          </a:p>
          <a:p>
            <a:pPr algn="just"/>
            <a:r>
              <a:rPr lang="sr-Cyrl-CS" dirty="0" smtClean="0"/>
              <a:t> Српски језик и књижевност су у тим плановима посебан наставни предмет, али је то уједно и средство којим се изводи, мање-више, настава свих других предмета.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 ЗАДАЦИ НАСТАВЕ ПОЧЕТНОГ ЧИТАЊА И ПИСАЊА</a:t>
            </a:r>
            <a:endParaRPr lang="en-US" sz="32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29600" cy="4165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Задаци наставе почетног читања и писања су: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да ученици савладају вештину читања и писања</a:t>
            </a:r>
            <a:r>
              <a:rPr lang="en-US" sz="2400" smtClean="0"/>
              <a:t>,</a:t>
            </a:r>
            <a:endParaRPr lang="sr-Cyrl-C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да савладају технику читања и писања</a:t>
            </a:r>
            <a:r>
              <a:rPr lang="en-US" sz="2400" smtClean="0"/>
              <a:t>,</a:t>
            </a:r>
            <a:endParaRPr lang="sr-Cyrl-C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да разумеју оно што читају</a:t>
            </a:r>
            <a:r>
              <a:rPr lang="en-US" sz="2400" smtClean="0"/>
              <a:t>,</a:t>
            </a:r>
            <a:endParaRPr lang="sr-Cyrl-C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да обогаћују свој речник</a:t>
            </a:r>
            <a:r>
              <a:rPr lang="en-US" sz="2400" smtClean="0"/>
              <a:t>,</a:t>
            </a:r>
            <a:endParaRPr lang="sr-Cyrl-C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да стекну одређене навике везане за читање и служење књигом.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 ЧИТАЊЕ</a:t>
            </a:r>
            <a:endParaRPr lang="en-US" sz="32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sz="2400" smtClean="0"/>
              <a:t>Читање је визуелна активност у којој ученик одређене графичке знакове најпре успорено, а затим брже слива у једну целину која се зове реч, а потом речи у реченицу.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РЕДОСЛЕД УЧЕЊА СЛОВА</a:t>
            </a:r>
            <a:endParaRPr lang="en-US" sz="32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За добар избор редоследа обраде слова узимају се следећи критеријуми: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фонетска структура гласова,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графичка структура слова,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- фреквенција гласова и слова у језику,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читљивост слова,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наречје,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избор метода и поступака,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- избор писма.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ФОНЕТСКА СТРУКТУРА ГЛАСОВА</a:t>
            </a:r>
            <a:endParaRPr lang="en-US" sz="32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 eaLnBrk="1" hangingPunct="1"/>
            <a:r>
              <a:rPr lang="sr-Cyrl-CS" sz="2400" dirty="0" smtClean="0"/>
              <a:t>Принцип фонетске структуре значи да ћемо најпре читати гласове који се лакше изговарају. </a:t>
            </a:r>
          </a:p>
          <a:p>
            <a:pPr eaLnBrk="1" hangingPunct="1">
              <a:buFontTx/>
              <a:buNone/>
            </a:pPr>
            <a:endParaRPr lang="sr-Cyrl-CS" sz="2400" dirty="0" smtClean="0"/>
          </a:p>
          <a:p>
            <a:pPr algn="ctr" eaLnBrk="1" hangingPunct="1">
              <a:buFontTx/>
              <a:buNone/>
            </a:pPr>
            <a:r>
              <a:rPr lang="sr-Cyrl-CS" sz="2400" b="1" dirty="0" smtClean="0">
                <a:solidFill>
                  <a:schemeClr val="tx2"/>
                </a:solidFill>
              </a:rPr>
              <a:t>ГРАФИЧКА СТРУКТУРА </a:t>
            </a:r>
            <a:r>
              <a:rPr lang="sr-Cyrl-CS" sz="2400" b="1" dirty="0" smtClean="0">
                <a:solidFill>
                  <a:schemeClr val="tx2"/>
                </a:solidFill>
              </a:rPr>
              <a:t>СЛОВА</a:t>
            </a:r>
            <a:endParaRPr lang="sr-Cyrl-CS" sz="2400" dirty="0" smtClean="0"/>
          </a:p>
          <a:p>
            <a:pPr eaLnBrk="1" hangingPunct="1"/>
            <a:r>
              <a:rPr lang="sr-Cyrl-CS" sz="2400" dirty="0" smtClean="0"/>
              <a:t>Када је реч о графичкој структури, истиче се принцип графичке поступности, а то значи да се прво обрађују слова која су лакша за писање.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smtClean="0"/>
              <a:t>ФРЕКВЕНЦИЈА ГЛАСОВА И СЛОВА У ЈЕЗИКУ</a:t>
            </a:r>
            <a:endParaRPr lang="en-US" sz="32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smtClean="0"/>
              <a:t>Фреквенција појединих гласова и слова утиче на избор редоследа њихове обраде. </a:t>
            </a:r>
          </a:p>
          <a:p>
            <a:pPr eaLnBrk="1" hangingPunct="1"/>
            <a:endParaRPr lang="sr-Cyrl-CS" sz="2400" smtClean="0"/>
          </a:p>
          <a:p>
            <a:pPr eaLnBrk="1" hangingPunct="1"/>
            <a:r>
              <a:rPr lang="sr-Cyrl-CS" sz="2400" smtClean="0"/>
              <a:t>У почетку се узимају слова веће фреквенције, како би ученици могли да пишу што више значењем осмишљенијих речи.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ГРАФИЧКА СЛИЧНОСТ СЛОВА </a:t>
            </a:r>
            <a:endParaRPr lang="en-US" sz="32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428736"/>
            <a:ext cx="8329612" cy="47688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Cyrl-CS" sz="2400" dirty="0" smtClean="0"/>
          </a:p>
          <a:p>
            <a:pPr eaLnBrk="1" hangingPunct="1">
              <a:buFontTx/>
              <a:buNone/>
            </a:pPr>
            <a:r>
              <a:rPr lang="sr-Cyrl-CS" sz="2400" dirty="0" smtClean="0"/>
              <a:t>Графичка сличност слова такође може да послужи за утврђивање редоследа њихове обраде. </a:t>
            </a:r>
          </a:p>
          <a:p>
            <a:pPr eaLnBrk="1" hangingPunct="1">
              <a:buFontTx/>
              <a:buNone/>
            </a:pPr>
            <a:endParaRPr lang="sr-Cyrl-CS" sz="2800" dirty="0" smtClean="0"/>
          </a:p>
          <a:p>
            <a:pPr algn="ctr" eaLnBrk="1" hangingPunct="1">
              <a:buFontTx/>
              <a:buNone/>
            </a:pPr>
            <a:r>
              <a:rPr lang="sr-Cyrl-CS" sz="2800" dirty="0" smtClean="0">
                <a:solidFill>
                  <a:schemeClr val="tx2"/>
                </a:solidFill>
              </a:rPr>
              <a:t>ЧИТЉИВОСТ СЛОВА</a:t>
            </a:r>
          </a:p>
          <a:p>
            <a:pPr eaLnBrk="1" hangingPunct="1"/>
            <a:r>
              <a:rPr lang="sr-Cyrl-CS" sz="2400" dirty="0" smtClean="0"/>
              <a:t>Има слова која својим обликом делују једноставно и брзо се визуелно схватају, било да их посматрамо изоловано, било у оквиру одређене лексичке структуре.</a:t>
            </a:r>
            <a:endParaRPr lang="en-US" sz="24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ИЗБОР МЕТОДА И ПОСТУПАКА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r-Cyrl-CS" dirty="0" smtClean="0"/>
              <a:t>   </a:t>
            </a:r>
            <a:r>
              <a:rPr lang="sr-Cyrl-CS" sz="2400" dirty="0" smtClean="0"/>
              <a:t>Избор метода и поступака доприноси опредељењу наставника за одређени редослед учења слова. </a:t>
            </a:r>
          </a:p>
          <a:p>
            <a:pPr algn="ctr" eaLnBrk="1" hangingPunct="1">
              <a:buFontTx/>
              <a:buNone/>
            </a:pPr>
            <a:r>
              <a:rPr lang="sr-Cyrl-CS" sz="2800" dirty="0" smtClean="0"/>
              <a:t>   </a:t>
            </a:r>
            <a:r>
              <a:rPr lang="sr-Cyrl-CS" sz="2800" dirty="0" smtClean="0">
                <a:solidFill>
                  <a:schemeClr val="tx2"/>
                </a:solidFill>
              </a:rPr>
              <a:t>ИЗБОР ПИСМА</a:t>
            </a:r>
          </a:p>
          <a:p>
            <a:pPr eaLnBrk="1" hangingPunct="1">
              <a:buFontTx/>
              <a:buNone/>
            </a:pPr>
            <a:r>
              <a:rPr lang="sr-Cyrl-CS" dirty="0" smtClean="0"/>
              <a:t>   </a:t>
            </a:r>
            <a:r>
              <a:rPr lang="sr-Cyrl-CS" sz="2400" dirty="0" smtClean="0"/>
              <a:t>Избор писма је важан фактор за успостављање одређеног редоследа проучавања слова.</a:t>
            </a:r>
            <a:endParaRPr lang="en-US" sz="24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4000" smtClean="0"/>
              <a:t> </a:t>
            </a:r>
            <a:r>
              <a:rPr lang="sr-Cyrl-CS" sz="3200" smtClean="0"/>
              <a:t>ГОВОР НАСТАВНИКА</a:t>
            </a:r>
            <a:endParaRPr lang="en-US" sz="32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r-Cyrl-CS" smtClean="0"/>
              <a:t>   </a:t>
            </a:r>
            <a:r>
              <a:rPr lang="sr-Cyrl-CS" sz="2400" smtClean="0"/>
              <a:t>Учење читања и писања подразумева увођење ученика у културу говора. </a:t>
            </a:r>
          </a:p>
          <a:p>
            <a:pPr eaLnBrk="1" hangingPunct="1">
              <a:buFontTx/>
              <a:buNone/>
            </a:pPr>
            <a:r>
              <a:rPr lang="sr-Cyrl-CS" sz="2400" smtClean="0"/>
              <a:t> </a:t>
            </a:r>
          </a:p>
          <a:p>
            <a:pPr eaLnBrk="1" hangingPunct="1">
              <a:buFontTx/>
              <a:buNone/>
            </a:pPr>
            <a:r>
              <a:rPr lang="sr-Cyrl-CS" sz="2400" smtClean="0"/>
              <a:t>  Говор наставника мора бити узоран.</a:t>
            </a:r>
          </a:p>
          <a:p>
            <a:pPr eaLnBrk="1" hangingPunct="1">
              <a:buFontTx/>
              <a:buNone/>
            </a:pPr>
            <a:r>
              <a:rPr lang="sr-Cyrl-CS" sz="2400" smtClean="0"/>
              <a:t>   </a:t>
            </a:r>
          </a:p>
          <a:p>
            <a:pPr eaLnBrk="1" hangingPunct="1">
              <a:buFontTx/>
              <a:buNone/>
            </a:pPr>
            <a:r>
              <a:rPr lang="sr-Cyrl-CS" sz="2400" smtClean="0"/>
              <a:t>   Наставник мора да говори савременим књижевним језиком.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МЕТОДЕ И ПОСТУПЦИ У НАСТАВИ ПОЧЕТНОГ ЧИТАЊА И ПИСАЊА</a:t>
            </a:r>
            <a:endParaRPr lang="en-US" sz="32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857364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dirty="0" smtClean="0"/>
              <a:t>   </a:t>
            </a:r>
            <a:r>
              <a:rPr lang="sr-Cyrl-CS" sz="2400" dirty="0" smtClean="0"/>
              <a:t>Методе у настави почетног читања и писања деле се на: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sr-Cyrl-CS" sz="2400" dirty="0" smtClean="0"/>
              <a:t>    синтетичке, 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sr-Cyrl-CS" sz="2400" dirty="0" smtClean="0"/>
              <a:t>    аналитичке,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sr-Cyrl-CS" sz="2400" dirty="0" smtClean="0"/>
              <a:t>   </a:t>
            </a:r>
            <a:r>
              <a:rPr lang="en-US" sz="2400" dirty="0" smtClean="0"/>
              <a:t> </a:t>
            </a:r>
            <a:r>
              <a:rPr lang="sr-Cyrl-CS" sz="2400" dirty="0" smtClean="0"/>
              <a:t>аналитичко - синтетичке. 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smtClean="0"/>
              <a:t> </a:t>
            </a:r>
            <a:endParaRPr lang="en-US" sz="32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571480"/>
            <a:ext cx="8472487" cy="584041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sr-Cyrl-CS" sz="2400" b="1" dirty="0" smtClean="0"/>
          </a:p>
          <a:p>
            <a:pPr marL="609600" indent="-609600" eaLnBrk="1" hangingPunct="1">
              <a:buFontTx/>
              <a:buNone/>
            </a:pPr>
            <a:r>
              <a:rPr lang="sr-Cyrl-CS" sz="2400" b="1" dirty="0" smtClean="0"/>
              <a:t>Синтетичка метода </a:t>
            </a:r>
            <a:r>
              <a:rPr lang="sr-Cyrl-CS" sz="2400" dirty="0" smtClean="0"/>
              <a:t>подразумева да се полази од елемента језика (гласова,</a:t>
            </a:r>
            <a:r>
              <a:rPr lang="sr-Cyrl-CS" sz="2400" i="1" dirty="0" smtClean="0"/>
              <a:t> </a:t>
            </a:r>
            <a:r>
              <a:rPr lang="sr-Cyrl-CS" sz="2400" dirty="0" smtClean="0"/>
              <a:t>слова), па се њиховом синтезом долази до целине (речи, реченица, текста).</a:t>
            </a:r>
            <a:endParaRPr lang="en-US" sz="2400" dirty="0" smtClean="0"/>
          </a:p>
          <a:p>
            <a:pPr marL="609600" indent="-609600" eaLnBrk="1" hangingPunct="1">
              <a:buFontTx/>
              <a:buNone/>
            </a:pPr>
            <a:endParaRPr lang="sr-Cyrl-CS" sz="2400" b="1" dirty="0" smtClean="0"/>
          </a:p>
          <a:p>
            <a:pPr marL="609600" indent="-609600" eaLnBrk="1" hangingPunct="1">
              <a:buFontTx/>
              <a:buNone/>
            </a:pPr>
            <a:r>
              <a:rPr lang="sr-Cyrl-CS" sz="2400" b="1" dirty="0" smtClean="0"/>
              <a:t>Аналитичка метода</a:t>
            </a:r>
            <a:r>
              <a:rPr lang="sr-Cyrl-CS" sz="2400" dirty="0" smtClean="0"/>
              <a:t> подразумева да се полази језичке целине (текст, реченица, реч), па се њиховом анализом долази до елемената (глас, слово). </a:t>
            </a:r>
          </a:p>
          <a:p>
            <a:pPr marL="609600" indent="-609600" eaLnBrk="1" hangingPunct="1">
              <a:buFontTx/>
              <a:buNone/>
            </a:pPr>
            <a:endParaRPr lang="sr-Cyrl-CS" sz="2400" dirty="0" smtClean="0"/>
          </a:p>
          <a:p>
            <a:pPr marL="609600" indent="-609600" eaLnBrk="1" hangingPunct="1">
              <a:buFontTx/>
              <a:buNone/>
            </a:pPr>
            <a:r>
              <a:rPr lang="sr-Cyrl-CS" sz="2400" dirty="0" smtClean="0"/>
              <a:t>Процесу анализе и синтезе претходи формирање појмова глас, слово, реч, реченица, што се ради у претходним припремама за читање и писање.</a:t>
            </a:r>
            <a:endParaRPr lang="en-US" sz="2400" dirty="0" smtClean="0"/>
          </a:p>
          <a:p>
            <a:pPr marL="609600" indent="-609600" eaLnBrk="1" hangingPunct="1">
              <a:buFontTx/>
              <a:buNone/>
            </a:pPr>
            <a:endParaRPr lang="en-US" dirty="0" smtClean="0"/>
          </a:p>
          <a:p>
            <a:pPr marL="609600" indent="-609600" eaLnBrk="1" hangingPunct="1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ЗНАЧАЈ НАСТАВЕ СРПСКОГ ЈЕЗИКА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dirty="0" smtClean="0"/>
              <a:t>Настава теоријских предмета, својим највећим делом, почива на језичкој комуникацији, а у тој комуникацији може да учествује ученик који је оспособљен да правилно говори, чита, пише, схвата, тумачи и систематично излаже своје мисли.</a:t>
            </a:r>
          </a:p>
          <a:p>
            <a:pPr algn="just"/>
            <a:r>
              <a:rPr lang="sr-Cyrl-CS" dirty="0" smtClean="0"/>
              <a:t> У укупном резултату васпитно - образовног рада са учеником огледа се и вредност наставе српског језика и књижевности.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smtClean="0"/>
              <a:t>МЕТОДЕ И ПОСТУПЦИ У НАСТАВИ ПОЧЕТНОГ ЧИТАЊА И ПИСАЊА</a:t>
            </a:r>
            <a:endParaRPr lang="en-US" sz="3200" smtClean="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0" y="1916113"/>
            <a:ext cx="3600450" cy="46307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sr-Cyrl-CS" b="1"/>
              <a:t>Синтетичке методе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Метода срицања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Шчитавање (зглашавање)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Метода гласања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Слоговна метода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Метода природних гласова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Фонографска метода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Појмовна (фонетичка) метода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Фономимичка метода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Учење читања помоћу писања</a:t>
            </a:r>
            <a:endParaRPr lang="en-US"/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4356100" y="1700213"/>
            <a:ext cx="3671888" cy="201771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sr-Cyrl-CS" b="1"/>
              <a:t>Аналитичке методе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Метода текста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Метода нормалних реченица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Метода нормалних речи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Метода нормалних слогова</a:t>
            </a:r>
            <a:endParaRPr lang="en-US"/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4102100" y="4427538"/>
            <a:ext cx="5041900" cy="2430462"/>
          </a:xfrm>
          <a:prstGeom prst="rect">
            <a:avLst/>
          </a:prstGeom>
          <a:solidFill>
            <a:srgbClr val="F6D1A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sr-Cyrl-CS" b="1"/>
              <a:t>Аналитичко-синтетичке методе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sr-Cyrl-CS"/>
              <a:t>Гласовна аналитичко-синтетичка метода</a:t>
            </a:r>
          </a:p>
          <a:p>
            <a:pPr marL="342900" indent="-342900">
              <a:spcBef>
                <a:spcPct val="50000"/>
              </a:spcBef>
            </a:pPr>
            <a:r>
              <a:rPr lang="sr-Cyrl-CS"/>
              <a:t>Поступци обраде слова: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sr-Cyrl-CS"/>
              <a:t>Монографски поступак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sr-Cyrl-CS"/>
              <a:t>Групна обрада слова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sr-Cyrl-CS"/>
              <a:t>Комплексни поступак</a:t>
            </a:r>
            <a:endParaRPr lang="en-US"/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4787900" y="3860800"/>
            <a:ext cx="4032250" cy="366713"/>
          </a:xfrm>
          <a:prstGeom prst="rect">
            <a:avLst/>
          </a:prstGeom>
          <a:solidFill>
            <a:srgbClr val="ACF2B4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/>
              <a:t>Глобална метода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СИНТЕТИЧКЕ МЕТОДЕ</a:t>
            </a:r>
            <a:endParaRPr lang="en-US" sz="32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smtClean="0"/>
              <a:t>Учење почетног читања по </a:t>
            </a:r>
            <a:r>
              <a:rPr lang="sr-Cyrl-CS" sz="2400" b="1" smtClean="0"/>
              <a:t>методи срицања</a:t>
            </a:r>
            <a:r>
              <a:rPr lang="sr-Cyrl-CS" sz="2400" smtClean="0"/>
              <a:t> почињало је упознавањем слова као језичких елемената.</a:t>
            </a:r>
          </a:p>
          <a:p>
            <a:pPr eaLnBrk="1" hangingPunct="1"/>
            <a:r>
              <a:rPr lang="sr-Cyrl-CS" sz="2400" smtClean="0"/>
              <a:t>Када ученици науче сва слова, прелазило се на срицање које се састојало у спајању слова у слогове, а потом слогова у речи.</a:t>
            </a:r>
          </a:p>
          <a:p>
            <a:pPr eaLnBrk="1" hangingPunct="1"/>
            <a:r>
              <a:rPr lang="sr-Cyrl-CS" sz="2400" smtClean="0"/>
              <a:t>Поред слоговног постојало је и гласовно срицање када ученик није раздвајао реч на слогове, већ је срицао целу реч.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СИНТЕТИЧКЕ МЕТОДЕ</a:t>
            </a:r>
            <a:endParaRPr lang="en-US" sz="32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smtClean="0"/>
              <a:t>Синтетички поступак </a:t>
            </a:r>
            <a:r>
              <a:rPr lang="sr-Cyrl-CS" sz="2400" b="1" smtClean="0"/>
              <a:t>методе гласања</a:t>
            </a:r>
            <a:r>
              <a:rPr lang="sr-Cyrl-CS" sz="2400" smtClean="0"/>
              <a:t> одвијао се тако што наставник покрије друго слово и тако редом свако следеће, а ученици гласно изговарају, гласају, док наставник не открије следеће покривено слово и тада спајају први глас са другим у један слог, односно реч. </a:t>
            </a:r>
          </a:p>
          <a:p>
            <a:pPr eaLnBrk="1" hangingPunct="1"/>
            <a:r>
              <a:rPr lang="sr-Cyrl-CS" sz="2400" smtClean="0"/>
              <a:t>Прва етапа у </a:t>
            </a:r>
            <a:r>
              <a:rPr lang="sr-Cyrl-CS" sz="2400" b="1" smtClean="0"/>
              <a:t>слоговној методи</a:t>
            </a:r>
            <a:r>
              <a:rPr lang="sr-Cyrl-CS" sz="2400" smtClean="0"/>
              <a:t> је усвајање појединих гласова и слова и њихова синтеза у слогове. У другој етапи ученик схвата цели слог одједном, а трећа етапа је синтеза целе речи од већ научених слова. </a:t>
            </a:r>
            <a:endParaRPr lang="en-US" sz="2400" smtClean="0"/>
          </a:p>
          <a:p>
            <a:pPr eaLnBrk="1" hangingPunct="1"/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СИНТЕТИЧКЕ МЕТОДЕ</a:t>
            </a:r>
            <a:endParaRPr lang="en-US" sz="32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785926"/>
            <a:ext cx="8229600" cy="4525962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У </a:t>
            </a:r>
            <a:r>
              <a:rPr lang="sr-Cyrl-CS" sz="2400" b="1" dirty="0" smtClean="0"/>
              <a:t>методи природних (нормалних) гласова</a:t>
            </a:r>
            <a:r>
              <a:rPr lang="sr-Cyrl-CS" sz="2400" dirty="0" smtClean="0"/>
              <a:t> глас се уочава у његовом природном контексту, тј. гласови се уочавају у природи и околини, па се опонашају у учионици да би се поступно дошло до његовог појма.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У оквиру ове методе се говори о методи вокализације (Лангеова вокализациона метода).</a:t>
            </a:r>
            <a:r>
              <a:rPr lang="sr-Cyrl-CS" sz="2400" b="1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b="1" dirty="0" smtClean="0"/>
              <a:t>Фонографичка метода</a:t>
            </a:r>
            <a:r>
              <a:rPr lang="sr-Cyrl-CS" sz="2400" dirty="0" smtClean="0"/>
              <a:t> састоји се у тражењу веза између облика предмета и облика слова.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 По </a:t>
            </a:r>
            <a:r>
              <a:rPr lang="sr-Cyrl-CS" sz="2400" b="1" dirty="0" smtClean="0"/>
              <a:t>појмовној (фонетичкој) методи</a:t>
            </a:r>
            <a:r>
              <a:rPr lang="sr-Cyrl-CS" sz="2400" dirty="0" smtClean="0"/>
              <a:t> ученици најпре чују како наставник правилно изговара глас, затим они вежбају понављање тог гласа, гледају при томе у наставникова уста, фотографије или друге моделе, да би на крају вежбања глас изговарали јасно, чисто и разговетно.</a:t>
            </a:r>
            <a:endParaRPr lang="en-US" sz="24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СИНТЕТИЧКЕ МЕТОДЕ</a:t>
            </a:r>
            <a:endParaRPr lang="en-US" sz="32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b="1" smtClean="0"/>
              <a:t>Фономимичка (интерјекциона) метода</a:t>
            </a:r>
            <a:r>
              <a:rPr lang="sr-Cyrl-CS" sz="2400" smtClean="0"/>
              <a:t> полази од начина изговарања гласова у разним животним ситуацијама, па се за начин изговарања везује мимика као спољашњи израз изговарања. </a:t>
            </a:r>
          </a:p>
          <a:p>
            <a:pPr eaLnBrk="1" hangingPunct="1"/>
            <a:r>
              <a:rPr lang="sr-Cyrl-CS" sz="2400" smtClean="0"/>
              <a:t>Према </a:t>
            </a:r>
            <a:r>
              <a:rPr lang="sr-Cyrl-CS" sz="2400" b="1" smtClean="0"/>
              <a:t>учењу читања помоћу писања</a:t>
            </a:r>
            <a:r>
              <a:rPr lang="sr-Cyrl-CS" sz="2400" smtClean="0"/>
              <a:t> најпре се обрађивао глас па слово, па се оно писањем спајало у речи и док се те речи пишу, учи се читање.</a:t>
            </a:r>
            <a:endParaRPr lang="en-US" sz="2400" smtClean="0"/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АНАЛИТИЧКЕ МЕТОДЕ</a:t>
            </a:r>
            <a:endParaRPr lang="en-US" sz="32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b="1" dirty="0" smtClean="0"/>
              <a:t>Метода текста (Жакотова метода)</a:t>
            </a:r>
            <a:r>
              <a:rPr lang="sr-Cyrl-CS" sz="2400" dirty="0" smtClean="0"/>
              <a:t>  заснива се на систематској анализи текста, а служи се поступком анализе и синтезе.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 </a:t>
            </a:r>
            <a:r>
              <a:rPr lang="sr-Cyrl-CS" sz="2400" b="1" dirty="0" smtClean="0"/>
              <a:t>Метода нормалних реченица </a:t>
            </a:r>
            <a:r>
              <a:rPr lang="sr-Cyrl-CS" sz="2400" dirty="0" smtClean="0"/>
              <a:t>је посебна варијанта Жакотове методе.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Према овој методи узимају се најкраће реченице, које су назване нормалне реченице.</a:t>
            </a:r>
            <a:r>
              <a:rPr lang="sr-Cyrl-CS" sz="2400" b="1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b="1" dirty="0" smtClean="0"/>
              <a:t>Метода нормалних речи </a:t>
            </a:r>
            <a:r>
              <a:rPr lang="sr-Cyrl-CS" sz="2400" dirty="0" smtClean="0"/>
              <a:t>је уствари поједностављена Жакотова метода.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У учењу читања и писања полази се од речи.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Ову методу зову и вербалном методом.</a:t>
            </a: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АНАЛИТИЧКЕ МЕТОДЕ</a:t>
            </a:r>
            <a:endParaRPr lang="en-US" sz="32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b="1" smtClean="0"/>
              <a:t>Метода нормалних слогова </a:t>
            </a:r>
            <a:r>
              <a:rPr lang="sr-Cyrl-CS" sz="2400" smtClean="0"/>
              <a:t>се заснива на обради слога као језичког елемента.</a:t>
            </a:r>
          </a:p>
          <a:p>
            <a:pPr eaLnBrk="1" hangingPunct="1"/>
            <a:r>
              <a:rPr lang="sr-Cyrl-CS" sz="2400" smtClean="0"/>
              <a:t>У учењу читања и писања почиње се посматрањем предмета или слике да ни се из њиховог назива издвојио само први слог. Најпре се обраде сви самогласници, јер они и сами чине слог.</a:t>
            </a:r>
            <a:r>
              <a:rPr lang="sr-Cyrl-CS" sz="2400" b="1" smtClean="0"/>
              <a:t> </a:t>
            </a:r>
          </a:p>
          <a:p>
            <a:pPr eaLnBrk="1" hangingPunct="1"/>
            <a:r>
              <a:rPr lang="sr-Cyrl-CS" sz="2400" b="1" smtClean="0"/>
              <a:t>Предност </a:t>
            </a:r>
            <a:r>
              <a:rPr lang="sr-Cyrl-CS" sz="2400" smtClean="0"/>
              <a:t>аналитичких метода је у томе што оне инсистирају на схватању прочитаног.</a:t>
            </a:r>
          </a:p>
          <a:p>
            <a:pPr eaLnBrk="1" hangingPunct="1"/>
            <a:r>
              <a:rPr lang="sr-Cyrl-CS" sz="2400" b="1" smtClean="0"/>
              <a:t>Недостатак</a:t>
            </a:r>
            <a:r>
              <a:rPr lang="sr-Cyrl-CS" sz="2400" smtClean="0"/>
              <a:t> им је што не поклањају довољно пажње обради гласа и слова.</a:t>
            </a:r>
            <a:endParaRPr lang="en-US" sz="2400" smtClean="0"/>
          </a:p>
          <a:p>
            <a:pPr eaLnBrk="1" hangingPunct="1"/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ГЛОБАЛНА МЕТОДА</a:t>
            </a:r>
            <a:endParaRPr lang="en-US" sz="32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smtClean="0"/>
              <a:t>Глобална метода се најпре појавила у САД, па је у неким земљама називају америчком методом.</a:t>
            </a:r>
          </a:p>
          <a:p>
            <a:pPr eaLnBrk="1" hangingPunct="1"/>
            <a:r>
              <a:rPr lang="sr-Cyrl-CS" sz="2400" smtClean="0"/>
              <a:t> У нашој методичкој литератури зове се и </a:t>
            </a:r>
            <a:r>
              <a:rPr lang="sr-Cyrl-CS" sz="2400" b="1" smtClean="0"/>
              <a:t>метода целих речи</a:t>
            </a:r>
            <a:r>
              <a:rPr lang="sr-Cyrl-CS" sz="2400" smtClean="0"/>
              <a:t>, а што потиче од њеног назива на руском. </a:t>
            </a:r>
          </a:p>
          <a:p>
            <a:pPr eaLnBrk="1" hangingPunct="1"/>
            <a:r>
              <a:rPr lang="sr-Cyrl-CS" sz="2400" smtClean="0"/>
              <a:t>Читање се учи запамћивањем речи и реченица које се не растављају на елементе већ се у свести ученика фиксирају као целине с одређеним значењем. </a:t>
            </a:r>
          </a:p>
          <a:p>
            <a:pPr eaLnBrk="1" hangingPunct="1"/>
            <a:r>
              <a:rPr lang="sr-Cyrl-CS" sz="2400" smtClean="0"/>
              <a:t>Основна јединица читања по овом методу је реч. </a:t>
            </a:r>
          </a:p>
          <a:p>
            <a:pPr eaLnBrk="1" hangingPunct="1"/>
            <a:r>
              <a:rPr lang="sr-Cyrl-CS" sz="2400" smtClean="0"/>
              <a:t>Глобализација у почетном читању почиње посматрањем предмета, односно његове слике.</a:t>
            </a:r>
            <a:endParaRPr lang="en-US" sz="2400" smtClean="0"/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АНАЛИТИЧКО-СИНТЕТИЧКЕ МЕТОДЕ</a:t>
            </a:r>
            <a:endParaRPr lang="en-US" sz="32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Аналитичко-синтетичке методе представљају дијалектичко јединство аналитичких, синтетичких метода и глобалне методе.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Cyrl-C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Код ових метода полази се од анализе, тј. од текста, реченице и речи, затим се аналитички упознају елементи целине (глас, слово), а онда се синтезом (преко гласа, а негде и преко слога) иде према целини.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Cyrl-C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Значи, истовремено се упознају и говорни елементи и целина, али се води брига и о разумевању прочитаног.</a:t>
            </a: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Cyrl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АНАЛИТИЧКО-СИНТЕТИЧКЕ МЕТОДЕ</a:t>
            </a:r>
            <a:endParaRPr lang="en-US" sz="32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b="1" smtClean="0"/>
              <a:t>Гласовна аналитичко-синтетичка метода</a:t>
            </a:r>
            <a:r>
              <a:rPr lang="sr-Cyrl-CS" sz="2400" smtClean="0"/>
              <a:t> је заснована на комбиновању елемената употребљивих и делимично употребљивих метода.</a:t>
            </a:r>
          </a:p>
          <a:p>
            <a:pPr eaLnBrk="1" hangingPunct="1"/>
            <a:r>
              <a:rPr lang="sr-Cyrl-CS" sz="2400" smtClean="0"/>
              <a:t> Зове се гласовна зато што за основу узима обраду гласа. </a:t>
            </a:r>
          </a:p>
          <a:p>
            <a:pPr eaLnBrk="1" hangingPunct="1"/>
            <a:r>
              <a:rPr lang="sr-Cyrl-CS" sz="2400" smtClean="0"/>
              <a:t>Аналитичка је зато што се анализом речи долази до појма гласа, а синтетичка што се гласовном синтезом речи шчитавају, односно читају.</a:t>
            </a:r>
          </a:p>
          <a:p>
            <a:pPr eaLnBrk="1" hangingPunct="1"/>
            <a:r>
              <a:rPr lang="sr-Cyrl-CS" sz="2400" smtClean="0"/>
              <a:t>Гласовна аналитичко – синтетичка метода подразумева обраду слова монографским поступком, групном обрадом и комплексним поступком.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600" dirty="0" smtClean="0"/>
              <a:t>НАСТАВА СРПСКОГ ЈЕЗИКА У ОДНОСУ НА ДРУГЕ ПРЕДМЕТЕ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CS" dirty="0" smtClean="0"/>
              <a:t>Значај наставе српског језика у односу на друге предмете види се и по томе што се он увек налази на првом месту у наставним плановима, школским дневницима, сведочанствима, ђачким књижицама и осталим документима. </a:t>
            </a:r>
          </a:p>
          <a:p>
            <a:pPr algn="just"/>
            <a:r>
              <a:rPr lang="sr-Cyrl-CS" dirty="0" smtClean="0"/>
              <a:t>Српски језик и књижевност укључени су у пријемне испите у средњим, високим школама и факултетима.</a:t>
            </a:r>
          </a:p>
          <a:p>
            <a:pPr algn="just"/>
            <a:r>
              <a:rPr lang="sr-Cyrl-CS" dirty="0" smtClean="0"/>
              <a:t>Положај српског језика и књижевности у наставним плановима и у деловању школа у многоме одређује и положај наставника тога предмета у школи.  </a:t>
            </a:r>
            <a:endParaRPr lang="en-US" dirty="0" smtClean="0"/>
          </a:p>
          <a:p>
            <a:pPr algn="just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НАСТАВНИ ПЛАН И ПРОГРАМ</a:t>
            </a:r>
            <a:endParaRPr lang="en-US" sz="32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r-Cyrl-CS" sz="2400" smtClean="0"/>
          </a:p>
          <a:p>
            <a:pPr eaLnBrk="1" hangingPunct="1"/>
            <a:r>
              <a:rPr lang="sr-Cyrl-CS" sz="2400" smtClean="0"/>
              <a:t>У наставном плану и програму проблему избора метода и поступака посвећују се захтеви:</a:t>
            </a:r>
          </a:p>
          <a:p>
            <a:pPr eaLnBrk="1" hangingPunct="1"/>
            <a:r>
              <a:rPr lang="sr-Cyrl-CS" sz="2400" smtClean="0"/>
              <a:t> “</a:t>
            </a:r>
            <a:r>
              <a:rPr lang="sr-Cyrl-CS" sz="2400" b="1" smtClean="0"/>
              <a:t>Настава почетног читања и писања изводи се једним од савремених, научно проверених метода, и то по </a:t>
            </a:r>
            <a:r>
              <a:rPr lang="sr-Cyrl-CS" sz="2400" b="1" i="1" smtClean="0"/>
              <a:t>слободном избору наставника</a:t>
            </a:r>
            <a:r>
              <a:rPr lang="sr-Cyrl-CS" sz="2400" b="1" smtClean="0"/>
              <a:t>.”</a:t>
            </a:r>
            <a:endParaRPr lang="en-US" sz="2400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14313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ПРЕТХОДНА ИСПИТИВАЊА </a:t>
            </a:r>
            <a:endParaRPr lang="en-US" sz="40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357313"/>
            <a:ext cx="8786812" cy="45259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Приликом уписа обавља се испитивање зрелости детета за праћење наставе, посебно његове спремности за читање и писање.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Ова испитивања врше стручњаци: педагози, психолози, лекари и стручњаци за језик.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 Општа испитивања обухватају: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 телесну зрелост, личну зрелост, функционалну зрелост, социјалне и породичне прилике, општа знања из непосредног живота, интелигенцију детета, говорне недостатке, недостатке вида и слуха.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Посебна испитивања обухватају познавање слова, способност читања, способност писања, припремљеност за гласовну анализу, дијалекатске и друге особине говора, усмено изражавање.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Cyrl-CS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СТРУКТУРА НАСТАВЕ ПОЧЕТНОГ ЧИТАЊА И ПИСАЊА</a:t>
            </a:r>
            <a:endParaRPr lang="en-US" sz="32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357313"/>
            <a:ext cx="8229600" cy="4065587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endParaRPr lang="sr-Cyrl-CS" sz="2800" dirty="0" smtClean="0"/>
          </a:p>
          <a:p>
            <a:pPr marL="533400" indent="-533400" eaLnBrk="1" hangingPunct="1">
              <a:buFontTx/>
              <a:buNone/>
            </a:pPr>
            <a:r>
              <a:rPr lang="sr-Cyrl-CS" sz="2400" dirty="0" smtClean="0"/>
              <a:t>У настави почетног читања и писања разликујемо три периода: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sr-Cyrl-CS" sz="2400" dirty="0" smtClean="0"/>
              <a:t>припрема за читање и писање (предбукварски период</a:t>
            </a:r>
            <a:r>
              <a:rPr lang="sr-Cyrl-CS" sz="2400" dirty="0" smtClean="0"/>
              <a:t>),</a:t>
            </a:r>
            <a:endParaRPr lang="sr-Cyrl-CS" sz="2400" dirty="0" smtClean="0"/>
          </a:p>
          <a:p>
            <a:pPr marL="533400" indent="-533400" eaLnBrk="1" hangingPunct="1">
              <a:buFontTx/>
              <a:buAutoNum type="arabicPeriod"/>
            </a:pPr>
            <a:r>
              <a:rPr lang="sr-Cyrl-CS" sz="2400" dirty="0" smtClean="0"/>
              <a:t>учење читања и писања (букварски период</a:t>
            </a:r>
            <a:r>
              <a:rPr lang="sr-Cyrl-CS" sz="2400" dirty="0" smtClean="0"/>
              <a:t>),</a:t>
            </a:r>
            <a:endParaRPr lang="sr-Cyrl-CS" sz="2400" dirty="0" smtClean="0"/>
          </a:p>
          <a:p>
            <a:pPr marL="533400" indent="-533400" eaLnBrk="1" hangingPunct="1">
              <a:buFontTx/>
              <a:buAutoNum type="arabicPeriod"/>
            </a:pPr>
            <a:r>
              <a:rPr lang="sr-Cyrl-CS" sz="2400" dirty="0" smtClean="0"/>
              <a:t>усавршавање читања и писања (послебукварски период</a:t>
            </a:r>
            <a:r>
              <a:rPr lang="sr-Cyrl-CS" sz="2400" dirty="0" smtClean="0"/>
              <a:t>).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ПРИПРЕМА ЗА ЧИТАЊЕ И ПИСАЊЕ</a:t>
            </a:r>
            <a:endParaRPr lang="en-US" sz="32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sr-Cyrl-CS" sz="2400" smtClean="0"/>
              <a:t>    Општи задаци припремног раздобља су: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sr-Cyrl-CS" sz="2400" smtClean="0"/>
              <a:t>Упознавање ученика,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sr-Cyrl-CS" sz="2400" smtClean="0"/>
              <a:t>Стварање одељенске заједнице,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sr-Cyrl-CS" sz="2400" smtClean="0"/>
              <a:t>Сналажење ученика у школској средини,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sr-Cyrl-CS" sz="2400" smtClean="0"/>
              <a:t>Изграђивање колективног живота,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sr-Cyrl-CS" sz="2400" smtClean="0"/>
              <a:t>Упознавање ученика с начином коришћења буквара или почетнице, свесака и другог прибора,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sr-Cyrl-CS" sz="2400" smtClean="0"/>
              <a:t>Изграђивање културе слушања говорника, постављања питања и одговора на њих,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sr-Cyrl-CS" sz="2400" smtClean="0"/>
              <a:t>Упознавање ученика са свим за тај ниво потребним облицима понашања у школском животу.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ЗАДАЦИ ПРИПРЕМНОГ ПЕРИОДА  </a:t>
            </a:r>
            <a:endParaRPr lang="en-US" sz="3200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62950" cy="4924425"/>
          </a:xfrm>
        </p:spPr>
        <p:txBody>
          <a:bodyPr>
            <a:normAutofit lnSpcReduction="10000"/>
          </a:bodyPr>
          <a:lstStyle/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sr-Cyrl-CS" sz="2400" dirty="0" smtClean="0"/>
              <a:t>   Посебни задаци припремног периода су: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Вежбе у посматрању,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Вежбе у слушању,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Препричавање и причање,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Описивање,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Вежбе артикулације,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Вежбе дисања,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Разумевање и усвајање појма реченице, речи и гласа,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Аналитичка вежбања и синтетичка вежбања,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Глобално читање,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Вежбе у отклањању дијалекатских, локалних и жаргонских карактеристика говора, 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Лексичко-синтаксичка вежбања,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Моторичке вежбе.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Cyrl-CS" sz="2000" dirty="0" smtClean="0"/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smtClean="0"/>
              <a:t>ВИЗУЕЛНЕ ВЕЖБЕ ИЛИ ВЕЖБЕ У ПОСМАТРАЊУ</a:t>
            </a:r>
            <a:endParaRPr lang="en-US" sz="32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smtClean="0"/>
              <a:t>Наставник ученике усмерава да посматрају своју околину, поштујући дидактичке принципе од ближег ка даљем, од конкретног ка општем.</a:t>
            </a:r>
          </a:p>
          <a:p>
            <a:pPr eaLnBrk="1" hangingPunct="1"/>
            <a:r>
              <a:rPr lang="sr-Cyrl-CS" sz="2400" smtClean="0"/>
              <a:t> Могу се решавати проблеми визуелним путем, тзв. сликама – скривалицама.</a:t>
            </a:r>
          </a:p>
          <a:p>
            <a:pPr eaLnBrk="1" hangingPunct="1"/>
            <a:r>
              <a:rPr lang="sr-Cyrl-CS" sz="2400" smtClean="0"/>
              <a:t>Визуелно се опажају облици, боје, положај нечег или неког, покрети, динамика, мимичка активност, гестикулација, итд.</a:t>
            </a:r>
            <a:endParaRPr lang="en-US" sz="2400" smtClean="0"/>
          </a:p>
          <a:p>
            <a:pPr eaLnBrk="1" hangingPunct="1"/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460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400" smtClean="0"/>
              <a:t/>
            </a:r>
            <a:br>
              <a:rPr lang="sr-Cyrl-CS" sz="2400" smtClean="0"/>
            </a:br>
            <a:endParaRPr lang="en-US" sz="24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428625"/>
            <a:ext cx="8329612" cy="5697538"/>
          </a:xfrm>
        </p:spPr>
        <p:txBody>
          <a:bodyPr/>
          <a:lstStyle/>
          <a:p>
            <a:pPr eaLnBrk="1" hangingPunct="1"/>
            <a:r>
              <a:rPr lang="sr-Cyrl-CS" sz="2400" b="1" smtClean="0"/>
              <a:t>АКУСТИЧКЕ ВЕЖБЕ</a:t>
            </a:r>
          </a:p>
          <a:p>
            <a:pPr eaLnBrk="1" hangingPunct="1">
              <a:buFontTx/>
              <a:buNone/>
            </a:pPr>
            <a:r>
              <a:rPr lang="sr-Cyrl-CS" sz="2400" smtClean="0"/>
              <a:t>Ове вежбе су везане за развијање слуха код деце. Слух може бити говорни и музички. </a:t>
            </a:r>
          </a:p>
          <a:p>
            <a:pPr eaLnBrk="1" hangingPunct="1"/>
            <a:r>
              <a:rPr lang="sr-Cyrl-CS" sz="2400" b="1" smtClean="0"/>
              <a:t>ПРЕПРИЧАВАЊЕ И ПРИЧАЊЕ</a:t>
            </a:r>
          </a:p>
          <a:p>
            <a:pPr eaLnBrk="1" hangingPunct="1"/>
            <a:r>
              <a:rPr lang="sr-Cyrl-CS" sz="2400" smtClean="0"/>
              <a:t>Ове вежбе почињу слободним разговором о свакодневним догађајима из ученикове животне средине.  </a:t>
            </a:r>
          </a:p>
          <a:p>
            <a:pPr eaLnBrk="1" hangingPunct="1"/>
            <a:r>
              <a:rPr lang="sr-Cyrl-CS" sz="2400" b="1" smtClean="0"/>
              <a:t>ОПИСИВАЊЕ</a:t>
            </a:r>
          </a:p>
          <a:p>
            <a:pPr eaLnBrk="1" hangingPunct="1"/>
            <a:r>
              <a:rPr lang="sr-Cyrl-CS" sz="2400" smtClean="0"/>
              <a:t>За вежбе описивања битна су питања: шта ученици посматрају, како посматрају, које појединости да запажају итд. </a:t>
            </a:r>
          </a:p>
          <a:p>
            <a:pPr eaLnBrk="1" hangingPunct="1"/>
            <a:r>
              <a:rPr lang="sr-Cyrl-CS" sz="2000" b="1" smtClean="0"/>
              <a:t>ВЕЖБЕ АРТИКУЛАЦИЈЕ </a:t>
            </a:r>
          </a:p>
          <a:p>
            <a:pPr eaLnBrk="1" hangingPunct="1"/>
            <a:r>
              <a:rPr lang="sr-Cyrl-CS" sz="2400" smtClean="0"/>
              <a:t>Неопходно је обратити пажњу на артикулацију гласа “р”, а затим на изговарање ћ и ч, џ и ђ.</a:t>
            </a:r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smtClean="0"/>
              <a:t>ВЕЖБЕ ДИСАЊА</a:t>
            </a:r>
            <a:endParaRPr lang="en-US" sz="32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smtClean="0"/>
              <a:t>Дисање је размена гасова између организма и његове средине.</a:t>
            </a:r>
          </a:p>
          <a:p>
            <a:pPr eaLnBrk="1" hangingPunct="1"/>
            <a:r>
              <a:rPr lang="sr-Cyrl-CS" sz="2400" smtClean="0"/>
              <a:t>Постоје две врсте дисања: физиолошко и фонационо или говорно дисање.</a:t>
            </a:r>
          </a:p>
          <a:p>
            <a:pPr eaLnBrk="1" hangingPunct="1"/>
            <a:r>
              <a:rPr lang="sr-Cyrl-CS" sz="2400" smtClean="0"/>
              <a:t>Разликују се три фазе у процесу дисања: </a:t>
            </a:r>
          </a:p>
          <a:p>
            <a:pPr eaLnBrk="1" hangingPunct="1"/>
            <a:r>
              <a:rPr lang="sr-Cyrl-CS" sz="2400" smtClean="0"/>
              <a:t>удисање ваздуха, </a:t>
            </a:r>
          </a:p>
          <a:p>
            <a:pPr eaLnBrk="1" hangingPunct="1"/>
            <a:r>
              <a:rPr lang="sr-Cyrl-CS" sz="2400" smtClean="0"/>
              <a:t>застајкивање ваздуха у плућима </a:t>
            </a:r>
          </a:p>
          <a:p>
            <a:pPr eaLnBrk="1" hangingPunct="1"/>
            <a:r>
              <a:rPr lang="sr-Cyrl-CS" sz="2400" smtClean="0"/>
              <a:t>и избацивање ваздуха (издисање).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smtClean="0"/>
              <a:t>РАЗУМЕВАЊЕ И УСВАЈАЊЕ ПОЈМА РЕЧЕНИЦЕ</a:t>
            </a:r>
            <a:endParaRPr lang="en-US" sz="32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b="1" smtClean="0"/>
              <a:t>Синтетички начин формирања појма реченице полази од појма речи. </a:t>
            </a:r>
            <a:r>
              <a:rPr lang="sr-Cyrl-CS" sz="2400" smtClean="0"/>
              <a:t>Пошто ученици науче неке речи, на словарици слажу или штампаним словима пишу реченице. </a:t>
            </a:r>
          </a:p>
          <a:p>
            <a:pPr eaLnBrk="1" hangingPunct="1"/>
            <a:r>
              <a:rPr lang="sr-Cyrl-CS" sz="2400" b="1" smtClean="0"/>
              <a:t>РАЗУМЕВАЊЕ И УСВАЈАЊЕ ПОЈМА РЕЧИ</a:t>
            </a:r>
          </a:p>
          <a:p>
            <a:pPr eaLnBrk="1" hangingPunct="1"/>
            <a:r>
              <a:rPr lang="sr-Cyrl-CS" sz="2400" smtClean="0"/>
              <a:t>Ученици визуелно обухватају речи као делове реченице, па ако пођемо глобалним путем, формирање појма речи биће доста једноставно. Њихова представа речи се везује за делове реченичне целине.</a:t>
            </a:r>
            <a:endParaRPr lang="en-US" sz="2400" smtClean="0"/>
          </a:p>
          <a:p>
            <a:pPr eaLnBrk="1" hangingPunct="1"/>
            <a:endParaRPr lang="en-US" sz="2400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smtClean="0"/>
              <a:t>РАЗУМЕВАЊЕ И УСВАЈАЊЕ ПОЈМА ГЛАСА</a:t>
            </a:r>
            <a:endParaRPr lang="en-US" sz="32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r-Cyrl-CS" sz="2400" smtClean="0"/>
          </a:p>
          <a:p>
            <a:pPr eaLnBrk="1" hangingPunct="1"/>
            <a:r>
              <a:rPr lang="sr-Cyrl-CS" sz="2400" smtClean="0"/>
              <a:t>По индуктивном поступку до појма гласа се долази методим нормалних гласова. </a:t>
            </a:r>
          </a:p>
          <a:p>
            <a:pPr eaLnBrk="1" hangingPunct="1"/>
            <a:r>
              <a:rPr lang="sr-Cyrl-CS" sz="2400" smtClean="0"/>
              <a:t>Полази се од опонашања звукова у природи, од ономатопејских гласова.</a:t>
            </a: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sz="4400" dirty="0" smtClean="0"/>
              <a:t>МЕТОДИКА НАСТАВЕ СРПСКОГ ЈЕЗИКА КАО НАУЧНА ДИСЦИПЛИНА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5193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CS" dirty="0" smtClean="0"/>
              <a:t>Методика наставе сваког предмета представља посебну, специјалну дидактику. За разлику од опште дидактике која се бави проучавањем организовања и извођења наставе у целини, методика наставе одређеног предмета бави се специфичностима организовања и извођења наставе тога предмета. </a:t>
            </a:r>
          </a:p>
          <a:p>
            <a:pPr algn="just">
              <a:buNone/>
            </a:pPr>
            <a:endParaRPr lang="sr-Cyrl-CS" dirty="0" smtClean="0"/>
          </a:p>
          <a:p>
            <a:pPr algn="just"/>
            <a:r>
              <a:rPr lang="sr-Cyrl-CS" b="1" i="1" dirty="0" smtClean="0"/>
              <a:t>Методика наставе српског језика и књижевности проучава специфичне начине организовања и извођења те наставе, са основним циљем да ту наставу теоријски и практично унапређује</a:t>
            </a:r>
            <a:r>
              <a:rPr lang="sr-Cyrl-CS" b="1" dirty="0" smtClean="0"/>
              <a:t>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643050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2400" b="1" dirty="0" smtClean="0"/>
              <a:t> 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МОТОРИЧКЕ </a:t>
            </a:r>
            <a:r>
              <a:rPr lang="sr-Cyrl-CS" sz="3200" dirty="0" smtClean="0"/>
              <a:t>ВЕЖБЕ</a:t>
            </a:r>
            <a:endParaRPr lang="en-US" sz="32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00174"/>
            <a:ext cx="8229600" cy="4389437"/>
          </a:xfrm>
        </p:spPr>
        <p:txBody>
          <a:bodyPr>
            <a:normAutofit lnSpcReduction="10000"/>
          </a:bodyPr>
          <a:lstStyle/>
          <a:p>
            <a:pPr eaLnBrk="1" hangingPunct="1"/>
            <a:endParaRPr lang="sr-Cyrl-CS" sz="2400" dirty="0" smtClean="0"/>
          </a:p>
          <a:p>
            <a:pPr eaLnBrk="1" hangingPunct="1"/>
            <a:r>
              <a:rPr lang="sr-Cyrl-CS" sz="2400" dirty="0" smtClean="0"/>
              <a:t>Припреме за писање подразумевају вежбање покрета руке, шаке, прстију и њихову координацију у моделовању, цртању и писању, а ове вежбе је најбоље изводити кроз игру. </a:t>
            </a:r>
          </a:p>
          <a:p>
            <a:pPr marL="609600" indent="-609600" eaLnBrk="1" hangingPunct="1">
              <a:buFontTx/>
              <a:buNone/>
            </a:pPr>
            <a:r>
              <a:rPr lang="sr-Cyrl-CS" sz="2400" dirty="0" smtClean="0"/>
              <a:t>Постоје разни видови ових вежбања: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Cyrl-CS" sz="2400" dirty="0" smtClean="0"/>
              <a:t>вежбања за развијање руке, шаке и прстију,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Cyrl-CS" sz="2400" dirty="0" smtClean="0"/>
              <a:t>вежбања за ослобађање руке,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Cyrl-CS" sz="2400" dirty="0" smtClean="0"/>
              <a:t>цртање једноставних ликова,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Cyrl-CS" sz="2400" dirty="0" smtClean="0"/>
              <a:t>слободно цртање,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Cyrl-CS" sz="2400" dirty="0" smtClean="0"/>
              <a:t>цртање фигура из народне орнаментике итд.</a:t>
            </a:r>
            <a:endParaRPr lang="en-US" sz="2400" dirty="0" smtClean="0"/>
          </a:p>
          <a:p>
            <a:pPr eaLnBrk="1" hangingPunct="1"/>
            <a:endParaRPr lang="sr-Cyrl-CS" sz="2400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УЧЕЊЕ ЧИТАЊА И ПИСАЊА </a:t>
            </a:r>
            <a:r>
              <a:rPr lang="sr-Cyrl-CS" sz="3200" dirty="0" smtClean="0"/>
              <a:t/>
            </a:r>
            <a:br>
              <a:rPr lang="sr-Cyrl-CS" sz="3200" dirty="0" smtClean="0"/>
            </a:br>
            <a:r>
              <a:rPr lang="sr-Cyrl-CS" sz="3200" dirty="0" smtClean="0"/>
              <a:t>(</a:t>
            </a:r>
            <a:r>
              <a:rPr lang="sr-Cyrl-CS" sz="3200" dirty="0" smtClean="0"/>
              <a:t>БУКВАРСКИ ПЕРИОД)</a:t>
            </a:r>
            <a:endParaRPr lang="en-US" sz="3200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2400" dirty="0" smtClean="0"/>
              <a:t>То је други, најдужи и најтежи период у настави почетног читања и писања. </a:t>
            </a:r>
          </a:p>
          <a:p>
            <a:pPr eaLnBrk="1" hangingPunct="1"/>
            <a:r>
              <a:rPr lang="sr-Cyrl-CS" sz="2400" dirty="0" smtClean="0"/>
              <a:t>У овом периоду ученици усвајају слова, штампана и писана, уче да шчитавају, читају, као и да пишу штампаним и писаним словима. </a:t>
            </a:r>
          </a:p>
          <a:p>
            <a:pPr eaLnBrk="1" hangingPunct="1"/>
            <a:r>
              <a:rPr lang="sr-Cyrl-CS" sz="2400" dirty="0" smtClean="0"/>
              <a:t>На крају овог периода ученици морају да буду оспособљени да: правилно изговарају све гласове, раставе реч на слогове, врше синтезу гласова у речи, препознају облико слова и да знају да их пишу, разумеју шта су прочитали, савладају основне ортоепске норме при читању текста итд.</a:t>
            </a:r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ПОСТУПЦИ ОБРАДЕ СЛОВА</a:t>
            </a:r>
            <a:endParaRPr lang="en-US" sz="3200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71612"/>
            <a:ext cx="8229600" cy="4389437"/>
          </a:xfrm>
        </p:spPr>
        <p:txBody>
          <a:bodyPr>
            <a:normAutofit fontScale="92500" lnSpcReduction="10000"/>
          </a:bodyPr>
          <a:lstStyle/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sr-Cyrl-CS" sz="2400" dirty="0" smtClean="0"/>
              <a:t>Постоје три поступка обраде слова: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монографска обрада слова,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групна обрада слова,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sr-Cyrl-CS" sz="2400" dirty="0" smtClean="0"/>
              <a:t>обрада слова комплексним поступком</a:t>
            </a:r>
            <a:r>
              <a:rPr lang="sr-Cyrl-C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 Монографска обрада слова подразумева да се на сваком часу обрађује по једно слово.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Групна обрада слова подразумева да се на једном часу обради најмање два слова.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Cyrl-CS" sz="2400" dirty="0" smtClean="0"/>
              <a:t>Комплексни поступак слова подразумева да се </a:t>
            </a:r>
            <a:r>
              <a:rPr lang="sr-Cyrl-CS" sz="2400" dirty="0" smtClean="0"/>
              <a:t>читање учи целовито, реч и реченице се усвајају глобално.</a:t>
            </a: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Cyrl-CS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r-Cyrl-CS" sz="2000" dirty="0" smtClean="0"/>
              <a:t> 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sz="3200" dirty="0" smtClean="0"/>
              <a:t>МЕТОДИЧКА СТРУКТУРА ЧАСА ОБРАДЕ ШТАМПАНОГ СЛОВА</a:t>
            </a:r>
            <a:endParaRPr lang="en-US" sz="3200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sr-Cyrl-CS" sz="2400" dirty="0" smtClean="0"/>
              <a:t>ПРИСТУП ГЛАСУ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sr-Cyrl-CS" sz="2400" dirty="0" smtClean="0"/>
              <a:t>До појма гласа  долази се поступно,  на два начина: методом природних гласова,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sr-Cyrl-CS" sz="2400" dirty="0" smtClean="0"/>
              <a:t>      анализом речи на гласове</a:t>
            </a:r>
            <a:r>
              <a:rPr lang="en-US" sz="24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sr-Cyrl-CS" sz="2400" dirty="0" smtClean="0"/>
              <a:t>ОБРАДА ГЛАСА се врши кроз следеће фазе: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Calibri" pitchFamily="34" charset="0"/>
              <a:buAutoNum type="arabicPeriod"/>
              <a:defRPr/>
            </a:pPr>
            <a:r>
              <a:rPr lang="sr-Cyrl-CS" sz="2400" dirty="0" smtClean="0"/>
              <a:t>издвајање гласа,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Calibri" pitchFamily="34" charset="0"/>
              <a:buAutoNum type="arabicPeriod"/>
              <a:defRPr/>
            </a:pPr>
            <a:r>
              <a:rPr lang="sr-Cyrl-CS" sz="2400" dirty="0" smtClean="0"/>
              <a:t>истицање циља часа,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Calibri" pitchFamily="34" charset="0"/>
              <a:buAutoNum type="arabicPeriod"/>
              <a:defRPr/>
            </a:pPr>
            <a:r>
              <a:rPr lang="sr-Cyrl-CS" sz="2400" dirty="0" smtClean="0"/>
              <a:t>уочавање гласа у разним речима,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Calibri" pitchFamily="34" charset="0"/>
              <a:buAutoNum type="arabicPeriod"/>
              <a:defRPr/>
            </a:pPr>
            <a:r>
              <a:rPr lang="sr-Cyrl-CS" sz="2400" dirty="0" smtClean="0"/>
              <a:t>вежбање изговарања новог гласа (артикулација),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Calibri" pitchFamily="34" charset="0"/>
              <a:buAutoNum type="arabicPeriod"/>
              <a:defRPr/>
            </a:pPr>
            <a:r>
              <a:rPr lang="sr-Cyrl-CS" sz="2400" dirty="0" smtClean="0"/>
              <a:t>повезивање са гласовима у природи.  </a:t>
            </a: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sr-Cyrl-CS" sz="2400" dirty="0" smtClean="0"/>
              <a:t> </a:t>
            </a: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3E4F0-261B-469E-A636-0C0A614176BC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 idx="4294967295"/>
          </p:nvPr>
        </p:nvSpPr>
        <p:spPr>
          <a:xfrm>
            <a:off x="0" y="642918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МЕТОДИЧКА СТРУКТУРА ЧАСА ОБРАДЕ ШТАМПАНОГ СЛОВА</a:t>
            </a:r>
            <a:endParaRPr lang="en-US" sz="3200" dirty="0" smtClean="0"/>
          </a:p>
        </p:txBody>
      </p:sp>
      <p:sp>
        <p:nvSpPr>
          <p:cNvPr id="44035" name="Content Placeholder 2"/>
          <p:cNvSpPr>
            <a:spLocks noGrp="1"/>
          </p:cNvSpPr>
          <p:nvPr>
            <p:ph idx="4294967295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Cyrl-CS" sz="2400" dirty="0" smtClean="0"/>
          </a:p>
          <a:p>
            <a:pPr eaLnBrk="1" hangingPunct="1">
              <a:buFontTx/>
              <a:buNone/>
            </a:pPr>
            <a:r>
              <a:rPr lang="sr-Cyrl-CS" sz="2400" dirty="0" smtClean="0"/>
              <a:t>ОБРАДА СЛОВА се врши кроз следеће фазе: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sr-Cyrl-CS" sz="2400" dirty="0" smtClean="0"/>
              <a:t>показивање и учење новог слова,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sr-Cyrl-CS" sz="2400" dirty="0" smtClean="0"/>
              <a:t>фонографичка вежба,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sr-Cyrl-CS" sz="2400" dirty="0" smtClean="0"/>
              <a:t>уочавање слова у разним речима,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sr-Cyrl-CS" sz="2400" dirty="0" smtClean="0"/>
              <a:t>упоређивање са другим словима,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sr-Cyrl-CS" sz="2400" dirty="0" smtClean="0"/>
              <a:t>самостални рад на обликовању слова,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sr-Cyrl-CS" sz="2400" dirty="0" smtClean="0"/>
              <a:t>писање слова.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8E51F-2799-4126-A173-4DA269903D03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ЧИТАЊЕ ТЕКСТА ИЗ БУКВАРА ИЛИ ПОЧЕТНИЦЕ</a:t>
            </a:r>
            <a:endParaRPr lang="en-US" sz="3200" dirty="0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4294967295"/>
          </p:nvPr>
        </p:nvSpPr>
        <p:spPr>
          <a:xfrm>
            <a:off x="500034" y="16430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Cyrl-CS" sz="2400" dirty="0" smtClean="0"/>
              <a:t>Текст из буквара или почетнице најпре </a:t>
            </a:r>
            <a:r>
              <a:rPr lang="sr-Cyrl-CS" sz="2400" dirty="0" smtClean="0"/>
              <a:t>прочита наставник</a:t>
            </a:r>
            <a:r>
              <a:rPr lang="sr-Cyrl-CS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400" b="1" dirty="0" smtClean="0"/>
              <a:t>Врсте читања:</a:t>
            </a:r>
          </a:p>
          <a:p>
            <a:pPr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гласно читање,</a:t>
            </a:r>
          </a:p>
          <a:p>
            <a:pPr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тихо читање,</a:t>
            </a:r>
          </a:p>
          <a:p>
            <a:pPr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наизменично (штафетно) читање,</a:t>
            </a:r>
          </a:p>
          <a:p>
            <a:pPr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читање с такмичарским усмерењем,</a:t>
            </a:r>
          </a:p>
          <a:p>
            <a:pPr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хорско читање,</a:t>
            </a:r>
          </a:p>
          <a:p>
            <a:pPr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флексибилно читање,</a:t>
            </a:r>
          </a:p>
          <a:p>
            <a:pPr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интерпретативно (изражајно) читање.</a:t>
            </a:r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8E51F-2799-4126-A173-4DA269903D03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sr-Cyrl-CS" sz="3200" dirty="0" smtClean="0"/>
              <a:t> СТВАРАЛАЧКИ РАД УЧЕНИКА</a:t>
            </a:r>
            <a:endParaRPr lang="en-US" sz="3200" dirty="0" smtClean="0"/>
          </a:p>
        </p:txBody>
      </p:sp>
      <p:sp>
        <p:nvSpPr>
          <p:cNvPr id="46083" name="Content Placeholder 2"/>
          <p:cNvSpPr>
            <a:spLocks noGrp="1"/>
          </p:cNvSpPr>
          <p:nvPr>
            <p:ph idx="4294967295"/>
          </p:nvPr>
        </p:nvSpPr>
        <p:spPr>
          <a:xfrm>
            <a:off x="642910" y="1714488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r-Cyrl-CS" sz="2400" dirty="0" smtClean="0"/>
              <a:t> Стваралачки рад ученика подразумева: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састављање речи од задатих слова,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састављање реченица од задатих речи,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писање речи,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писање на основу слика,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допуњавање започете реченице,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рад на деформисаним реченицама,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наставни листићи,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технички радови и цртање,</a:t>
            </a:r>
          </a:p>
          <a:p>
            <a:pPr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sr-Cyrl-CS" sz="2400" dirty="0" smtClean="0"/>
              <a:t>ребуси </a:t>
            </a:r>
            <a:r>
              <a:rPr lang="sr-Cyrl-CS" sz="2400" dirty="0" smtClean="0"/>
              <a:t>и укрштене речи.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8E51F-2799-4126-A173-4DA269903D03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ТЕОРИЈСКА И ПРАКТИЧНА НАУКА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CS" dirty="0" smtClean="0"/>
              <a:t>Циљ који остварује Методика наставе српског језика и књижевности указује и на њену основну карактеристику: то је </a:t>
            </a:r>
            <a:r>
              <a:rPr lang="sr-Cyrl-CS" i="1" dirty="0" smtClean="0"/>
              <a:t>теоријска</a:t>
            </a:r>
            <a:r>
              <a:rPr lang="sr-Cyrl-CS" dirty="0" smtClean="0"/>
              <a:t> и </a:t>
            </a:r>
            <a:r>
              <a:rPr lang="sr-Cyrl-CS" i="1" dirty="0" smtClean="0"/>
              <a:t>практична</a:t>
            </a:r>
            <a:r>
              <a:rPr lang="sr-Cyrl-CS" dirty="0" smtClean="0"/>
              <a:t> </a:t>
            </a:r>
            <a:r>
              <a:rPr lang="sr-Cyrl-CS" i="1" dirty="0" smtClean="0"/>
              <a:t>(примењена) наука</a:t>
            </a:r>
            <a:r>
              <a:rPr lang="sr-Cyrl-CS" dirty="0" smtClean="0"/>
              <a:t>. </a:t>
            </a:r>
          </a:p>
          <a:p>
            <a:pPr algn="just"/>
            <a:r>
              <a:rPr lang="sr-Cyrl-CS" dirty="0" smtClean="0"/>
              <a:t>  Методика као  </a:t>
            </a:r>
            <a:r>
              <a:rPr lang="sr-Cyrl-CS" b="1" i="1" dirty="0" smtClean="0"/>
              <a:t>теоријска наука</a:t>
            </a:r>
            <a:r>
              <a:rPr lang="sr-Cyrl-CS" dirty="0" smtClean="0"/>
              <a:t> у корелацији са другим</a:t>
            </a:r>
            <a:r>
              <a:rPr lang="en-US" dirty="0" smtClean="0"/>
              <a:t> </a:t>
            </a:r>
            <a:r>
              <a:rPr lang="sr-Cyrl-CS" dirty="0" smtClean="0"/>
              <a:t>кореспондирајућим наукама истражује, уопштава и систематизује највреднија искуства наставне праксе и на основу тога указује на могућности  њеног  даљег  унапређења. </a:t>
            </a:r>
          </a:p>
          <a:p>
            <a:pPr algn="just"/>
            <a:r>
              <a:rPr lang="sr-Cyrl-CS" dirty="0" smtClean="0"/>
              <a:t>Она је и </a:t>
            </a:r>
            <a:r>
              <a:rPr lang="sr-Cyrl-CS" b="1" i="1" dirty="0" smtClean="0"/>
              <a:t>практична (примењена) наука</a:t>
            </a:r>
            <a:r>
              <a:rPr lang="sr-Cyrl-CS" dirty="0" smtClean="0"/>
              <a:t>, јер резултате својих теоријских трагања примењује и проверава у непосредној наставној пракси.</a:t>
            </a:r>
          </a:p>
          <a:p>
            <a:pPr algn="just"/>
            <a:r>
              <a:rPr lang="sr-Cyrl-CS" dirty="0" smtClean="0"/>
              <a:t> 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 smtClean="0"/>
              <a:t>ЦИЉ НАСТАВЕ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CS" b="1" i="1" dirty="0" smtClean="0"/>
              <a:t>Циљ</a:t>
            </a:r>
            <a:r>
              <a:rPr lang="sr-Cyrl-CS" dirty="0" smtClean="0"/>
              <a:t> који  је постављен у настави и на који је усмерена укупна методичка теорија и пракса, а који подразумева интелектуални, етички и естетички развој ученичке личности, има своје педагошке, психолошке, етичке, естетичке и социолошке аспекте. </a:t>
            </a:r>
          </a:p>
          <a:p>
            <a:r>
              <a:rPr lang="sr-Cyrl-CS" dirty="0" smtClean="0"/>
              <a:t>Методика је и </a:t>
            </a:r>
            <a:r>
              <a:rPr lang="sr-Cyrl-CS" b="1" i="1" dirty="0" smtClean="0"/>
              <a:t>трагалачка наука </a:t>
            </a:r>
            <a:r>
              <a:rPr lang="sr-Cyrl-CS" dirty="0" smtClean="0"/>
              <a:t>због тога што знања из ње стечена служе само за то да се спремно уђе у наставну теорију и праксу, да се при томе влада афирмисаним поступцима, методама и облицима рада и поседује умешност у организовању  и извођењу наставе.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83418-332C-40A9-9F85-31D2025F21B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7">
      <a:dk1>
        <a:sysClr val="windowText" lastClr="000000"/>
      </a:dk1>
      <a:lt1>
        <a:srgbClr val="D490C5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444</TotalTime>
  <Words>4723</Words>
  <Application>Microsoft Office PowerPoint</Application>
  <PresentationFormat>On-screen Show (4:3)</PresentationFormat>
  <Paragraphs>507</Paragraphs>
  <Slides>76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Flow</vt:lpstr>
      <vt:lpstr> МЕТОДИКА НАСТАВЕ СРПСКОГ ЈЕЗИКА И КЊИЖЕВНОСТИ </vt:lpstr>
      <vt:lpstr> ЗАДАЦИ НАСТАВЕ СРПСКОГ ЈЕЗИКА И КЊИЖЕВНОСТИ</vt:lpstr>
      <vt:lpstr>Slide 3</vt:lpstr>
      <vt:lpstr>СРПСКИ ЈЕЗИК– НАСТАВНИ ПРЕДМЕТ</vt:lpstr>
      <vt:lpstr>ЗНАЧАЈ НАСТАВЕ СРПСКОГ ЈЕЗИКА</vt:lpstr>
      <vt:lpstr>НАСТАВА СРПСКОГ ЈЕЗИКА У ОДНОСУ НА ДРУГЕ ПРЕДМЕТЕ</vt:lpstr>
      <vt:lpstr>МЕТОДИКА НАСТАВЕ СРПСКОГ ЈЕЗИКА КАО НАУЧНА ДИСЦИПЛИНА</vt:lpstr>
      <vt:lpstr>ТЕОРИЈСКА И ПРАКТИЧНА НАУКА</vt:lpstr>
      <vt:lpstr>ЦИЉ НАСТАВЕ</vt:lpstr>
      <vt:lpstr>ПРЕДМЕТ МЕТОДИКЕ</vt:lpstr>
      <vt:lpstr>НАСТАВНО ГРАДИВО - ПЛАН И ПРОГРАМ </vt:lpstr>
      <vt:lpstr>МЕТОДИКА НАСТАВЕ СРПСКОГ ЈЕЗИКА И КЊИЖЕВНОСТИ И НАУКА О ЈЕЗИКУ И КЊИЖЕВНОСТИ</vt:lpstr>
      <vt:lpstr>ЗАДАЦИ НАСТАВЕ – ЗАДАЦИ НАУКЕ</vt:lpstr>
      <vt:lpstr>КРАТАК ПРЕГЛЕД РАЗВОЈА МЕТОДИКЕ НАСТАВЕ СРПСКОГ ЈЕЗИКА И КЊИЖЕВНОСТИ</vt:lpstr>
      <vt:lpstr>БЕЛИЋ, ЖИВКОВИЋ, НИКОЛИЋ, ИЛИЋ</vt:lpstr>
      <vt:lpstr>ПРИНЦИПИ НАСТАВЕ СРПСКОГ ЈЕЗИКА И КЊИЖЕВНОСТИ</vt:lpstr>
      <vt:lpstr>ПРИНЦИП НАУЧНОСТИ</vt:lpstr>
      <vt:lpstr>ПРИНЦИП ПРИМЕРЕНОСТИ</vt:lpstr>
      <vt:lpstr>ПРИНЦИП ОЧИГЛЕДНОСТИ</vt:lpstr>
      <vt:lpstr>ПРИНЦИП СВЕСНЕ АКТИВНОСТИ</vt:lpstr>
      <vt:lpstr>ПРИНЦИП СИСТЕМАТИЧНОСТИ И ПОСТУПНОСТИ</vt:lpstr>
      <vt:lpstr>ПРИНЦИП ЕКОНОМИЧНОСТИ</vt:lpstr>
      <vt:lpstr>ПРИНЦИП ТРАЈНОСТИ ЗНАЊА, ВЕШТИНА И НАВИКА</vt:lpstr>
      <vt:lpstr>ПРИНЦИП  УСЛОВНОСТИ</vt:lpstr>
      <vt:lpstr>ПОЈАМ МЕТОДЕ</vt:lpstr>
      <vt:lpstr>ПОДЕЛА МЕТОДА</vt:lpstr>
      <vt:lpstr>ПОДЕЛА НАСТАВНИХ МЕТОДА</vt:lpstr>
      <vt:lpstr>МОНОЛОШКА МЕТОДА</vt:lpstr>
      <vt:lpstr>ДИЈАЛОШКА МЕТОДА</vt:lpstr>
      <vt:lpstr>ТЕКСТ МЕТОДА</vt:lpstr>
      <vt:lpstr>ТИПОВИ ЧИТАЊА У НАСТАВИ</vt:lpstr>
      <vt:lpstr>МЕТОДА ДЕМОНСТРИРАЊА</vt:lpstr>
      <vt:lpstr>СИСТЕМИ НАСТАВЕ СРПСКОГ ЈЕЗИКА И КЊИЖЕВНОСТИ</vt:lpstr>
      <vt:lpstr>ПРОБЛЕМСКО-СТВАРАЛАЧКИ СИСТЕМ</vt:lpstr>
      <vt:lpstr>СИСТЕМ ПРОГРАМИРАНЕ НАСТАВЕ</vt:lpstr>
      <vt:lpstr>УЧЕЊЕ ОТКРИВАЊЕМ</vt:lpstr>
      <vt:lpstr>НАСТАВНА СРЕДСТВА, ПРОСТОРИЈЕ И ОПРЕМА</vt:lpstr>
      <vt:lpstr>ТИПОВИ НАСТАВНИХ ЧАСОВА</vt:lpstr>
      <vt:lpstr>ЦИЉЕВИ И ЗАДАЦИ НАСТАВЕ ПОЧЕТНОГ ЧИТАЊА И ПИСАЊА</vt:lpstr>
      <vt:lpstr> ЗАДАЦИ НАСТАВЕ ПОЧЕТНОГ ЧИТАЊА И ПИСАЊА</vt:lpstr>
      <vt:lpstr> ЧИТАЊЕ</vt:lpstr>
      <vt:lpstr>РЕДОСЛЕД УЧЕЊА СЛОВА</vt:lpstr>
      <vt:lpstr>ФОНЕТСКА СТРУКТУРА ГЛАСОВА</vt:lpstr>
      <vt:lpstr>ФРЕКВЕНЦИЈА ГЛАСОВА И СЛОВА У ЈЕЗИКУ</vt:lpstr>
      <vt:lpstr>ГРАФИЧКА СЛИЧНОСТ СЛОВА </vt:lpstr>
      <vt:lpstr>ИЗБОР МЕТОДА И ПОСТУПАКА</vt:lpstr>
      <vt:lpstr> ГОВОР НАСТАВНИКА</vt:lpstr>
      <vt:lpstr>МЕТОДЕ И ПОСТУПЦИ У НАСТАВИ ПОЧЕТНОГ ЧИТАЊА И ПИСАЊА</vt:lpstr>
      <vt:lpstr> </vt:lpstr>
      <vt:lpstr>МЕТОДЕ И ПОСТУПЦИ У НАСТАВИ ПОЧЕТНОГ ЧИТАЊА И ПИСАЊА</vt:lpstr>
      <vt:lpstr>СИНТЕТИЧКЕ МЕТОДЕ</vt:lpstr>
      <vt:lpstr>СИНТЕТИЧКЕ МЕТОДЕ</vt:lpstr>
      <vt:lpstr>СИНТЕТИЧКЕ МЕТОДЕ</vt:lpstr>
      <vt:lpstr>СИНТЕТИЧКЕ МЕТОДЕ</vt:lpstr>
      <vt:lpstr>АНАЛИТИЧКЕ МЕТОДЕ</vt:lpstr>
      <vt:lpstr>АНАЛИТИЧКЕ МЕТОДЕ</vt:lpstr>
      <vt:lpstr>ГЛОБАЛНА МЕТОДА</vt:lpstr>
      <vt:lpstr>АНАЛИТИЧКО-СИНТЕТИЧКЕ МЕТОДЕ</vt:lpstr>
      <vt:lpstr>АНАЛИТИЧКО-СИНТЕТИЧКЕ МЕТОДЕ</vt:lpstr>
      <vt:lpstr>НАСТАВНИ ПЛАН И ПРОГРАМ</vt:lpstr>
      <vt:lpstr>ПРЕТХОДНА ИСПИТИВАЊА </vt:lpstr>
      <vt:lpstr>СТРУКТУРА НАСТАВЕ ПОЧЕТНОГ ЧИТАЊА И ПИСАЊА</vt:lpstr>
      <vt:lpstr>ПРИПРЕМА ЗА ЧИТАЊЕ И ПИСАЊЕ</vt:lpstr>
      <vt:lpstr>ЗАДАЦИ ПРИПРЕМНОГ ПЕРИОДА  </vt:lpstr>
      <vt:lpstr>ВИЗУЕЛНЕ ВЕЖБЕ ИЛИ ВЕЖБЕ У ПОСМАТРАЊУ</vt:lpstr>
      <vt:lpstr> </vt:lpstr>
      <vt:lpstr>ВЕЖБЕ ДИСАЊА</vt:lpstr>
      <vt:lpstr>РАЗУМЕВАЊЕ И УСВАЈАЊЕ ПОЈМА РЕЧЕНИЦЕ</vt:lpstr>
      <vt:lpstr>РАЗУМЕВАЊЕ И УСВАЈАЊЕ ПОЈМА ГЛАСА</vt:lpstr>
      <vt:lpstr>МОТОРИЧКЕ ВЕЖБЕ</vt:lpstr>
      <vt:lpstr>УЧЕЊЕ ЧИТАЊА И ПИСАЊА  (БУКВАРСКИ ПЕРИОД)</vt:lpstr>
      <vt:lpstr>ПОСТУПЦИ ОБРАДЕ СЛОВА</vt:lpstr>
      <vt:lpstr>МЕТОДИЧКА СТРУКТУРА ЧАСА ОБРАДЕ ШТАМПАНОГ СЛОВА</vt:lpstr>
      <vt:lpstr>МЕТОДИЧКА СТРУКТУРА ЧАСА ОБРАДЕ ШТАМПАНОГ СЛОВА</vt:lpstr>
      <vt:lpstr>ЧИТАЊЕ ТЕКСТА ИЗ БУКВАРА ИЛИ ПОЧЕТНИЦЕ</vt:lpstr>
      <vt:lpstr> СТВАРАЛАЧКИ РАД УЧЕНИКА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НАЧЕЛА, МЕТОДЕ, САДРЖАЈИ И ОРГАНИЗАЦИЈА НАСТАВЕ</dc:title>
  <dc:creator>Jezik i knjizevnost</dc:creator>
  <cp:lastModifiedBy>Preparandija</cp:lastModifiedBy>
  <cp:revision>69</cp:revision>
  <dcterms:created xsi:type="dcterms:W3CDTF">2010-10-28T10:52:47Z</dcterms:created>
  <dcterms:modified xsi:type="dcterms:W3CDTF">2011-01-31T09:13:47Z</dcterms:modified>
</cp:coreProperties>
</file>