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9"/>
  </p:handoutMasterIdLst>
  <p:sldIdLst>
    <p:sldId id="256" r:id="rId3"/>
    <p:sldId id="262" r:id="rId5"/>
    <p:sldId id="287" r:id="rId6"/>
    <p:sldId id="277" r:id="rId7"/>
    <p:sldId id="263" r:id="rId8"/>
    <p:sldId id="278" r:id="rId9"/>
    <p:sldId id="279" r:id="rId10"/>
    <p:sldId id="288" r:id="rId11"/>
    <p:sldId id="280" r:id="rId12"/>
    <p:sldId id="289" r:id="rId13"/>
    <p:sldId id="266" r:id="rId14"/>
    <p:sldId id="291" r:id="rId15"/>
    <p:sldId id="290" r:id="rId16"/>
    <p:sldId id="265" r:id="rId17"/>
    <p:sldId id="274" r:id="rId18"/>
  </p:sldIdLst>
  <p:sldSz cx="9144000" cy="6858000" type="screen4x3"/>
  <p:notesSz cx="6858000" cy="9144000"/>
  <p:defaultTextStyle>
    <a:defPPr>
      <a:defRPr lang="sr-Latn-C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EC4C"/>
    <a:srgbClr val="A48CB8"/>
    <a:srgbClr val="51CF93"/>
    <a:srgbClr val="F7D47D"/>
    <a:srgbClr val="C97BB3"/>
    <a:srgbClr val="19599F"/>
    <a:srgbClr val="4C3682"/>
    <a:srgbClr val="F3D6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01"/>
    <p:restoredTop sz="94616"/>
  </p:normalViewPr>
  <p:slideViewPr>
    <p:cSldViewPr showGuides="1">
      <p:cViewPr varScale="1">
        <p:scale>
          <a:sx n="66" d="100"/>
          <a:sy n="66" d="100"/>
        </p:scale>
        <p:origin x="-14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515F57-8A53-4F07-AE30-2A8B746E737E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>
              <a:buNone/>
            </a:pPr>
            <a:fld id="{9A0DB2DC-4C9A-4742-B13C-FB6460FD3503}" type="slidenum">
              <a:rPr lang="en-US" altLang="x-none" sz="1200" dirty="0"/>
            </a:fld>
            <a:endParaRPr lang="en-US" altLang="x-none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sr-Latn-C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sr-Latn-C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8436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63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sr-Latn-C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  <a:endParaRPr kumimoji="0" lang="sr-Latn-C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sr-Latn-C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  <a:endParaRPr kumimoji="0" lang="sr-Latn-C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sr-Latn-C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  <a:endParaRPr kumimoji="0" lang="sr-Latn-C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sr-Latn-C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  <a:endParaRPr kumimoji="0" lang="sr-Latn-C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sr-Latn-C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kumimoji="0" lang="sr-Latn-C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sr-Latn-C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sr-Latn-CS" sz="1200" dirty="0"/>
            </a:fld>
            <a:endParaRPr lang="sr-Latn-C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en-US" altLang="x-none" dirty="0"/>
          </a:p>
        </p:txBody>
      </p:sp>
      <p:sp>
        <p:nvSpPr>
          <p:cNvPr id="19460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sr-Latn-CS" sz="1200" dirty="0"/>
            </a:fld>
            <a:endParaRPr lang="sr-Latn-C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sr-Latn-CS" sz="1200" dirty="0"/>
            </a:fld>
            <a:endParaRPr lang="sr-Latn-CS" sz="1200" dirty="0"/>
          </a:p>
        </p:txBody>
      </p:sp>
      <p:sp>
        <p:nvSpPr>
          <p:cNvPr id="20483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 wrap="square" lIns="91440" tIns="45720" rIns="91440" bIns="45720" anchor="t" anchorCtr="0"/>
          <a:p>
            <a:pPr lvl="0" eaLnBrk="1" hangingPunct="1"/>
            <a:endParaRPr lang="en-US" altLang="x-none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2056" name="Rectangle 3"/>
            <p:cNvSpPr/>
            <p:nvPr/>
          </p:nvSpPr>
          <p:spPr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algn="ctr" eaLnBrk="1" hangingPunct="1">
                <a:buNone/>
              </a:pPr>
              <a:endParaRPr lang="en-US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2057" name="Rectangle 4"/>
            <p:cNvSpPr/>
            <p:nvPr/>
          </p:nvSpPr>
          <p:spPr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algn="ctr" eaLnBrk="1" hangingPunct="1">
                <a:buNone/>
              </a:pPr>
              <a:endParaRPr lang="en-US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65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2059" name="Group 6"/>
            <p:cNvGrpSpPr/>
            <p:nvPr/>
          </p:nvGrpSpPr>
          <p:grpSpPr>
            <a:xfrm>
              <a:off x="4944" y="-4"/>
              <a:ext cx="816" cy="3979"/>
              <a:chOff x="4944" y="-4"/>
              <a:chExt cx="816" cy="3979"/>
            </a:xfrm>
          </p:grpSpPr>
          <p:grpSp>
            <p:nvGrpSpPr>
              <p:cNvPr id="2071" name="Group 7"/>
              <p:cNvGrpSpPr/>
              <p:nvPr userDrawn="1"/>
            </p:nvGrpSpPr>
            <p:grpSpPr>
              <a:xfrm>
                <a:off x="5280" y="-4"/>
                <a:ext cx="480" cy="1435"/>
                <a:chOff x="5280" y="-4"/>
                <a:chExt cx="480" cy="1435"/>
              </a:xfrm>
            </p:grpSpPr>
            <p:grpSp>
              <p:nvGrpSpPr>
                <p:cNvPr id="2092" name="Group 8"/>
                <p:cNvGrpSpPr/>
                <p:nvPr userDrawn="1"/>
              </p:nvGrpSpPr>
              <p:grpSpPr>
                <a:xfrm rot="-5400000">
                  <a:off x="5490" y="-5"/>
                  <a:ext cx="174" cy="176"/>
                  <a:chOff x="1707" y="323"/>
                  <a:chExt cx="1690" cy="2560"/>
                </a:xfrm>
              </p:grpSpPr>
              <p:grpSp>
                <p:nvGrpSpPr>
                  <p:cNvPr id="2101" name="Group 9"/>
                  <p:cNvGrpSpPr/>
                  <p:nvPr/>
                </p:nvGrpSpPr>
                <p:grpSpPr>
                  <a:xfrm>
                    <a:off x="1707" y="323"/>
                    <a:ext cx="1690" cy="2560"/>
                    <a:chOff x="1707" y="323"/>
                    <a:chExt cx="1690" cy="2560"/>
                  </a:xfrm>
                </p:grpSpPr>
                <p:sp>
                  <p:nvSpPr>
                    <p:cNvPr id="2108" name="Freeform 10"/>
                    <p:cNvSpPr/>
                    <p:nvPr/>
                  </p:nvSpPr>
                  <p:spPr>
                    <a:xfrm>
                      <a:off x="2173" y="323"/>
                      <a:ext cx="1234" cy="2560"/>
                    </a:xfrm>
                    <a:custGeom>
                      <a:avLst/>
                      <a:gdLst/>
                      <a:ahLst/>
                      <a:cxnLst>
                        <a:cxn ang="0">
                          <a:pos x="340" y="283"/>
                        </a:cxn>
                        <a:cxn ang="0">
                          <a:pos x="418" y="115"/>
                        </a:cxn>
                        <a:cxn ang="0">
                          <a:pos x="586" y="7"/>
                        </a:cxn>
                        <a:cxn ang="0">
                          <a:pos x="901" y="61"/>
                        </a:cxn>
                        <a:cxn ang="0">
                          <a:pos x="1060" y="349"/>
                        </a:cxn>
                        <a:cxn ang="0">
                          <a:pos x="985" y="769"/>
                        </a:cxn>
                        <a:cxn ang="0">
                          <a:pos x="949" y="943"/>
                        </a:cxn>
                        <a:cxn ang="0">
                          <a:pos x="1114" y="1075"/>
                        </a:cxn>
                        <a:cxn ang="0">
                          <a:pos x="1240" y="1525"/>
                        </a:cxn>
                        <a:cxn ang="0">
                          <a:pos x="1132" y="1969"/>
                        </a:cxn>
                        <a:cxn ang="0">
                          <a:pos x="913" y="2077"/>
                        </a:cxn>
                        <a:cxn ang="0">
                          <a:pos x="727" y="2059"/>
                        </a:cxn>
                        <a:cxn ang="0">
                          <a:pos x="661" y="2251"/>
                        </a:cxn>
                        <a:cxn ang="0">
                          <a:pos x="532" y="2527"/>
                        </a:cxn>
                        <a:cxn ang="0">
                          <a:pos x="214" y="2509"/>
                        </a:cxn>
                        <a:cxn ang="0">
                          <a:pos x="31" y="2227"/>
                        </a:cxn>
                        <a:cxn ang="0">
                          <a:pos x="25" y="1969"/>
                        </a:cxn>
                        <a:cxn ang="0">
                          <a:pos x="145" y="1651"/>
                        </a:cxn>
                        <a:cxn ang="0">
                          <a:pos x="262" y="1513"/>
                        </a:cxn>
                        <a:cxn ang="0">
                          <a:pos x="220" y="1729"/>
                        </a:cxn>
                        <a:cxn ang="0">
                          <a:pos x="73" y="2023"/>
                        </a:cxn>
                        <a:cxn ang="0">
                          <a:pos x="169" y="2323"/>
                        </a:cxn>
                        <a:cxn ang="0">
                          <a:pos x="442" y="2431"/>
                        </a:cxn>
                        <a:cxn ang="0">
                          <a:pos x="598" y="2227"/>
                        </a:cxn>
                        <a:cxn ang="0">
                          <a:pos x="580" y="1807"/>
                        </a:cxn>
                        <a:cxn ang="0">
                          <a:pos x="496" y="1531"/>
                        </a:cxn>
                        <a:cxn ang="0">
                          <a:pos x="538" y="1459"/>
                        </a:cxn>
                        <a:cxn ang="0">
                          <a:pos x="631" y="1633"/>
                        </a:cxn>
                        <a:cxn ang="0">
                          <a:pos x="727" y="1933"/>
                        </a:cxn>
                        <a:cxn ang="0">
                          <a:pos x="973" y="1963"/>
                        </a:cxn>
                        <a:cxn ang="0">
                          <a:pos x="1144" y="1687"/>
                        </a:cxn>
                        <a:cxn ang="0">
                          <a:pos x="1126" y="1273"/>
                        </a:cxn>
                        <a:cxn ang="0">
                          <a:pos x="889" y="1057"/>
                        </a:cxn>
                        <a:cxn ang="0">
                          <a:pos x="685" y="1129"/>
                        </a:cxn>
                        <a:cxn ang="0">
                          <a:pos x="580" y="1117"/>
                        </a:cxn>
                        <a:cxn ang="0">
                          <a:pos x="625" y="1033"/>
                        </a:cxn>
                        <a:cxn ang="0">
                          <a:pos x="817" y="937"/>
                        </a:cxn>
                        <a:cxn ang="0">
                          <a:pos x="955" y="613"/>
                        </a:cxn>
                        <a:cxn ang="0">
                          <a:pos x="889" y="175"/>
                        </a:cxn>
                        <a:cxn ang="0">
                          <a:pos x="625" y="103"/>
                        </a:cxn>
                        <a:cxn ang="0">
                          <a:pos x="394" y="355"/>
                        </a:cxn>
                        <a:cxn ang="0">
                          <a:pos x="406" y="763"/>
                        </a:cxn>
                        <a:cxn ang="0">
                          <a:pos x="346" y="949"/>
                        </a:cxn>
                        <a:cxn ang="0">
                          <a:pos x="292" y="685"/>
                        </a:cxn>
                        <a:cxn ang="0">
                          <a:pos x="310" y="367"/>
                        </a:cxn>
                      </a:cxnLst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en-US"/>
                    </a:p>
                  </p:txBody>
                </p:sp>
                <p:sp>
                  <p:nvSpPr>
                    <p:cNvPr id="2109" name="Freeform 11"/>
                    <p:cNvSpPr/>
                    <p:nvPr/>
                  </p:nvSpPr>
                  <p:spPr>
                    <a:xfrm>
                      <a:off x="1717" y="381"/>
                      <a:ext cx="864" cy="2065"/>
                    </a:xfrm>
                    <a:custGeom>
                      <a:avLst/>
                      <a:gdLst/>
                      <a:ahLst/>
                      <a:cxnLst>
                        <a:cxn ang="0">
                          <a:pos x="782" y="524"/>
                        </a:cxn>
                        <a:cxn ang="0">
                          <a:pos x="794" y="347"/>
                        </a:cxn>
                        <a:cxn ang="0">
                          <a:pos x="860" y="203"/>
                        </a:cxn>
                        <a:cxn ang="0">
                          <a:pos x="806" y="215"/>
                        </a:cxn>
                        <a:cxn ang="0">
                          <a:pos x="746" y="215"/>
                        </a:cxn>
                        <a:cxn ang="0">
                          <a:pos x="680" y="116"/>
                        </a:cxn>
                        <a:cxn ang="0">
                          <a:pos x="608" y="32"/>
                        </a:cxn>
                        <a:cxn ang="0">
                          <a:pos x="506" y="2"/>
                        </a:cxn>
                        <a:cxn ang="0">
                          <a:pos x="407" y="20"/>
                        </a:cxn>
                        <a:cxn ang="0">
                          <a:pos x="281" y="74"/>
                        </a:cxn>
                        <a:cxn ang="0">
                          <a:pos x="173" y="203"/>
                        </a:cxn>
                        <a:cxn ang="0">
                          <a:pos x="119" y="401"/>
                        </a:cxn>
                        <a:cxn ang="0">
                          <a:pos x="131" y="584"/>
                        </a:cxn>
                        <a:cxn ang="0">
                          <a:pos x="173" y="776"/>
                        </a:cxn>
                        <a:cxn ang="0">
                          <a:pos x="197" y="875"/>
                        </a:cxn>
                        <a:cxn ang="0">
                          <a:pos x="167" y="977"/>
                        </a:cxn>
                        <a:cxn ang="0">
                          <a:pos x="65" y="1115"/>
                        </a:cxn>
                        <a:cxn ang="0">
                          <a:pos x="17" y="1286"/>
                        </a:cxn>
                        <a:cxn ang="0">
                          <a:pos x="5" y="1538"/>
                        </a:cxn>
                        <a:cxn ang="0">
                          <a:pos x="47" y="1733"/>
                        </a:cxn>
                        <a:cxn ang="0">
                          <a:pos x="131" y="1883"/>
                        </a:cxn>
                        <a:cxn ang="0">
                          <a:pos x="299" y="1970"/>
                        </a:cxn>
                        <a:cxn ang="0">
                          <a:pos x="425" y="1964"/>
                        </a:cxn>
                        <a:cxn ang="0">
                          <a:pos x="464" y="1976"/>
                        </a:cxn>
                        <a:cxn ang="0">
                          <a:pos x="494" y="2048"/>
                        </a:cxn>
                        <a:cxn ang="0">
                          <a:pos x="494" y="1946"/>
                        </a:cxn>
                        <a:cxn ang="0">
                          <a:pos x="554" y="1763"/>
                        </a:cxn>
                        <a:cxn ang="0">
                          <a:pos x="614" y="1643"/>
                        </a:cxn>
                        <a:cxn ang="0">
                          <a:pos x="578" y="1685"/>
                        </a:cxn>
                        <a:cxn ang="0">
                          <a:pos x="512" y="1805"/>
                        </a:cxn>
                        <a:cxn ang="0">
                          <a:pos x="407" y="1888"/>
                        </a:cxn>
                        <a:cxn ang="0">
                          <a:pos x="269" y="1883"/>
                        </a:cxn>
                        <a:cxn ang="0">
                          <a:pos x="179" y="1799"/>
                        </a:cxn>
                        <a:cxn ang="0">
                          <a:pos x="113" y="1625"/>
                        </a:cxn>
                        <a:cxn ang="0">
                          <a:pos x="107" y="1382"/>
                        </a:cxn>
                        <a:cxn ang="0">
                          <a:pos x="137" y="1181"/>
                        </a:cxn>
                        <a:cxn ang="0">
                          <a:pos x="203" y="1061"/>
                        </a:cxn>
                        <a:cxn ang="0">
                          <a:pos x="323" y="1013"/>
                        </a:cxn>
                        <a:cxn ang="0">
                          <a:pos x="506" y="1067"/>
                        </a:cxn>
                        <a:cxn ang="0">
                          <a:pos x="608" y="1115"/>
                        </a:cxn>
                        <a:cxn ang="0">
                          <a:pos x="662" y="1091"/>
                        </a:cxn>
                        <a:cxn ang="0">
                          <a:pos x="656" y="1037"/>
                        </a:cxn>
                        <a:cxn ang="0">
                          <a:pos x="608" y="995"/>
                        </a:cxn>
                        <a:cxn ang="0">
                          <a:pos x="494" y="971"/>
                        </a:cxn>
                        <a:cxn ang="0">
                          <a:pos x="323" y="887"/>
                        </a:cxn>
                        <a:cxn ang="0">
                          <a:pos x="233" y="674"/>
                        </a:cxn>
                        <a:cxn ang="0">
                          <a:pos x="209" y="413"/>
                        </a:cxn>
                        <a:cxn ang="0">
                          <a:pos x="317" y="170"/>
                        </a:cxn>
                        <a:cxn ang="0">
                          <a:pos x="482" y="110"/>
                        </a:cxn>
                        <a:cxn ang="0">
                          <a:pos x="614" y="164"/>
                        </a:cxn>
                        <a:cxn ang="0">
                          <a:pos x="704" y="287"/>
                        </a:cxn>
                        <a:cxn ang="0">
                          <a:pos x="734" y="425"/>
                        </a:cxn>
                        <a:cxn ang="0">
                          <a:pos x="770" y="596"/>
                        </a:cxn>
                        <a:cxn ang="0">
                          <a:pos x="806" y="578"/>
                        </a:cxn>
                        <a:cxn ang="0">
                          <a:pos x="782" y="524"/>
                        </a:cxn>
                      </a:cxnLst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en-US"/>
                    </a:p>
                  </p:txBody>
                </p:sp>
              </p:grpSp>
              <p:sp>
                <p:nvSpPr>
                  <p:cNvPr id="2102" name="Oval 12"/>
                  <p:cNvSpPr/>
                  <p:nvPr/>
                </p:nvSpPr>
                <p:spPr>
                  <a:xfrm>
                    <a:off x="2397" y="1428"/>
                    <a:ext cx="175" cy="247"/>
                  </a:xfrm>
                  <a:prstGeom prst="ellipse">
                    <a:avLst/>
                  </a:prstGeom>
                  <a:solidFill>
                    <a:srgbClr val="E7D6B7"/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pPr lvl="0" eaLnBrk="1" hangingPunct="1">
                      <a:buNone/>
                    </a:pPr>
                    <a:endParaRPr lang="en-US" altLang="x-none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103" name="Freeform 13"/>
                  <p:cNvSpPr/>
                  <p:nvPr/>
                </p:nvSpPr>
                <p:spPr>
                  <a:xfrm>
                    <a:off x="2659" y="745"/>
                    <a:ext cx="262" cy="524"/>
                  </a:xfrm>
                  <a:custGeom>
                    <a:avLst/>
                    <a:gdLst/>
                    <a:ahLst/>
                    <a:cxnLst>
                      <a:cxn ang="0">
                        <a:pos x="3" y="492"/>
                      </a:cxn>
                      <a:cxn ang="0">
                        <a:pos x="27" y="279"/>
                      </a:cxn>
                      <a:cxn ang="0">
                        <a:pos x="105" y="45"/>
                      </a:cxn>
                      <a:cxn ang="0">
                        <a:pos x="174" y="3"/>
                      </a:cxn>
                      <a:cxn ang="0">
                        <a:pos x="226" y="39"/>
                      </a:cxn>
                      <a:cxn ang="0">
                        <a:pos x="249" y="132"/>
                      </a:cxn>
                      <a:cxn ang="0">
                        <a:pos x="198" y="279"/>
                      </a:cxn>
                      <a:cxn ang="0">
                        <a:pos x="99" y="486"/>
                      </a:cxn>
                      <a:cxn ang="0">
                        <a:pos x="42" y="510"/>
                      </a:cxn>
                      <a:cxn ang="0">
                        <a:pos x="3" y="492"/>
                      </a:cxn>
                    </a:cxnLst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en-US"/>
                  </a:p>
                </p:txBody>
              </p:sp>
              <p:sp>
                <p:nvSpPr>
                  <p:cNvPr id="2104" name="Freeform 14"/>
                  <p:cNvSpPr/>
                  <p:nvPr/>
                </p:nvSpPr>
                <p:spPr>
                  <a:xfrm>
                    <a:off x="2727" y="1588"/>
                    <a:ext cx="398" cy="349"/>
                  </a:xfrm>
                  <a:custGeom>
                    <a:avLst/>
                    <a:gdLst/>
                    <a:ahLst/>
                    <a:cxnLst>
                      <a:cxn ang="0">
                        <a:pos x="106" y="217"/>
                      </a:cxn>
                      <a:cxn ang="0">
                        <a:pos x="16" y="93"/>
                      </a:cxn>
                      <a:cxn ang="0">
                        <a:pos x="4" y="48"/>
                      </a:cxn>
                      <a:cxn ang="0">
                        <a:pos x="28" y="3"/>
                      </a:cxn>
                      <a:cxn ang="0">
                        <a:pos x="136" y="30"/>
                      </a:cxn>
                      <a:cxn ang="0">
                        <a:pos x="262" y="81"/>
                      </a:cxn>
                      <a:cxn ang="0">
                        <a:pos x="382" y="171"/>
                      </a:cxn>
                      <a:cxn ang="0">
                        <a:pos x="406" y="295"/>
                      </a:cxn>
                      <a:cxn ang="0">
                        <a:pos x="355" y="360"/>
                      </a:cxn>
                      <a:cxn ang="0">
                        <a:pos x="256" y="341"/>
                      </a:cxn>
                      <a:cxn ang="0">
                        <a:pos x="106" y="217"/>
                      </a:cxn>
                    </a:cxnLst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en-US"/>
                  </a:p>
                </p:txBody>
              </p:sp>
              <p:sp>
                <p:nvSpPr>
                  <p:cNvPr id="2105" name="Freeform 15"/>
                  <p:cNvSpPr/>
                  <p:nvPr/>
                </p:nvSpPr>
                <p:spPr>
                  <a:xfrm>
                    <a:off x="2474" y="1923"/>
                    <a:ext cx="146" cy="567"/>
                  </a:xfrm>
                  <a:custGeom>
                    <a:avLst/>
                    <a:gdLst/>
                    <a:ahLst/>
                    <a:cxnLst>
                      <a:cxn ang="0">
                        <a:pos x="15" y="174"/>
                      </a:cxn>
                      <a:cxn ang="0">
                        <a:pos x="39" y="42"/>
                      </a:cxn>
                      <a:cxn ang="0">
                        <a:pos x="60" y="3"/>
                      </a:cxn>
                      <a:cxn ang="0">
                        <a:pos x="98" y="27"/>
                      </a:cxn>
                      <a:cxn ang="0">
                        <a:pos x="125" y="174"/>
                      </a:cxn>
                      <a:cxn ang="0">
                        <a:pos x="130" y="444"/>
                      </a:cxn>
                      <a:cxn ang="0">
                        <a:pos x="87" y="570"/>
                      </a:cxn>
                      <a:cxn ang="0">
                        <a:pos x="21" y="538"/>
                      </a:cxn>
                      <a:cxn ang="0">
                        <a:pos x="0" y="330"/>
                      </a:cxn>
                      <a:cxn ang="0">
                        <a:pos x="15" y="174"/>
                      </a:cxn>
                    </a:cxnLst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en-US"/>
                  </a:p>
                </p:txBody>
              </p:sp>
              <p:sp>
                <p:nvSpPr>
                  <p:cNvPr id="2106" name="Freeform 16"/>
                  <p:cNvSpPr/>
                  <p:nvPr/>
                </p:nvSpPr>
                <p:spPr>
                  <a:xfrm>
                    <a:off x="1911" y="1588"/>
                    <a:ext cx="389" cy="247"/>
                  </a:xfrm>
                  <a:custGeom>
                    <a:avLst/>
                    <a:gdLst/>
                    <a:ahLst/>
                    <a:cxnLst>
                      <a:cxn ang="0">
                        <a:pos x="172" y="58"/>
                      </a:cxn>
                      <a:cxn ang="0">
                        <a:pos x="301" y="19"/>
                      </a:cxn>
                      <a:cxn ang="0">
                        <a:pos x="358" y="7"/>
                      </a:cxn>
                      <a:cxn ang="0">
                        <a:pos x="376" y="58"/>
                      </a:cxn>
                      <a:cxn ang="0">
                        <a:pos x="319" y="124"/>
                      </a:cxn>
                      <a:cxn ang="0">
                        <a:pos x="190" y="208"/>
                      </a:cxn>
                      <a:cxn ang="0">
                        <a:pos x="37" y="229"/>
                      </a:cxn>
                      <a:cxn ang="0">
                        <a:pos x="1" y="175"/>
                      </a:cxn>
                      <a:cxn ang="0">
                        <a:pos x="43" y="106"/>
                      </a:cxn>
                      <a:cxn ang="0">
                        <a:pos x="172" y="58"/>
                      </a:cxn>
                    </a:cxnLst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en-US"/>
                  </a:p>
                </p:txBody>
              </p:sp>
              <p:sp>
                <p:nvSpPr>
                  <p:cNvPr id="2107" name="Freeform 17"/>
                  <p:cNvSpPr/>
                  <p:nvPr/>
                </p:nvSpPr>
                <p:spPr>
                  <a:xfrm>
                    <a:off x="2096" y="934"/>
                    <a:ext cx="233" cy="378"/>
                  </a:xfrm>
                  <a:custGeom>
                    <a:avLst/>
                    <a:gdLst/>
                    <a:ahLst/>
                    <a:cxnLst>
                      <a:cxn ang="0">
                        <a:pos x="72" y="254"/>
                      </a:cxn>
                      <a:cxn ang="0">
                        <a:pos x="23" y="180"/>
                      </a:cxn>
                      <a:cxn ang="0">
                        <a:pos x="0" y="90"/>
                      </a:cxn>
                      <a:cxn ang="0">
                        <a:pos x="23" y="12"/>
                      </a:cxn>
                      <a:cxn ang="0">
                        <a:pos x="113" y="24"/>
                      </a:cxn>
                      <a:cxn ang="0">
                        <a:pos x="168" y="123"/>
                      </a:cxn>
                      <a:cxn ang="0">
                        <a:pos x="219" y="288"/>
                      </a:cxn>
                      <a:cxn ang="0">
                        <a:pos x="192" y="354"/>
                      </a:cxn>
                      <a:cxn ang="0">
                        <a:pos x="158" y="333"/>
                      </a:cxn>
                      <a:cxn ang="0">
                        <a:pos x="72" y="254"/>
                      </a:cxn>
                    </a:cxnLst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en-US"/>
                  </a:p>
                </p:txBody>
              </p:sp>
            </p:grpSp>
            <p:pic>
              <p:nvPicPr>
                <p:cNvPr id="2093" name="Picture 18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094" name="Picture 19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095" name="Picture 20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096" name="Picture 21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097" name="Picture 22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098" name="Picture 23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099" name="Picture 24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100" name="Picture 25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  <p:grpSp>
            <p:nvGrpSpPr>
              <p:cNvPr id="2072" name="Group 26"/>
              <p:cNvGrpSpPr/>
              <p:nvPr userDrawn="1"/>
            </p:nvGrpSpPr>
            <p:grpSpPr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2073" name="Picture 27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074" name="Picture 28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075" name="Picture 29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076" name="Picture 30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077" name="Picture 31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078" name="Picture 32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079" name="Picture 33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080" name="Picture 34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081" name="Picture 35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082" name="Picture 36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083" name="Picture 37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084" name="Picture 38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085" name="Picture 39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086" name="Picture 40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087" name="Picture 41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088" name="Picture 42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089" name="Picture 43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090" name="Picture 44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091" name="Picture 45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</p:grpSp>
        <p:sp>
          <p:nvSpPr>
            <p:cNvPr id="2060" name="Freeform 46"/>
            <p:cNvSpPr/>
            <p:nvPr/>
          </p:nvSpPr>
          <p:spPr>
            <a:xfrm>
              <a:off x="5010" y="3092"/>
              <a:ext cx="750" cy="1222"/>
            </a:xfrm>
            <a:custGeom>
              <a:avLst/>
              <a:gdLst/>
              <a:ahLst/>
              <a:cxnLst>
                <a:cxn ang="0">
                  <a:pos x="372" y="154"/>
                </a:cxn>
                <a:cxn ang="0">
                  <a:pos x="378" y="412"/>
                </a:cxn>
                <a:cxn ang="0">
                  <a:pos x="312" y="724"/>
                </a:cxn>
                <a:cxn ang="0">
                  <a:pos x="138" y="928"/>
                </a:cxn>
                <a:cxn ang="0">
                  <a:pos x="0" y="976"/>
                </a:cxn>
                <a:cxn ang="0">
                  <a:pos x="0" y="1222"/>
                </a:cxn>
                <a:cxn ang="0">
                  <a:pos x="750" y="1222"/>
                </a:cxn>
                <a:cxn ang="0">
                  <a:pos x="750" y="178"/>
                </a:cxn>
                <a:cxn ang="0">
                  <a:pos x="372" y="154"/>
                </a:cxn>
              </a:cxnLst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>
                    <a:alpha val="100000"/>
                  </a:srgbClr>
                </a:gs>
                <a:gs pos="17999">
                  <a:srgbClr val="A28949">
                    <a:alpha val="100000"/>
                  </a:srgbClr>
                </a:gs>
                <a:gs pos="31000">
                  <a:srgbClr val="835E17">
                    <a:alpha val="100000"/>
                  </a:srgbClr>
                </a:gs>
                <a:gs pos="33000">
                  <a:srgbClr val="BD922A">
                    <a:alpha val="100000"/>
                  </a:srgbClr>
                </a:gs>
                <a:gs pos="37000">
                  <a:srgbClr val="FBE4AE">
                    <a:alpha val="100000"/>
                  </a:srgbClr>
                </a:gs>
                <a:gs pos="78999">
                  <a:srgbClr val="BD922A">
                    <a:alpha val="100000"/>
                  </a:srgbClr>
                </a:gs>
                <a:gs pos="87000">
                  <a:srgbClr val="BD922A">
                    <a:alpha val="100000"/>
                  </a:srgbClr>
                </a:gs>
                <a:gs pos="100000">
                  <a:srgbClr val="FBE4AE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en-US"/>
            </a:p>
          </p:txBody>
        </p:sp>
        <p:sp>
          <p:nvSpPr>
            <p:cNvPr id="68" name="Freeform 47"/>
            <p:cNvSpPr/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9" name="Freeform 48"/>
            <p:cNvSpPr/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63" name="Freeform 49" descr="kimonopat1"/>
            <p:cNvSpPr/>
            <p:nvPr/>
          </p:nvSpPr>
          <p:spPr>
            <a:xfrm>
              <a:off x="5046" y="2229"/>
              <a:ext cx="617" cy="1376"/>
            </a:xfrm>
            <a:custGeom>
              <a:avLst/>
              <a:gdLst/>
              <a:ahLst/>
              <a:cxnLst>
                <a:cxn ang="0">
                  <a:pos x="486" y="3"/>
                </a:cxn>
                <a:cxn ang="0">
                  <a:pos x="402" y="381"/>
                </a:cxn>
                <a:cxn ang="0">
                  <a:pos x="216" y="777"/>
                </a:cxn>
                <a:cxn ang="0">
                  <a:pos x="0" y="1119"/>
                </a:cxn>
                <a:cxn ang="0">
                  <a:pos x="102" y="1101"/>
                </a:cxn>
                <a:cxn ang="0">
                  <a:pos x="282" y="1119"/>
                </a:cxn>
                <a:cxn ang="0">
                  <a:pos x="378" y="1185"/>
                </a:cxn>
                <a:cxn ang="0">
                  <a:pos x="432" y="1269"/>
                </a:cxn>
                <a:cxn ang="0">
                  <a:pos x="444" y="1365"/>
                </a:cxn>
                <a:cxn ang="0">
                  <a:pos x="498" y="1203"/>
                </a:cxn>
                <a:cxn ang="0">
                  <a:pos x="564" y="825"/>
                </a:cxn>
                <a:cxn ang="0">
                  <a:pos x="606" y="363"/>
                </a:cxn>
                <a:cxn ang="0">
                  <a:pos x="486" y="3"/>
                </a:cxn>
              </a:cxnLst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rotWithShape="0">
              <a:blip r:embed="rId3"/>
            </a:blipFill>
            <a:ln w="9525">
              <a:noFill/>
            </a:ln>
          </p:spPr>
          <p:txBody>
            <a:bodyPr/>
            <a:p>
              <a:endParaRPr lang="en-US"/>
            </a:p>
          </p:txBody>
        </p:sp>
        <p:sp>
          <p:nvSpPr>
            <p:cNvPr id="2064" name="Freeform 50" descr="kimonopat1"/>
            <p:cNvSpPr/>
            <p:nvPr/>
          </p:nvSpPr>
          <p:spPr>
            <a:xfrm>
              <a:off x="5193" y="269"/>
              <a:ext cx="576" cy="3180"/>
            </a:xfrm>
            <a:custGeom>
              <a:avLst/>
              <a:gdLst/>
              <a:ahLst/>
              <a:cxnLst>
                <a:cxn ang="0">
                  <a:pos x="42" y="61"/>
                </a:cxn>
                <a:cxn ang="0">
                  <a:pos x="156" y="517"/>
                </a:cxn>
                <a:cxn ang="0">
                  <a:pos x="288" y="991"/>
                </a:cxn>
                <a:cxn ang="0">
                  <a:pos x="414" y="1435"/>
                </a:cxn>
                <a:cxn ang="0">
                  <a:pos x="576" y="1807"/>
                </a:cxn>
                <a:cxn ang="0">
                  <a:pos x="576" y="3055"/>
                </a:cxn>
                <a:cxn ang="0">
                  <a:pos x="414" y="2557"/>
                </a:cxn>
                <a:cxn ang="0">
                  <a:pos x="252" y="1765"/>
                </a:cxn>
                <a:cxn ang="0">
                  <a:pos x="126" y="961"/>
                </a:cxn>
                <a:cxn ang="0">
                  <a:pos x="12" y="151"/>
                </a:cxn>
                <a:cxn ang="0">
                  <a:pos x="42" y="61"/>
                </a:cxn>
              </a:cxnLst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rotWithShape="0">
              <a:blip r:embed="rId3"/>
            </a:blipFill>
            <a:ln w="9525">
              <a:noFill/>
            </a:ln>
          </p:spPr>
          <p:txBody>
            <a:bodyPr/>
            <a:p>
              <a:endParaRPr lang="en-US"/>
            </a:p>
          </p:txBody>
        </p:sp>
        <p:sp>
          <p:nvSpPr>
            <p:cNvPr id="2065" name="Freeform 51"/>
            <p:cNvSpPr/>
            <p:nvPr/>
          </p:nvSpPr>
          <p:spPr>
            <a:xfrm>
              <a:off x="5197" y="165"/>
              <a:ext cx="573" cy="1935"/>
            </a:xfrm>
            <a:custGeom>
              <a:avLst/>
              <a:gdLst/>
              <a:ahLst/>
              <a:cxnLst>
                <a:cxn ang="0">
                  <a:pos x="69" y="63"/>
                </a:cxn>
                <a:cxn ang="0">
                  <a:pos x="207" y="549"/>
                </a:cxn>
                <a:cxn ang="0">
                  <a:pos x="381" y="1101"/>
                </a:cxn>
                <a:cxn ang="0">
                  <a:pos x="573" y="1575"/>
                </a:cxn>
                <a:cxn ang="0">
                  <a:pos x="573" y="1935"/>
                </a:cxn>
                <a:cxn ang="0">
                  <a:pos x="321" y="1449"/>
                </a:cxn>
                <a:cxn ang="0">
                  <a:pos x="147" y="699"/>
                </a:cxn>
                <a:cxn ang="0">
                  <a:pos x="15" y="171"/>
                </a:cxn>
                <a:cxn ang="0">
                  <a:pos x="69" y="63"/>
                </a:cxn>
              </a:cxnLst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>
                    <a:alpha val="100000"/>
                  </a:schemeClr>
                </a:gs>
                <a:gs pos="100000">
                  <a:schemeClr val="folHlink">
                    <a:alpha val="100000"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en-US"/>
            </a:p>
          </p:txBody>
        </p:sp>
        <p:sp>
          <p:nvSpPr>
            <p:cNvPr id="2066" name="Freeform 52"/>
            <p:cNvSpPr/>
            <p:nvPr/>
          </p:nvSpPr>
          <p:spPr>
            <a:xfrm>
              <a:off x="5004" y="0"/>
              <a:ext cx="363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>
                    <a:alpha val="100000"/>
                  </a:srgbClr>
                </a:gs>
                <a:gs pos="17999">
                  <a:srgbClr val="A28949">
                    <a:alpha val="100000"/>
                  </a:srgbClr>
                </a:gs>
                <a:gs pos="31000">
                  <a:srgbClr val="835E17">
                    <a:alpha val="100000"/>
                  </a:srgbClr>
                </a:gs>
                <a:gs pos="33000">
                  <a:srgbClr val="BD922A">
                    <a:alpha val="100000"/>
                  </a:srgbClr>
                </a:gs>
                <a:gs pos="37000">
                  <a:srgbClr val="FBE4AE">
                    <a:alpha val="100000"/>
                  </a:srgbClr>
                </a:gs>
                <a:gs pos="78999">
                  <a:srgbClr val="BD922A">
                    <a:alpha val="100000"/>
                  </a:srgbClr>
                </a:gs>
                <a:gs pos="87000">
                  <a:srgbClr val="BD922A">
                    <a:alpha val="100000"/>
                  </a:srgbClr>
                </a:gs>
                <a:gs pos="100000">
                  <a:srgbClr val="FBE4AE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en-US"/>
            </a:p>
          </p:txBody>
        </p:sp>
        <p:sp>
          <p:nvSpPr>
            <p:cNvPr id="74" name="Freeform 53"/>
            <p:cNvSpPr/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68" name="Rectangle 54"/>
            <p:cNvSpPr/>
            <p:nvPr/>
          </p:nvSpPr>
          <p:spPr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>
                    <a:alpha val="100000"/>
                  </a:srgbClr>
                </a:gs>
                <a:gs pos="17999">
                  <a:srgbClr val="A28949">
                    <a:alpha val="100000"/>
                  </a:srgbClr>
                </a:gs>
                <a:gs pos="31000">
                  <a:srgbClr val="835E17">
                    <a:alpha val="100000"/>
                  </a:srgbClr>
                </a:gs>
                <a:gs pos="33000">
                  <a:srgbClr val="BD922A">
                    <a:alpha val="100000"/>
                  </a:srgbClr>
                </a:gs>
                <a:gs pos="37000">
                  <a:srgbClr val="FBE4AE">
                    <a:alpha val="100000"/>
                  </a:srgbClr>
                </a:gs>
                <a:gs pos="78999">
                  <a:srgbClr val="BD922A">
                    <a:alpha val="100000"/>
                  </a:srgbClr>
                </a:gs>
                <a:gs pos="87000">
                  <a:srgbClr val="BD922A">
                    <a:alpha val="100000"/>
                  </a:srgbClr>
                </a:gs>
                <a:gs pos="100000">
                  <a:srgbClr val="FBE4AE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algn="ctr" eaLnBrk="1" hangingPunct="1">
                <a:buNone/>
              </a:pPr>
              <a:endParaRPr lang="en-US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76" name="Freeform 55"/>
            <p:cNvSpPr/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70" name="AutoShape 56"/>
            <p:cNvSpPr/>
            <p:nvPr/>
          </p:nvSpPr>
          <p:spPr>
            <a:xfrm rot="5400000">
              <a:off x="2724" y="2089"/>
              <a:ext cx="4320" cy="142"/>
            </a:xfrm>
            <a:custGeom>
              <a:avLst/>
              <a:gdLst>
                <a:gd name="txL" fmla="*/ 2105 w 21600"/>
                <a:gd name="txT" fmla="*/ 2130 h 21600"/>
                <a:gd name="txR" fmla="*/ 19495 w 21600"/>
                <a:gd name="txB" fmla="*/ 19470 h 21600"/>
              </a:gdLst>
              <a:ahLst/>
              <a:cxnLst>
                <a:cxn ang="0">
                  <a:pos x="34" y="0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17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alpha val="100000"/>
                  </a:schemeClr>
                </a:gs>
                <a:gs pos="100000">
                  <a:schemeClr val="bg2">
                    <a:alpha val="100000"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en-US"/>
            </a:p>
          </p:txBody>
        </p:sp>
      </p:grpSp>
      <p:sp>
        <p:nvSpPr>
          <p:cNvPr id="38969" name="Rectangle 5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370013"/>
            <a:ext cx="6965950" cy="2057400"/>
          </a:xfrm>
        </p:spPr>
        <p:txBody>
          <a:bodyPr/>
          <a:lstStyle>
            <a:lvl1pPr>
              <a:defRPr/>
            </a:lvl1pPr>
          </a:lstStyle>
          <a:p>
            <a:r>
              <a:rPr lang="sr-Latn-CS"/>
              <a:t>Click to edit Master title style</a:t>
            </a:r>
            <a:endParaRPr lang="sr-Latn-CS"/>
          </a:p>
        </p:txBody>
      </p:sp>
      <p:sp>
        <p:nvSpPr>
          <p:cNvPr id="38970" name="Rectangle 5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27200" y="3886200"/>
            <a:ext cx="5640388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sr-Latn-CS"/>
              <a:t>Click to edit Master subtitle style</a:t>
            </a:r>
            <a:endParaRPr lang="sr-Latn-CS"/>
          </a:p>
        </p:txBody>
      </p:sp>
      <p:sp>
        <p:nvSpPr>
          <p:cNvPr id="117" name="Rectangle 59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301625" y="6242050"/>
            <a:ext cx="1782763" cy="474663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sr-Latn-C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8" name="Rectangle 6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57425" y="6248400"/>
            <a:ext cx="3455988" cy="474663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sr-Latn-C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9" name="Rectangle 6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248400"/>
            <a:ext cx="1755775" cy="474663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sr-Latn-CS" dirty="0"/>
            </a:fld>
            <a:endParaRPr lang="sr-Latn-C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sr-Latn-C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sr-Latn-C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sr-Latn-CS" dirty="0">
                <a:latin typeface="Arial" panose="020B0604020202020204" pitchFamily="34" charset="0"/>
              </a:rPr>
            </a:fld>
            <a:endParaRPr lang="sr-Latn-C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827713" y="227013"/>
            <a:ext cx="1868487" cy="58689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9075" y="227013"/>
            <a:ext cx="5456238" cy="58689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sr-Latn-C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sr-Latn-C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sr-Latn-CS" dirty="0">
                <a:latin typeface="Arial" panose="020B0604020202020204" pitchFamily="34" charset="0"/>
              </a:rPr>
            </a:fld>
            <a:endParaRPr lang="sr-Latn-C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sr-Latn-C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sr-Latn-C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sr-Latn-CS" dirty="0">
                <a:latin typeface="Arial" panose="020B0604020202020204" pitchFamily="34" charset="0"/>
              </a:rPr>
            </a:fld>
            <a:endParaRPr lang="sr-Latn-C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sr-Latn-C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sr-Latn-C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sr-Latn-CS" dirty="0">
                <a:latin typeface="Arial" panose="020B0604020202020204" pitchFamily="34" charset="0"/>
              </a:rPr>
            </a:fld>
            <a:endParaRPr lang="sr-Latn-C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2250" y="1598613"/>
            <a:ext cx="36179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sr-Latn-C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sr-Latn-C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sr-Latn-CS" dirty="0">
                <a:latin typeface="Arial" panose="020B0604020202020204" pitchFamily="34" charset="0"/>
              </a:rPr>
            </a:fld>
            <a:endParaRPr lang="sr-Latn-C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sr-Latn-C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sr-Latn-C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sr-Latn-CS" dirty="0">
                <a:latin typeface="Arial" panose="020B0604020202020204" pitchFamily="34" charset="0"/>
              </a:rPr>
            </a:fld>
            <a:endParaRPr lang="sr-Latn-C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sr-Latn-C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sr-Latn-C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sr-Latn-CS" dirty="0">
                <a:latin typeface="Arial" panose="020B0604020202020204" pitchFamily="34" charset="0"/>
              </a:rPr>
            </a:fld>
            <a:endParaRPr lang="sr-Latn-C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sr-Latn-C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sr-Latn-C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sr-Latn-CS" dirty="0">
                <a:latin typeface="Arial" panose="020B0604020202020204" pitchFamily="34" charset="0"/>
              </a:rPr>
            </a:fld>
            <a:endParaRPr lang="sr-Latn-C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sr-Latn-C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sr-Latn-C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sr-Latn-CS" dirty="0">
                <a:latin typeface="Arial" panose="020B0604020202020204" pitchFamily="34" charset="0"/>
              </a:rPr>
            </a:fld>
            <a:endParaRPr lang="sr-Latn-C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sr-Latn-C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sr-Latn-C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sr-Latn-CS" dirty="0">
                <a:latin typeface="Arial" panose="020B0604020202020204" pitchFamily="34" charset="0"/>
              </a:rPr>
            </a:fld>
            <a:endParaRPr lang="sr-Latn-C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5.png"/><Relationship Id="rId15" Type="http://schemas.openxmlformats.org/officeDocument/2006/relationships/image" Target="../media/image4.png"/><Relationship Id="rId14" Type="http://schemas.openxmlformats.org/officeDocument/2006/relationships/image" Target="../media/image3.png"/><Relationship Id="rId13" Type="http://schemas.openxmlformats.org/officeDocument/2006/relationships/image" Target="../media/image2.jpeg"/><Relationship Id="rId12" Type="http://schemas.openxmlformats.org/officeDocument/2006/relationships/image" Target="../media/image1.wmf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1032" name="Rectangle 3"/>
            <p:cNvSpPr/>
            <p:nvPr/>
          </p:nvSpPr>
          <p:spPr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algn="ctr" eaLnBrk="1" hangingPunct="1">
                <a:buNone/>
              </a:pPr>
              <a:endParaRPr lang="en-US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1033" name="Rectangle 4"/>
            <p:cNvSpPr/>
            <p:nvPr/>
          </p:nvSpPr>
          <p:spPr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algn="ctr" eaLnBrk="1" hangingPunct="1">
                <a:buNone/>
              </a:pPr>
              <a:endParaRPr lang="en-US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37893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1035" name="Group 6"/>
            <p:cNvGrpSpPr/>
            <p:nvPr/>
          </p:nvGrpSpPr>
          <p:grpSpPr>
            <a:xfrm>
              <a:off x="4944" y="1"/>
              <a:ext cx="816" cy="3974"/>
              <a:chOff x="4944" y="1"/>
              <a:chExt cx="816" cy="3974"/>
            </a:xfrm>
          </p:grpSpPr>
          <p:grpSp>
            <p:nvGrpSpPr>
              <p:cNvPr id="1047" name="Group 7"/>
              <p:cNvGrpSpPr/>
              <p:nvPr userDrawn="1"/>
            </p:nvGrpSpPr>
            <p:grpSpPr>
              <a:xfrm>
                <a:off x="5280" y="1"/>
                <a:ext cx="480" cy="1430"/>
                <a:chOff x="5280" y="1"/>
                <a:chExt cx="480" cy="1430"/>
              </a:xfrm>
            </p:grpSpPr>
            <p:grpSp>
              <p:nvGrpSpPr>
                <p:cNvPr id="1068" name="Group 8"/>
                <p:cNvGrpSpPr/>
                <p:nvPr userDrawn="1"/>
              </p:nvGrpSpPr>
              <p:grpSpPr>
                <a:xfrm rot="-5400000">
                  <a:off x="5484" y="0"/>
                  <a:ext cx="174" cy="176"/>
                  <a:chOff x="1657" y="323"/>
                  <a:chExt cx="1691" cy="2560"/>
                </a:xfrm>
              </p:grpSpPr>
              <p:grpSp>
                <p:nvGrpSpPr>
                  <p:cNvPr id="1077" name="Group 9"/>
                  <p:cNvGrpSpPr/>
                  <p:nvPr/>
                </p:nvGrpSpPr>
                <p:grpSpPr>
                  <a:xfrm>
                    <a:off x="1657" y="323"/>
                    <a:ext cx="1691" cy="2560"/>
                    <a:chOff x="1657" y="323"/>
                    <a:chExt cx="1691" cy="2560"/>
                  </a:xfrm>
                </p:grpSpPr>
                <p:sp>
                  <p:nvSpPr>
                    <p:cNvPr id="1084" name="Freeform 10"/>
                    <p:cNvSpPr/>
                    <p:nvPr/>
                  </p:nvSpPr>
                  <p:spPr>
                    <a:xfrm>
                      <a:off x="2172" y="323"/>
                      <a:ext cx="1234" cy="2560"/>
                    </a:xfrm>
                    <a:custGeom>
                      <a:avLst/>
                      <a:gdLst/>
                      <a:ahLst/>
                      <a:cxnLst>
                        <a:cxn ang="0">
                          <a:pos x="340" y="283"/>
                        </a:cxn>
                        <a:cxn ang="0">
                          <a:pos x="418" y="115"/>
                        </a:cxn>
                        <a:cxn ang="0">
                          <a:pos x="586" y="7"/>
                        </a:cxn>
                        <a:cxn ang="0">
                          <a:pos x="901" y="61"/>
                        </a:cxn>
                        <a:cxn ang="0">
                          <a:pos x="1060" y="349"/>
                        </a:cxn>
                        <a:cxn ang="0">
                          <a:pos x="985" y="769"/>
                        </a:cxn>
                        <a:cxn ang="0">
                          <a:pos x="949" y="943"/>
                        </a:cxn>
                        <a:cxn ang="0">
                          <a:pos x="1114" y="1075"/>
                        </a:cxn>
                        <a:cxn ang="0">
                          <a:pos x="1240" y="1525"/>
                        </a:cxn>
                        <a:cxn ang="0">
                          <a:pos x="1132" y="1969"/>
                        </a:cxn>
                        <a:cxn ang="0">
                          <a:pos x="913" y="2077"/>
                        </a:cxn>
                        <a:cxn ang="0">
                          <a:pos x="727" y="2059"/>
                        </a:cxn>
                        <a:cxn ang="0">
                          <a:pos x="661" y="2251"/>
                        </a:cxn>
                        <a:cxn ang="0">
                          <a:pos x="532" y="2527"/>
                        </a:cxn>
                        <a:cxn ang="0">
                          <a:pos x="214" y="2509"/>
                        </a:cxn>
                        <a:cxn ang="0">
                          <a:pos x="31" y="2227"/>
                        </a:cxn>
                        <a:cxn ang="0">
                          <a:pos x="25" y="1969"/>
                        </a:cxn>
                        <a:cxn ang="0">
                          <a:pos x="145" y="1651"/>
                        </a:cxn>
                        <a:cxn ang="0">
                          <a:pos x="262" y="1513"/>
                        </a:cxn>
                        <a:cxn ang="0">
                          <a:pos x="220" y="1729"/>
                        </a:cxn>
                        <a:cxn ang="0">
                          <a:pos x="73" y="2023"/>
                        </a:cxn>
                        <a:cxn ang="0">
                          <a:pos x="169" y="2323"/>
                        </a:cxn>
                        <a:cxn ang="0">
                          <a:pos x="442" y="2431"/>
                        </a:cxn>
                        <a:cxn ang="0">
                          <a:pos x="598" y="2227"/>
                        </a:cxn>
                        <a:cxn ang="0">
                          <a:pos x="580" y="1807"/>
                        </a:cxn>
                        <a:cxn ang="0">
                          <a:pos x="496" y="1531"/>
                        </a:cxn>
                        <a:cxn ang="0">
                          <a:pos x="538" y="1459"/>
                        </a:cxn>
                        <a:cxn ang="0">
                          <a:pos x="631" y="1633"/>
                        </a:cxn>
                        <a:cxn ang="0">
                          <a:pos x="727" y="1933"/>
                        </a:cxn>
                        <a:cxn ang="0">
                          <a:pos x="973" y="1963"/>
                        </a:cxn>
                        <a:cxn ang="0">
                          <a:pos x="1144" y="1687"/>
                        </a:cxn>
                        <a:cxn ang="0">
                          <a:pos x="1126" y="1273"/>
                        </a:cxn>
                        <a:cxn ang="0">
                          <a:pos x="889" y="1057"/>
                        </a:cxn>
                        <a:cxn ang="0">
                          <a:pos x="685" y="1129"/>
                        </a:cxn>
                        <a:cxn ang="0">
                          <a:pos x="580" y="1117"/>
                        </a:cxn>
                        <a:cxn ang="0">
                          <a:pos x="625" y="1033"/>
                        </a:cxn>
                        <a:cxn ang="0">
                          <a:pos x="817" y="937"/>
                        </a:cxn>
                        <a:cxn ang="0">
                          <a:pos x="955" y="613"/>
                        </a:cxn>
                        <a:cxn ang="0">
                          <a:pos x="889" y="175"/>
                        </a:cxn>
                        <a:cxn ang="0">
                          <a:pos x="625" y="103"/>
                        </a:cxn>
                        <a:cxn ang="0">
                          <a:pos x="394" y="355"/>
                        </a:cxn>
                        <a:cxn ang="0">
                          <a:pos x="406" y="763"/>
                        </a:cxn>
                        <a:cxn ang="0">
                          <a:pos x="346" y="949"/>
                        </a:cxn>
                        <a:cxn ang="0">
                          <a:pos x="292" y="685"/>
                        </a:cxn>
                        <a:cxn ang="0">
                          <a:pos x="310" y="367"/>
                        </a:cxn>
                      </a:cxnLst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en-US"/>
                    </a:p>
                  </p:txBody>
                </p:sp>
                <p:sp>
                  <p:nvSpPr>
                    <p:cNvPr id="1085" name="Freeform 11"/>
                    <p:cNvSpPr/>
                    <p:nvPr/>
                  </p:nvSpPr>
                  <p:spPr>
                    <a:xfrm>
                      <a:off x="1715" y="381"/>
                      <a:ext cx="865" cy="2065"/>
                    </a:xfrm>
                    <a:custGeom>
                      <a:avLst/>
                      <a:gdLst/>
                      <a:ahLst/>
                      <a:cxnLst>
                        <a:cxn ang="0">
                          <a:pos x="785" y="524"/>
                        </a:cxn>
                        <a:cxn ang="0">
                          <a:pos x="797" y="347"/>
                        </a:cxn>
                        <a:cxn ang="0">
                          <a:pos x="863" y="203"/>
                        </a:cxn>
                        <a:cxn ang="0">
                          <a:pos x="809" y="215"/>
                        </a:cxn>
                        <a:cxn ang="0">
                          <a:pos x="749" y="215"/>
                        </a:cxn>
                        <a:cxn ang="0">
                          <a:pos x="683" y="116"/>
                        </a:cxn>
                        <a:cxn ang="0">
                          <a:pos x="611" y="32"/>
                        </a:cxn>
                        <a:cxn ang="0">
                          <a:pos x="509" y="2"/>
                        </a:cxn>
                        <a:cxn ang="0">
                          <a:pos x="407" y="20"/>
                        </a:cxn>
                        <a:cxn ang="0">
                          <a:pos x="281" y="74"/>
                        </a:cxn>
                        <a:cxn ang="0">
                          <a:pos x="173" y="203"/>
                        </a:cxn>
                        <a:cxn ang="0">
                          <a:pos x="119" y="401"/>
                        </a:cxn>
                        <a:cxn ang="0">
                          <a:pos x="131" y="584"/>
                        </a:cxn>
                        <a:cxn ang="0">
                          <a:pos x="173" y="776"/>
                        </a:cxn>
                        <a:cxn ang="0">
                          <a:pos x="197" y="875"/>
                        </a:cxn>
                        <a:cxn ang="0">
                          <a:pos x="167" y="977"/>
                        </a:cxn>
                        <a:cxn ang="0">
                          <a:pos x="65" y="1115"/>
                        </a:cxn>
                        <a:cxn ang="0">
                          <a:pos x="17" y="1286"/>
                        </a:cxn>
                        <a:cxn ang="0">
                          <a:pos x="5" y="1538"/>
                        </a:cxn>
                        <a:cxn ang="0">
                          <a:pos x="47" y="1733"/>
                        </a:cxn>
                        <a:cxn ang="0">
                          <a:pos x="131" y="1883"/>
                        </a:cxn>
                        <a:cxn ang="0">
                          <a:pos x="299" y="1970"/>
                        </a:cxn>
                        <a:cxn ang="0">
                          <a:pos x="425" y="1964"/>
                        </a:cxn>
                        <a:cxn ang="0">
                          <a:pos x="467" y="1976"/>
                        </a:cxn>
                        <a:cxn ang="0">
                          <a:pos x="497" y="2048"/>
                        </a:cxn>
                        <a:cxn ang="0">
                          <a:pos x="497" y="1946"/>
                        </a:cxn>
                        <a:cxn ang="0">
                          <a:pos x="557" y="1763"/>
                        </a:cxn>
                        <a:cxn ang="0">
                          <a:pos x="617" y="1643"/>
                        </a:cxn>
                        <a:cxn ang="0">
                          <a:pos x="581" y="1685"/>
                        </a:cxn>
                        <a:cxn ang="0">
                          <a:pos x="515" y="1805"/>
                        </a:cxn>
                        <a:cxn ang="0">
                          <a:pos x="407" y="1888"/>
                        </a:cxn>
                        <a:cxn ang="0">
                          <a:pos x="269" y="1883"/>
                        </a:cxn>
                        <a:cxn ang="0">
                          <a:pos x="179" y="1799"/>
                        </a:cxn>
                        <a:cxn ang="0">
                          <a:pos x="113" y="1625"/>
                        </a:cxn>
                        <a:cxn ang="0">
                          <a:pos x="107" y="1382"/>
                        </a:cxn>
                        <a:cxn ang="0">
                          <a:pos x="137" y="1181"/>
                        </a:cxn>
                        <a:cxn ang="0">
                          <a:pos x="203" y="1061"/>
                        </a:cxn>
                        <a:cxn ang="0">
                          <a:pos x="323" y="1013"/>
                        </a:cxn>
                        <a:cxn ang="0">
                          <a:pos x="509" y="1067"/>
                        </a:cxn>
                        <a:cxn ang="0">
                          <a:pos x="611" y="1115"/>
                        </a:cxn>
                        <a:cxn ang="0">
                          <a:pos x="665" y="1091"/>
                        </a:cxn>
                        <a:cxn ang="0">
                          <a:pos x="659" y="1037"/>
                        </a:cxn>
                        <a:cxn ang="0">
                          <a:pos x="611" y="995"/>
                        </a:cxn>
                        <a:cxn ang="0">
                          <a:pos x="497" y="971"/>
                        </a:cxn>
                        <a:cxn ang="0">
                          <a:pos x="323" y="887"/>
                        </a:cxn>
                        <a:cxn ang="0">
                          <a:pos x="233" y="674"/>
                        </a:cxn>
                        <a:cxn ang="0">
                          <a:pos x="209" y="413"/>
                        </a:cxn>
                        <a:cxn ang="0">
                          <a:pos x="317" y="170"/>
                        </a:cxn>
                        <a:cxn ang="0">
                          <a:pos x="485" y="110"/>
                        </a:cxn>
                        <a:cxn ang="0">
                          <a:pos x="617" y="164"/>
                        </a:cxn>
                        <a:cxn ang="0">
                          <a:pos x="707" y="287"/>
                        </a:cxn>
                        <a:cxn ang="0">
                          <a:pos x="737" y="425"/>
                        </a:cxn>
                        <a:cxn ang="0">
                          <a:pos x="773" y="596"/>
                        </a:cxn>
                        <a:cxn ang="0">
                          <a:pos x="809" y="578"/>
                        </a:cxn>
                        <a:cxn ang="0">
                          <a:pos x="785" y="524"/>
                        </a:cxn>
                      </a:cxnLst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en-US"/>
                    </a:p>
                  </p:txBody>
                </p:sp>
              </p:grpSp>
              <p:sp>
                <p:nvSpPr>
                  <p:cNvPr id="1078" name="Oval 12"/>
                  <p:cNvSpPr/>
                  <p:nvPr/>
                </p:nvSpPr>
                <p:spPr>
                  <a:xfrm>
                    <a:off x="2396" y="1428"/>
                    <a:ext cx="175" cy="247"/>
                  </a:xfrm>
                  <a:prstGeom prst="ellipse">
                    <a:avLst/>
                  </a:prstGeom>
                  <a:solidFill>
                    <a:srgbClr val="E7D6B7"/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pPr lvl="0" eaLnBrk="1" hangingPunct="1">
                      <a:buNone/>
                    </a:pPr>
                    <a:endParaRPr lang="en-US" altLang="x-none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079" name="Freeform 13"/>
                  <p:cNvSpPr/>
                  <p:nvPr/>
                </p:nvSpPr>
                <p:spPr>
                  <a:xfrm>
                    <a:off x="2658" y="745"/>
                    <a:ext cx="262" cy="524"/>
                  </a:xfrm>
                  <a:custGeom>
                    <a:avLst/>
                    <a:gdLst/>
                    <a:ahLst/>
                    <a:cxnLst>
                      <a:cxn ang="0">
                        <a:pos x="3" y="492"/>
                      </a:cxn>
                      <a:cxn ang="0">
                        <a:pos x="27" y="279"/>
                      </a:cxn>
                      <a:cxn ang="0">
                        <a:pos x="105" y="45"/>
                      </a:cxn>
                      <a:cxn ang="0">
                        <a:pos x="174" y="3"/>
                      </a:cxn>
                      <a:cxn ang="0">
                        <a:pos x="226" y="39"/>
                      </a:cxn>
                      <a:cxn ang="0">
                        <a:pos x="249" y="132"/>
                      </a:cxn>
                      <a:cxn ang="0">
                        <a:pos x="198" y="279"/>
                      </a:cxn>
                      <a:cxn ang="0">
                        <a:pos x="99" y="486"/>
                      </a:cxn>
                      <a:cxn ang="0">
                        <a:pos x="42" y="510"/>
                      </a:cxn>
                      <a:cxn ang="0">
                        <a:pos x="3" y="492"/>
                      </a:cxn>
                    </a:cxnLst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en-US"/>
                  </a:p>
                </p:txBody>
              </p:sp>
              <p:sp>
                <p:nvSpPr>
                  <p:cNvPr id="1080" name="Freeform 14"/>
                  <p:cNvSpPr/>
                  <p:nvPr/>
                </p:nvSpPr>
                <p:spPr>
                  <a:xfrm>
                    <a:off x="2726" y="1588"/>
                    <a:ext cx="398" cy="349"/>
                  </a:xfrm>
                  <a:custGeom>
                    <a:avLst/>
                    <a:gdLst/>
                    <a:ahLst/>
                    <a:cxnLst>
                      <a:cxn ang="0">
                        <a:pos x="106" y="217"/>
                      </a:cxn>
                      <a:cxn ang="0">
                        <a:pos x="16" y="93"/>
                      </a:cxn>
                      <a:cxn ang="0">
                        <a:pos x="4" y="48"/>
                      </a:cxn>
                      <a:cxn ang="0">
                        <a:pos x="28" y="3"/>
                      </a:cxn>
                      <a:cxn ang="0">
                        <a:pos x="136" y="30"/>
                      </a:cxn>
                      <a:cxn ang="0">
                        <a:pos x="262" y="81"/>
                      </a:cxn>
                      <a:cxn ang="0">
                        <a:pos x="382" y="171"/>
                      </a:cxn>
                      <a:cxn ang="0">
                        <a:pos x="406" y="295"/>
                      </a:cxn>
                      <a:cxn ang="0">
                        <a:pos x="355" y="360"/>
                      </a:cxn>
                      <a:cxn ang="0">
                        <a:pos x="256" y="341"/>
                      </a:cxn>
                      <a:cxn ang="0">
                        <a:pos x="106" y="217"/>
                      </a:cxn>
                    </a:cxnLst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en-US"/>
                  </a:p>
                </p:txBody>
              </p:sp>
              <p:sp>
                <p:nvSpPr>
                  <p:cNvPr id="1081" name="Freeform 15"/>
                  <p:cNvSpPr/>
                  <p:nvPr/>
                </p:nvSpPr>
                <p:spPr>
                  <a:xfrm>
                    <a:off x="2473" y="1923"/>
                    <a:ext cx="146" cy="567"/>
                  </a:xfrm>
                  <a:custGeom>
                    <a:avLst/>
                    <a:gdLst/>
                    <a:ahLst/>
                    <a:cxnLst>
                      <a:cxn ang="0">
                        <a:pos x="15" y="174"/>
                      </a:cxn>
                      <a:cxn ang="0">
                        <a:pos x="39" y="42"/>
                      </a:cxn>
                      <a:cxn ang="0">
                        <a:pos x="60" y="3"/>
                      </a:cxn>
                      <a:cxn ang="0">
                        <a:pos x="98" y="27"/>
                      </a:cxn>
                      <a:cxn ang="0">
                        <a:pos x="125" y="174"/>
                      </a:cxn>
                      <a:cxn ang="0">
                        <a:pos x="130" y="444"/>
                      </a:cxn>
                      <a:cxn ang="0">
                        <a:pos x="87" y="570"/>
                      </a:cxn>
                      <a:cxn ang="0">
                        <a:pos x="21" y="538"/>
                      </a:cxn>
                      <a:cxn ang="0">
                        <a:pos x="0" y="330"/>
                      </a:cxn>
                      <a:cxn ang="0">
                        <a:pos x="15" y="174"/>
                      </a:cxn>
                    </a:cxnLst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en-US"/>
                  </a:p>
                </p:txBody>
              </p:sp>
              <p:sp>
                <p:nvSpPr>
                  <p:cNvPr id="1082" name="Freeform 16"/>
                  <p:cNvSpPr/>
                  <p:nvPr/>
                </p:nvSpPr>
                <p:spPr>
                  <a:xfrm>
                    <a:off x="1910" y="1588"/>
                    <a:ext cx="389" cy="247"/>
                  </a:xfrm>
                  <a:custGeom>
                    <a:avLst/>
                    <a:gdLst/>
                    <a:ahLst/>
                    <a:cxnLst>
                      <a:cxn ang="0">
                        <a:pos x="172" y="58"/>
                      </a:cxn>
                      <a:cxn ang="0">
                        <a:pos x="301" y="19"/>
                      </a:cxn>
                      <a:cxn ang="0">
                        <a:pos x="358" y="7"/>
                      </a:cxn>
                      <a:cxn ang="0">
                        <a:pos x="376" y="58"/>
                      </a:cxn>
                      <a:cxn ang="0">
                        <a:pos x="319" y="124"/>
                      </a:cxn>
                      <a:cxn ang="0">
                        <a:pos x="190" y="208"/>
                      </a:cxn>
                      <a:cxn ang="0">
                        <a:pos x="37" y="229"/>
                      </a:cxn>
                      <a:cxn ang="0">
                        <a:pos x="1" y="175"/>
                      </a:cxn>
                      <a:cxn ang="0">
                        <a:pos x="43" y="106"/>
                      </a:cxn>
                      <a:cxn ang="0">
                        <a:pos x="172" y="58"/>
                      </a:cxn>
                    </a:cxnLst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en-US"/>
                  </a:p>
                </p:txBody>
              </p:sp>
              <p:sp>
                <p:nvSpPr>
                  <p:cNvPr id="1083" name="Freeform 17"/>
                  <p:cNvSpPr/>
                  <p:nvPr/>
                </p:nvSpPr>
                <p:spPr>
                  <a:xfrm>
                    <a:off x="2094" y="934"/>
                    <a:ext cx="233" cy="378"/>
                  </a:xfrm>
                  <a:custGeom>
                    <a:avLst/>
                    <a:gdLst/>
                    <a:ahLst/>
                    <a:cxnLst>
                      <a:cxn ang="0">
                        <a:pos x="72" y="254"/>
                      </a:cxn>
                      <a:cxn ang="0">
                        <a:pos x="23" y="180"/>
                      </a:cxn>
                      <a:cxn ang="0">
                        <a:pos x="0" y="90"/>
                      </a:cxn>
                      <a:cxn ang="0">
                        <a:pos x="23" y="12"/>
                      </a:cxn>
                      <a:cxn ang="0">
                        <a:pos x="113" y="24"/>
                      </a:cxn>
                      <a:cxn ang="0">
                        <a:pos x="168" y="123"/>
                      </a:cxn>
                      <a:cxn ang="0">
                        <a:pos x="219" y="288"/>
                      </a:cxn>
                      <a:cxn ang="0">
                        <a:pos x="192" y="354"/>
                      </a:cxn>
                      <a:cxn ang="0">
                        <a:pos x="158" y="333"/>
                      </a:cxn>
                      <a:cxn ang="0">
                        <a:pos x="72" y="254"/>
                      </a:cxn>
                    </a:cxnLst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en-US"/>
                  </a:p>
                </p:txBody>
              </p:sp>
            </p:grpSp>
            <p:pic>
              <p:nvPicPr>
                <p:cNvPr id="1069" name="Picture 18"/>
                <p:cNvPicPr>
                  <a:picLocks noChangeAspect="1"/>
                </p:cNvPicPr>
                <p:nvPr userDrawn="1"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070" name="Picture 19"/>
                <p:cNvPicPr>
                  <a:picLocks noChangeAspect="1"/>
                </p:cNvPicPr>
                <p:nvPr userDrawn="1"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071" name="Picture 20"/>
                <p:cNvPicPr>
                  <a:picLocks noChangeAspect="1"/>
                </p:cNvPicPr>
                <p:nvPr userDrawn="1"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072" name="Picture 21"/>
                <p:cNvPicPr>
                  <a:picLocks noChangeAspect="1"/>
                </p:cNvPicPr>
                <p:nvPr userDrawn="1"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073" name="Picture 22"/>
                <p:cNvPicPr>
                  <a:picLocks noChangeAspect="1"/>
                </p:cNvPicPr>
                <p:nvPr userDrawn="1"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074" name="Picture 23"/>
                <p:cNvPicPr>
                  <a:picLocks noChangeAspect="1"/>
                </p:cNvPicPr>
                <p:nvPr userDrawn="1"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075" name="Picture 24"/>
                <p:cNvPicPr>
                  <a:picLocks noChangeAspect="1"/>
                </p:cNvPicPr>
                <p:nvPr userDrawn="1"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076" name="Picture 25"/>
                <p:cNvPicPr>
                  <a:picLocks noChangeAspect="1"/>
                </p:cNvPicPr>
                <p:nvPr userDrawn="1"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  <p:grpSp>
            <p:nvGrpSpPr>
              <p:cNvPr id="1048" name="Group 26"/>
              <p:cNvGrpSpPr/>
              <p:nvPr userDrawn="1"/>
            </p:nvGrpSpPr>
            <p:grpSpPr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1049" name="Picture 27"/>
                <p:cNvPicPr>
                  <a:picLocks noChangeAspect="1"/>
                </p:cNvPicPr>
                <p:nvPr userDrawn="1"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050" name="Picture 28"/>
                <p:cNvPicPr>
                  <a:picLocks noChangeAspect="1"/>
                </p:cNvPicPr>
                <p:nvPr userDrawn="1"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051" name="Picture 29"/>
                <p:cNvPicPr>
                  <a:picLocks noChangeAspect="1"/>
                </p:cNvPicPr>
                <p:nvPr userDrawn="1"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052" name="Picture 30"/>
                <p:cNvPicPr>
                  <a:picLocks noChangeAspect="1"/>
                </p:cNvPicPr>
                <p:nvPr userDrawn="1"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053" name="Picture 31"/>
                <p:cNvPicPr>
                  <a:picLocks noChangeAspect="1"/>
                </p:cNvPicPr>
                <p:nvPr userDrawn="1"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054" name="Picture 32"/>
                <p:cNvPicPr>
                  <a:picLocks noChangeAspect="1"/>
                </p:cNvPicPr>
                <p:nvPr userDrawn="1"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055" name="Picture 33"/>
                <p:cNvPicPr>
                  <a:picLocks noChangeAspect="1"/>
                </p:cNvPicPr>
                <p:nvPr userDrawn="1"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056" name="Picture 34"/>
                <p:cNvPicPr>
                  <a:picLocks noChangeAspect="1"/>
                </p:cNvPicPr>
                <p:nvPr userDrawn="1"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057" name="Picture 35"/>
                <p:cNvPicPr>
                  <a:picLocks noChangeAspect="1"/>
                </p:cNvPicPr>
                <p:nvPr userDrawn="1"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058" name="Picture 36"/>
                <p:cNvPicPr>
                  <a:picLocks noChangeAspect="1"/>
                </p:cNvPicPr>
                <p:nvPr userDrawn="1"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059" name="Picture 37"/>
                <p:cNvPicPr>
                  <a:picLocks noChangeAspect="1"/>
                </p:cNvPicPr>
                <p:nvPr userDrawn="1"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060" name="Picture 38"/>
                <p:cNvPicPr>
                  <a:picLocks noChangeAspect="1"/>
                </p:cNvPicPr>
                <p:nvPr userDrawn="1"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061" name="Picture 39"/>
                <p:cNvPicPr>
                  <a:picLocks noChangeAspect="1"/>
                </p:cNvPicPr>
                <p:nvPr userDrawn="1"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062" name="Picture 40"/>
                <p:cNvPicPr>
                  <a:picLocks noChangeAspect="1"/>
                </p:cNvPicPr>
                <p:nvPr userDrawn="1"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063" name="Picture 41"/>
                <p:cNvPicPr>
                  <a:picLocks noChangeAspect="1"/>
                </p:cNvPicPr>
                <p:nvPr userDrawn="1"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064" name="Picture 42"/>
                <p:cNvPicPr>
                  <a:picLocks noChangeAspect="1"/>
                </p:cNvPicPr>
                <p:nvPr userDrawn="1"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065" name="Picture 43"/>
                <p:cNvPicPr>
                  <a:picLocks noChangeAspect="1"/>
                </p:cNvPicPr>
                <p:nvPr userDrawn="1"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066" name="Picture 44"/>
                <p:cNvPicPr>
                  <a:picLocks noChangeAspect="1"/>
                </p:cNvPicPr>
                <p:nvPr userDrawn="1"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067" name="Picture 45"/>
                <p:cNvPicPr>
                  <a:picLocks noChangeAspect="1"/>
                </p:cNvPicPr>
                <p:nvPr userDrawn="1"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</p:grpSp>
        <p:sp>
          <p:nvSpPr>
            <p:cNvPr id="1036" name="Freeform 46"/>
            <p:cNvSpPr/>
            <p:nvPr/>
          </p:nvSpPr>
          <p:spPr>
            <a:xfrm>
              <a:off x="5010" y="3092"/>
              <a:ext cx="750" cy="1222"/>
            </a:xfrm>
            <a:custGeom>
              <a:avLst/>
              <a:gdLst/>
              <a:ahLst/>
              <a:cxnLst>
                <a:cxn ang="0">
                  <a:pos x="372" y="154"/>
                </a:cxn>
                <a:cxn ang="0">
                  <a:pos x="378" y="412"/>
                </a:cxn>
                <a:cxn ang="0">
                  <a:pos x="312" y="724"/>
                </a:cxn>
                <a:cxn ang="0">
                  <a:pos x="138" y="928"/>
                </a:cxn>
                <a:cxn ang="0">
                  <a:pos x="0" y="976"/>
                </a:cxn>
                <a:cxn ang="0">
                  <a:pos x="0" y="1222"/>
                </a:cxn>
                <a:cxn ang="0">
                  <a:pos x="750" y="1222"/>
                </a:cxn>
                <a:cxn ang="0">
                  <a:pos x="750" y="178"/>
                </a:cxn>
                <a:cxn ang="0">
                  <a:pos x="372" y="154"/>
                </a:cxn>
              </a:cxnLst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>
                    <a:alpha val="100000"/>
                  </a:srgbClr>
                </a:gs>
                <a:gs pos="17999">
                  <a:srgbClr val="A28949">
                    <a:alpha val="100000"/>
                  </a:srgbClr>
                </a:gs>
                <a:gs pos="31000">
                  <a:srgbClr val="835E17">
                    <a:alpha val="100000"/>
                  </a:srgbClr>
                </a:gs>
                <a:gs pos="33000">
                  <a:srgbClr val="BD922A">
                    <a:alpha val="100000"/>
                  </a:srgbClr>
                </a:gs>
                <a:gs pos="37000">
                  <a:srgbClr val="FBE4AE">
                    <a:alpha val="100000"/>
                  </a:srgbClr>
                </a:gs>
                <a:gs pos="78999">
                  <a:srgbClr val="BD922A">
                    <a:alpha val="100000"/>
                  </a:srgbClr>
                </a:gs>
                <a:gs pos="87000">
                  <a:srgbClr val="BD922A">
                    <a:alpha val="100000"/>
                  </a:srgbClr>
                </a:gs>
                <a:gs pos="100000">
                  <a:srgbClr val="FBE4AE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en-US"/>
            </a:p>
          </p:txBody>
        </p:sp>
        <p:sp>
          <p:nvSpPr>
            <p:cNvPr id="37935" name="Freeform 47"/>
            <p:cNvSpPr/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7936" name="Freeform 48"/>
            <p:cNvSpPr/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39" name="Freeform 49" descr="kimonopat1"/>
            <p:cNvSpPr/>
            <p:nvPr/>
          </p:nvSpPr>
          <p:spPr>
            <a:xfrm>
              <a:off x="5046" y="2229"/>
              <a:ext cx="617" cy="1376"/>
            </a:xfrm>
            <a:custGeom>
              <a:avLst/>
              <a:gdLst/>
              <a:ahLst/>
              <a:cxnLst>
                <a:cxn ang="0">
                  <a:pos x="486" y="3"/>
                </a:cxn>
                <a:cxn ang="0">
                  <a:pos x="402" y="381"/>
                </a:cxn>
                <a:cxn ang="0">
                  <a:pos x="216" y="777"/>
                </a:cxn>
                <a:cxn ang="0">
                  <a:pos x="0" y="1119"/>
                </a:cxn>
                <a:cxn ang="0">
                  <a:pos x="102" y="1101"/>
                </a:cxn>
                <a:cxn ang="0">
                  <a:pos x="282" y="1119"/>
                </a:cxn>
                <a:cxn ang="0">
                  <a:pos x="378" y="1185"/>
                </a:cxn>
                <a:cxn ang="0">
                  <a:pos x="432" y="1269"/>
                </a:cxn>
                <a:cxn ang="0">
                  <a:pos x="444" y="1365"/>
                </a:cxn>
                <a:cxn ang="0">
                  <a:pos x="498" y="1203"/>
                </a:cxn>
                <a:cxn ang="0">
                  <a:pos x="564" y="825"/>
                </a:cxn>
                <a:cxn ang="0">
                  <a:pos x="606" y="363"/>
                </a:cxn>
                <a:cxn ang="0">
                  <a:pos x="486" y="3"/>
                </a:cxn>
              </a:cxnLst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rotWithShape="0">
              <a:blip r:embed="rId13"/>
            </a:blipFill>
            <a:ln w="9525">
              <a:noFill/>
            </a:ln>
          </p:spPr>
          <p:txBody>
            <a:bodyPr/>
            <a:p>
              <a:endParaRPr lang="en-US"/>
            </a:p>
          </p:txBody>
        </p:sp>
        <p:sp>
          <p:nvSpPr>
            <p:cNvPr id="1040" name="Freeform 50" descr="kimonopat1"/>
            <p:cNvSpPr/>
            <p:nvPr/>
          </p:nvSpPr>
          <p:spPr>
            <a:xfrm>
              <a:off x="5193" y="269"/>
              <a:ext cx="576" cy="3180"/>
            </a:xfrm>
            <a:custGeom>
              <a:avLst/>
              <a:gdLst/>
              <a:ahLst/>
              <a:cxnLst>
                <a:cxn ang="0">
                  <a:pos x="42" y="61"/>
                </a:cxn>
                <a:cxn ang="0">
                  <a:pos x="156" y="517"/>
                </a:cxn>
                <a:cxn ang="0">
                  <a:pos x="288" y="991"/>
                </a:cxn>
                <a:cxn ang="0">
                  <a:pos x="414" y="1435"/>
                </a:cxn>
                <a:cxn ang="0">
                  <a:pos x="576" y="1807"/>
                </a:cxn>
                <a:cxn ang="0">
                  <a:pos x="576" y="3055"/>
                </a:cxn>
                <a:cxn ang="0">
                  <a:pos x="414" y="2557"/>
                </a:cxn>
                <a:cxn ang="0">
                  <a:pos x="252" y="1765"/>
                </a:cxn>
                <a:cxn ang="0">
                  <a:pos x="126" y="961"/>
                </a:cxn>
                <a:cxn ang="0">
                  <a:pos x="12" y="151"/>
                </a:cxn>
                <a:cxn ang="0">
                  <a:pos x="42" y="61"/>
                </a:cxn>
              </a:cxnLst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rotWithShape="0">
              <a:blip r:embed="rId13"/>
            </a:blipFill>
            <a:ln w="9525">
              <a:noFill/>
            </a:ln>
          </p:spPr>
          <p:txBody>
            <a:bodyPr/>
            <a:p>
              <a:endParaRPr lang="en-US"/>
            </a:p>
          </p:txBody>
        </p:sp>
        <p:sp>
          <p:nvSpPr>
            <p:cNvPr id="1041" name="Freeform 51"/>
            <p:cNvSpPr/>
            <p:nvPr/>
          </p:nvSpPr>
          <p:spPr>
            <a:xfrm>
              <a:off x="5197" y="165"/>
              <a:ext cx="573" cy="1935"/>
            </a:xfrm>
            <a:custGeom>
              <a:avLst/>
              <a:gdLst/>
              <a:ahLst/>
              <a:cxnLst>
                <a:cxn ang="0">
                  <a:pos x="69" y="63"/>
                </a:cxn>
                <a:cxn ang="0">
                  <a:pos x="207" y="549"/>
                </a:cxn>
                <a:cxn ang="0">
                  <a:pos x="381" y="1101"/>
                </a:cxn>
                <a:cxn ang="0">
                  <a:pos x="573" y="1575"/>
                </a:cxn>
                <a:cxn ang="0">
                  <a:pos x="573" y="1935"/>
                </a:cxn>
                <a:cxn ang="0">
                  <a:pos x="321" y="1449"/>
                </a:cxn>
                <a:cxn ang="0">
                  <a:pos x="147" y="699"/>
                </a:cxn>
                <a:cxn ang="0">
                  <a:pos x="15" y="171"/>
                </a:cxn>
                <a:cxn ang="0">
                  <a:pos x="69" y="63"/>
                </a:cxn>
              </a:cxnLst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>
                    <a:alpha val="100000"/>
                  </a:schemeClr>
                </a:gs>
                <a:gs pos="100000">
                  <a:schemeClr val="folHlink">
                    <a:alpha val="100000"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en-US"/>
            </a:p>
          </p:txBody>
        </p:sp>
        <p:sp>
          <p:nvSpPr>
            <p:cNvPr id="1042" name="Freeform 52"/>
            <p:cNvSpPr/>
            <p:nvPr/>
          </p:nvSpPr>
          <p:spPr>
            <a:xfrm>
              <a:off x="5004" y="0"/>
              <a:ext cx="363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>
                    <a:alpha val="100000"/>
                  </a:srgbClr>
                </a:gs>
                <a:gs pos="17999">
                  <a:srgbClr val="A28949">
                    <a:alpha val="100000"/>
                  </a:srgbClr>
                </a:gs>
                <a:gs pos="31000">
                  <a:srgbClr val="835E17">
                    <a:alpha val="100000"/>
                  </a:srgbClr>
                </a:gs>
                <a:gs pos="33000">
                  <a:srgbClr val="BD922A">
                    <a:alpha val="100000"/>
                  </a:srgbClr>
                </a:gs>
                <a:gs pos="37000">
                  <a:srgbClr val="FBE4AE">
                    <a:alpha val="100000"/>
                  </a:srgbClr>
                </a:gs>
                <a:gs pos="78999">
                  <a:srgbClr val="BD922A">
                    <a:alpha val="100000"/>
                  </a:srgbClr>
                </a:gs>
                <a:gs pos="87000">
                  <a:srgbClr val="BD922A">
                    <a:alpha val="100000"/>
                  </a:srgbClr>
                </a:gs>
                <a:gs pos="100000">
                  <a:srgbClr val="FBE4AE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en-US"/>
            </a:p>
          </p:txBody>
        </p:sp>
        <p:sp>
          <p:nvSpPr>
            <p:cNvPr id="37941" name="Freeform 53"/>
            <p:cNvSpPr/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44" name="Rectangle 54"/>
            <p:cNvSpPr/>
            <p:nvPr/>
          </p:nvSpPr>
          <p:spPr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>
                    <a:alpha val="100000"/>
                  </a:srgbClr>
                </a:gs>
                <a:gs pos="17999">
                  <a:srgbClr val="A28949">
                    <a:alpha val="100000"/>
                  </a:srgbClr>
                </a:gs>
                <a:gs pos="31000">
                  <a:srgbClr val="835E17">
                    <a:alpha val="100000"/>
                  </a:srgbClr>
                </a:gs>
                <a:gs pos="33000">
                  <a:srgbClr val="BD922A">
                    <a:alpha val="100000"/>
                  </a:srgbClr>
                </a:gs>
                <a:gs pos="37000">
                  <a:srgbClr val="FBE4AE">
                    <a:alpha val="100000"/>
                  </a:srgbClr>
                </a:gs>
                <a:gs pos="78999">
                  <a:srgbClr val="BD922A">
                    <a:alpha val="100000"/>
                  </a:srgbClr>
                </a:gs>
                <a:gs pos="87000">
                  <a:srgbClr val="BD922A">
                    <a:alpha val="100000"/>
                  </a:srgbClr>
                </a:gs>
                <a:gs pos="100000">
                  <a:srgbClr val="FBE4AE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algn="ctr" eaLnBrk="1" hangingPunct="1">
                <a:buNone/>
              </a:pPr>
              <a:endParaRPr lang="en-US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37943" name="Freeform 55"/>
            <p:cNvSpPr/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46" name="AutoShape 56"/>
            <p:cNvSpPr/>
            <p:nvPr/>
          </p:nvSpPr>
          <p:spPr>
            <a:xfrm rot="5400000">
              <a:off x="2724" y="2089"/>
              <a:ext cx="4320" cy="142"/>
            </a:xfrm>
            <a:custGeom>
              <a:avLst/>
              <a:gdLst>
                <a:gd name="txL" fmla="*/ 2105 w 21600"/>
                <a:gd name="txT" fmla="*/ 2130 h 21600"/>
                <a:gd name="txR" fmla="*/ 19495 w 21600"/>
                <a:gd name="txB" fmla="*/ 19470 h 21600"/>
              </a:gdLst>
              <a:ahLst/>
              <a:cxnLst>
                <a:cxn ang="0">
                  <a:pos x="34" y="0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17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alpha val="100000"/>
                  </a:schemeClr>
                </a:gs>
                <a:gs pos="100000">
                  <a:schemeClr val="bg2">
                    <a:alpha val="100000"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en-US"/>
            </a:p>
          </p:txBody>
        </p:sp>
      </p:grpSp>
      <p:sp>
        <p:nvSpPr>
          <p:cNvPr id="1027" name="Rectangle 57"/>
          <p:cNvSpPr>
            <a:spLocks noGrp="1"/>
          </p:cNvSpPr>
          <p:nvPr>
            <p:ph type="title"/>
          </p:nvPr>
        </p:nvSpPr>
        <p:spPr>
          <a:xfrm>
            <a:off x="219075" y="227013"/>
            <a:ext cx="7477125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dirty="0"/>
              <a:t>Click to edit Master title style</a:t>
            </a:r>
            <a:endParaRPr dirty="0"/>
          </a:p>
        </p:txBody>
      </p:sp>
      <p:sp>
        <p:nvSpPr>
          <p:cNvPr id="1028" name="Rectangle 58"/>
          <p:cNvSpPr>
            <a:spLocks noGrp="1"/>
          </p:cNvSpPr>
          <p:nvPr>
            <p:ph type="body" idx="1"/>
          </p:nvPr>
        </p:nvSpPr>
        <p:spPr>
          <a:xfrm>
            <a:off x="263525" y="1598613"/>
            <a:ext cx="7386638" cy="44973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dirty="0"/>
              <a:t>Click to edit Master text styles</a:t>
            </a:r>
            <a:endParaRPr dirty="0"/>
          </a:p>
          <a:p>
            <a:pPr lvl="1"/>
            <a:r>
              <a:rPr dirty="0"/>
              <a:t>Second level</a:t>
            </a:r>
            <a:endParaRPr dirty="0"/>
          </a:p>
          <a:p>
            <a:pPr lvl="2"/>
            <a:r>
              <a:rPr dirty="0"/>
              <a:t>Third level</a:t>
            </a:r>
            <a:endParaRPr dirty="0"/>
          </a:p>
          <a:p>
            <a:pPr lvl="3"/>
            <a:r>
              <a:rPr dirty="0"/>
              <a:t>Fourth level</a:t>
            </a:r>
            <a:endParaRPr dirty="0"/>
          </a:p>
          <a:p>
            <a:pPr lvl="4"/>
            <a:r>
              <a:rPr dirty="0"/>
              <a:t>Fifth level</a:t>
            </a:r>
            <a:endParaRPr dirty="0"/>
          </a:p>
        </p:txBody>
      </p:sp>
      <p:sp>
        <p:nvSpPr>
          <p:cNvPr id="37947" name="Rectangle 5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2050"/>
            <a:ext cx="1782763" cy="474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sr-Latn-C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7948" name="Rectangle 6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57425" y="6248400"/>
            <a:ext cx="3455988" cy="474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sr-Latn-C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7949" name="Rectangle 6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248400"/>
            <a:ext cx="1755775" cy="474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sr-Latn-CS" dirty="0">
                <a:latin typeface="Arial" panose="020B0604020202020204" pitchFamily="34" charset="0"/>
              </a:rPr>
            </a:fld>
            <a:endParaRPr lang="sr-Latn-C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5"/>
        </a:buBlip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16"/>
        </a:buBlip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ctrTitle" sz="quarter"/>
          </p:nvPr>
        </p:nvSpPr>
        <p:spPr>
          <a:xfrm>
            <a:off x="642938" y="1143000"/>
            <a:ext cx="6965950" cy="2876550"/>
          </a:xfrm>
          <a:ln/>
        </p:spPr>
        <p:txBody>
          <a:bodyPr vert="horz" wrap="square" lIns="91440" tIns="45720" rIns="91440" bIns="45720" anchor="ctr" anchorCtr="0"/>
          <a:p>
            <a:pPr algn="ctr" eaLnBrk="1" hangingPunct="1">
              <a:buClrTx/>
              <a:buSzTx/>
              <a:buFontTx/>
            </a:pPr>
            <a:r>
              <a:rPr lang="sr-Latn-RS" altLang="x-none" sz="4800" b="1" dirty="0">
                <a:latin typeface="Comic Sans MS" panose="030F0702030302020204" pitchFamily="66" charset="0"/>
                <a:ea typeface="+mj-ea"/>
                <a:cs typeface="+mj-cs"/>
              </a:rPr>
              <a:t>9.Važnost timskog rada u procesuvaspitawa</a:t>
            </a:r>
            <a:endParaRPr sz="4800" b="1" dirty="0">
              <a:solidFill>
                <a:srgbClr val="4C3682"/>
              </a:solidFill>
              <a:latin typeface="Comic Sans MS" panose="030F0702030302020204" pitchFamily="66" charset="0"/>
              <a:ea typeface="+mj-ea"/>
              <a:cs typeface="+mj-cs"/>
            </a:endParaRPr>
          </a:p>
        </p:txBody>
      </p:sp>
      <p:sp>
        <p:nvSpPr>
          <p:cNvPr id="3075" name="Rectangle 3"/>
          <p:cNvSpPr>
            <a:spLocks noGrp="1"/>
          </p:cNvSpPr>
          <p:nvPr>
            <p:ph type="subTitle" sz="quarter" idx="1"/>
          </p:nvPr>
        </p:nvSpPr>
        <p:spPr>
          <a:xfrm>
            <a:off x="4357688" y="5143500"/>
            <a:ext cx="3048000" cy="1385888"/>
          </a:xfrm>
          <a:ln/>
        </p:spPr>
        <p:txBody>
          <a:bodyPr vert="horz" wrap="square" lIns="91440" tIns="45720" rIns="91440" bIns="45720" anchor="t" anchorCtr="0"/>
          <a:p>
            <a:pPr algn="r" eaLnBrk="1" hangingPunct="1">
              <a:lnSpc>
                <a:spcPct val="80000"/>
              </a:lnSpc>
              <a:buClrTx/>
              <a:buSzTx/>
              <a:buFontTx/>
              <a:buNone/>
            </a:pPr>
            <a:r>
              <a:rPr lang="sr-Latn-RS" altLang="x-none" sz="2000" b="1" dirty="0">
                <a:solidFill>
                  <a:srgbClr val="2C4A2E"/>
                </a:solidFill>
                <a:latin typeface="Comic Sans MS" panose="030F0702030302020204" pitchFamily="66" charset="0"/>
                <a:ea typeface="+mn-ea"/>
                <a:cs typeface="+mn-cs"/>
              </a:rPr>
              <a:t>Prof</a:t>
            </a:r>
            <a:r>
              <a:rPr lang="sr-Cyrl-RS" altLang="x-none" sz="2000" b="1" dirty="0">
                <a:solidFill>
                  <a:srgbClr val="2C4A2E"/>
                </a:solidFill>
                <a:latin typeface="Comic Sans MS" panose="030F0702030302020204" pitchFamily="66" charset="0"/>
                <a:ea typeface="+mn-ea"/>
                <a:cs typeface="+mn-cs"/>
              </a:rPr>
              <a:t>. др </a:t>
            </a:r>
            <a:r>
              <a:rPr sz="2000" b="1" dirty="0">
                <a:solidFill>
                  <a:srgbClr val="2C4A2E"/>
                </a:solidFill>
                <a:latin typeface="Comic Sans MS" panose="030F0702030302020204" pitchFamily="66" charset="0"/>
                <a:ea typeface="+mn-ea"/>
                <a:cs typeface="+mn-cs"/>
              </a:rPr>
              <a:t>Gordana Nikolić </a:t>
            </a:r>
            <a:endParaRPr sz="2000" b="1" dirty="0">
              <a:solidFill>
                <a:srgbClr val="2C4A2E"/>
              </a:solidFill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3076" name="Text Box 4"/>
          <p:cNvSpPr txBox="1"/>
          <p:nvPr/>
        </p:nvSpPr>
        <p:spPr>
          <a:xfrm>
            <a:off x="428625" y="6215063"/>
            <a:ext cx="3571875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b="1" dirty="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Content Placeholder 2"/>
          <p:cNvSpPr>
            <a:spLocks noGrp="1"/>
          </p:cNvSpPr>
          <p:nvPr>
            <p:ph idx="1"/>
          </p:nvPr>
        </p:nvSpPr>
        <p:spPr>
          <a:xfrm>
            <a:off x="285750" y="1071563"/>
            <a:ext cx="7386638" cy="5357812"/>
          </a:xfrm>
          <a:ln/>
        </p:spPr>
        <p:txBody>
          <a:bodyPr vert="horz" wrap="square" lIns="91440" tIns="45720" rIns="91440" bIns="45720" anchor="t" anchorCtr="0"/>
          <a:p>
            <a:pPr>
              <a:buNone/>
            </a:pPr>
            <a:r>
              <a:rPr lang="en-US" altLang="x-none" sz="4800" dirty="0"/>
              <a:t>	</a:t>
            </a:r>
            <a:endParaRPr lang="en-US" altLang="x-none" sz="4800" dirty="0"/>
          </a:p>
          <a:p>
            <a:pPr>
              <a:buNone/>
            </a:pPr>
            <a:r>
              <a:rPr lang="en-US" altLang="x-none" sz="4800" dirty="0"/>
              <a:t>	</a:t>
            </a:r>
            <a:r>
              <a:rPr lang="sr-Cyrl-CS" altLang="x-none" sz="3600" b="1" dirty="0">
                <a:solidFill>
                  <a:srgbClr val="51CF93"/>
                </a:solidFill>
                <a:latin typeface="Comic Sans MS" panose="030F0702030302020204" pitchFamily="66" charset="0"/>
              </a:rPr>
              <a:t>Belbinova osnovna ideja je da je za uspešno funkcionisanje tima neophodno da postoje različite, jasno definisane i kompatibilne uloge.</a:t>
            </a:r>
            <a:endParaRPr lang="en-US" altLang="x-none" sz="3600" b="1" dirty="0">
              <a:solidFill>
                <a:srgbClr val="51CF93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3"/>
          <p:cNvSpPr>
            <a:spLocks noGrp="1"/>
          </p:cNvSpPr>
          <p:nvPr>
            <p:ph idx="1"/>
          </p:nvPr>
        </p:nvSpPr>
        <p:spPr>
          <a:xfrm>
            <a:off x="0" y="357188"/>
            <a:ext cx="7710488" cy="6500812"/>
          </a:xfrm>
          <a:ln/>
        </p:spPr>
        <p:txBody>
          <a:bodyPr vert="horz" wrap="square" lIns="91440" tIns="45720" rIns="91440" bIns="45720" anchor="t" anchorCtr="0"/>
          <a:p>
            <a:pPr>
              <a:buNone/>
            </a:pPr>
            <a:r>
              <a:rPr lang="en-US" altLang="x-none" sz="2000" dirty="0"/>
              <a:t>	</a:t>
            </a:r>
            <a:r>
              <a:rPr lang="sr-Cyrl-CS" altLang="x-none" sz="2800" dirty="0">
                <a:solidFill>
                  <a:srgbClr val="FAE5B1"/>
                </a:solidFill>
                <a:latin typeface="Comic Sans MS" panose="030F0702030302020204" pitchFamily="66" charset="0"/>
              </a:rPr>
              <a:t>Osnovni principi stvaranja efikasnog tima:</a:t>
            </a:r>
            <a:endParaRPr lang="en-US" altLang="x-none" sz="2800" dirty="0">
              <a:solidFill>
                <a:srgbClr val="FAE5B1"/>
              </a:solidFill>
              <a:latin typeface="Comic Sans MS" panose="030F0702030302020204" pitchFamily="66" charset="0"/>
            </a:endParaRPr>
          </a:p>
          <a:p>
            <a:pPr>
              <a:buNone/>
            </a:pPr>
            <a:endParaRPr lang="en-US" altLang="x-none" sz="2000" dirty="0">
              <a:solidFill>
                <a:srgbClr val="FAE5B1"/>
              </a:solidFill>
              <a:latin typeface="Comic Sans MS" panose="030F0702030302020204" pitchFamily="66" charset="0"/>
            </a:endParaRPr>
          </a:p>
          <a:p>
            <a:r>
              <a:rPr lang="sr-Cyrl-CS" altLang="x-none" sz="2000" dirty="0">
                <a:solidFill>
                  <a:srgbClr val="FAE5B1"/>
                </a:solidFill>
                <a:latin typeface="Comic Sans MS" panose="030F0702030302020204" pitchFamily="66" charset="0"/>
              </a:rPr>
              <a:t>Svaki član tima može doprineti ostvarenju cilja na dva načina: kroz </a:t>
            </a:r>
            <a:r>
              <a:rPr lang="sr-Cyrl-CS" altLang="x-none" sz="2000" b="1" dirty="0">
                <a:solidFill>
                  <a:srgbClr val="FAE5B1"/>
                </a:solidFill>
                <a:latin typeface="Comic Sans MS" panose="030F0702030302020204" pitchFamily="66" charset="0"/>
              </a:rPr>
              <a:t>funkcionalno-stručnu</a:t>
            </a:r>
            <a:r>
              <a:rPr lang="sr-Cyrl-CS" altLang="x-none" sz="2000" dirty="0">
                <a:solidFill>
                  <a:srgbClr val="FAE5B1"/>
                </a:solidFill>
                <a:latin typeface="Comic Sans MS" panose="030F0702030302020204" pitchFamily="66" charset="0"/>
              </a:rPr>
              <a:t> i </a:t>
            </a:r>
            <a:r>
              <a:rPr lang="sr-Cyrl-CS" altLang="x-none" sz="2000" b="1" dirty="0">
                <a:solidFill>
                  <a:srgbClr val="FAE5B1"/>
                </a:solidFill>
                <a:latin typeface="Comic Sans MS" panose="030F0702030302020204" pitchFamily="66" charset="0"/>
              </a:rPr>
              <a:t>timsku ulogu</a:t>
            </a:r>
            <a:r>
              <a:rPr lang="sr-Cyrl-CS" altLang="x-none" sz="2000" dirty="0">
                <a:solidFill>
                  <a:srgbClr val="FAE5B1"/>
                </a:solidFill>
                <a:latin typeface="Comic Sans MS" panose="030F0702030302020204" pitchFamily="66" charset="0"/>
              </a:rPr>
              <a:t>. </a:t>
            </a:r>
            <a:r>
              <a:rPr lang="sr-Cyrl-CS" altLang="x-none" sz="2000" b="1" dirty="0">
                <a:solidFill>
                  <a:srgbClr val="FAE5B1"/>
                </a:solidFill>
                <a:latin typeface="Comic Sans MS" panose="030F0702030302020204" pitchFamily="66" charset="0"/>
              </a:rPr>
              <a:t>Funkcionalna uloga </a:t>
            </a:r>
            <a:r>
              <a:rPr lang="sr-Cyrl-CS" altLang="x-none" sz="2000" dirty="0">
                <a:solidFill>
                  <a:srgbClr val="FAE5B1"/>
                </a:solidFill>
                <a:latin typeface="Comic Sans MS" panose="030F0702030302020204" pitchFamily="66" charset="0"/>
              </a:rPr>
              <a:t>odnosi se na ekspertizu, znanja i veštine koje pojedinac donosi u tim. </a:t>
            </a:r>
            <a:r>
              <a:rPr lang="en-US" altLang="x-none" sz="2000" b="1" dirty="0">
                <a:solidFill>
                  <a:srgbClr val="FAE5B1"/>
                </a:solidFill>
                <a:latin typeface="Comic Sans MS" panose="030F0702030302020204" pitchFamily="66" charset="0"/>
              </a:rPr>
              <a:t>Timsku </a:t>
            </a:r>
            <a:r>
              <a:rPr lang="sr-Cyrl-CS" altLang="x-none" sz="2000" b="1" dirty="0">
                <a:solidFill>
                  <a:srgbClr val="FAE5B1"/>
                </a:solidFill>
                <a:latin typeface="Comic Sans MS" panose="030F0702030302020204" pitchFamily="66" charset="0"/>
              </a:rPr>
              <a:t>ulogu </a:t>
            </a:r>
            <a:r>
              <a:rPr lang="sr-Cyrl-CS" altLang="x-none" sz="2000" dirty="0">
                <a:solidFill>
                  <a:srgbClr val="FAE5B1"/>
                </a:solidFill>
                <a:latin typeface="Comic Sans MS" panose="030F0702030302020204" pitchFamily="66" charset="0"/>
              </a:rPr>
              <a:t>čine obrasci ponašanja koji karakterišu interakciju članova tima</a:t>
            </a:r>
            <a:r>
              <a:rPr lang="en-US" altLang="x-none" sz="2000" dirty="0">
                <a:solidFill>
                  <a:srgbClr val="FAE5B1"/>
                </a:solidFill>
                <a:latin typeface="Comic Sans MS" panose="030F0702030302020204" pitchFamily="66" charset="0"/>
              </a:rPr>
              <a:t> - </a:t>
            </a:r>
            <a:r>
              <a:rPr lang="en-US" altLang="x-none" sz="2000" b="1" dirty="0">
                <a:solidFill>
                  <a:srgbClr val="FAE5B1"/>
                </a:solidFill>
                <a:latin typeface="Comic Sans MS" panose="030F0702030302020204" pitchFamily="66" charset="0"/>
              </a:rPr>
              <a:t>k</a:t>
            </a:r>
            <a:r>
              <a:rPr lang="sr-Cyrl-CS" altLang="x-none" sz="2000" b="1" dirty="0">
                <a:solidFill>
                  <a:srgbClr val="FAE5B1"/>
                </a:solidFill>
                <a:latin typeface="Comic Sans MS" panose="030F0702030302020204" pitchFamily="66" charset="0"/>
              </a:rPr>
              <a:t>ompatibilnost članova tima vezuje se za </a:t>
            </a:r>
            <a:r>
              <a:rPr lang="en-US" altLang="x-none" sz="2000" b="1" dirty="0">
                <a:solidFill>
                  <a:srgbClr val="FAE5B1"/>
                </a:solidFill>
                <a:latin typeface="Comic Sans MS" panose="030F0702030302020204" pitchFamily="66" charset="0"/>
              </a:rPr>
              <a:t>nju</a:t>
            </a:r>
            <a:r>
              <a:rPr lang="sr-Cyrl-CS" altLang="x-none" sz="2000" b="1" dirty="0">
                <a:solidFill>
                  <a:srgbClr val="FAE5B1"/>
                </a:solidFill>
                <a:latin typeface="Comic Sans MS" panose="030F0702030302020204" pitchFamily="66" charset="0"/>
              </a:rPr>
              <a:t>.</a:t>
            </a:r>
            <a:endParaRPr lang="en-US" altLang="x-none" sz="2000" b="1" dirty="0">
              <a:solidFill>
                <a:srgbClr val="FAE5B1"/>
              </a:solidFill>
              <a:latin typeface="Comic Sans MS" panose="030F0702030302020204" pitchFamily="66" charset="0"/>
            </a:endParaRPr>
          </a:p>
          <a:p>
            <a:r>
              <a:rPr lang="sr-Cyrl-CS" altLang="x-none" sz="2000" dirty="0">
                <a:solidFill>
                  <a:srgbClr val="FAE5B1"/>
                </a:solidFill>
                <a:latin typeface="Comic Sans MS" panose="030F0702030302020204" pitchFamily="66" charset="0"/>
              </a:rPr>
              <a:t>Svakom timu je neophodan </a:t>
            </a:r>
            <a:r>
              <a:rPr lang="sr-Cyrl-CS" altLang="x-none" sz="2000" b="1" dirty="0">
                <a:solidFill>
                  <a:srgbClr val="FAE5B1"/>
                </a:solidFill>
                <a:latin typeface="Comic Sans MS" panose="030F0702030302020204" pitchFamily="66" charset="0"/>
              </a:rPr>
              <a:t>optimalni odnos</a:t>
            </a:r>
            <a:r>
              <a:rPr lang="sr-Cyrl-CS" altLang="x-none" sz="2000" dirty="0">
                <a:solidFill>
                  <a:srgbClr val="FAE5B1"/>
                </a:solidFill>
                <a:latin typeface="Comic Sans MS" panose="030F0702030302020204" pitchFamily="66" charset="0"/>
              </a:rPr>
              <a:t> između funkcionalnih i timskih uloga. Idealna kombinacija zavisi od ciljeva i zadataka tima.</a:t>
            </a:r>
            <a:endParaRPr lang="en-US" altLang="x-none" sz="2000" dirty="0">
              <a:solidFill>
                <a:srgbClr val="FAE5B1"/>
              </a:solidFill>
              <a:latin typeface="Comic Sans MS" panose="030F0702030302020204" pitchFamily="66" charset="0"/>
            </a:endParaRPr>
          </a:p>
          <a:p>
            <a:r>
              <a:rPr lang="sr-Cyrl-CS" altLang="x-none" sz="2000" dirty="0">
                <a:solidFill>
                  <a:srgbClr val="FAE5B1"/>
                </a:solidFill>
                <a:latin typeface="Comic Sans MS" panose="030F0702030302020204" pitchFamily="66" charset="0"/>
              </a:rPr>
              <a:t>Tim će biti efikasniji i efektivniji ukoliko postoji </a:t>
            </a:r>
            <a:r>
              <a:rPr lang="sr-Cyrl-CS" altLang="x-none" sz="2000" b="1" dirty="0">
                <a:solidFill>
                  <a:srgbClr val="FAE5B1"/>
                </a:solidFill>
                <a:latin typeface="Comic Sans MS" panose="030F0702030302020204" pitchFamily="66" charset="0"/>
              </a:rPr>
              <a:t>veći stepen prepoznavanja i prilagođavanja članova tima</a:t>
            </a:r>
            <a:r>
              <a:rPr lang="sr-Cyrl-CS" altLang="x-none" sz="2000" dirty="0">
                <a:solidFill>
                  <a:srgbClr val="FAE5B1"/>
                </a:solidFill>
                <a:latin typeface="Comic Sans MS" panose="030F0702030302020204" pitchFamily="66" charset="0"/>
              </a:rPr>
              <a:t> funkcionalnim i timskim </a:t>
            </a:r>
            <a:r>
              <a:rPr lang="sr-Cyrl-CS" altLang="x-none" sz="2000" b="1" dirty="0">
                <a:solidFill>
                  <a:srgbClr val="FAE5B1"/>
                </a:solidFill>
                <a:latin typeface="Comic Sans MS" panose="030F0702030302020204" pitchFamily="66" charset="0"/>
              </a:rPr>
              <a:t>ulogama</a:t>
            </a:r>
            <a:r>
              <a:rPr lang="sr-Cyrl-CS" altLang="x-none" sz="2000" dirty="0">
                <a:solidFill>
                  <a:srgbClr val="FAE5B1"/>
                </a:solidFill>
                <a:latin typeface="Comic Sans MS" panose="030F0702030302020204" pitchFamily="66" charset="0"/>
              </a:rPr>
              <a:t>.</a:t>
            </a:r>
            <a:endParaRPr lang="en-US" altLang="x-none" sz="2000" dirty="0">
              <a:solidFill>
                <a:srgbClr val="FAE5B1"/>
              </a:solidFill>
              <a:latin typeface="Comic Sans MS" panose="030F0702030302020204" pitchFamily="66" charset="0"/>
            </a:endParaRPr>
          </a:p>
          <a:p>
            <a:r>
              <a:rPr lang="sr-Cyrl-CS" altLang="x-none" sz="2000" b="1" dirty="0">
                <a:solidFill>
                  <a:srgbClr val="FAE5B1"/>
                </a:solidFill>
                <a:latin typeface="Comic Sans MS" panose="030F0702030302020204" pitchFamily="66" charset="0"/>
              </a:rPr>
              <a:t>Individualna svojstva ličnosti</a:t>
            </a:r>
            <a:r>
              <a:rPr lang="sr-Cyrl-CS" altLang="x-none" sz="2000" dirty="0">
                <a:solidFill>
                  <a:srgbClr val="FAE5B1"/>
                </a:solidFill>
                <a:latin typeface="Comic Sans MS" panose="030F0702030302020204" pitchFamily="66" charset="0"/>
              </a:rPr>
              <a:t> mogu olakšati prihvatanje nekih timskih uloga, a otežati prihvatanje nekih drugih uloga.</a:t>
            </a:r>
            <a:endParaRPr lang="en-US" altLang="x-none" sz="2000" dirty="0">
              <a:solidFill>
                <a:srgbClr val="FAE5B1"/>
              </a:solidFill>
              <a:latin typeface="Comic Sans MS" panose="030F0702030302020204" pitchFamily="66" charset="0"/>
            </a:endParaRPr>
          </a:p>
          <a:p>
            <a:r>
              <a:rPr lang="sr-Cyrl-CS" altLang="x-none" sz="2000" dirty="0">
                <a:solidFill>
                  <a:srgbClr val="FAE5B1"/>
                </a:solidFill>
                <a:latin typeface="Comic Sans MS" panose="030F0702030302020204" pitchFamily="66" charset="0"/>
              </a:rPr>
              <a:t>Tim može iskoristiti svoje stručne resurse samo ukoliko ima </a:t>
            </a:r>
            <a:r>
              <a:rPr lang="sr-Cyrl-CS" altLang="x-none" sz="2000" b="1" dirty="0">
                <a:solidFill>
                  <a:srgbClr val="FAE5B1"/>
                </a:solidFill>
                <a:latin typeface="Comic Sans MS" panose="030F0702030302020204" pitchFamily="66" charset="0"/>
              </a:rPr>
              <a:t>repertoar timskih uloga</a:t>
            </a:r>
            <a:r>
              <a:rPr lang="sr-Cyrl-CS" altLang="x-none" sz="2000" dirty="0">
                <a:solidFill>
                  <a:srgbClr val="FAE5B1"/>
                </a:solidFill>
                <a:latin typeface="Comic Sans MS" panose="030F0702030302020204" pitchFamily="66" charset="0"/>
              </a:rPr>
              <a:t> koje obezbeđuju </a:t>
            </a:r>
            <a:r>
              <a:rPr lang="sr-Cyrl-CS" altLang="x-none" sz="2000" b="1" dirty="0">
                <a:solidFill>
                  <a:srgbClr val="FAE5B1"/>
                </a:solidFill>
                <a:latin typeface="Comic Sans MS" panose="030F0702030302020204" pitchFamily="66" charset="0"/>
              </a:rPr>
              <a:t>efikasan timski rad</a:t>
            </a:r>
            <a:r>
              <a:rPr lang="sr-Cyrl-CS" altLang="x-none" sz="2000" dirty="0">
                <a:solidFill>
                  <a:srgbClr val="FAE5B1"/>
                </a:solidFill>
                <a:latin typeface="Comic Sans MS" panose="030F0702030302020204" pitchFamily="66" charset="0"/>
              </a:rPr>
              <a:t>.</a:t>
            </a:r>
            <a:endParaRPr lang="en-US" altLang="x-none" sz="2000" dirty="0">
              <a:solidFill>
                <a:srgbClr val="FAE5B1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3"/>
          <p:cNvSpPr>
            <a:spLocks noGrp="1" noChangeArrowheads="1"/>
          </p:cNvSpPr>
          <p:nvPr>
            <p:ph idx="1"/>
          </p:nvPr>
        </p:nvSpPr>
        <p:spPr>
          <a:xfrm>
            <a:off x="0" y="357188"/>
            <a:ext cx="7710488" cy="6500813"/>
          </a:xfrm>
        </p:spPr>
        <p:txBody>
          <a:bodyPr vert="horz" wrap="square" lIns="91440" tIns="45720" rIns="91440" bIns="45720" numCol="1" anchor="t" anchorCtr="0" compatLnSpc="1"/>
          <a:p>
            <a:pPr>
              <a:buNone/>
            </a:pPr>
            <a:endParaRPr lang="sr-Latn-RS" altLang="x-none" sz="2800" dirty="0"/>
          </a:p>
          <a:p>
            <a:pPr>
              <a:buNone/>
            </a:pPr>
            <a:r>
              <a:rPr lang="sr-Cyrl-CS" altLang="x-none" sz="2800" dirty="0">
                <a:solidFill>
                  <a:srgbClr val="F8EC4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</a:rPr>
              <a:t>Belbin je identifikovao devet timskih uloga:</a:t>
            </a:r>
            <a:endParaRPr lang="sr-Latn-RS" altLang="x-none" sz="2800" dirty="0">
              <a:solidFill>
                <a:srgbClr val="F8EC4C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</a:endParaRPr>
          </a:p>
          <a:p>
            <a:pPr>
              <a:buNone/>
            </a:pPr>
            <a:endParaRPr lang="sr-Latn-RS" altLang="x-none" sz="2800" b="1" dirty="0">
              <a:latin typeface="Comic Sans MS" panose="030F0702030302020204" pitchFamily="66" charset="0"/>
            </a:endParaRPr>
          </a:p>
          <a:p>
            <a:pPr>
              <a:buBlip>
                <a:blip r:embed="rId1"/>
              </a:buBlip>
            </a:pPr>
            <a:r>
              <a:rPr lang="sr-Cyrl-CS" altLang="x-none" sz="2800" b="1" dirty="0">
                <a:solidFill>
                  <a:srgbClr val="F8EC4C"/>
                </a:solidFill>
                <a:latin typeface="Comic Sans MS" panose="030F0702030302020204" pitchFamily="66" charset="0"/>
              </a:rPr>
              <a:t>koordinator</a:t>
            </a:r>
            <a:endParaRPr lang="sr-Latn-RS" altLang="x-none" sz="2800" b="1" dirty="0">
              <a:solidFill>
                <a:srgbClr val="F8EC4C"/>
              </a:solidFill>
              <a:latin typeface="Comic Sans MS" panose="030F0702030302020204" pitchFamily="66" charset="0"/>
            </a:endParaRPr>
          </a:p>
          <a:p>
            <a:pPr>
              <a:buBlip>
                <a:blip r:embed="rId1"/>
              </a:buBlip>
            </a:pPr>
            <a:r>
              <a:rPr lang="sr-Cyrl-CS" altLang="x-none" sz="2800" b="1" dirty="0">
                <a:solidFill>
                  <a:srgbClr val="F8EC4C"/>
                </a:solidFill>
                <a:latin typeface="Comic Sans MS" panose="030F0702030302020204" pitchFamily="66" charset="0"/>
              </a:rPr>
              <a:t>timski radnik</a:t>
            </a:r>
            <a:endParaRPr lang="sr-Latn-RS" altLang="x-none" sz="2800" b="1" dirty="0">
              <a:solidFill>
                <a:srgbClr val="F8EC4C"/>
              </a:solidFill>
              <a:latin typeface="Comic Sans MS" panose="030F0702030302020204" pitchFamily="66" charset="0"/>
            </a:endParaRPr>
          </a:p>
          <a:p>
            <a:pPr>
              <a:buBlip>
                <a:blip r:embed="rId1"/>
              </a:buBlip>
            </a:pPr>
            <a:r>
              <a:rPr lang="sr-Cyrl-CS" altLang="x-none" sz="2800" b="1" dirty="0">
                <a:solidFill>
                  <a:srgbClr val="F8EC4C"/>
                </a:solidFill>
                <a:latin typeface="Comic Sans MS" panose="030F0702030302020204" pitchFamily="66" charset="0"/>
              </a:rPr>
              <a:t>originalni mislilac</a:t>
            </a:r>
            <a:endParaRPr lang="sr-Latn-RS" altLang="x-none" sz="2800" b="1" dirty="0">
              <a:solidFill>
                <a:srgbClr val="F8EC4C"/>
              </a:solidFill>
              <a:latin typeface="Comic Sans MS" panose="030F0702030302020204" pitchFamily="66" charset="0"/>
            </a:endParaRPr>
          </a:p>
          <a:p>
            <a:pPr>
              <a:buBlip>
                <a:blip r:embed="rId1"/>
              </a:buBlip>
            </a:pPr>
            <a:r>
              <a:rPr lang="sr-Cyrl-CS" altLang="x-none" sz="2800" b="1" dirty="0">
                <a:solidFill>
                  <a:srgbClr val="F8EC4C"/>
                </a:solidFill>
                <a:latin typeface="Comic Sans MS" panose="030F0702030302020204" pitchFamily="66" charset="0"/>
              </a:rPr>
              <a:t>nadzornik/procenjivač</a:t>
            </a:r>
            <a:endParaRPr lang="sr-Latn-RS" altLang="x-none" sz="2800" b="1" dirty="0">
              <a:solidFill>
                <a:srgbClr val="F8EC4C"/>
              </a:solidFill>
              <a:latin typeface="Comic Sans MS" panose="030F0702030302020204" pitchFamily="66" charset="0"/>
            </a:endParaRPr>
          </a:p>
          <a:p>
            <a:pPr>
              <a:buBlip>
                <a:blip r:embed="rId1"/>
              </a:buBlip>
            </a:pPr>
            <a:r>
              <a:rPr lang="sr-Cyrl-CS" altLang="x-none" sz="2800" b="1" dirty="0">
                <a:solidFill>
                  <a:srgbClr val="F8EC4C"/>
                </a:solidFill>
                <a:latin typeface="Comic Sans MS" panose="030F0702030302020204" pitchFamily="66" charset="0"/>
              </a:rPr>
              <a:t>primenjivač</a:t>
            </a:r>
            <a:endParaRPr lang="sr-Latn-RS" altLang="x-none" sz="2800" b="1" dirty="0">
              <a:solidFill>
                <a:srgbClr val="F8EC4C"/>
              </a:solidFill>
              <a:latin typeface="Comic Sans MS" panose="030F0702030302020204" pitchFamily="66" charset="0"/>
            </a:endParaRPr>
          </a:p>
          <a:p>
            <a:pPr>
              <a:buBlip>
                <a:blip r:embed="rId1"/>
              </a:buBlip>
            </a:pPr>
            <a:r>
              <a:rPr lang="sr-Cyrl-CS" altLang="x-none" sz="2800" b="1" dirty="0">
                <a:solidFill>
                  <a:srgbClr val="F8EC4C"/>
                </a:solidFill>
                <a:latin typeface="Comic Sans MS" panose="030F0702030302020204" pitchFamily="66" charset="0"/>
              </a:rPr>
              <a:t>finišer</a:t>
            </a:r>
            <a:endParaRPr lang="sr-Latn-RS" altLang="x-none" sz="2800" b="1" dirty="0">
              <a:solidFill>
                <a:srgbClr val="F8EC4C"/>
              </a:solidFill>
              <a:latin typeface="Comic Sans MS" panose="030F0702030302020204" pitchFamily="66" charset="0"/>
            </a:endParaRPr>
          </a:p>
          <a:p>
            <a:pPr>
              <a:buBlip>
                <a:blip r:embed="rId1"/>
              </a:buBlip>
            </a:pPr>
            <a:r>
              <a:rPr lang="sr-Cyrl-CS" altLang="x-none" sz="2800" b="1" dirty="0">
                <a:solidFill>
                  <a:srgbClr val="F8EC4C"/>
                </a:solidFill>
                <a:latin typeface="Comic Sans MS" panose="030F0702030302020204" pitchFamily="66" charset="0"/>
              </a:rPr>
              <a:t>modelator</a:t>
            </a:r>
            <a:endParaRPr lang="sr-Latn-RS" altLang="x-none" sz="2800" b="1" dirty="0">
              <a:solidFill>
                <a:srgbClr val="F8EC4C"/>
              </a:solidFill>
              <a:latin typeface="Comic Sans MS" panose="030F0702030302020204" pitchFamily="66" charset="0"/>
            </a:endParaRPr>
          </a:p>
          <a:p>
            <a:pPr>
              <a:buBlip>
                <a:blip r:embed="rId1"/>
              </a:buBlip>
            </a:pPr>
            <a:r>
              <a:rPr lang="sr-Cyrl-CS" altLang="x-none" sz="2800" b="1" dirty="0">
                <a:solidFill>
                  <a:srgbClr val="F8EC4C"/>
                </a:solidFill>
                <a:latin typeface="Comic Sans MS" panose="030F0702030302020204" pitchFamily="66" charset="0"/>
              </a:rPr>
              <a:t>istraživač</a:t>
            </a:r>
            <a:endParaRPr lang="sr-Latn-RS" altLang="x-none" sz="2800" b="1" dirty="0">
              <a:solidFill>
                <a:srgbClr val="F8EC4C"/>
              </a:solidFill>
              <a:latin typeface="Comic Sans MS" panose="030F0702030302020204" pitchFamily="66" charset="0"/>
            </a:endParaRPr>
          </a:p>
          <a:p>
            <a:pPr>
              <a:buBlip>
                <a:blip r:embed="rId1"/>
              </a:buBlip>
            </a:pPr>
            <a:r>
              <a:rPr lang="sr-Cyrl-CS" altLang="x-none" sz="2800" b="1" dirty="0">
                <a:solidFill>
                  <a:srgbClr val="F8EC4C"/>
                </a:solidFill>
                <a:latin typeface="Comic Sans MS" panose="030F0702030302020204" pitchFamily="66" charset="0"/>
              </a:rPr>
              <a:t>specijalista</a:t>
            </a:r>
            <a:endParaRPr lang="en-US" altLang="x-none" sz="2800" dirty="0">
              <a:solidFill>
                <a:srgbClr val="F8EC4C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3"/>
          <p:cNvSpPr>
            <a:spLocks noGrp="1"/>
          </p:cNvSpPr>
          <p:nvPr>
            <p:ph idx="1"/>
          </p:nvPr>
        </p:nvSpPr>
        <p:spPr>
          <a:xfrm>
            <a:off x="0" y="357188"/>
            <a:ext cx="7710488" cy="6500812"/>
          </a:xfrm>
          <a:ln/>
        </p:spPr>
        <p:txBody>
          <a:bodyPr vert="horz" wrap="square" lIns="91440" tIns="45720" rIns="91440" bIns="45720" anchor="t" anchorCtr="0"/>
          <a:p>
            <a:pPr>
              <a:buNone/>
            </a:pPr>
            <a:r>
              <a:rPr lang="en-US" altLang="x-none" sz="2000" dirty="0"/>
              <a:t>	</a:t>
            </a:r>
            <a:r>
              <a:rPr lang="sr-Cyrl-CS" altLang="x-none" sz="2400" dirty="0">
                <a:latin typeface="Comic Sans MS" panose="030F0702030302020204" pitchFamily="66" charset="0"/>
              </a:rPr>
              <a:t>Belbin je otkrio </a:t>
            </a:r>
            <a:r>
              <a:rPr lang="sr-Cyrl-CS" altLang="x-none" sz="2400" dirty="0">
                <a:solidFill>
                  <a:srgbClr val="FFC000"/>
                </a:solidFill>
                <a:latin typeface="Comic Sans MS" panose="030F0702030302020204" pitchFamily="66" charset="0"/>
              </a:rPr>
              <a:t>„Apolo sindrom“</a:t>
            </a:r>
            <a:r>
              <a:rPr lang="en-US" altLang="x-none" sz="2400" dirty="0">
                <a:solidFill>
                  <a:srgbClr val="FFC000"/>
                </a:solidFill>
                <a:latin typeface="Comic Sans MS" panose="030F0702030302020204" pitchFamily="66" charset="0"/>
              </a:rPr>
              <a:t> </a:t>
            </a:r>
            <a:r>
              <a:rPr lang="en-US" altLang="x-none" sz="2400" dirty="0">
                <a:solidFill>
                  <a:schemeClr val="bg2"/>
                </a:solidFill>
                <a:latin typeface="Comic Sans MS" panose="030F0702030302020204" pitchFamily="66" charset="0"/>
              </a:rPr>
              <a:t>- </a:t>
            </a:r>
            <a:r>
              <a:rPr lang="sr-Cyrl-CS" altLang="x-none" sz="2400" dirty="0">
                <a:latin typeface="Comic Sans MS" panose="030F0702030302020204" pitchFamily="66" charset="0"/>
              </a:rPr>
              <a:t>fenomen gde tim visoko sposobnih i talentovanih individua kolektivno daje neočekivano loše rezultate. </a:t>
            </a:r>
            <a:endParaRPr lang="en-US" altLang="x-none" sz="2400" dirty="0">
              <a:latin typeface="Comic Sans MS" panose="030F0702030302020204" pitchFamily="66" charset="0"/>
            </a:endParaRPr>
          </a:p>
          <a:p>
            <a:pPr>
              <a:buNone/>
            </a:pPr>
            <a:r>
              <a:rPr lang="en-US" altLang="x-none" sz="2400" dirty="0">
                <a:latin typeface="Comic Sans MS" panose="030F0702030302020204" pitchFamily="66" charset="0"/>
              </a:rPr>
              <a:t>	</a:t>
            </a:r>
            <a:endParaRPr lang="en-US" altLang="x-none" sz="2400" dirty="0">
              <a:latin typeface="Comic Sans MS" panose="030F0702030302020204" pitchFamily="66" charset="0"/>
            </a:endParaRPr>
          </a:p>
          <a:p>
            <a:pPr>
              <a:buNone/>
            </a:pPr>
            <a:r>
              <a:rPr lang="en-US" altLang="x-none" sz="2400" dirty="0">
                <a:latin typeface="Comic Sans MS" panose="030F0702030302020204" pitchFamily="66" charset="0"/>
              </a:rPr>
              <a:t>	</a:t>
            </a:r>
            <a:r>
              <a:rPr lang="sr-Cyrl-CS" altLang="x-none" sz="2400" dirty="0">
                <a:latin typeface="Comic Sans MS" panose="030F0702030302020204" pitchFamily="66" charset="0"/>
              </a:rPr>
              <a:t>Navodi sledeć</a:t>
            </a:r>
            <a:r>
              <a:rPr lang="en-US" altLang="x-none" sz="2400" dirty="0">
                <a:latin typeface="Comic Sans MS" panose="030F0702030302020204" pitchFamily="66" charset="0"/>
              </a:rPr>
              <a:t>a </a:t>
            </a:r>
            <a:r>
              <a:rPr lang="sr-Cyrl-CS" altLang="x-none" sz="2400" dirty="0">
                <a:latin typeface="Comic Sans MS" panose="030F0702030302020204" pitchFamily="66" charset="0"/>
              </a:rPr>
              <a:t>moguća objašnjenja:</a:t>
            </a:r>
            <a:endParaRPr lang="en-US" altLang="x-none" sz="2400" dirty="0">
              <a:latin typeface="Comic Sans MS" panose="030F0702030302020204" pitchFamily="66" charset="0"/>
            </a:endParaRPr>
          </a:p>
          <a:p>
            <a:r>
              <a:rPr lang="sr-Cyrl-CS" altLang="x-none" sz="2400" dirty="0">
                <a:latin typeface="Comic Sans MS" panose="030F0702030302020204" pitchFamily="66" charset="0"/>
              </a:rPr>
              <a:t>Vode se beskrajne, razorne, neplodne diskusije po principu </a:t>
            </a:r>
            <a:r>
              <a:rPr lang="sr-Cyrl-CS" altLang="x-none" sz="2400" dirty="0">
                <a:solidFill>
                  <a:srgbClr val="51CF93"/>
                </a:solidFill>
                <a:latin typeface="Comic Sans MS" panose="030F0702030302020204" pitchFamily="66" charset="0"/>
              </a:rPr>
              <a:t>„smrtonosnog zagrljaja“. </a:t>
            </a:r>
            <a:r>
              <a:rPr lang="sr-Cyrl-CS" altLang="x-none" sz="2400" dirty="0">
                <a:latin typeface="Comic Sans MS" panose="030F0702030302020204" pitchFamily="66" charset="0"/>
              </a:rPr>
              <a:t>Izoštrena su čula za uočavanje nedostataka tuđih argumenata.</a:t>
            </a:r>
            <a:endParaRPr lang="en-US" altLang="x-none" sz="2400" dirty="0">
              <a:latin typeface="Comic Sans MS" panose="030F0702030302020204" pitchFamily="66" charset="0"/>
            </a:endParaRPr>
          </a:p>
          <a:p>
            <a:r>
              <a:rPr lang="sr-Cyrl-CS" altLang="x-none" sz="2400" dirty="0">
                <a:latin typeface="Comic Sans MS" panose="030F0702030302020204" pitchFamily="66" charset="0"/>
              </a:rPr>
              <a:t>Donetim </a:t>
            </a:r>
            <a:r>
              <a:rPr lang="sr-Cyrl-CS" altLang="x-none" sz="2400" dirty="0">
                <a:solidFill>
                  <a:srgbClr val="A48CB8"/>
                </a:solidFill>
                <a:latin typeface="Comic Sans MS" panose="030F0702030302020204" pitchFamily="66" charset="0"/>
              </a:rPr>
              <a:t>odlukama nedostaje koherentnost </a:t>
            </a:r>
            <a:r>
              <a:rPr lang="sr-Cyrl-CS" altLang="x-none" sz="2400" dirty="0">
                <a:latin typeface="Comic Sans MS" panose="030F0702030302020204" pitchFamily="66" charset="0"/>
              </a:rPr>
              <a:t>(npr. izostavljeni su relevantni poslovi).</a:t>
            </a:r>
            <a:endParaRPr lang="en-US" altLang="x-none" sz="2400" dirty="0">
              <a:latin typeface="Comic Sans MS" panose="030F0702030302020204" pitchFamily="66" charset="0"/>
            </a:endParaRPr>
          </a:p>
          <a:p>
            <a:r>
              <a:rPr lang="sr-Cyrl-CS" altLang="x-none" sz="2400" dirty="0">
                <a:latin typeface="Comic Sans MS" panose="030F0702030302020204" pitchFamily="66" charset="0"/>
              </a:rPr>
              <a:t>Timom se otežano upravlja jer većina zaboravlja na grupu i </a:t>
            </a:r>
            <a:r>
              <a:rPr lang="sr-Cyrl-CS" altLang="x-none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sledi individualne ciljeve</a:t>
            </a:r>
            <a:r>
              <a:rPr lang="sr-Cyrl-CS" altLang="x-none" sz="2400" dirty="0">
                <a:latin typeface="Comic Sans MS" panose="030F0702030302020204" pitchFamily="66" charset="0"/>
              </a:rPr>
              <a:t>.</a:t>
            </a:r>
            <a:endParaRPr lang="en-US" altLang="x-none" sz="2400" dirty="0">
              <a:latin typeface="Comic Sans MS" panose="030F0702030302020204" pitchFamily="66" charset="0"/>
            </a:endParaRPr>
          </a:p>
          <a:p>
            <a:r>
              <a:rPr lang="sr-Cyrl-CS" altLang="x-none" sz="2400" dirty="0">
                <a:latin typeface="Comic Sans MS" panose="030F0702030302020204" pitchFamily="66" charset="0"/>
              </a:rPr>
              <a:t>Nadkompenzacija: čak i kada prepoznaju šta se dešava, pokušavaju da reše problem </a:t>
            </a:r>
            <a:r>
              <a:rPr lang="sr-Cyrl-CS" altLang="x-none" sz="2400" dirty="0">
                <a:solidFill>
                  <a:srgbClr val="F8EC4C"/>
                </a:solidFill>
                <a:latin typeface="Comic Sans MS" panose="030F0702030302020204" pitchFamily="66" charset="0"/>
              </a:rPr>
              <a:t>izbegavajući konfrontaciju</a:t>
            </a:r>
            <a:r>
              <a:rPr lang="sr-Cyrl-CS" altLang="x-none" sz="2400" dirty="0">
                <a:latin typeface="Comic Sans MS" panose="030F0702030302020204" pitchFamily="66" charset="0"/>
              </a:rPr>
              <a:t>, što dodatno otežava proces odlučivanja.</a:t>
            </a:r>
            <a:endParaRPr lang="en-US" altLang="x-none" sz="24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85875"/>
            <a:ext cx="7386638" cy="5167313"/>
          </a:xfrm>
        </p:spPr>
        <p:txBody>
          <a:bodyPr vert="horz" wrap="square" lIns="91440" tIns="45720" rIns="91440" bIns="45720" numCol="1" anchor="t" anchorCtr="0" compatLnSpc="1"/>
          <a:p>
            <a:r>
              <a:rPr lang="sr-Cyrl-CS" altLang="x-none" sz="3600" dirty="0">
                <a:solidFill>
                  <a:srgbClr val="50785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</a:rPr>
              <a:t>Ključna lekcija koja se može izvući iz Belbinovog rada glasi: </a:t>
            </a:r>
            <a:endParaRPr lang="en-US" altLang="x-none" sz="3600" dirty="0">
              <a:solidFill>
                <a:srgbClr val="507853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</a:endParaRPr>
          </a:p>
          <a:p>
            <a:endParaRPr lang="en-US" altLang="x-none" sz="3600" dirty="0">
              <a:solidFill>
                <a:srgbClr val="507853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</a:endParaRPr>
          </a:p>
          <a:p>
            <a:r>
              <a:rPr lang="sr-Cyrl-CS" altLang="x-none" sz="3600" dirty="0">
                <a:solidFill>
                  <a:srgbClr val="50785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</a:rPr>
              <a:t>okupljanje grupe najsposobnijih i najpametnijih ne znači uspeh, ne obezbeđuje nužno i dobre rezultate. Za uspeh tima neoph</a:t>
            </a:r>
            <a:r>
              <a:rPr lang="en-US" altLang="x-none" sz="3600" dirty="0">
                <a:solidFill>
                  <a:srgbClr val="50785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</a:rPr>
              <a:t>o</a:t>
            </a:r>
            <a:r>
              <a:rPr lang="sr-Cyrl-CS" altLang="x-none" sz="3600" dirty="0">
                <a:solidFill>
                  <a:srgbClr val="50785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</a:rPr>
              <a:t>dn</a:t>
            </a:r>
            <a:r>
              <a:rPr lang="en-US" altLang="x-none" sz="3600" dirty="0">
                <a:solidFill>
                  <a:srgbClr val="50785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</a:rPr>
              <a:t>i su m</a:t>
            </a:r>
            <a:r>
              <a:rPr lang="sr-Cyrl-CS" altLang="x-none" sz="3600" dirty="0">
                <a:solidFill>
                  <a:srgbClr val="50785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</a:rPr>
              <a:t>ešavina i balans timskih uloga.</a:t>
            </a:r>
            <a:endParaRPr lang="en-US" altLang="x-none" sz="3600" dirty="0">
              <a:solidFill>
                <a:srgbClr val="507853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 Box 3"/>
          <p:cNvSpPr txBox="1"/>
          <p:nvPr/>
        </p:nvSpPr>
        <p:spPr>
          <a:xfrm>
            <a:off x="2268538" y="5394325"/>
            <a:ext cx="43195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endParaRPr lang="en-US" altLang="x-none" sz="2400" dirty="0">
              <a:latin typeface="Times" charset="0"/>
            </a:endParaRPr>
          </a:p>
        </p:txBody>
      </p:sp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2555875" y="4937125"/>
            <a:ext cx="3671888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b">
            <a:spAutoFit/>
          </a:bodyPr>
          <a:p>
            <a:pPr algn="ctr" eaLnBrk="0" hangingPunct="0">
              <a:buNone/>
            </a:pPr>
            <a:r>
              <a:rPr lang="en-US" altLang="x-none" sz="32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</a:rPr>
              <a:t>Hvala na pa</a:t>
            </a:r>
            <a:r>
              <a:rPr sz="32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</a:rPr>
              <a:t>žnji!</a:t>
            </a:r>
            <a:endParaRPr lang="en-US" altLang="x-none" sz="3200" b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18438" name="Picture 6" descr="C:\Users\DUSANKA\Documents\Dusanka\Pancevo Selected photos Serbia\DSCN1194.JPG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785918" y="1071546"/>
            <a:ext cx="4714908" cy="3857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wipe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3"/>
          <p:cNvSpPr>
            <a:spLocks noGrp="1"/>
          </p:cNvSpPr>
          <p:nvPr>
            <p:ph idx="1"/>
          </p:nvPr>
        </p:nvSpPr>
        <p:spPr>
          <a:xfrm>
            <a:off x="0" y="1214438"/>
            <a:ext cx="7710488" cy="5643562"/>
          </a:xfrm>
          <a:ln/>
        </p:spPr>
        <p:txBody>
          <a:bodyPr vert="horz" wrap="square" lIns="91440" tIns="45720" rIns="91440" bIns="45720" anchor="t" anchorCtr="0"/>
          <a:p>
            <a:pPr>
              <a:buNone/>
            </a:pPr>
            <a:r>
              <a:rPr lang="en-US" altLang="x-none" sz="2000" b="1" dirty="0">
                <a:solidFill>
                  <a:srgbClr val="AFCFB1"/>
                </a:solidFill>
                <a:latin typeface="Comic Sans MS" panose="030F0702030302020204" pitchFamily="66" charset="0"/>
              </a:rPr>
              <a:t>	</a:t>
            </a:r>
            <a:r>
              <a:rPr lang="sr-Cyrl-CS" altLang="x-none" sz="3600" b="1" dirty="0">
                <a:solidFill>
                  <a:srgbClr val="AFCFB1"/>
                </a:solidFill>
                <a:latin typeface="Comic Sans MS" panose="030F0702030302020204" pitchFamily="66" charset="0"/>
              </a:rPr>
              <a:t>T</a:t>
            </a:r>
            <a:r>
              <a:rPr lang="en-US" altLang="x-none" sz="3600" b="1" dirty="0">
                <a:solidFill>
                  <a:srgbClr val="AFCFB1"/>
                </a:solidFill>
                <a:latin typeface="Comic Sans MS" panose="030F0702030302020204" pitchFamily="66" charset="0"/>
              </a:rPr>
              <a:t>IM</a:t>
            </a:r>
            <a:r>
              <a:rPr lang="sr-Cyrl-CS" altLang="x-none" sz="3600" dirty="0">
                <a:solidFill>
                  <a:srgbClr val="AFCFB1"/>
                </a:solidFill>
                <a:latin typeface="Comic Sans MS" panose="030F0702030302020204" pitchFamily="66" charset="0"/>
              </a:rPr>
              <a:t> je grupa ljudi okupljenih oko aktivnosti koje su usmerene ka realizaciji zajedničkog cilja. </a:t>
            </a:r>
            <a:endParaRPr lang="en-US" altLang="x-none" sz="3600" dirty="0">
              <a:solidFill>
                <a:srgbClr val="AFCFB1"/>
              </a:solidFill>
              <a:latin typeface="Comic Sans MS" panose="030F0702030302020204" pitchFamily="66" charset="0"/>
            </a:endParaRPr>
          </a:p>
          <a:p>
            <a:pPr>
              <a:buNone/>
            </a:pPr>
            <a:r>
              <a:rPr lang="en-US" altLang="x-none" sz="3600" dirty="0">
                <a:latin typeface="Comic Sans MS" panose="030F0702030302020204" pitchFamily="66" charset="0"/>
              </a:rPr>
              <a:t>	</a:t>
            </a:r>
            <a:endParaRPr lang="en-US" altLang="x-none" sz="3600" dirty="0">
              <a:latin typeface="Comic Sans MS" panose="030F0702030302020204" pitchFamily="66" charset="0"/>
            </a:endParaRPr>
          </a:p>
          <a:p>
            <a:pPr>
              <a:buNone/>
            </a:pPr>
            <a:r>
              <a:rPr lang="en-US" altLang="x-none" sz="3600" dirty="0">
                <a:solidFill>
                  <a:srgbClr val="F7D47D"/>
                </a:solidFill>
                <a:latin typeface="Comic Sans MS" panose="030F0702030302020204" pitchFamily="66" charset="0"/>
              </a:rPr>
              <a:t>	</a:t>
            </a:r>
            <a:r>
              <a:rPr lang="sr-Cyrl-CS" altLang="x-none" sz="3600" b="1" dirty="0">
                <a:solidFill>
                  <a:srgbClr val="F7D47D"/>
                </a:solidFill>
                <a:latin typeface="Comic Sans MS" panose="030F0702030302020204" pitchFamily="66" charset="0"/>
              </a:rPr>
              <a:t>T</a:t>
            </a:r>
            <a:r>
              <a:rPr lang="en-US" altLang="x-none" sz="3600" b="1" dirty="0">
                <a:solidFill>
                  <a:srgbClr val="F7D47D"/>
                </a:solidFill>
                <a:latin typeface="Comic Sans MS" panose="030F0702030302020204" pitchFamily="66" charset="0"/>
              </a:rPr>
              <a:t>IM </a:t>
            </a:r>
            <a:r>
              <a:rPr lang="en-US" altLang="x-none" sz="3600" dirty="0">
                <a:solidFill>
                  <a:srgbClr val="F7D47D"/>
                </a:solidFill>
                <a:latin typeface="Comic Sans MS" panose="030F0702030302020204" pitchFamily="66" charset="0"/>
              </a:rPr>
              <a:t>p</a:t>
            </a:r>
            <a:r>
              <a:rPr lang="sr-Cyrl-CS" altLang="x-none" sz="3600" dirty="0">
                <a:solidFill>
                  <a:srgbClr val="F7D47D"/>
                </a:solidFill>
                <a:latin typeface="Comic Sans MS" panose="030F0702030302020204" pitchFamily="66" charset="0"/>
              </a:rPr>
              <a:t>redstavlja više od prostog zbira delova, tj. pojedinaca koji ga čine: zajedno mogu više, bolje i brže nego da rade pojedinačno.</a:t>
            </a:r>
            <a:endParaRPr lang="en-US" altLang="x-none" sz="3600" dirty="0">
              <a:solidFill>
                <a:srgbClr val="F7D47D"/>
              </a:solidFill>
              <a:latin typeface="Comic Sans MS" panose="030F0702030302020204" pitchFamily="66" charset="0"/>
            </a:endParaRPr>
          </a:p>
          <a:p>
            <a:pPr>
              <a:buNone/>
            </a:pPr>
            <a:endParaRPr lang="en-US" altLang="x-none" sz="2000" dirty="0">
              <a:latin typeface="Comic Sans MS" panose="030F0702030302020204" pitchFamily="66" charset="0"/>
            </a:endParaRPr>
          </a:p>
          <a:p>
            <a:pPr>
              <a:buNone/>
            </a:pPr>
            <a:r>
              <a:rPr lang="en-US" altLang="x-none" sz="2000" dirty="0">
                <a:latin typeface="Comic Sans MS" panose="030F0702030302020204" pitchFamily="66" charset="0"/>
              </a:rPr>
              <a:t>	</a:t>
            </a:r>
            <a:endParaRPr lang="en-US" altLang="x-none" sz="2000" dirty="0">
              <a:solidFill>
                <a:srgbClr val="491A18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3"/>
          <p:cNvSpPr>
            <a:spLocks noGrp="1"/>
          </p:cNvSpPr>
          <p:nvPr>
            <p:ph idx="1"/>
          </p:nvPr>
        </p:nvSpPr>
        <p:spPr>
          <a:xfrm>
            <a:off x="214313" y="428625"/>
            <a:ext cx="7496175" cy="6072188"/>
          </a:xfrm>
          <a:ln/>
        </p:spPr>
        <p:txBody>
          <a:bodyPr vert="horz" wrap="square" lIns="91440" tIns="45720" rIns="91440" bIns="45720" anchor="t" anchorCtr="0"/>
          <a:p>
            <a:pPr>
              <a:buNone/>
            </a:pPr>
            <a:r>
              <a:rPr lang="en-US" altLang="x-none" sz="2000" dirty="0">
                <a:latin typeface="Comic Sans MS" panose="030F0702030302020204" pitchFamily="66" charset="0"/>
              </a:rPr>
              <a:t>	</a:t>
            </a:r>
            <a:r>
              <a:rPr lang="sr-Cyrl-CS" altLang="x-none" sz="2400" dirty="0">
                <a:solidFill>
                  <a:srgbClr val="491A18"/>
                </a:solidFill>
                <a:latin typeface="Comic Sans MS" panose="030F0702030302020204" pitchFamily="66" charset="0"/>
              </a:rPr>
              <a:t>Postoje, između ostalog:</a:t>
            </a:r>
            <a:endParaRPr lang="en-US" altLang="x-none" sz="2400" dirty="0">
              <a:solidFill>
                <a:srgbClr val="491A18"/>
              </a:solidFill>
              <a:latin typeface="Comic Sans MS" panose="030F0702030302020204" pitchFamily="66" charset="0"/>
            </a:endParaRPr>
          </a:p>
          <a:p>
            <a:pPr>
              <a:buNone/>
            </a:pPr>
            <a:endParaRPr lang="en-US" altLang="x-none" sz="2400" dirty="0">
              <a:solidFill>
                <a:srgbClr val="491A18"/>
              </a:solidFill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sr-Cyrl-CS" altLang="x-none" sz="2400" b="1" dirty="0">
                <a:solidFill>
                  <a:srgbClr val="491A18"/>
                </a:solidFill>
                <a:latin typeface="Comic Sans MS" panose="030F0702030302020204" pitchFamily="66" charset="0"/>
              </a:rPr>
              <a:t>Pregovarački timovi</a:t>
            </a:r>
            <a:r>
              <a:rPr lang="sr-Cyrl-CS" altLang="x-none" sz="2400" dirty="0">
                <a:solidFill>
                  <a:srgbClr val="491A18"/>
                </a:solidFill>
                <a:latin typeface="Comic Sans MS" panose="030F0702030302020204" pitchFamily="66" charset="0"/>
              </a:rPr>
              <a:t> – stručnjaci koji, zastupajući interese svojih grupa, pokušavaju da postignu sporazum oko nekih važnih pitanja.</a:t>
            </a:r>
            <a:endParaRPr lang="en-US" altLang="x-none" sz="2400" dirty="0">
              <a:solidFill>
                <a:srgbClr val="491A18"/>
              </a:solidFill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sr-Cyrl-CS" altLang="x-none" sz="2400" b="1" dirty="0">
                <a:solidFill>
                  <a:srgbClr val="491A18"/>
                </a:solidFill>
                <a:latin typeface="Comic Sans MS" panose="030F0702030302020204" pitchFamily="66" charset="0"/>
              </a:rPr>
              <a:t>Funkcionalni timovi</a:t>
            </a:r>
            <a:r>
              <a:rPr lang="sr-Cyrl-CS" altLang="x-none" sz="2400" dirty="0">
                <a:solidFill>
                  <a:srgbClr val="491A18"/>
                </a:solidFill>
                <a:latin typeface="Comic Sans MS" panose="030F0702030302020204" pitchFamily="66" charset="0"/>
              </a:rPr>
              <a:t> – stručnjaci iste profesije okupljeni radi realizacije specifičnih ciljeva.</a:t>
            </a:r>
            <a:endParaRPr lang="en-US" altLang="x-none" sz="2400" dirty="0">
              <a:solidFill>
                <a:srgbClr val="491A18"/>
              </a:solidFill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sr-Cyrl-CS" altLang="x-none" sz="2400" b="1" dirty="0">
                <a:solidFill>
                  <a:srgbClr val="491A18"/>
                </a:solidFill>
                <a:latin typeface="Comic Sans MS" panose="030F0702030302020204" pitchFamily="66" charset="0"/>
              </a:rPr>
              <a:t>Projektni timovi</a:t>
            </a:r>
            <a:r>
              <a:rPr lang="sr-Cyrl-CS" altLang="x-none" sz="2400" dirty="0">
                <a:solidFill>
                  <a:srgbClr val="491A18"/>
                </a:solidFill>
                <a:latin typeface="Comic Sans MS" panose="030F0702030302020204" pitchFamily="66" charset="0"/>
              </a:rPr>
              <a:t> – multidisciplinarni timovi okupljeni oko određenog projekta.</a:t>
            </a:r>
            <a:endParaRPr lang="en-US" altLang="x-none" sz="2400" dirty="0">
              <a:solidFill>
                <a:srgbClr val="491A18"/>
              </a:solidFill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sr-Cyrl-CS" altLang="x-none" sz="2400" b="1" dirty="0">
                <a:solidFill>
                  <a:srgbClr val="491A18"/>
                </a:solidFill>
                <a:latin typeface="Comic Sans MS" panose="030F0702030302020204" pitchFamily="66" charset="0"/>
              </a:rPr>
              <a:t>Timovi za kvalitet</a:t>
            </a:r>
            <a:r>
              <a:rPr lang="sr-Cyrl-CS" altLang="x-none" sz="2400" dirty="0">
                <a:solidFill>
                  <a:srgbClr val="491A18"/>
                </a:solidFill>
                <a:latin typeface="Comic Sans MS" panose="030F0702030302020204" pitchFamily="66" charset="0"/>
              </a:rPr>
              <a:t> – stručnjaci okupljeni radi izrade predloga za poboljšanje rada neke organizacije.</a:t>
            </a:r>
            <a:endParaRPr lang="en-US" altLang="x-none" sz="2400" dirty="0">
              <a:solidFill>
                <a:srgbClr val="491A18"/>
              </a:solidFill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sr-Cyrl-CS" altLang="x-none" sz="2400" b="1" dirty="0">
                <a:solidFill>
                  <a:srgbClr val="491A18"/>
                </a:solidFill>
                <a:latin typeface="Comic Sans MS" panose="030F0702030302020204" pitchFamily="66" charset="0"/>
              </a:rPr>
              <a:t>Terapijski timovi</a:t>
            </a:r>
            <a:r>
              <a:rPr lang="sr-Cyrl-CS" altLang="x-none" sz="2400" dirty="0">
                <a:solidFill>
                  <a:srgbClr val="491A18"/>
                </a:solidFill>
                <a:latin typeface="Comic Sans MS" panose="030F0702030302020204" pitchFamily="66" charset="0"/>
              </a:rPr>
              <a:t> – stručnjaci koji se bave zaštitom mentalnog zdravlja (psihoterapijom) okupljeni za potrebe rada sa klijentom (porodicom).</a:t>
            </a:r>
            <a:endParaRPr lang="en-US" altLang="x-none" sz="2400" dirty="0">
              <a:solidFill>
                <a:srgbClr val="491A18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Content Placeholder 2"/>
          <p:cNvSpPr>
            <a:spLocks noGrp="1"/>
          </p:cNvSpPr>
          <p:nvPr>
            <p:ph idx="1"/>
          </p:nvPr>
        </p:nvSpPr>
        <p:spPr>
          <a:xfrm>
            <a:off x="263525" y="857250"/>
            <a:ext cx="7386638" cy="5786438"/>
          </a:xfrm>
          <a:ln/>
        </p:spPr>
        <p:txBody>
          <a:bodyPr vert="horz" wrap="square" lIns="91440" tIns="45720" rIns="91440" bIns="45720" anchor="t" anchorCtr="0"/>
          <a:p>
            <a:pPr>
              <a:buNone/>
            </a:pPr>
            <a:r>
              <a:rPr lang="en-US" altLang="x-none" dirty="0"/>
              <a:t>	</a:t>
            </a:r>
            <a:r>
              <a:rPr lang="sr-Cyrl-CS" altLang="x-none" dirty="0">
                <a:solidFill>
                  <a:srgbClr val="92D050"/>
                </a:solidFill>
                <a:latin typeface="Comic Sans MS" panose="030F0702030302020204" pitchFamily="66" charset="0"/>
              </a:rPr>
              <a:t>Prema razvojnom modelu Takmana,</a:t>
            </a:r>
            <a:r>
              <a:rPr lang="en-US" altLang="x-none" dirty="0">
                <a:solidFill>
                  <a:srgbClr val="92D050"/>
                </a:solidFill>
                <a:latin typeface="Comic Sans MS" panose="030F0702030302020204" pitchFamily="66" charset="0"/>
              </a:rPr>
              <a:t> </a:t>
            </a:r>
            <a:r>
              <a:rPr lang="sr-Cyrl-CS" altLang="x-none" dirty="0">
                <a:solidFill>
                  <a:srgbClr val="92D050"/>
                </a:solidFill>
                <a:latin typeface="Comic Sans MS" panose="030F0702030302020204" pitchFamily="66" charset="0"/>
              </a:rPr>
              <a:t>u</a:t>
            </a:r>
            <a:r>
              <a:rPr lang="en-US" altLang="x-none" dirty="0">
                <a:solidFill>
                  <a:srgbClr val="92D050"/>
                </a:solidFill>
                <a:latin typeface="Comic Sans MS" panose="030F0702030302020204" pitchFamily="66" charset="0"/>
              </a:rPr>
              <a:t> </a:t>
            </a:r>
            <a:r>
              <a:rPr lang="sr-Cyrl-CS" altLang="x-none" dirty="0">
                <a:solidFill>
                  <a:srgbClr val="92D050"/>
                </a:solidFill>
                <a:latin typeface="Comic Sans MS" panose="030F0702030302020204" pitchFamily="66" charset="0"/>
              </a:rPr>
              <a:t>životnom ciklusu tima mogu se razlikovati sledeće</a:t>
            </a:r>
            <a:r>
              <a:rPr lang="en-US" altLang="x-none" dirty="0">
                <a:solidFill>
                  <a:srgbClr val="92D050"/>
                </a:solidFill>
                <a:latin typeface="Comic Sans MS" panose="030F0702030302020204" pitchFamily="66" charset="0"/>
              </a:rPr>
              <a:t> </a:t>
            </a:r>
            <a:r>
              <a:rPr lang="sr-Cyrl-CS" altLang="x-none" dirty="0">
                <a:solidFill>
                  <a:srgbClr val="92D050"/>
                </a:solidFill>
                <a:latin typeface="Comic Sans MS" panose="030F0702030302020204" pitchFamily="66" charset="0"/>
              </a:rPr>
              <a:t>faze:</a:t>
            </a:r>
            <a:endParaRPr lang="en-US" altLang="x-none" dirty="0">
              <a:solidFill>
                <a:srgbClr val="92D050"/>
              </a:solidFill>
              <a:latin typeface="Comic Sans MS" panose="030F0702030302020204" pitchFamily="66" charset="0"/>
            </a:endParaRPr>
          </a:p>
          <a:p>
            <a:pPr>
              <a:buNone/>
            </a:pPr>
            <a:endParaRPr lang="en-US" altLang="x-none" dirty="0">
              <a:solidFill>
                <a:srgbClr val="92D050"/>
              </a:solidFill>
              <a:latin typeface="Comic Sans MS" panose="030F0702030302020204" pitchFamily="66" charset="0"/>
            </a:endParaRPr>
          </a:p>
          <a:p>
            <a:pPr>
              <a:buBlip>
                <a:blip r:embed="rId1"/>
              </a:buBlip>
            </a:pPr>
            <a:r>
              <a:rPr lang="en-US" altLang="x-none" dirty="0">
                <a:solidFill>
                  <a:srgbClr val="92D050"/>
                </a:solidFill>
                <a:latin typeface="Comic Sans MS" panose="030F0702030302020204" pitchFamily="66" charset="0"/>
              </a:rPr>
              <a:t>FORMIRANJE</a:t>
            </a:r>
            <a:endParaRPr lang="en-US" altLang="x-none" dirty="0">
              <a:solidFill>
                <a:srgbClr val="92D050"/>
              </a:solidFill>
              <a:latin typeface="Comic Sans MS" panose="030F0702030302020204" pitchFamily="66" charset="0"/>
            </a:endParaRPr>
          </a:p>
          <a:p>
            <a:pPr>
              <a:buBlip>
                <a:blip r:embed="rId1"/>
              </a:buBlip>
            </a:pPr>
            <a:r>
              <a:rPr lang="en-US" altLang="x-none" dirty="0">
                <a:solidFill>
                  <a:srgbClr val="92D050"/>
                </a:solidFill>
                <a:latin typeface="Comic Sans MS" panose="030F0702030302020204" pitchFamily="66" charset="0"/>
              </a:rPr>
              <a:t>PREVIRANJE</a:t>
            </a:r>
            <a:endParaRPr lang="en-US" altLang="x-none" dirty="0">
              <a:solidFill>
                <a:srgbClr val="92D050"/>
              </a:solidFill>
              <a:latin typeface="Comic Sans MS" panose="030F0702030302020204" pitchFamily="66" charset="0"/>
            </a:endParaRPr>
          </a:p>
          <a:p>
            <a:pPr>
              <a:buBlip>
                <a:blip r:embed="rId1"/>
              </a:buBlip>
            </a:pPr>
            <a:r>
              <a:rPr lang="en-US" altLang="x-none" dirty="0">
                <a:solidFill>
                  <a:srgbClr val="92D050"/>
                </a:solidFill>
                <a:latin typeface="Comic Sans MS" panose="030F0702030302020204" pitchFamily="66" charset="0"/>
              </a:rPr>
              <a:t>NORMIRANJE</a:t>
            </a:r>
            <a:endParaRPr lang="en-US" altLang="x-none" dirty="0">
              <a:solidFill>
                <a:srgbClr val="92D050"/>
              </a:solidFill>
              <a:latin typeface="Comic Sans MS" panose="030F0702030302020204" pitchFamily="66" charset="0"/>
            </a:endParaRPr>
          </a:p>
          <a:p>
            <a:pPr>
              <a:buBlip>
                <a:blip r:embed="rId1"/>
              </a:buBlip>
            </a:pPr>
            <a:r>
              <a:rPr lang="en-US" altLang="x-none" dirty="0">
                <a:solidFill>
                  <a:srgbClr val="92D050"/>
                </a:solidFill>
                <a:latin typeface="Comic Sans MS" panose="030F0702030302020204" pitchFamily="66" charset="0"/>
              </a:rPr>
              <a:t>DELANJE</a:t>
            </a:r>
            <a:endParaRPr lang="en-US" altLang="x-none" dirty="0">
              <a:solidFill>
                <a:srgbClr val="92D050"/>
              </a:solidFill>
              <a:latin typeface="Comic Sans MS" panose="030F0702030302020204" pitchFamily="66" charset="0"/>
            </a:endParaRPr>
          </a:p>
          <a:p>
            <a:pPr>
              <a:buBlip>
                <a:blip r:embed="rId1"/>
              </a:buBlip>
            </a:pPr>
            <a:r>
              <a:rPr lang="en-US" altLang="x-none" dirty="0">
                <a:solidFill>
                  <a:srgbClr val="92D050"/>
                </a:solidFill>
                <a:latin typeface="Comic Sans MS" panose="030F0702030302020204" pitchFamily="66" charset="0"/>
              </a:rPr>
              <a:t>ŽALJENJE</a:t>
            </a:r>
            <a:endParaRPr lang="en-US" altLang="x-none" dirty="0">
              <a:solidFill>
                <a:srgbClr val="92D05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214313" y="142875"/>
            <a:ext cx="7477125" cy="915988"/>
          </a:xfrm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x-none" sz="3600" b="1" dirty="0">
                <a:latin typeface="Comic Sans MS" panose="030F0702030302020204" pitchFamily="66" charset="0"/>
              </a:rPr>
              <a:t>FORMIRANJE</a:t>
            </a:r>
            <a:endParaRPr sz="3600" b="1" dirty="0">
              <a:latin typeface="Comic Sans MS" panose="030F0702030302020204" pitchFamily="66" charset="0"/>
            </a:endParaRPr>
          </a:p>
        </p:txBody>
      </p:sp>
      <p:sp>
        <p:nvSpPr>
          <p:cNvPr id="7171" name="Rectangle 3"/>
          <p:cNvSpPr>
            <a:spLocks noGrp="1"/>
          </p:cNvSpPr>
          <p:nvPr>
            <p:ph idx="1"/>
          </p:nvPr>
        </p:nvSpPr>
        <p:spPr>
          <a:xfrm>
            <a:off x="285750" y="928688"/>
            <a:ext cx="7386638" cy="5715000"/>
          </a:xfrm>
          <a:ln/>
        </p:spPr>
        <p:txBody>
          <a:bodyPr vert="horz" wrap="square" lIns="91440" tIns="45720" rIns="91440" bIns="45720" anchor="t" anchorCtr="0"/>
          <a:p>
            <a:r>
              <a:rPr lang="en-US" altLang="x-none" sz="2000" dirty="0">
                <a:latin typeface="Comic Sans MS" panose="030F0702030302020204" pitchFamily="66" charset="0"/>
              </a:rPr>
              <a:t>P</a:t>
            </a:r>
            <a:r>
              <a:rPr lang="sr-Cyrl-CS" altLang="x-none" sz="2000" dirty="0">
                <a:latin typeface="Comic Sans MS" panose="030F0702030302020204" pitchFamily="66" charset="0"/>
              </a:rPr>
              <a:t>očetna faza u kojoj se uspostavljaju dva najvažnija nivoa funkcionisanja tima – odnos prema zadatku i međuljudski odnosi. </a:t>
            </a:r>
            <a:endParaRPr lang="en-US" altLang="x-none" sz="2000" dirty="0">
              <a:latin typeface="Comic Sans MS" panose="030F0702030302020204" pitchFamily="66" charset="0"/>
            </a:endParaRPr>
          </a:p>
          <a:p>
            <a:r>
              <a:rPr lang="sr-Cyrl-CS" altLang="x-none" sz="2000" dirty="0">
                <a:latin typeface="Comic Sans MS" panose="030F0702030302020204" pitchFamily="66" charset="0"/>
              </a:rPr>
              <a:t>Aktivnost tima usmerena je, pre svega, na stvaranje </a:t>
            </a:r>
            <a:r>
              <a:rPr lang="sr-Cyrl-CS" altLang="x-none" sz="2000" b="1" dirty="0">
                <a:latin typeface="Comic Sans MS" panose="030F0702030302020204" pitchFamily="66" charset="0"/>
              </a:rPr>
              <a:t>strukture </a:t>
            </a:r>
            <a:r>
              <a:rPr lang="sr-Cyrl-CS" altLang="x-none" sz="2000" dirty="0">
                <a:latin typeface="Comic Sans MS" panose="030F0702030302020204" pitchFamily="66" charset="0"/>
              </a:rPr>
              <a:t>grupe, čime se definišu </a:t>
            </a:r>
            <a:r>
              <a:rPr lang="sr-Cyrl-CS" altLang="x-none" sz="2000" b="1" dirty="0">
                <a:latin typeface="Comic Sans MS" panose="030F0702030302020204" pitchFamily="66" charset="0"/>
              </a:rPr>
              <a:t>položaji </a:t>
            </a:r>
            <a:r>
              <a:rPr lang="sr-Cyrl-CS" altLang="x-none" sz="2000" dirty="0">
                <a:latin typeface="Comic Sans MS" panose="030F0702030302020204" pitchFamily="66" charset="0"/>
              </a:rPr>
              <a:t>i </a:t>
            </a:r>
            <a:r>
              <a:rPr lang="sr-Cyrl-CS" altLang="x-none" sz="2000" b="1" dirty="0">
                <a:latin typeface="Comic Sans MS" panose="030F0702030302020204" pitchFamily="66" charset="0"/>
              </a:rPr>
              <a:t>uloge </a:t>
            </a:r>
            <a:r>
              <a:rPr lang="sr-Cyrl-CS" altLang="x-none" sz="2000" dirty="0">
                <a:latin typeface="Comic Sans MS" panose="030F0702030302020204" pitchFamily="66" charset="0"/>
              </a:rPr>
              <a:t>svih članova. </a:t>
            </a:r>
            <a:endParaRPr lang="en-US" altLang="x-none" sz="2000" dirty="0">
              <a:latin typeface="Comic Sans MS" panose="030F0702030302020204" pitchFamily="66" charset="0"/>
            </a:endParaRPr>
          </a:p>
          <a:p>
            <a:r>
              <a:rPr lang="sr-Cyrl-CS" altLang="x-none" sz="2000" dirty="0">
                <a:latin typeface="Comic Sans MS" panose="030F0702030302020204" pitchFamily="66" charset="0"/>
              </a:rPr>
              <a:t>Uobličavajući svrhu i strukturu postojanja grupe, formiranje očekivanja i potreba, tim se kreće u pravcu stvaranja </a:t>
            </a:r>
            <a:r>
              <a:rPr lang="sr-Cyrl-CS" altLang="x-none" sz="2000" b="1" dirty="0">
                <a:latin typeface="Comic Sans MS" panose="030F0702030302020204" pitchFamily="66" charset="0"/>
              </a:rPr>
              <a:t>misije </a:t>
            </a:r>
            <a:r>
              <a:rPr lang="sr-Cyrl-CS" altLang="x-none" sz="2000" dirty="0">
                <a:latin typeface="Comic Sans MS" panose="030F0702030302020204" pitchFamily="66" charset="0"/>
              </a:rPr>
              <a:t>i </a:t>
            </a:r>
            <a:r>
              <a:rPr lang="sr-Cyrl-CS" altLang="x-none" sz="2000" b="1" dirty="0">
                <a:latin typeface="Comic Sans MS" panose="030F0702030302020204" pitchFamily="66" charset="0"/>
              </a:rPr>
              <a:t>vizije</a:t>
            </a:r>
            <a:r>
              <a:rPr lang="sr-Cyrl-CS" altLang="x-none" sz="2000" dirty="0">
                <a:latin typeface="Comic Sans MS" panose="030F0702030302020204" pitchFamily="66" charset="0"/>
              </a:rPr>
              <a:t> tima. Izjava o misiji opisuje celokupnu svrhu rada tima, dok izjava o viziji opisuje kako tim radi na ostvarenju misije.</a:t>
            </a:r>
            <a:endParaRPr lang="en-US" altLang="x-none" sz="2000" dirty="0">
              <a:latin typeface="Comic Sans MS" panose="030F0702030302020204" pitchFamily="66" charset="0"/>
            </a:endParaRPr>
          </a:p>
          <a:p>
            <a:r>
              <a:rPr lang="sr-Cyrl-CS" altLang="x-none" sz="2000" dirty="0">
                <a:latin typeface="Comic Sans MS" panose="030F0702030302020204" pitchFamily="66" charset="0"/>
              </a:rPr>
              <a:t>Pošto uloge još nisu dovoljno jasne, preovlađuju </a:t>
            </a:r>
            <a:r>
              <a:rPr lang="sr-Cyrl-CS" altLang="x-none" sz="2000" b="1" dirty="0">
                <a:latin typeface="Comic Sans MS" panose="030F0702030302020204" pitchFamily="66" charset="0"/>
              </a:rPr>
              <a:t>neizvesnost</a:t>
            </a:r>
            <a:r>
              <a:rPr lang="sr-Cyrl-CS" altLang="x-none" sz="2000" dirty="0">
                <a:latin typeface="Comic Sans MS" panose="030F0702030302020204" pitchFamily="66" charset="0"/>
              </a:rPr>
              <a:t> i </a:t>
            </a:r>
            <a:r>
              <a:rPr lang="sr-Cyrl-CS" altLang="x-none" sz="2000" b="1" dirty="0">
                <a:latin typeface="Comic Sans MS" panose="030F0702030302020204" pitchFamily="66" charset="0"/>
              </a:rPr>
              <a:t>konfuzija </a:t>
            </a:r>
            <a:r>
              <a:rPr lang="sr-Cyrl-CS" altLang="x-none" sz="2000" dirty="0">
                <a:latin typeface="Comic Sans MS" panose="030F0702030302020204" pitchFamily="66" charset="0"/>
              </a:rPr>
              <a:t>u odnosu na </a:t>
            </a:r>
            <a:r>
              <a:rPr lang="sr-Cyrl-CS" altLang="x-none" sz="2000" b="1" dirty="0">
                <a:latin typeface="Comic Sans MS" panose="030F0702030302020204" pitchFamily="66" charset="0"/>
              </a:rPr>
              <a:t>zajedničku budućnost </a:t>
            </a:r>
            <a:r>
              <a:rPr lang="sr-Cyrl-CS" altLang="x-none" sz="2000" dirty="0">
                <a:latin typeface="Comic Sans MS" panose="030F0702030302020204" pitchFamily="66" charset="0"/>
              </a:rPr>
              <a:t>grupe. </a:t>
            </a:r>
            <a:endParaRPr lang="en-US" altLang="x-none" sz="2000" dirty="0">
              <a:latin typeface="Comic Sans MS" panose="030F0702030302020204" pitchFamily="66" charset="0"/>
            </a:endParaRPr>
          </a:p>
          <a:p>
            <a:r>
              <a:rPr lang="sr-Cyrl-CS" altLang="x-none" sz="2000" b="1" dirty="0">
                <a:latin typeface="Comic Sans MS" panose="030F0702030302020204" pitchFamily="66" charset="0"/>
              </a:rPr>
              <a:t>Razmenjuju se mišljenja i stavovi</a:t>
            </a:r>
            <a:r>
              <a:rPr lang="sr-Cyrl-CS" altLang="x-none" sz="2000" dirty="0">
                <a:latin typeface="Comic Sans MS" panose="030F0702030302020204" pitchFamily="66" charset="0"/>
              </a:rPr>
              <a:t>, procenjuju se sličnosti i razlike između ideja i vrednosti koje ljudi unose u grupu. Rađaju se </a:t>
            </a:r>
            <a:r>
              <a:rPr lang="sr-Cyrl-CS" altLang="x-none" sz="2000" b="1" dirty="0">
                <a:latin typeface="Comic Sans MS" panose="030F0702030302020204" pitchFamily="66" charset="0"/>
              </a:rPr>
              <a:t>pozitivne i negativne emocije </a:t>
            </a:r>
            <a:r>
              <a:rPr lang="sr-Cyrl-CS" altLang="x-none" sz="2000" dirty="0">
                <a:latin typeface="Comic Sans MS" panose="030F0702030302020204" pitchFamily="66" charset="0"/>
              </a:rPr>
              <a:t>na osnovu kojih se prave prvi izbori saradnika</a:t>
            </a:r>
            <a:r>
              <a:rPr sz="2000" dirty="0">
                <a:latin typeface="Comic Sans MS" panose="030F0702030302020204" pitchFamily="66" charset="0"/>
              </a:rPr>
              <a:t>.</a:t>
            </a:r>
            <a:endParaRPr lang="en-US" altLang="x-none" sz="20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xfrm>
            <a:off x="219075" y="227013"/>
            <a:ext cx="7477125" cy="844550"/>
          </a:xfrm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x-none" sz="3600" b="1" dirty="0">
                <a:latin typeface="Comic Sans MS" panose="030F0702030302020204" pitchFamily="66" charset="0"/>
              </a:rPr>
              <a:t>PREVIRANJE</a:t>
            </a:r>
            <a:endParaRPr sz="3900" b="1" dirty="0">
              <a:latin typeface="Comic Sans MS" panose="030F0702030302020204" pitchFamily="66" charset="0"/>
            </a:endParaRPr>
          </a:p>
        </p:txBody>
      </p:sp>
      <p:sp>
        <p:nvSpPr>
          <p:cNvPr id="8195" name="Rectangle 3"/>
          <p:cNvSpPr>
            <a:spLocks noGrp="1"/>
          </p:cNvSpPr>
          <p:nvPr>
            <p:ph idx="1"/>
          </p:nvPr>
        </p:nvSpPr>
        <p:spPr>
          <a:xfrm>
            <a:off x="214313" y="928688"/>
            <a:ext cx="7496175" cy="5929312"/>
          </a:xfrm>
          <a:ln/>
        </p:spPr>
        <p:txBody>
          <a:bodyPr vert="horz" wrap="square" lIns="91440" tIns="45720" rIns="91440" bIns="45720" anchor="t" anchorCtr="0"/>
          <a:p>
            <a:pPr>
              <a:buNone/>
            </a:pPr>
            <a:r>
              <a:rPr lang="en-US" altLang="x-none" sz="2000" dirty="0"/>
              <a:t>	</a:t>
            </a:r>
            <a:r>
              <a:rPr lang="en-US" altLang="x-none" sz="2000" dirty="0">
                <a:latin typeface="Comic Sans MS" panose="030F0702030302020204" pitchFamily="66" charset="0"/>
              </a:rPr>
              <a:t>U</a:t>
            </a:r>
            <a:r>
              <a:rPr lang="sr-Cyrl-CS" altLang="x-none" sz="2000" dirty="0">
                <a:latin typeface="Comic Sans MS" panose="030F0702030302020204" pitchFamily="66" charset="0"/>
              </a:rPr>
              <a:t> procesu razmene očekivanja i raspodele timskih uloga, stvara se kontekst za potencijalni konflikt. Evo tipičnih primera</a:t>
            </a:r>
            <a:r>
              <a:rPr lang="en-US" altLang="x-none" sz="2000" dirty="0">
                <a:latin typeface="Comic Sans MS" panose="030F0702030302020204" pitchFamily="66" charset="0"/>
              </a:rPr>
              <a:t> </a:t>
            </a:r>
            <a:r>
              <a:rPr lang="sr-Cyrl-CS" altLang="x-none" sz="2000" dirty="0">
                <a:latin typeface="Comic Sans MS" panose="030F0702030302020204" pitchFamily="66" charset="0"/>
              </a:rPr>
              <a:t>mogućih uzroka sukoba:</a:t>
            </a:r>
            <a:endParaRPr lang="en-US" altLang="x-none" sz="2000" dirty="0">
              <a:latin typeface="Comic Sans MS" panose="030F0702030302020204" pitchFamily="66" charset="0"/>
            </a:endParaRPr>
          </a:p>
          <a:p>
            <a:r>
              <a:rPr lang="sr-Cyrl-CS" altLang="x-none" sz="2000" dirty="0">
                <a:latin typeface="Comic Sans MS" panose="030F0702030302020204" pitchFamily="66" charset="0"/>
              </a:rPr>
              <a:t>Tim </a:t>
            </a:r>
            <a:r>
              <a:rPr lang="sr-Cyrl-CS" altLang="x-none" sz="2000" b="1" dirty="0">
                <a:latin typeface="Comic Sans MS" panose="030F0702030302020204" pitchFamily="66" charset="0"/>
              </a:rPr>
              <a:t>je prevelik</a:t>
            </a:r>
            <a:r>
              <a:rPr lang="sr-Cyrl-CS" altLang="x-none" sz="2000" dirty="0">
                <a:latin typeface="Comic Sans MS" panose="030F0702030302020204" pitchFamily="66" charset="0"/>
              </a:rPr>
              <a:t>, što otežava stvaranje grupne kohezije, te pojedinci počinju da formiraju sopstvene „</a:t>
            </a:r>
            <a:r>
              <a:rPr lang="en-US" altLang="x-none" sz="2000" dirty="0">
                <a:latin typeface="Comic Sans MS" panose="030F0702030302020204" pitchFamily="66" charset="0"/>
              </a:rPr>
              <a:t>ćelije</a:t>
            </a:r>
            <a:r>
              <a:rPr lang="sr-Cyrl-CS" altLang="x-none" sz="2000" dirty="0">
                <a:latin typeface="Comic Sans MS" panose="030F0702030302020204" pitchFamily="66" charset="0"/>
              </a:rPr>
              <a:t> moći“, tj. dolazi do stvaranja </a:t>
            </a:r>
            <a:r>
              <a:rPr lang="sr-Cyrl-CS" altLang="x-none" sz="2000" b="1" dirty="0">
                <a:latin typeface="Comic Sans MS" panose="030F0702030302020204" pitchFamily="66" charset="0"/>
              </a:rPr>
              <a:t>podgrup</a:t>
            </a:r>
            <a:r>
              <a:rPr lang="sr-Cyrl-CS" altLang="x-none" sz="2000" dirty="0">
                <a:latin typeface="Comic Sans MS" panose="030F0702030302020204" pitchFamily="66" charset="0"/>
              </a:rPr>
              <a:t>a.</a:t>
            </a:r>
            <a:endParaRPr lang="en-US" altLang="x-none" sz="2000" dirty="0">
              <a:latin typeface="Comic Sans MS" panose="030F0702030302020204" pitchFamily="66" charset="0"/>
            </a:endParaRPr>
          </a:p>
          <a:p>
            <a:r>
              <a:rPr lang="sr-Cyrl-CS" altLang="x-none" sz="2000" dirty="0">
                <a:latin typeface="Comic Sans MS" panose="030F0702030302020204" pitchFamily="66" charset="0"/>
              </a:rPr>
              <a:t>Članovi tima </a:t>
            </a:r>
            <a:r>
              <a:rPr lang="sr-Cyrl-CS" altLang="x-none" sz="2000" b="1" dirty="0">
                <a:latin typeface="Comic Sans MS" panose="030F0702030302020204" pitchFamily="66" charset="0"/>
              </a:rPr>
              <a:t>previše liče </a:t>
            </a:r>
            <a:r>
              <a:rPr lang="sr-Cyrl-CS" altLang="x-none" sz="2000" dirty="0">
                <a:latin typeface="Comic Sans MS" panose="030F0702030302020204" pitchFamily="66" charset="0"/>
              </a:rPr>
              <a:t>jedni na druge. Postoji tendencija da se sve razlike i neslaganja vide kao potencijalno razorne, pa su </a:t>
            </a:r>
            <a:r>
              <a:rPr lang="sr-Cyrl-CS" altLang="x-none" sz="2000" b="1" dirty="0">
                <a:latin typeface="Comic Sans MS" panose="030F0702030302020204" pitchFamily="66" charset="0"/>
              </a:rPr>
              <a:t>članovi preterano oprezni </a:t>
            </a:r>
            <a:r>
              <a:rPr lang="sr-Cyrl-CS" altLang="x-none" sz="2000" dirty="0">
                <a:latin typeface="Comic Sans MS" panose="030F0702030302020204" pitchFamily="66" charset="0"/>
              </a:rPr>
              <a:t>u svojim iskazima i ne znaju kako da razreše nastali konflikt.</a:t>
            </a:r>
            <a:endParaRPr lang="en-US" altLang="x-none" sz="2000" dirty="0">
              <a:latin typeface="Comic Sans MS" panose="030F0702030302020204" pitchFamily="66" charset="0"/>
            </a:endParaRPr>
          </a:p>
          <a:p>
            <a:r>
              <a:rPr lang="sr-Cyrl-CS" altLang="x-none" sz="2000" dirty="0">
                <a:latin typeface="Comic Sans MS" panose="030F0702030302020204" pitchFamily="66" charset="0"/>
              </a:rPr>
              <a:t>Tim je </a:t>
            </a:r>
            <a:r>
              <a:rPr lang="sr-Cyrl-CS" altLang="x-none" sz="2000" b="1" dirty="0">
                <a:latin typeface="Comic Sans MS" panose="030F0702030302020204" pitchFamily="66" charset="0"/>
              </a:rPr>
              <a:t>nije adekvatno izabran </a:t>
            </a:r>
            <a:r>
              <a:rPr lang="sr-Cyrl-CS" altLang="x-none" sz="2000" dirty="0">
                <a:latin typeface="Comic Sans MS" panose="030F0702030302020204" pitchFamily="66" charset="0"/>
              </a:rPr>
              <a:t>s obzirom na </a:t>
            </a:r>
            <a:r>
              <a:rPr lang="sr-Cyrl-CS" altLang="x-none" sz="2000" b="1" dirty="0">
                <a:latin typeface="Comic Sans MS" panose="030F0702030302020204" pitchFamily="66" charset="0"/>
              </a:rPr>
              <a:t>zadatak</a:t>
            </a:r>
            <a:r>
              <a:rPr lang="sr-Cyrl-CS" altLang="x-none" sz="2000" dirty="0">
                <a:latin typeface="Comic Sans MS" panose="030F0702030302020204" pitchFamily="66" charset="0"/>
              </a:rPr>
              <a:t> koji treba realizovati. To vodi do neadekvatne raspodele uloga, tj. </a:t>
            </a:r>
            <a:r>
              <a:rPr lang="sr-Cyrl-CS" altLang="x-none" sz="2000" b="1" dirty="0">
                <a:latin typeface="Comic Sans MS" panose="030F0702030302020204" pitchFamily="66" charset="0"/>
              </a:rPr>
              <a:t>nesklada</a:t>
            </a:r>
            <a:r>
              <a:rPr lang="sr-Cyrl-CS" altLang="x-none" sz="2000" dirty="0">
                <a:latin typeface="Comic Sans MS" panose="030F0702030302020204" pitchFamily="66" charset="0"/>
              </a:rPr>
              <a:t> između </a:t>
            </a:r>
            <a:r>
              <a:rPr lang="sr-Cyrl-CS" altLang="x-none" sz="2000" i="1" dirty="0">
                <a:latin typeface="Comic Sans MS" panose="030F0702030302020204" pitchFamily="66" charset="0"/>
              </a:rPr>
              <a:t>uloga</a:t>
            </a:r>
            <a:r>
              <a:rPr lang="sr-Cyrl-CS" altLang="x-none" sz="2000" dirty="0">
                <a:latin typeface="Comic Sans MS" panose="030F0702030302020204" pitchFamily="66" charset="0"/>
              </a:rPr>
              <a:t> koje „leže“ pojedinim članovima tima  i </a:t>
            </a:r>
            <a:r>
              <a:rPr lang="sr-Cyrl-CS" altLang="x-none" sz="2000" i="1" dirty="0">
                <a:latin typeface="Comic Sans MS" panose="030F0702030302020204" pitchFamily="66" charset="0"/>
              </a:rPr>
              <a:t>zadatka</a:t>
            </a:r>
            <a:r>
              <a:rPr lang="sr-Cyrl-CS" altLang="x-none" sz="2000" dirty="0">
                <a:latin typeface="Comic Sans MS" panose="030F0702030302020204" pitchFamily="66" charset="0"/>
              </a:rPr>
              <a:t> koji treba obaviti (npr. kreativna ličnost dobija rutinski zadatak).</a:t>
            </a:r>
            <a:endParaRPr lang="en-US" altLang="x-none" sz="2000" dirty="0">
              <a:latin typeface="Comic Sans MS" panose="030F0702030302020204" pitchFamily="66" charset="0"/>
            </a:endParaRPr>
          </a:p>
          <a:p>
            <a:r>
              <a:rPr lang="sr-Cyrl-CS" altLang="x-none" sz="2000" dirty="0">
                <a:latin typeface="Comic Sans MS" panose="030F0702030302020204" pitchFamily="66" charset="0"/>
              </a:rPr>
              <a:t>Timom se </a:t>
            </a:r>
            <a:r>
              <a:rPr lang="sr-Cyrl-CS" altLang="x-none" sz="2000" b="1" dirty="0">
                <a:latin typeface="Comic Sans MS" panose="030F0702030302020204" pitchFamily="66" charset="0"/>
              </a:rPr>
              <a:t>loše i neefkasno upravlja</a:t>
            </a:r>
            <a:r>
              <a:rPr lang="sr-Cyrl-CS" altLang="x-none" sz="2000" dirty="0">
                <a:latin typeface="Comic Sans MS" panose="030F0702030302020204" pitchFamily="66" charset="0"/>
              </a:rPr>
              <a:t>.</a:t>
            </a:r>
            <a:endParaRPr lang="en-US" altLang="x-none" sz="2000" dirty="0">
              <a:latin typeface="Comic Sans MS" panose="030F0702030302020204" pitchFamily="66" charset="0"/>
            </a:endParaRPr>
          </a:p>
          <a:p>
            <a:r>
              <a:rPr lang="sr-Cyrl-CS" altLang="x-none" sz="2000" b="1" dirty="0">
                <a:latin typeface="Comic Sans MS" panose="030F0702030302020204" pitchFamily="66" charset="0"/>
              </a:rPr>
              <a:t>Spoljašnji kontekst </a:t>
            </a:r>
            <a:r>
              <a:rPr lang="sr-Cyrl-CS" altLang="x-none" sz="2000" dirty="0">
                <a:latin typeface="Comic Sans MS" panose="030F0702030302020204" pitchFamily="66" charset="0"/>
              </a:rPr>
              <a:t>u kome tim funkcioniše je nekoordinisan, nekoherentan ili </a:t>
            </a:r>
            <a:r>
              <a:rPr lang="en-US" altLang="x-none" sz="2000" dirty="0">
                <a:latin typeface="Comic Sans MS" panose="030F0702030302020204" pitchFamily="66" charset="0"/>
              </a:rPr>
              <a:t>stresogen</a:t>
            </a:r>
            <a:r>
              <a:rPr lang="sr-Cyrl-CS" altLang="x-none" sz="2000" dirty="0">
                <a:latin typeface="Comic Sans MS" panose="030F0702030302020204" pitchFamily="66" charset="0"/>
              </a:rPr>
              <a:t>.</a:t>
            </a:r>
            <a:endParaRPr lang="en-US" altLang="x-none" sz="20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xfrm>
            <a:off x="219075" y="227013"/>
            <a:ext cx="7477125" cy="1058862"/>
          </a:xfrm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x-none" sz="3600" b="1" dirty="0">
                <a:latin typeface="Comic Sans MS" panose="030F0702030302020204" pitchFamily="66" charset="0"/>
              </a:rPr>
              <a:t>NORMIRANJE</a:t>
            </a:r>
            <a:endParaRPr sz="3900" b="1" dirty="0">
              <a:latin typeface="Comic Sans MS" panose="030F0702030302020204" pitchFamily="66" charset="0"/>
            </a:endParaRPr>
          </a:p>
        </p:txBody>
      </p:sp>
      <p:sp>
        <p:nvSpPr>
          <p:cNvPr id="9219" name="Rectangle 3"/>
          <p:cNvSpPr>
            <a:spLocks noGrp="1"/>
          </p:cNvSpPr>
          <p:nvPr>
            <p:ph idx="1"/>
          </p:nvPr>
        </p:nvSpPr>
        <p:spPr>
          <a:xfrm>
            <a:off x="214313" y="1000125"/>
            <a:ext cx="7496175" cy="5857875"/>
          </a:xfrm>
          <a:ln/>
        </p:spPr>
        <p:txBody>
          <a:bodyPr vert="horz" wrap="square" lIns="91440" tIns="45720" rIns="91440" bIns="45720" anchor="t" anchorCtr="0"/>
          <a:p>
            <a:pPr>
              <a:buNone/>
            </a:pPr>
            <a:r>
              <a:rPr lang="en-US" altLang="x-none" sz="2400" dirty="0"/>
              <a:t>	</a:t>
            </a:r>
            <a:r>
              <a:rPr lang="en-US" altLang="x-none" sz="2400" dirty="0">
                <a:latin typeface="Comic Sans MS" panose="030F0702030302020204" pitchFamily="66" charset="0"/>
              </a:rPr>
              <a:t>F</a:t>
            </a:r>
            <a:r>
              <a:rPr lang="sr-Cyrl-CS" altLang="x-none" sz="2400" dirty="0">
                <a:latin typeface="Comic Sans MS" panose="030F0702030302020204" pitchFamily="66" charset="0"/>
              </a:rPr>
              <a:t>aza u kojoj počinje da se oblikuje </a:t>
            </a:r>
            <a:r>
              <a:rPr lang="sr-Cyrl-CS" altLang="x-none" sz="2400" b="1" dirty="0">
                <a:latin typeface="Comic Sans MS" panose="030F0702030302020204" pitchFamily="66" charset="0"/>
              </a:rPr>
              <a:t>kultura tima</a:t>
            </a:r>
            <a:r>
              <a:rPr lang="en-US" altLang="x-none" sz="2400" b="1" dirty="0">
                <a:latin typeface="Comic Sans MS" panose="030F0702030302020204" pitchFamily="66" charset="0"/>
              </a:rPr>
              <a:t> </a:t>
            </a:r>
            <a:r>
              <a:rPr lang="en-US" altLang="x-none" sz="2400" dirty="0">
                <a:latin typeface="Comic Sans MS" panose="030F0702030302020204" pitchFamily="66" charset="0"/>
              </a:rPr>
              <a:t>kao</a:t>
            </a:r>
            <a:r>
              <a:rPr lang="sr-Cyrl-CS" altLang="x-none" sz="2400" dirty="0">
                <a:latin typeface="Comic Sans MS" panose="030F0702030302020204" pitchFamily="66" charset="0"/>
              </a:rPr>
              <a:t> skup zajedničkih vrednosti, uverenja, pravila, normi, ideja i značenja. </a:t>
            </a:r>
            <a:endParaRPr lang="en-US" altLang="x-none" sz="2400" dirty="0">
              <a:latin typeface="Comic Sans MS" panose="030F0702030302020204" pitchFamily="66" charset="0"/>
            </a:endParaRPr>
          </a:p>
          <a:p>
            <a:pPr>
              <a:buNone/>
            </a:pPr>
            <a:r>
              <a:rPr lang="en-US" altLang="x-none" sz="2400" b="1" dirty="0">
                <a:latin typeface="Comic Sans MS" panose="030F0702030302020204" pitchFamily="66" charset="0"/>
              </a:rPr>
              <a:t>	</a:t>
            </a:r>
            <a:r>
              <a:rPr lang="sr-Cyrl-CS" altLang="x-none" sz="2400" b="1" dirty="0">
                <a:latin typeface="Comic Sans MS" panose="030F0702030302020204" pitchFamily="66" charset="0"/>
              </a:rPr>
              <a:t>Standardi, pravila i norme </a:t>
            </a:r>
            <a:r>
              <a:rPr lang="sr-Cyrl-CS" altLang="x-none" sz="2400" dirty="0">
                <a:latin typeface="Comic Sans MS" panose="030F0702030302020204" pitchFamily="66" charset="0"/>
              </a:rPr>
              <a:t>regulišu </a:t>
            </a:r>
            <a:r>
              <a:rPr lang="sr-Cyrl-CS" altLang="x-none" sz="2400" b="1" dirty="0">
                <a:latin typeface="Comic Sans MS" panose="030F0702030302020204" pitchFamily="66" charset="0"/>
              </a:rPr>
              <a:t>očekivano i poželjno ponašanje</a:t>
            </a:r>
            <a:r>
              <a:rPr lang="sr-Cyrl-CS" altLang="x-none" sz="2400" dirty="0">
                <a:latin typeface="Comic Sans MS" panose="030F0702030302020204" pitchFamily="66" charset="0"/>
              </a:rPr>
              <a:t> članova, a </a:t>
            </a:r>
            <a:r>
              <a:rPr lang="sr-Cyrl-CS" altLang="x-none" sz="2400" b="1" dirty="0">
                <a:latin typeface="Comic Sans MS" panose="030F0702030302020204" pitchFamily="66" charset="0"/>
              </a:rPr>
              <a:t>sistem vrednosti </a:t>
            </a:r>
            <a:r>
              <a:rPr lang="sr-Cyrl-CS" altLang="x-none" sz="2400" dirty="0">
                <a:latin typeface="Comic Sans MS" panose="030F0702030302020204" pitchFamily="66" charset="0"/>
              </a:rPr>
              <a:t>predstavlja </a:t>
            </a:r>
            <a:r>
              <a:rPr lang="sr-Cyrl-CS" altLang="x-none" sz="2400" b="1" dirty="0">
                <a:latin typeface="Comic Sans MS" panose="030F0702030302020204" pitchFamily="66" charset="0"/>
              </a:rPr>
              <a:t>racionalno opravdanje </a:t>
            </a:r>
            <a:r>
              <a:rPr lang="sr-Cyrl-CS" altLang="x-none" sz="2400" dirty="0">
                <a:latin typeface="Comic Sans MS" panose="030F0702030302020204" pitchFamily="66" charset="0"/>
              </a:rPr>
              <a:t>za postavljene </a:t>
            </a:r>
            <a:r>
              <a:rPr lang="sr-Cyrl-CS" altLang="x-none" sz="2400" b="1" dirty="0">
                <a:latin typeface="Comic Sans MS" panose="030F0702030302020204" pitchFamily="66" charset="0"/>
              </a:rPr>
              <a:t>standarde</a:t>
            </a:r>
            <a:r>
              <a:rPr lang="sr-Cyrl-CS" altLang="x-none" sz="2400" dirty="0">
                <a:latin typeface="Comic Sans MS" panose="030F0702030302020204" pitchFamily="66" charset="0"/>
              </a:rPr>
              <a:t>. Akcije i ponašanje pojedinca biće određeno aspektima timske kulture koji kažu, npr. </a:t>
            </a:r>
            <a:r>
              <a:rPr lang="sr-Cyrl-CS" altLang="x-none" sz="2400" dirty="0">
                <a:solidFill>
                  <a:srgbClr val="51CF93"/>
                </a:solidFill>
                <a:latin typeface="Comic Sans MS" panose="030F0702030302020204" pitchFamily="66" charset="0"/>
              </a:rPr>
              <a:t>„Važnije je biti efikasan nego fer“,</a:t>
            </a:r>
            <a:r>
              <a:rPr lang="sr-Cyrl-CS" altLang="x-none" sz="2400" dirty="0">
                <a:latin typeface="Comic Sans MS" panose="030F0702030302020204" pitchFamily="66" charset="0"/>
              </a:rPr>
              <a:t> </a:t>
            </a:r>
            <a:r>
              <a:rPr lang="sr-Cyrl-CS" altLang="x-none" sz="2400" dirty="0">
                <a:solidFill>
                  <a:srgbClr val="51CF93"/>
                </a:solidFill>
                <a:latin typeface="Comic Sans MS" panose="030F0702030302020204" pitchFamily="66" charset="0"/>
              </a:rPr>
              <a:t>„Učešće u drugim projektima je izraz nelojalnosti“, „U našem timu odluke se donose konsultativno.“ </a:t>
            </a:r>
            <a:r>
              <a:rPr lang="sr-Cyrl-CS" altLang="x-none" sz="2400" dirty="0">
                <a:latin typeface="Comic Sans MS" panose="030F0702030302020204" pitchFamily="66" charset="0"/>
              </a:rPr>
              <a:t>U ovoj fazi stvara se čvrsta veza između ličnog i grupnog identiteta. Priroda te veze zavisiće od stepena usaglašenosti između ličnih i grupnih vrednosti i uverenja.</a:t>
            </a:r>
            <a:endParaRPr lang="en-US" altLang="x-none" sz="24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3"/>
          <p:cNvSpPr>
            <a:spLocks noGrp="1"/>
          </p:cNvSpPr>
          <p:nvPr>
            <p:ph idx="1"/>
          </p:nvPr>
        </p:nvSpPr>
        <p:spPr>
          <a:xfrm>
            <a:off x="214313" y="428625"/>
            <a:ext cx="7496175" cy="6429375"/>
          </a:xfrm>
          <a:ln/>
        </p:spPr>
        <p:txBody>
          <a:bodyPr vert="horz" wrap="square" lIns="91440" tIns="45720" rIns="91440" bIns="45720" anchor="t" anchorCtr="0"/>
          <a:p>
            <a:pPr>
              <a:buNone/>
            </a:pPr>
            <a:r>
              <a:rPr lang="en-US" altLang="x-none" sz="2400" b="1" dirty="0"/>
              <a:t>	</a:t>
            </a:r>
            <a:r>
              <a:rPr lang="en-US" altLang="x-none" sz="3600" b="1" dirty="0">
                <a:solidFill>
                  <a:srgbClr val="F7D47D"/>
                </a:solidFill>
                <a:latin typeface="Comic Sans MS" panose="030F0702030302020204" pitchFamily="66" charset="0"/>
              </a:rPr>
              <a:t>DELANJE</a:t>
            </a:r>
            <a:r>
              <a:rPr lang="sr-Cyrl-CS" altLang="x-none" sz="3600" dirty="0">
                <a:latin typeface="Comic Sans MS" panose="030F0702030302020204" pitchFamily="66" charset="0"/>
              </a:rPr>
              <a:t> </a:t>
            </a:r>
            <a:endParaRPr lang="en-US" altLang="x-none" sz="3600" dirty="0">
              <a:latin typeface="Comic Sans MS" panose="030F0702030302020204" pitchFamily="66" charset="0"/>
            </a:endParaRPr>
          </a:p>
          <a:p>
            <a:pPr>
              <a:buNone/>
            </a:pPr>
            <a:r>
              <a:rPr lang="en-US" altLang="x-none" sz="2400" dirty="0">
                <a:latin typeface="Comic Sans MS" panose="030F0702030302020204" pitchFamily="66" charset="0"/>
              </a:rPr>
              <a:t>	D</a:t>
            </a:r>
            <a:r>
              <a:rPr lang="sr-Cyrl-CS" altLang="x-none" sz="2400" dirty="0">
                <a:latin typeface="Comic Sans MS" panose="030F0702030302020204" pitchFamily="66" charset="0"/>
              </a:rPr>
              <a:t>inamičan proces koji vodi tim ne samo u realizaciju planiranih ciljeva, već otvara puteve za nove pravce razvoja. Glavni cilj ove faze je da se stvori i održi kontekst koji obezbeđuje kontinuirani razvoj tima i sa aspekta međuljudskih odnosa i sa aspekta realizacije vizije.</a:t>
            </a:r>
            <a:endParaRPr lang="en-US" altLang="x-none" sz="2400" dirty="0">
              <a:latin typeface="Comic Sans MS" panose="030F0702030302020204" pitchFamily="66" charset="0"/>
            </a:endParaRPr>
          </a:p>
          <a:p>
            <a:pPr>
              <a:buNone/>
            </a:pPr>
            <a:r>
              <a:rPr lang="en-US" altLang="x-none" sz="2400" b="1" dirty="0">
                <a:latin typeface="Comic Sans MS" panose="030F0702030302020204" pitchFamily="66" charset="0"/>
              </a:rPr>
              <a:t>	</a:t>
            </a:r>
            <a:r>
              <a:rPr lang="en-US" altLang="x-none" sz="3600" b="1" dirty="0">
                <a:solidFill>
                  <a:srgbClr val="F7D47D"/>
                </a:solidFill>
                <a:latin typeface="Comic Sans MS" panose="030F0702030302020204" pitchFamily="66" charset="0"/>
              </a:rPr>
              <a:t>ŽALJENJE</a:t>
            </a:r>
            <a:r>
              <a:rPr lang="sr-Cyrl-CS" altLang="x-none" sz="3600" dirty="0">
                <a:solidFill>
                  <a:srgbClr val="F7D47D"/>
                </a:solidFill>
                <a:latin typeface="Comic Sans MS" panose="030F0702030302020204" pitchFamily="66" charset="0"/>
              </a:rPr>
              <a:t> </a:t>
            </a:r>
            <a:endParaRPr lang="en-US" altLang="x-none" sz="3600" dirty="0">
              <a:solidFill>
                <a:srgbClr val="F7D47D"/>
              </a:solidFill>
              <a:latin typeface="Comic Sans MS" panose="030F0702030302020204" pitchFamily="66" charset="0"/>
            </a:endParaRPr>
          </a:p>
          <a:p>
            <a:pPr>
              <a:buNone/>
            </a:pPr>
            <a:r>
              <a:rPr lang="en-US" altLang="x-none" sz="2400" dirty="0">
                <a:latin typeface="Comic Sans MS" panose="030F0702030302020204" pitchFamily="66" charset="0"/>
              </a:rPr>
              <a:t>	F</a:t>
            </a:r>
            <a:r>
              <a:rPr lang="sr-Cyrl-CS" altLang="x-none" sz="2400" dirty="0">
                <a:latin typeface="Comic Sans MS" panose="030F0702030302020204" pitchFamily="66" charset="0"/>
              </a:rPr>
              <a:t>aza koja se ne mora nužno odigrati. Ukoliko se tim rastaje nakon završenog projekta, tipično se među članovima tima razvija osećanje žalosti zbog predstojećeg gubitka – kako pojedinačnih odnosa, tako i grupe u celini. Neki timovi imaju razvijen sistem rituala „dočeka“ i „rastanka“.</a:t>
            </a:r>
            <a:endParaRPr lang="en-US" altLang="x-none" sz="24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285750" y="2286000"/>
            <a:ext cx="7386638" cy="2857500"/>
          </a:xfrm>
          <a:ln/>
        </p:spPr>
        <p:txBody>
          <a:bodyPr vert="horz" wrap="square" lIns="91440" tIns="45720" rIns="91440" bIns="45720" anchor="t" anchorCtr="0"/>
          <a:p>
            <a:pPr algn="ctr">
              <a:buNone/>
            </a:pPr>
            <a:r>
              <a:rPr lang="en-US" altLang="x-none" sz="4000" b="1" dirty="0">
                <a:solidFill>
                  <a:srgbClr val="F7D47D"/>
                </a:solidFill>
                <a:latin typeface="Comic Sans MS" panose="030F0702030302020204" pitchFamily="66" charset="0"/>
              </a:rPr>
              <a:t>	</a:t>
            </a:r>
            <a:r>
              <a:rPr lang="en-US" altLang="x-none" sz="4800" b="1" dirty="0">
                <a:solidFill>
                  <a:srgbClr val="F7D47D"/>
                </a:solidFill>
                <a:latin typeface="Comic Sans MS" panose="030F0702030302020204" pitchFamily="66" charset="0"/>
              </a:rPr>
              <a:t>TIMSKE ULOGE – BELBINOV MODEL</a:t>
            </a:r>
            <a:endParaRPr lang="en-US" altLang="x-none" sz="4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Kimono">
  <a:themeElements>
    <a:clrScheme name="Kimono 1">
      <a:dk1>
        <a:srgbClr val="2F1311"/>
      </a:dk1>
      <a:lt1>
        <a:srgbClr val="C16059"/>
      </a:lt1>
      <a:dk2>
        <a:srgbClr val="F7D47D"/>
      </a:dk2>
      <a:lt2>
        <a:srgbClr val="000000"/>
      </a:lt2>
      <a:accent1>
        <a:srgbClr val="D5B781"/>
      </a:accent1>
      <a:accent2>
        <a:srgbClr val="79AF7D"/>
      </a:accent2>
      <a:accent3>
        <a:srgbClr val="DDB6B5"/>
      </a:accent3>
      <a:accent4>
        <a:srgbClr val="270E0D"/>
      </a:accent4>
      <a:accent5>
        <a:srgbClr val="E7D8C1"/>
      </a:accent5>
      <a:accent6>
        <a:srgbClr val="6D9E71"/>
      </a:accent6>
      <a:hlink>
        <a:srgbClr val="F0B854"/>
      </a:hlink>
      <a:folHlink>
        <a:srgbClr val="DC893E"/>
      </a:folHlink>
    </a:clrScheme>
    <a:fontScheme name="Kimon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Kimono 1">
        <a:dk1>
          <a:srgbClr val="2F1311"/>
        </a:dk1>
        <a:lt1>
          <a:srgbClr val="C16059"/>
        </a:lt1>
        <a:dk2>
          <a:srgbClr val="F7D47D"/>
        </a:dk2>
        <a:lt2>
          <a:srgbClr val="000000"/>
        </a:lt2>
        <a:accent1>
          <a:srgbClr val="D5B781"/>
        </a:accent1>
        <a:accent2>
          <a:srgbClr val="79AF7D"/>
        </a:accent2>
        <a:accent3>
          <a:srgbClr val="DDB6B5"/>
        </a:accent3>
        <a:accent4>
          <a:srgbClr val="270E0D"/>
        </a:accent4>
        <a:accent5>
          <a:srgbClr val="E7D8C1"/>
        </a:accent5>
        <a:accent6>
          <a:srgbClr val="6D9E71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mono 2">
        <a:dk1>
          <a:srgbClr val="000000"/>
        </a:dk1>
        <a:lt1>
          <a:srgbClr val="FFFFFF"/>
        </a:lt1>
        <a:dk2>
          <a:srgbClr val="000000"/>
        </a:dk2>
        <a:lt2>
          <a:srgbClr val="F7D47D"/>
        </a:lt2>
        <a:accent1>
          <a:srgbClr val="C19341"/>
        </a:accent1>
        <a:accent2>
          <a:srgbClr val="60A265"/>
        </a:accent2>
        <a:accent3>
          <a:srgbClr val="AAAAAA"/>
        </a:accent3>
        <a:accent4>
          <a:srgbClr val="DADADA"/>
        </a:accent4>
        <a:accent5>
          <a:srgbClr val="DDC8B0"/>
        </a:accent5>
        <a:accent6>
          <a:srgbClr val="56925B"/>
        </a:accent6>
        <a:hlink>
          <a:srgbClr val="EB9F17"/>
        </a:hlink>
        <a:folHlink>
          <a:srgbClr val="CF76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imono 3">
        <a:dk1>
          <a:srgbClr val="00002E"/>
        </a:dk1>
        <a:lt1>
          <a:srgbClr val="FFFFFF"/>
        </a:lt1>
        <a:dk2>
          <a:srgbClr val="003399"/>
        </a:dk2>
        <a:lt2>
          <a:srgbClr val="F4BC40"/>
        </a:lt2>
        <a:accent1>
          <a:srgbClr val="9280CC"/>
        </a:accent1>
        <a:accent2>
          <a:srgbClr val="BD51A1"/>
        </a:accent2>
        <a:accent3>
          <a:srgbClr val="AAADCA"/>
        </a:accent3>
        <a:accent4>
          <a:srgbClr val="DADADA"/>
        </a:accent4>
        <a:accent5>
          <a:srgbClr val="C7C0E2"/>
        </a:accent5>
        <a:accent6>
          <a:srgbClr val="AB4991"/>
        </a:accent6>
        <a:hlink>
          <a:srgbClr val="CC66FF"/>
        </a:hlink>
        <a:folHlink>
          <a:srgbClr val="824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imono 4">
        <a:dk1>
          <a:srgbClr val="2F1311"/>
        </a:dk1>
        <a:lt1>
          <a:srgbClr val="7A8E9C"/>
        </a:lt1>
        <a:dk2>
          <a:srgbClr val="FDF4DF"/>
        </a:dk2>
        <a:lt2>
          <a:srgbClr val="3E4A52"/>
        </a:lt2>
        <a:accent1>
          <a:srgbClr val="81ABA0"/>
        </a:accent1>
        <a:accent2>
          <a:srgbClr val="CD817B"/>
        </a:accent2>
        <a:accent3>
          <a:srgbClr val="BEC6CB"/>
        </a:accent3>
        <a:accent4>
          <a:srgbClr val="270E0D"/>
        </a:accent4>
        <a:accent5>
          <a:srgbClr val="C1D2CD"/>
        </a:accent5>
        <a:accent6>
          <a:srgbClr val="BA746F"/>
        </a:accent6>
        <a:hlink>
          <a:srgbClr val="BEBC76"/>
        </a:hlink>
        <a:folHlink>
          <a:srgbClr val="668E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mono 5">
        <a:dk1>
          <a:srgbClr val="2F1311"/>
        </a:dk1>
        <a:lt1>
          <a:srgbClr val="7A9C7C"/>
        </a:lt1>
        <a:dk2>
          <a:srgbClr val="FBEBC3"/>
        </a:dk2>
        <a:lt2>
          <a:srgbClr val="3C503D"/>
        </a:lt2>
        <a:accent1>
          <a:srgbClr val="D5B781"/>
        </a:accent1>
        <a:accent2>
          <a:srgbClr val="C16059"/>
        </a:accent2>
        <a:accent3>
          <a:srgbClr val="BECBBF"/>
        </a:accent3>
        <a:accent4>
          <a:srgbClr val="270E0D"/>
        </a:accent4>
        <a:accent5>
          <a:srgbClr val="E7D8C1"/>
        </a:accent5>
        <a:accent6>
          <a:srgbClr val="AF5650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mono 6">
        <a:dk1>
          <a:srgbClr val="000000"/>
        </a:dk1>
        <a:lt1>
          <a:srgbClr val="D9EFE0"/>
        </a:lt1>
        <a:dk2>
          <a:srgbClr val="30605A"/>
        </a:dk2>
        <a:lt2>
          <a:srgbClr val="15331E"/>
        </a:lt2>
        <a:accent1>
          <a:srgbClr val="A4C6BA"/>
        </a:accent1>
        <a:accent2>
          <a:srgbClr val="558F7D"/>
        </a:accent2>
        <a:accent3>
          <a:srgbClr val="E9F6ED"/>
        </a:accent3>
        <a:accent4>
          <a:srgbClr val="000000"/>
        </a:accent4>
        <a:accent5>
          <a:srgbClr val="CFDFD9"/>
        </a:accent5>
        <a:accent6>
          <a:srgbClr val="4C8171"/>
        </a:accent6>
        <a:hlink>
          <a:srgbClr val="C1C177"/>
        </a:hlink>
        <a:folHlink>
          <a:srgbClr val="A08F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mono 7">
        <a:dk1>
          <a:srgbClr val="2F1311"/>
        </a:dk1>
        <a:lt1>
          <a:srgbClr val="CFC7B5"/>
        </a:lt1>
        <a:dk2>
          <a:srgbClr val="853F35"/>
        </a:dk2>
        <a:lt2>
          <a:srgbClr val="8E7F5E"/>
        </a:lt2>
        <a:accent1>
          <a:srgbClr val="EBD2A5"/>
        </a:accent1>
        <a:accent2>
          <a:srgbClr val="A5C9A8"/>
        </a:accent2>
        <a:accent3>
          <a:srgbClr val="E4E0D7"/>
        </a:accent3>
        <a:accent4>
          <a:srgbClr val="270E0D"/>
        </a:accent4>
        <a:accent5>
          <a:srgbClr val="F3E5CF"/>
        </a:accent5>
        <a:accent6>
          <a:srgbClr val="95B698"/>
        </a:accent6>
        <a:hlink>
          <a:srgbClr val="C68510"/>
        </a:hlink>
        <a:folHlink>
          <a:srgbClr val="E5A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mono 8">
        <a:dk1>
          <a:srgbClr val="000000"/>
        </a:dk1>
        <a:lt1>
          <a:srgbClr val="F0EED8"/>
        </a:lt1>
        <a:dk2>
          <a:srgbClr val="666729"/>
        </a:dk2>
        <a:lt2>
          <a:srgbClr val="3F3B19"/>
        </a:lt2>
        <a:accent1>
          <a:srgbClr val="E9D47D"/>
        </a:accent1>
        <a:accent2>
          <a:srgbClr val="D4DD91"/>
        </a:accent2>
        <a:accent3>
          <a:srgbClr val="F6F5E9"/>
        </a:accent3>
        <a:accent4>
          <a:srgbClr val="000000"/>
        </a:accent4>
        <a:accent5>
          <a:srgbClr val="F2E6BF"/>
        </a:accent5>
        <a:accent6>
          <a:srgbClr val="C0C883"/>
        </a:accent6>
        <a:hlink>
          <a:srgbClr val="9D943F"/>
        </a:hlink>
        <a:folHlink>
          <a:srgbClr val="C9C1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6054</Words>
  <Application>WPS Presentation</Application>
  <PresentationFormat>On-screen Show (4:3)</PresentationFormat>
  <Paragraphs>92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SimSun</vt:lpstr>
      <vt:lpstr>Wingdings</vt:lpstr>
      <vt:lpstr>Comic Sans MS</vt:lpstr>
      <vt:lpstr>Times</vt:lpstr>
      <vt:lpstr>Times New Roman</vt:lpstr>
      <vt:lpstr>Microsoft YaHei</vt:lpstr>
      <vt:lpstr>Arial Unicode MS</vt:lpstr>
      <vt:lpstr>Kimono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2009-10-21T07:54:57Z</dcterms:created>
  <dcterms:modified xsi:type="dcterms:W3CDTF">2025-06-09T09:06:42Z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4C95BC16A4924FA3BCE5284551D9BA42_13</vt:lpwstr>
  </property>
  <property fmtid="{D5CDD505-2E9C-101B-9397-08002B2CF9AE}" pid="3" name="KSOProductBuildVer">
    <vt:lpwstr>1033-12.2.0.21179</vt:lpwstr>
  </property>
</Properties>
</file>