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74" r:id="rId5"/>
    <p:sldId id="258" r:id="rId6"/>
    <p:sldId id="259" r:id="rId7"/>
    <p:sldId id="260" r:id="rId8"/>
    <p:sldId id="261" r:id="rId9"/>
    <p:sldId id="262" r:id="rId10"/>
    <p:sldId id="263" r:id="rId11"/>
    <p:sldId id="264" r:id="rId12"/>
    <p:sldId id="268" r:id="rId13"/>
    <p:sldId id="267" r:id="rId14"/>
    <p:sldId id="266" r:id="rId15"/>
    <p:sldId id="265" r:id="rId16"/>
    <p:sldId id="269" r:id="rId17"/>
    <p:sldId id="270" r:id="rId18"/>
    <p:sldId id="271" r:id="rId19"/>
    <p:sldId id="273"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33DF4E2-CDFF-43E3-8489-0D3DB6DF7D0A}"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DBE33-3312-42E1-B539-CC3F968B8608}"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733DF4E2-CDFF-43E3-8489-0D3DB6DF7D0A}"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DBE33-3312-42E1-B539-CC3F968B8608}"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733DF4E2-CDFF-43E3-8489-0D3DB6DF7D0A}"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DBE33-3312-42E1-B539-CC3F968B8608}"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733DF4E2-CDFF-43E3-8489-0D3DB6DF7D0A}"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DBE33-3312-42E1-B539-CC3F968B8608}"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733DF4E2-CDFF-43E3-8489-0D3DB6DF7D0A}"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DBE33-3312-42E1-B539-CC3F968B8608}"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733DF4E2-CDFF-43E3-8489-0D3DB6DF7D0A}"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7DBE33-3312-42E1-B539-CC3F968B8608}"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733DF4E2-CDFF-43E3-8489-0D3DB6DF7D0A}"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7DBE33-3312-42E1-B539-CC3F968B8608}"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33DF4E2-CDFF-43E3-8489-0D3DB6DF7D0A}"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7DBE33-3312-42E1-B539-CC3F968B860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3DF4E2-CDFF-43E3-8489-0D3DB6DF7D0A}"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7DBE33-3312-42E1-B539-CC3F968B8608}"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733DF4E2-CDFF-43E3-8489-0D3DB6DF7D0A}"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7DBE33-3312-42E1-B539-CC3F968B8608}"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733DF4E2-CDFF-43E3-8489-0D3DB6DF7D0A}"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7DBE33-3312-42E1-B539-CC3F968B8608}"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3DF4E2-CDFF-43E3-8489-0D3DB6DF7D0A}"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7DBE33-3312-42E1-B539-CC3F968B8608}"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RS" dirty="0" smtClean="0"/>
              <a:t>Mo</a:t>
            </a:r>
            <a:r>
              <a:rPr lang="sr-Cyrl-RS" dirty="0" smtClean="0"/>
              <a:t>дел развојних нивоа </a:t>
            </a:r>
            <a:br>
              <a:rPr lang="sr-Cyrl-RS" dirty="0" smtClean="0"/>
            </a:br>
            <a:r>
              <a:rPr lang="sr-Latn-RS" dirty="0" smtClean="0"/>
              <a:t>Floor –time pristup Greenspan </a:t>
            </a:r>
            <a:endParaRPr lang="en-US" dirty="0"/>
          </a:p>
        </p:txBody>
      </p:sp>
      <p:sp>
        <p:nvSpPr>
          <p:cNvPr id="3" name="Subtitle 2"/>
          <p:cNvSpPr>
            <a:spLocks noGrp="1"/>
          </p:cNvSpPr>
          <p:nvPr>
            <p:ph type="subTitle" idx="1"/>
          </p:nvPr>
        </p:nvSpPr>
        <p:spPr/>
        <p:txBody>
          <a:bodyPr>
            <a:normAutofit/>
          </a:bodyPr>
          <a:lstStyle/>
          <a:p>
            <a:r>
              <a:rPr lang="ru-RU" sz="1400" b="1" dirty="0"/>
              <a:t>МЕТОДЕ У СПЕЦИЈАЛНОЈ ЕДУКАЦИЈИ И СОЦИЈАЛНОЈ </a:t>
            </a:r>
            <a:r>
              <a:rPr lang="ru-RU" sz="1400" b="1" dirty="0" smtClean="0"/>
              <a:t>РЕХАБИЛИТАЦИЈИ</a:t>
            </a:r>
            <a:endParaRPr lang="ru-RU" sz="1400" b="1" dirty="0" smtClean="0"/>
          </a:p>
          <a:p>
            <a:pPr algn="r"/>
            <a:r>
              <a:rPr lang="ru-RU" sz="1400" b="1" dirty="0" smtClean="0"/>
              <a:t>Проф.др Гордана Николић</a:t>
            </a:r>
            <a:endParaRPr lang="en-US"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Суштина МРН</a:t>
            </a:r>
            <a:endParaRPr lang="en-US" dirty="0"/>
          </a:p>
        </p:txBody>
      </p:sp>
      <p:sp>
        <p:nvSpPr>
          <p:cNvPr id="3" name="Content Placeholder 2"/>
          <p:cNvSpPr>
            <a:spLocks noGrp="1"/>
          </p:cNvSpPr>
          <p:nvPr>
            <p:ph idx="1"/>
          </p:nvPr>
        </p:nvSpPr>
        <p:spPr/>
        <p:txBody>
          <a:bodyPr>
            <a:normAutofit fontScale="77500" lnSpcReduction="20000"/>
          </a:bodyPr>
          <a:lstStyle/>
          <a:p>
            <a:r>
              <a:rPr lang="sr-Cyrl-RS" dirty="0" smtClean="0"/>
              <a:t>Сврха методе је да се детету помогне да постепено овлада емоционалним путоказима по систематичном редоследу почев од најранијег несавладаног путоказа. </a:t>
            </a:r>
            <a:endParaRPr lang="sr-Cyrl-RS" dirty="0" smtClean="0"/>
          </a:p>
          <a:p>
            <a:r>
              <a:rPr lang="sr-Cyrl-RS" dirty="0" smtClean="0"/>
              <a:t>За многу децу са тешкоћама у развоју то значи почети од способности смиривања, усредсређивања и интимности. </a:t>
            </a:r>
            <a:endParaRPr lang="sr-Cyrl-RS" dirty="0" smtClean="0"/>
          </a:p>
          <a:p>
            <a:r>
              <a:rPr lang="sr-Cyrl-RS" dirty="0" smtClean="0"/>
              <a:t>Што је детет старије то је већи изазов за родитеља радити на базичним способностима; </a:t>
            </a:r>
            <a:endParaRPr lang="sr-Cyrl-RS" dirty="0" smtClean="0"/>
          </a:p>
          <a:p>
            <a:r>
              <a:rPr lang="sr-Cyrl-RS" dirty="0" smtClean="0"/>
              <a:t>У вези с атим терапеуту и родитељу с елини лакшим приступом да се ради на неким другим вештинама (говор, комуникација) оно што је примреније узрасту детета али такав приступ по ауторима није ефикасан пошпто сваки ниво произилази из предходног. </a:t>
            </a:r>
            <a:endParaRPr lang="sr-Cyrl-R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Кључни принципи МРН</a:t>
            </a:r>
            <a:endParaRPr lang="en-US" dirty="0"/>
          </a:p>
        </p:txBody>
      </p:sp>
      <p:sp>
        <p:nvSpPr>
          <p:cNvPr id="3" name="Content Placeholder 2"/>
          <p:cNvSpPr>
            <a:spLocks noGrp="1"/>
          </p:cNvSpPr>
          <p:nvPr>
            <p:ph idx="1"/>
          </p:nvPr>
        </p:nvSpPr>
        <p:spPr/>
        <p:txBody>
          <a:bodyPr>
            <a:normAutofit/>
          </a:bodyPr>
          <a:lstStyle/>
          <a:p>
            <a:r>
              <a:rPr lang="ru-RU" dirty="0" smtClean="0"/>
              <a:t>Прате се интересовања и активности детета са придруживањем, имитацијом   и додавањем нових активности и нарацијом</a:t>
            </a:r>
            <a:endParaRPr lang="ru-RU" dirty="0" smtClean="0"/>
          </a:p>
          <a:p>
            <a:r>
              <a:rPr lang="ru-RU" dirty="0" smtClean="0"/>
              <a:t>* Често се помиње као алтернатива АБА приступу</a:t>
            </a:r>
            <a:endParaRPr lang="ru-RU" dirty="0" smtClean="0"/>
          </a:p>
          <a:p>
            <a:r>
              <a:rPr lang="ru-RU" dirty="0" smtClean="0"/>
              <a:t>* Замера се превише нарације и иницијативе без инструкционе контроле</a:t>
            </a:r>
            <a:endParaRPr lang="ru-RU" dirty="0" smtClean="0"/>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Кључни принципи МРН</a:t>
            </a:r>
            <a:endParaRPr lang="en-US" dirty="0"/>
          </a:p>
        </p:txBody>
      </p:sp>
      <p:sp>
        <p:nvSpPr>
          <p:cNvPr id="3" name="Content Placeholder 2"/>
          <p:cNvSpPr>
            <a:spLocks noGrp="1"/>
          </p:cNvSpPr>
          <p:nvPr>
            <p:ph idx="1"/>
          </p:nvPr>
        </p:nvSpPr>
        <p:spPr/>
        <p:txBody>
          <a:bodyPr>
            <a:normAutofit fontScale="77500" lnSpcReduction="20000"/>
          </a:bodyPr>
          <a:lstStyle/>
          <a:p>
            <a:r>
              <a:rPr lang="ru-RU" dirty="0" smtClean="0"/>
              <a:t>Терапеути уче родитеље како да уђу у интеракцију са дететом</a:t>
            </a:r>
            <a:endParaRPr lang="ru-RU" dirty="0" smtClean="0"/>
          </a:p>
          <a:p>
            <a:r>
              <a:rPr lang="ru-RU" dirty="0" smtClean="0"/>
              <a:t>* Не ради се на говору, моторним и когнитивним вештинама</a:t>
            </a:r>
            <a:endParaRPr lang="ru-RU" dirty="0" smtClean="0"/>
          </a:p>
          <a:p>
            <a:r>
              <a:rPr lang="ru-RU" dirty="0" smtClean="0"/>
              <a:t>одвојено већ се на то делује интегрисано кроз емотивни</a:t>
            </a:r>
            <a:endParaRPr lang="ru-RU" dirty="0" smtClean="0"/>
          </a:p>
          <a:p>
            <a:r>
              <a:rPr lang="ru-RU" dirty="0" smtClean="0"/>
              <a:t>развој</a:t>
            </a:r>
            <a:endParaRPr lang="ru-RU" dirty="0" smtClean="0"/>
          </a:p>
          <a:p>
            <a:r>
              <a:rPr lang="ru-RU" dirty="0" smtClean="0"/>
              <a:t>* Препоручене терапије 2-5 сати дневно</a:t>
            </a:r>
            <a:endParaRPr lang="ru-RU" dirty="0" smtClean="0"/>
          </a:p>
          <a:p>
            <a:r>
              <a:rPr lang="ru-RU" dirty="0" smtClean="0"/>
              <a:t>* Фокус на: саморегулацији, ангажованој двосмерној</a:t>
            </a:r>
            <a:endParaRPr lang="ru-RU" dirty="0" smtClean="0"/>
          </a:p>
          <a:p>
            <a:r>
              <a:rPr lang="ru-RU" dirty="0" smtClean="0"/>
              <a:t>интеракцији, комплексној комуникацији и емотивном развоју</a:t>
            </a:r>
            <a:endParaRPr lang="ru-RU"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Путокази за родитеље кроз принце МРН</a:t>
            </a:r>
            <a:endParaRPr lang="en-US" dirty="0"/>
          </a:p>
        </p:txBody>
      </p:sp>
      <p:sp>
        <p:nvSpPr>
          <p:cNvPr id="3" name="Content Placeholder 2"/>
          <p:cNvSpPr>
            <a:spLocks noGrp="1"/>
          </p:cNvSpPr>
          <p:nvPr>
            <p:ph idx="1"/>
          </p:nvPr>
        </p:nvSpPr>
        <p:spPr/>
        <p:txBody>
          <a:bodyPr>
            <a:normAutofit fontScale="92500"/>
          </a:bodyPr>
          <a:lstStyle/>
          <a:p>
            <a:r>
              <a:rPr lang="sr-Cyrl-RS" dirty="0" smtClean="0"/>
              <a:t>Родитељ би требало да постави себи следећа питања у односу на понашање детета под стресом и када је задовољно:</a:t>
            </a:r>
            <a:endParaRPr lang="sr-Cyrl-RS" dirty="0" smtClean="0"/>
          </a:p>
          <a:p>
            <a:pPr marL="0" indent="0">
              <a:buNone/>
            </a:pPr>
            <a:r>
              <a:rPr lang="sr-Cyrl-RS" dirty="0"/>
              <a:t> </a:t>
            </a:r>
            <a:r>
              <a:rPr lang="sr-Cyrl-RS" dirty="0" smtClean="0"/>
              <a:t>-  Да ли је дете у стању да се само смири? (стање након стреса /узнемирености) или Може ли да буде топло и привржени (стање задовољства); </a:t>
            </a:r>
            <a:endParaRPr lang="sr-Cyrl-RS" dirty="0" smtClean="0"/>
          </a:p>
          <a:p>
            <a:pPr marL="0" indent="0">
              <a:buNone/>
            </a:pPr>
            <a:r>
              <a:rPr lang="sr-Cyrl-RS" dirty="0" smtClean="0"/>
              <a:t>-Може ли да се  укључи у двосмерну комуникацију...да ли може логички да повеже мисли..</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Када је савладан (усвојен) путоказ?</a:t>
            </a:r>
            <a:endParaRPr lang="en-US" dirty="0"/>
          </a:p>
        </p:txBody>
      </p:sp>
      <p:sp>
        <p:nvSpPr>
          <p:cNvPr id="3" name="Content Placeholder 2"/>
          <p:cNvSpPr>
            <a:spLocks noGrp="1"/>
          </p:cNvSpPr>
          <p:nvPr>
            <p:ph idx="1"/>
          </p:nvPr>
        </p:nvSpPr>
        <p:spPr/>
        <p:txBody>
          <a:bodyPr/>
          <a:lstStyle/>
          <a:p>
            <a:r>
              <a:rPr lang="sr-Cyrl-RS" dirty="0" smtClean="0"/>
              <a:t>Путоказ је у потпуности усвојен /савладан ако је дете у стању да испољава вештину чак и у ситуацијама када је под снажним емоцијама –пример у стању је да буде </a:t>
            </a:r>
            <a:r>
              <a:rPr lang="sr-Cyrl-RS" i="1" dirty="0" smtClean="0"/>
              <a:t>интимн</a:t>
            </a:r>
            <a:r>
              <a:rPr lang="sr-Cyrl-RS" dirty="0" smtClean="0"/>
              <a:t>о са родитељима и поред љутње , д аодржава </a:t>
            </a:r>
            <a:r>
              <a:rPr lang="sr-Cyrl-RS" i="1" dirty="0" smtClean="0"/>
              <a:t>двосмерну комуникацију </a:t>
            </a:r>
            <a:r>
              <a:rPr lang="sr-Cyrl-RS" dirty="0" smtClean="0"/>
              <a:t>и када је узнемирено, да </a:t>
            </a:r>
            <a:r>
              <a:rPr lang="sr-Cyrl-RS" i="1" dirty="0" smtClean="0"/>
              <a:t>изражава осећања  убрзо након фрустрације...и сл.</a:t>
            </a:r>
            <a:endParaRPr lang="en-US" i="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Евиденција о успешности</a:t>
            </a:r>
            <a:br>
              <a:rPr lang="sr-Cyrl-RS" dirty="0" smtClean="0"/>
            </a:br>
            <a:endParaRPr lang="en-US" dirty="0"/>
          </a:p>
        </p:txBody>
      </p:sp>
      <p:sp>
        <p:nvSpPr>
          <p:cNvPr id="3" name="Content Placeholder 2"/>
          <p:cNvSpPr>
            <a:spLocks noGrp="1"/>
          </p:cNvSpPr>
          <p:nvPr>
            <p:ph idx="1"/>
          </p:nvPr>
        </p:nvSpPr>
        <p:spPr/>
        <p:txBody>
          <a:bodyPr>
            <a:normAutofit fontScale="92500"/>
          </a:bodyPr>
          <a:lstStyle/>
          <a:p>
            <a:r>
              <a:rPr lang="sr-Cyrl-RS" dirty="0" smtClean="0"/>
              <a:t>* 2003, др </a:t>
            </a:r>
            <a:r>
              <a:rPr lang="en-US" dirty="0" err="1" smtClean="0"/>
              <a:t>Grenspan</a:t>
            </a:r>
            <a:r>
              <a:rPr lang="en-US" dirty="0" smtClean="0"/>
              <a:t> i </a:t>
            </a:r>
            <a:r>
              <a:rPr lang="en-US" dirty="0" err="1" smtClean="0"/>
              <a:t>dr</a:t>
            </a:r>
            <a:r>
              <a:rPr lang="en-US" dirty="0" smtClean="0"/>
              <a:t> </a:t>
            </a:r>
            <a:r>
              <a:rPr lang="en-US" dirty="0" err="1" smtClean="0"/>
              <a:t>Weider</a:t>
            </a:r>
            <a:r>
              <a:rPr lang="en-US" dirty="0" smtClean="0"/>
              <a:t> </a:t>
            </a:r>
            <a:r>
              <a:rPr lang="sr-Cyrl-RS" dirty="0" smtClean="0"/>
              <a:t>су пратили дечака Јое</a:t>
            </a:r>
            <a:endParaRPr lang="sr-Cyrl-RS" dirty="0" smtClean="0"/>
          </a:p>
          <a:p>
            <a:r>
              <a:rPr lang="sr-Cyrl-RS" dirty="0" smtClean="0"/>
              <a:t>3 године на Флортиме програму – значајан прогрес</a:t>
            </a:r>
            <a:endParaRPr lang="sr-Cyrl-RS" dirty="0" smtClean="0"/>
          </a:p>
          <a:p>
            <a:r>
              <a:rPr lang="sr-Cyrl-RS" dirty="0" smtClean="0"/>
              <a:t>је био забележен</a:t>
            </a:r>
            <a:endParaRPr lang="sr-Cyrl-RS" dirty="0" smtClean="0"/>
          </a:p>
          <a:p>
            <a:r>
              <a:rPr lang="sr-Cyrl-RS" dirty="0" smtClean="0"/>
              <a:t>* Пилот студија 2007 – прогрес забележен</a:t>
            </a:r>
            <a:endParaRPr lang="sr-Cyrl-RS" dirty="0" smtClean="0"/>
          </a:p>
          <a:p>
            <a:r>
              <a:rPr lang="sr-Cyrl-RS" dirty="0" smtClean="0"/>
              <a:t>* 2 веће студије 2011 – смањење аутистичних</a:t>
            </a:r>
            <a:endParaRPr lang="sr-Cyrl-RS" dirty="0" smtClean="0"/>
          </a:p>
          <a:p>
            <a:r>
              <a:rPr lang="sr-Cyrl-RS" dirty="0" smtClean="0"/>
              <a:t>симптома</a:t>
            </a:r>
            <a:endParaRPr lang="sr-Cyrl-RS" dirty="0" smtClean="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Питања за коликвијум </a:t>
            </a:r>
            <a:endParaRPr lang="en-US" dirty="0"/>
          </a:p>
        </p:txBody>
      </p:sp>
      <p:sp>
        <p:nvSpPr>
          <p:cNvPr id="3" name="Content Placeholder 2"/>
          <p:cNvSpPr>
            <a:spLocks noGrp="1"/>
          </p:cNvSpPr>
          <p:nvPr>
            <p:ph idx="1"/>
          </p:nvPr>
        </p:nvSpPr>
        <p:spPr/>
        <p:txBody>
          <a:bodyPr>
            <a:normAutofit fontScale="77500" lnSpcReduction="20000"/>
          </a:bodyPr>
          <a:lstStyle/>
          <a:p>
            <a:r>
              <a:rPr lang="sr-Cyrl-RS" dirty="0" smtClean="0"/>
              <a:t>1.Ко је идејни творац Методе развојих нивоа?</a:t>
            </a:r>
            <a:endParaRPr lang="sr-Cyrl-RS" dirty="0" smtClean="0"/>
          </a:p>
          <a:p>
            <a:r>
              <a:rPr lang="sr-Cyrl-RS" dirty="0" smtClean="0"/>
              <a:t>2. Којој научној области припада МРН?</a:t>
            </a:r>
            <a:endParaRPr lang="sr-Cyrl-RS" dirty="0" smtClean="0"/>
          </a:p>
          <a:p>
            <a:r>
              <a:rPr lang="sr-Cyrl-RS" dirty="0" smtClean="0"/>
              <a:t>3. Који су то путокази развојних нивоа?</a:t>
            </a:r>
            <a:endParaRPr lang="sr-Cyrl-RS" dirty="0" smtClean="0"/>
          </a:p>
          <a:p>
            <a:r>
              <a:rPr lang="ru-RU" dirty="0" smtClean="0"/>
              <a:t>4.Појаснити </a:t>
            </a:r>
            <a:r>
              <a:rPr lang="ru-RU" i="1" dirty="0" smtClean="0"/>
              <a:t>способност саморегулације</a:t>
            </a:r>
            <a:r>
              <a:rPr lang="ru-RU" dirty="0" smtClean="0"/>
              <a:t>. </a:t>
            </a:r>
            <a:endParaRPr lang="ru-RU" dirty="0" smtClean="0"/>
          </a:p>
          <a:p>
            <a:r>
              <a:rPr lang="ru-RU" dirty="0"/>
              <a:t>5</a:t>
            </a:r>
            <a:r>
              <a:rPr lang="ru-RU" dirty="0" smtClean="0"/>
              <a:t>. Појаснити значење путоказа </a:t>
            </a:r>
            <a:r>
              <a:rPr lang="ru-RU" i="1" dirty="0" smtClean="0"/>
              <a:t>укључивање</a:t>
            </a:r>
            <a:r>
              <a:rPr lang="ru-RU" dirty="0" smtClean="0"/>
              <a:t>. </a:t>
            </a:r>
            <a:endParaRPr lang="ru-RU" dirty="0" smtClean="0"/>
          </a:p>
          <a:p>
            <a:r>
              <a:rPr lang="ru-RU" dirty="0"/>
              <a:t>6</a:t>
            </a:r>
            <a:r>
              <a:rPr lang="ru-RU" dirty="0" smtClean="0"/>
              <a:t>. Појаснити </a:t>
            </a:r>
            <a:r>
              <a:rPr lang="ru-RU" i="1" dirty="0"/>
              <a:t>у</a:t>
            </a:r>
            <a:r>
              <a:rPr lang="ru-RU" i="1" dirty="0" smtClean="0"/>
              <a:t>кључивање у двосмерну комуникацију </a:t>
            </a:r>
            <a:r>
              <a:rPr lang="ru-RU" dirty="0" smtClean="0"/>
              <a:t>;</a:t>
            </a:r>
            <a:endParaRPr lang="ru-RU" dirty="0" smtClean="0"/>
          </a:p>
          <a:p>
            <a:r>
              <a:rPr lang="ru-RU" dirty="0"/>
              <a:t>7</a:t>
            </a:r>
            <a:r>
              <a:rPr lang="ru-RU" dirty="0" smtClean="0"/>
              <a:t>. Појаснити </a:t>
            </a:r>
            <a:r>
              <a:rPr lang="ru-RU" i="1" dirty="0"/>
              <a:t>с</a:t>
            </a:r>
            <a:r>
              <a:rPr lang="ru-RU" i="1" dirty="0" smtClean="0"/>
              <a:t>пособност сложене комуникације</a:t>
            </a:r>
            <a:r>
              <a:rPr lang="ru-RU" dirty="0" smtClean="0"/>
              <a:t>;</a:t>
            </a:r>
            <a:endParaRPr lang="ru-RU" dirty="0" smtClean="0"/>
          </a:p>
          <a:p>
            <a:r>
              <a:rPr lang="ru-RU" dirty="0"/>
              <a:t>8</a:t>
            </a:r>
            <a:r>
              <a:rPr lang="ru-RU" dirty="0" smtClean="0"/>
              <a:t>. Појаснити </a:t>
            </a:r>
            <a:r>
              <a:rPr lang="ru-RU" i="1" dirty="0"/>
              <a:t>с</a:t>
            </a:r>
            <a:r>
              <a:rPr lang="ru-RU" i="1" dirty="0" smtClean="0"/>
              <a:t>пособност стварања емоционалне идеја</a:t>
            </a:r>
            <a:r>
              <a:rPr lang="ru-RU" dirty="0" smtClean="0"/>
              <a:t>; </a:t>
            </a:r>
            <a:endParaRPr lang="ru-RU" dirty="0" smtClean="0"/>
          </a:p>
          <a:p>
            <a:r>
              <a:rPr lang="ru-RU" dirty="0"/>
              <a:t>9</a:t>
            </a:r>
            <a:r>
              <a:rPr lang="ru-RU" dirty="0" smtClean="0"/>
              <a:t>. </a:t>
            </a:r>
            <a:r>
              <a:rPr lang="ru-RU" i="1" dirty="0" smtClean="0"/>
              <a:t>Појаснити способност емоционалног размишљања.</a:t>
            </a:r>
            <a:endParaRPr lang="ru-RU" i="1" dirty="0" smtClean="0"/>
          </a:p>
          <a:p>
            <a:endParaRPr lang="sr-Cyrl-RS" dirty="0" smtClean="0"/>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Питања за колоквијум </a:t>
            </a:r>
            <a:endParaRPr lang="en-US" dirty="0"/>
          </a:p>
        </p:txBody>
      </p:sp>
      <p:sp>
        <p:nvSpPr>
          <p:cNvPr id="3" name="Content Placeholder 2"/>
          <p:cNvSpPr>
            <a:spLocks noGrp="1"/>
          </p:cNvSpPr>
          <p:nvPr>
            <p:ph idx="1"/>
          </p:nvPr>
        </p:nvSpPr>
        <p:spPr/>
        <p:txBody>
          <a:bodyPr>
            <a:normAutofit fontScale="70000" lnSpcReduction="20000"/>
          </a:bodyPr>
          <a:lstStyle/>
          <a:p>
            <a:r>
              <a:rPr lang="sr-Cyrl-RS" dirty="0" smtClean="0"/>
              <a:t>10.Која су то три  аспекта који утичу н аусвајање путоказа?</a:t>
            </a:r>
            <a:endParaRPr lang="sr-Cyrl-RS" dirty="0" smtClean="0"/>
          </a:p>
          <a:p>
            <a:r>
              <a:rPr lang="sr-Cyrl-RS" dirty="0" smtClean="0"/>
              <a:t>11. Појаснити тешкоће у биолошком развоју?</a:t>
            </a:r>
            <a:endParaRPr lang="sr-Cyrl-RS" dirty="0" smtClean="0"/>
          </a:p>
          <a:p>
            <a:r>
              <a:rPr lang="sr-Cyrl-RS" dirty="0" smtClean="0"/>
              <a:t>12. Тешкоће у интерактивности-манифестација?</a:t>
            </a:r>
            <a:endParaRPr lang="sr-Cyrl-RS" dirty="0" smtClean="0"/>
          </a:p>
          <a:p>
            <a:r>
              <a:rPr lang="sr-Cyrl-RS" dirty="0" smtClean="0"/>
              <a:t>13.Појаснити значење социјалних образаца.</a:t>
            </a:r>
            <a:endParaRPr lang="sr-Cyrl-RS" dirty="0" smtClean="0"/>
          </a:p>
          <a:p>
            <a:r>
              <a:rPr lang="sr-Cyrl-RS" dirty="0" smtClean="0"/>
              <a:t>14. која су то четири циља МРН?</a:t>
            </a:r>
            <a:endParaRPr lang="sr-Cyrl-RS" dirty="0" smtClean="0"/>
          </a:p>
          <a:p>
            <a:r>
              <a:rPr lang="sr-Cyrl-RS" dirty="0" smtClean="0"/>
              <a:t>15. Који су принципи МПН?</a:t>
            </a:r>
            <a:endParaRPr lang="sr-Cyrl-RS" dirty="0" smtClean="0"/>
          </a:p>
          <a:p>
            <a:r>
              <a:rPr lang="sr-Cyrl-RS" dirty="0" smtClean="0"/>
              <a:t>16. Која питања родитељ себи поставља да би разумео понашање и емоционални развојни детета?</a:t>
            </a:r>
            <a:endParaRPr lang="sr-Cyrl-RS" dirty="0" smtClean="0"/>
          </a:p>
          <a:p>
            <a:r>
              <a:rPr lang="sr-Cyrl-RS" dirty="0" smtClean="0"/>
              <a:t>17.Када је путоказа усвојен и време за прелазак на виши ниво?</a:t>
            </a:r>
            <a:endParaRPr lang="sr-Cyrl-RS" dirty="0" smtClean="0"/>
          </a:p>
          <a:p>
            <a:r>
              <a:rPr lang="sr-Cyrl-RS" dirty="0" smtClean="0"/>
              <a:t>18.Каква је евалуација успешности флортајм методе?</a:t>
            </a:r>
            <a:endParaRPr lang="sr-Cyrl-RS" dirty="0" smtClean="0"/>
          </a:p>
          <a:p>
            <a:r>
              <a:rPr lang="sr-Cyrl-RS" dirty="0" smtClean="0"/>
              <a:t>19.Пронаћи неки рад на </a:t>
            </a:r>
            <a:r>
              <a:rPr lang="sr-Latn-RS" dirty="0" smtClean="0"/>
              <a:t>googl scholar </a:t>
            </a:r>
            <a:r>
              <a:rPr lang="sr-Cyrl-RS" dirty="0" smtClean="0"/>
              <a:t>који с ебави Флортајм методом и приказати га у меколико реченица на испиту.  </a:t>
            </a:r>
            <a:endParaRPr lang="sr-Cyrl-RS" dirty="0" smtClean="0"/>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Творац Методе развојних нивоа (МРН)</a:t>
            </a:r>
            <a:endParaRPr lang="en-US" dirty="0"/>
          </a:p>
        </p:txBody>
      </p:sp>
      <p:sp>
        <p:nvSpPr>
          <p:cNvPr id="3" name="Content Placeholder 2"/>
          <p:cNvSpPr>
            <a:spLocks noGrp="1"/>
          </p:cNvSpPr>
          <p:nvPr>
            <p:ph idx="1"/>
          </p:nvPr>
        </p:nvSpPr>
        <p:spPr/>
        <p:txBody>
          <a:bodyPr/>
          <a:lstStyle/>
          <a:p>
            <a:pPr algn="just"/>
            <a:r>
              <a:rPr lang="sr-Cyrl-RS" dirty="0" smtClean="0"/>
              <a:t>Стенли Гринспан (</a:t>
            </a:r>
            <a:r>
              <a:rPr lang="sr-Latn-RS" dirty="0" smtClean="0"/>
              <a:t>Stenli Grinpe</a:t>
            </a:r>
            <a:r>
              <a:rPr lang="sr-Cyrl-RS" dirty="0" smtClean="0"/>
              <a:t>е</a:t>
            </a:r>
            <a:r>
              <a:rPr lang="sr-Latn-RS" dirty="0" smtClean="0"/>
              <a:t>an</a:t>
            </a:r>
            <a:r>
              <a:rPr lang="sr-Cyrl-RS" dirty="0" smtClean="0"/>
              <a:t>)</a:t>
            </a:r>
            <a:r>
              <a:rPr lang="sr-Latn-RS" dirty="0" smtClean="0"/>
              <a:t> </a:t>
            </a:r>
            <a:r>
              <a:rPr lang="sr-Cyrl-RS" dirty="0" smtClean="0"/>
              <a:t>клинички професор психијатар, бихевиоралних наука и педијатрије на Униврзитету Џорџ Вашинктон и дечји психијатар.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Научна основа МРН </a:t>
            </a:r>
            <a:endParaRPr lang="en-US" dirty="0"/>
          </a:p>
        </p:txBody>
      </p:sp>
      <p:sp>
        <p:nvSpPr>
          <p:cNvPr id="3" name="Content Placeholder 2"/>
          <p:cNvSpPr>
            <a:spLocks noGrp="1"/>
          </p:cNvSpPr>
          <p:nvPr>
            <p:ph idx="1"/>
          </p:nvPr>
        </p:nvSpPr>
        <p:spPr/>
        <p:txBody>
          <a:bodyPr>
            <a:normAutofit fontScale="92500"/>
          </a:bodyPr>
          <a:lstStyle/>
          <a:p>
            <a:r>
              <a:rPr lang="sr-Cyrl-RS" dirty="0" smtClean="0"/>
              <a:t>Метод развојних нивоа припада </a:t>
            </a:r>
            <a:r>
              <a:rPr lang="en-US" b="1" kern="0" dirty="0" err="1" smtClean="0">
                <a:solidFill>
                  <a:srgbClr val="000000"/>
                </a:solidFill>
                <a:ea typeface="Calibri" panose="020F0502020204030204"/>
                <a:cs typeface="Calibri" panose="020F0502020204030204"/>
                <a:sym typeface="Calibri" panose="020F0502020204030204"/>
              </a:rPr>
              <a:t>теориј</a:t>
            </a:r>
            <a:r>
              <a:rPr lang="sr-Cyrl-RS" b="1" kern="0" dirty="0" smtClean="0">
                <a:solidFill>
                  <a:srgbClr val="000000"/>
                </a:solidFill>
                <a:ea typeface="Calibri" panose="020F0502020204030204"/>
                <a:cs typeface="Calibri" panose="020F0502020204030204"/>
                <a:sym typeface="Calibri" panose="020F0502020204030204"/>
              </a:rPr>
              <a:t>ама</a:t>
            </a:r>
            <a:r>
              <a:rPr lang="en-US" b="1" kern="0" dirty="0" smtClean="0">
                <a:solidFill>
                  <a:srgbClr val="000000"/>
                </a:solidFill>
                <a:ea typeface="Calibri" panose="020F0502020204030204"/>
                <a:cs typeface="Calibri" panose="020F0502020204030204"/>
                <a:sym typeface="Calibri" panose="020F0502020204030204"/>
              </a:rPr>
              <a:t> </a:t>
            </a:r>
            <a:r>
              <a:rPr lang="en-US" b="1" kern="0" dirty="0" err="1">
                <a:solidFill>
                  <a:srgbClr val="000000"/>
                </a:solidFill>
                <a:ea typeface="Calibri" panose="020F0502020204030204"/>
                <a:cs typeface="Calibri" panose="020F0502020204030204"/>
                <a:sym typeface="Calibri" panose="020F0502020204030204"/>
              </a:rPr>
              <a:t>учења</a:t>
            </a:r>
            <a:r>
              <a:rPr lang="en-US" b="1" kern="0" dirty="0">
                <a:solidFill>
                  <a:srgbClr val="000000"/>
                </a:solidFill>
                <a:ea typeface="Calibri" panose="020F0502020204030204"/>
                <a:cs typeface="Calibri" panose="020F0502020204030204"/>
                <a:sym typeface="Calibri" panose="020F0502020204030204"/>
              </a:rPr>
              <a:t> (</a:t>
            </a:r>
            <a:r>
              <a:rPr lang="en-US" b="1" kern="0" dirty="0" err="1" smtClean="0">
                <a:solidFill>
                  <a:srgbClr val="000000"/>
                </a:solidFill>
                <a:ea typeface="Calibri" panose="020F0502020204030204"/>
                <a:cs typeface="Calibri" panose="020F0502020204030204"/>
                <a:sym typeface="Calibri" panose="020F0502020204030204"/>
              </a:rPr>
              <a:t>емпириз</a:t>
            </a:r>
            <a:r>
              <a:rPr lang="sr-Cyrl-RS" b="1" kern="0" dirty="0" smtClean="0">
                <a:solidFill>
                  <a:srgbClr val="000000"/>
                </a:solidFill>
                <a:ea typeface="Calibri" panose="020F0502020204030204"/>
                <a:cs typeface="Calibri" panose="020F0502020204030204"/>
                <a:sym typeface="Calibri" panose="020F0502020204030204"/>
              </a:rPr>
              <a:t>ам</a:t>
            </a:r>
            <a:r>
              <a:rPr lang="en-US" b="1" kern="0" dirty="0" smtClean="0">
                <a:solidFill>
                  <a:srgbClr val="000000"/>
                </a:solidFill>
                <a:ea typeface="Calibri" panose="020F0502020204030204"/>
                <a:cs typeface="Calibri" panose="020F0502020204030204"/>
                <a:sym typeface="Calibri" panose="020F0502020204030204"/>
              </a:rPr>
              <a:t>)</a:t>
            </a:r>
            <a:r>
              <a:rPr lang="sr-Cyrl-RS" b="1" kern="0" dirty="0" smtClean="0">
                <a:solidFill>
                  <a:srgbClr val="000000"/>
                </a:solidFill>
                <a:ea typeface="Calibri" panose="020F0502020204030204"/>
                <a:cs typeface="Calibri" panose="020F0502020204030204"/>
                <a:sym typeface="Calibri" panose="020F0502020204030204"/>
              </a:rPr>
              <a:t> </a:t>
            </a:r>
            <a:r>
              <a:rPr lang="sr-Cyrl-RS" kern="0" dirty="0" smtClean="0">
                <a:solidFill>
                  <a:srgbClr val="000000"/>
                </a:solidFill>
                <a:ea typeface="Calibri" panose="020F0502020204030204"/>
                <a:cs typeface="Calibri" panose="020F0502020204030204"/>
                <a:sym typeface="Calibri" panose="020F0502020204030204"/>
              </a:rPr>
              <a:t>или америчкој бихевиоралнох школи натуралистичког типа</a:t>
            </a:r>
            <a:r>
              <a:rPr lang="en-US" b="1" kern="0" dirty="0" smtClean="0">
                <a:solidFill>
                  <a:srgbClr val="000000"/>
                </a:solidFill>
                <a:ea typeface="Calibri" panose="020F0502020204030204"/>
                <a:cs typeface="Calibri" panose="020F0502020204030204"/>
                <a:sym typeface="Calibri" panose="020F0502020204030204"/>
              </a:rPr>
              <a:t>.</a:t>
            </a:r>
            <a:endParaRPr lang="sr-Cyrl-RS" b="1" kern="0" dirty="0" smtClean="0">
              <a:solidFill>
                <a:srgbClr val="000000"/>
              </a:solidFill>
              <a:ea typeface="Calibri" panose="020F0502020204030204"/>
              <a:cs typeface="Calibri" panose="020F0502020204030204"/>
              <a:sym typeface="Calibri" panose="020F0502020204030204"/>
            </a:endParaRPr>
          </a:p>
          <a:p>
            <a:r>
              <a:rPr lang="sr-Cyrl-RS" kern="0" dirty="0" smtClean="0">
                <a:solidFill>
                  <a:srgbClr val="000000"/>
                </a:solidFill>
                <a:cs typeface="Calibri" panose="020F0502020204030204"/>
                <a:sym typeface="Calibri" panose="020F0502020204030204"/>
              </a:rPr>
              <a:t>Сваком детету је могуће помоћи да се успиње н аразвојној лествици. </a:t>
            </a:r>
            <a:endParaRPr lang="sr-Cyrl-RS" kern="0" dirty="0" smtClean="0">
              <a:solidFill>
                <a:srgbClr val="000000"/>
              </a:solidFill>
              <a:cs typeface="Calibri" panose="020F0502020204030204"/>
              <a:sym typeface="Calibri" panose="020F0502020204030204"/>
            </a:endParaRPr>
          </a:p>
          <a:p>
            <a:r>
              <a:rPr lang="sr-Cyrl-RS" kern="0" dirty="0" smtClean="0">
                <a:solidFill>
                  <a:srgbClr val="000000"/>
                </a:solidFill>
                <a:cs typeface="Calibri" panose="020F0502020204030204"/>
                <a:sym typeface="Calibri" panose="020F0502020204030204"/>
              </a:rPr>
              <a:t>По Гринспану реч је о шест фунадаменталних развојних вештина или путоказа на којима се темељи наша интелигенција и опхођење са околином.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Шест фундаменталних развојних путоказа </a:t>
            </a:r>
            <a:endParaRPr lang="en-US" dirty="0"/>
          </a:p>
        </p:txBody>
      </p:sp>
      <p:sp>
        <p:nvSpPr>
          <p:cNvPr id="3" name="Content Placeholder 2"/>
          <p:cNvSpPr>
            <a:spLocks noGrp="1"/>
          </p:cNvSpPr>
          <p:nvPr>
            <p:ph idx="1"/>
          </p:nvPr>
        </p:nvSpPr>
        <p:spPr/>
        <p:txBody>
          <a:bodyPr>
            <a:normAutofit fontScale="70000" lnSpcReduction="20000"/>
          </a:bodyPr>
          <a:lstStyle/>
          <a:p>
            <a:pPr algn="just"/>
            <a:r>
              <a:rPr lang="sr-Cyrl-RS" i="1" dirty="0" smtClean="0"/>
              <a:t>1.Способност </a:t>
            </a:r>
            <a:r>
              <a:rPr lang="sr-Cyrl-RS" i="1" dirty="0" smtClean="0"/>
              <a:t>саморегулације и </a:t>
            </a:r>
            <a:r>
              <a:rPr lang="sr-Cyrl-RS" i="1" dirty="0" smtClean="0"/>
              <a:t>интересовања за дешавања – </a:t>
            </a:r>
            <a:r>
              <a:rPr lang="sr-Cyrl-RS" dirty="0" smtClean="0"/>
              <a:t>беба посматра обрађује то што види, прима и шаље одговоре у окњужење .</a:t>
            </a:r>
            <a:endParaRPr lang="sr-Cyrl-RS" dirty="0" smtClean="0"/>
          </a:p>
          <a:p>
            <a:pPr algn="just"/>
            <a:r>
              <a:rPr lang="sr-Cyrl-RS" dirty="0" smtClean="0"/>
              <a:t>2.</a:t>
            </a:r>
            <a:r>
              <a:rPr lang="sr-Cyrl-RS" i="1" dirty="0" smtClean="0"/>
              <a:t>Укључивање у односе са другим људима –</a:t>
            </a:r>
            <a:r>
              <a:rPr lang="sr-Cyrl-RS" dirty="0" smtClean="0"/>
              <a:t>изградња односа са непосредном околином, </a:t>
            </a:r>
            <a:endParaRPr lang="sr-Cyrl-RS" dirty="0" smtClean="0"/>
          </a:p>
          <a:p>
            <a:pPr algn="just"/>
            <a:r>
              <a:rPr lang="sr-Cyrl-RS" i="1" dirty="0" smtClean="0"/>
              <a:t>3.Укључивање у двосмерну комуникацију ;</a:t>
            </a:r>
            <a:endParaRPr lang="sr-Cyrl-RS" i="1" dirty="0" smtClean="0"/>
          </a:p>
          <a:p>
            <a:pPr algn="just"/>
            <a:r>
              <a:rPr lang="sr-Cyrl-RS" i="1" dirty="0" smtClean="0"/>
              <a:t>4.Способност сложене комуникације </a:t>
            </a:r>
            <a:r>
              <a:rPr lang="sr-Cyrl-RS" dirty="0"/>
              <a:t>с</a:t>
            </a:r>
            <a:r>
              <a:rPr lang="sr-Cyrl-RS" dirty="0" smtClean="0"/>
              <a:t>тварање комплексних гестова и низање сериски постављених радњи, решавање проблемских задатака; </a:t>
            </a:r>
            <a:endParaRPr lang="sr-Cyrl-RS" dirty="0" smtClean="0"/>
          </a:p>
          <a:p>
            <a:pPr algn="just"/>
            <a:r>
              <a:rPr lang="sr-Cyrl-RS" i="1" dirty="0" smtClean="0"/>
              <a:t>5. </a:t>
            </a:r>
            <a:r>
              <a:rPr lang="sr-Cyrl-RS" i="1" dirty="0"/>
              <a:t>С</a:t>
            </a:r>
            <a:r>
              <a:rPr lang="sr-Cyrl-RS" i="1" dirty="0" smtClean="0"/>
              <a:t>пособност стварања емоционалне идеја </a:t>
            </a:r>
            <a:r>
              <a:rPr lang="sr-Cyrl-RS" dirty="0" smtClean="0"/>
              <a:t>једноставна игра са елементима симулације, исказивање жеља; </a:t>
            </a:r>
            <a:endParaRPr lang="sr-Cyrl-RS" dirty="0" smtClean="0"/>
          </a:p>
          <a:p>
            <a:pPr algn="just"/>
            <a:r>
              <a:rPr lang="sr-Cyrl-RS" dirty="0" smtClean="0"/>
              <a:t>6. </a:t>
            </a:r>
            <a:r>
              <a:rPr lang="sr-Cyrl-RS" i="1" dirty="0" smtClean="0"/>
              <a:t>Способност емоционалног размишљања </a:t>
            </a:r>
            <a:r>
              <a:rPr lang="sr-Cyrl-RS" dirty="0" smtClean="0"/>
              <a:t>грађења мостова између идеја како би постале логичне дете закључује..љут сам зато што....</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Три аспекта који утичу на усвајање путоказа </a:t>
            </a:r>
            <a:endParaRPr lang="en-US" dirty="0"/>
          </a:p>
        </p:txBody>
      </p:sp>
      <p:sp>
        <p:nvSpPr>
          <p:cNvPr id="3" name="Content Placeholder 2"/>
          <p:cNvSpPr>
            <a:spLocks noGrp="1"/>
          </p:cNvSpPr>
          <p:nvPr>
            <p:ph idx="1"/>
          </p:nvPr>
        </p:nvSpPr>
        <p:spPr/>
        <p:txBody>
          <a:bodyPr/>
          <a:lstStyle/>
          <a:p>
            <a:r>
              <a:rPr lang="sr-Cyrl-RS" dirty="0" smtClean="0"/>
              <a:t>Први је дететов биолошки развој; </a:t>
            </a:r>
            <a:endParaRPr lang="sr-Cyrl-RS" dirty="0" smtClean="0"/>
          </a:p>
          <a:p>
            <a:r>
              <a:rPr lang="sr-Cyrl-RS" dirty="0" smtClean="0"/>
              <a:t>Други дететови интерактивни односи са родитељима; </a:t>
            </a:r>
            <a:endParaRPr lang="sr-Cyrl-RS" dirty="0" smtClean="0"/>
          </a:p>
          <a:p>
            <a:r>
              <a:rPr lang="sr-Cyrl-RS" dirty="0" smtClean="0"/>
              <a:t>Треће аспект су обрасци породице , друштва и ширег окљужења. </a:t>
            </a:r>
            <a:endParaRPr lang="sr-Cyrl-R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Тешкоће биолошког развоја</a:t>
            </a:r>
            <a:endParaRPr lang="en-US" dirty="0"/>
          </a:p>
        </p:txBody>
      </p:sp>
      <p:sp>
        <p:nvSpPr>
          <p:cNvPr id="3" name="Content Placeholder 2"/>
          <p:cNvSpPr>
            <a:spLocks noGrp="1"/>
          </p:cNvSpPr>
          <p:nvPr>
            <p:ph idx="1"/>
          </p:nvPr>
        </p:nvSpPr>
        <p:spPr/>
        <p:txBody>
          <a:bodyPr/>
          <a:lstStyle/>
          <a:p>
            <a:r>
              <a:rPr lang="sr-Cyrl-RS" dirty="0" smtClean="0"/>
              <a:t>Тешкоће у сензорној реактивности; </a:t>
            </a:r>
            <a:endParaRPr lang="sr-Cyrl-RS" dirty="0" smtClean="0"/>
          </a:p>
          <a:p>
            <a:r>
              <a:rPr lang="sr-Cyrl-RS" dirty="0" smtClean="0"/>
              <a:t>Тешкоће у обради података; </a:t>
            </a:r>
            <a:endParaRPr lang="sr-Cyrl-RS" dirty="0" smtClean="0"/>
          </a:p>
          <a:p>
            <a:r>
              <a:rPr lang="sr-Cyrl-RS" dirty="0" smtClean="0"/>
              <a:t>Тешкоће у планирању одговора </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Дететови интерактивни обрасци</a:t>
            </a:r>
            <a:endParaRPr lang="en-US" dirty="0"/>
          </a:p>
        </p:txBody>
      </p:sp>
      <p:sp>
        <p:nvSpPr>
          <p:cNvPr id="3" name="Content Placeholder 2"/>
          <p:cNvSpPr>
            <a:spLocks noGrp="1"/>
          </p:cNvSpPr>
          <p:nvPr>
            <p:ph idx="1"/>
          </p:nvPr>
        </p:nvSpPr>
        <p:spPr/>
        <p:txBody>
          <a:bodyPr/>
          <a:lstStyle/>
          <a:p>
            <a:r>
              <a:rPr lang="sr-Cyrl-RS" dirty="0" smtClean="0"/>
              <a:t>Питање: како дете функционише непосредно окружење што је у вези са начином превазилажења биолошких тешкоћа ; </a:t>
            </a:r>
            <a:endParaRPr lang="sr-Cyrl-RS" dirty="0" smtClean="0"/>
          </a:p>
          <a:p>
            <a:r>
              <a:rPr lang="sr-Cyrl-RS" dirty="0" smtClean="0"/>
              <a:t>Пример дете које је хиперсензитивно на додир може бурно да одреагује на загрљај; или дете које није рактибилно на звок неће се окренути на мајчин позив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Социјални обрасци </a:t>
            </a:r>
            <a:endParaRPr lang="en-US" dirty="0"/>
          </a:p>
        </p:txBody>
      </p:sp>
      <p:sp>
        <p:nvSpPr>
          <p:cNvPr id="3" name="Content Placeholder 2"/>
          <p:cNvSpPr>
            <a:spLocks noGrp="1"/>
          </p:cNvSpPr>
          <p:nvPr>
            <p:ph idx="1"/>
          </p:nvPr>
        </p:nvSpPr>
        <p:spPr/>
        <p:txBody>
          <a:bodyPr/>
          <a:lstStyle/>
          <a:p>
            <a:r>
              <a:rPr lang="sr-Cyrl-RS" dirty="0" smtClean="0"/>
              <a:t>Неки родитељи су ’’лако запаљиви’’ док се други суздражавају ; неки од нас су причљиви други су природно ћутљивији; </a:t>
            </a:r>
            <a:endParaRPr lang="sr-Cyrl-RS" dirty="0" smtClean="0"/>
          </a:p>
          <a:p>
            <a:r>
              <a:rPr lang="sr-Cyrl-RS" dirty="0" smtClean="0"/>
              <a:t>Веома смирена породица може бити идеална за сензитивну претерано реактибилну бебу.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dirty="0" smtClean="0"/>
              <a:t>Четири циља МРН</a:t>
            </a:r>
            <a:endParaRPr lang="en-US" dirty="0"/>
          </a:p>
        </p:txBody>
      </p:sp>
      <p:sp>
        <p:nvSpPr>
          <p:cNvPr id="3" name="Content Placeholder 2"/>
          <p:cNvSpPr>
            <a:spLocks noGrp="1"/>
          </p:cNvSpPr>
          <p:nvPr>
            <p:ph idx="1"/>
          </p:nvPr>
        </p:nvSpPr>
        <p:spPr/>
        <p:txBody>
          <a:bodyPr/>
          <a:lstStyle/>
          <a:p>
            <a:r>
              <a:rPr lang="sr-Cyrl-RS" dirty="0" smtClean="0"/>
              <a:t>Циљ 1. подстицање пажње и интимности ; </a:t>
            </a:r>
            <a:endParaRPr lang="sr-Cyrl-RS" dirty="0" smtClean="0"/>
          </a:p>
          <a:p>
            <a:r>
              <a:rPr lang="sr-Cyrl-RS" dirty="0" smtClean="0"/>
              <a:t>Циљ 2. Двосмерна комуникација; </a:t>
            </a:r>
            <a:endParaRPr lang="sr-Cyrl-RS" dirty="0" smtClean="0"/>
          </a:p>
          <a:p>
            <a:r>
              <a:rPr lang="sr-Cyrl-RS" dirty="0" smtClean="0"/>
              <a:t>Циљ 3. Подстицање истраживања осећања и идеја њихове употребе ; </a:t>
            </a:r>
            <a:endParaRPr lang="sr-Cyrl-RS" dirty="0" smtClean="0"/>
          </a:p>
          <a:p>
            <a:r>
              <a:rPr lang="sr-Cyrl-RS" dirty="0" smtClean="0"/>
              <a:t>Циљ 4. Логичка мисао</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5401</Words>
  <Application>WPS Presentation</Application>
  <PresentationFormat>On-screen Show (4:3)</PresentationFormat>
  <Paragraphs>127</Paragraphs>
  <Slides>18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Arial</vt:lpstr>
      <vt:lpstr>SimSun</vt:lpstr>
      <vt:lpstr>Wingdings</vt:lpstr>
      <vt:lpstr>Calibri</vt:lpstr>
      <vt:lpstr>Microsoft YaHei</vt:lpstr>
      <vt:lpstr>Arial Unicode MS</vt:lpstr>
      <vt:lpstr>Office Theme</vt:lpstr>
      <vt:lpstr>Moдел развојних нивоа  Floor –time pristup Greenspan </vt:lpstr>
      <vt:lpstr>Творац Методе развојних нивоа (МРН)</vt:lpstr>
      <vt:lpstr>Научна основа МРН </vt:lpstr>
      <vt:lpstr>Шест фундаменталних развојних путоказа </vt:lpstr>
      <vt:lpstr>Три аспекта који утичу на усвајање путоказа </vt:lpstr>
      <vt:lpstr>Тешкоће биолошког развоја</vt:lpstr>
      <vt:lpstr>Дететови интерактивни обрасци</vt:lpstr>
      <vt:lpstr>Социјални обрасци </vt:lpstr>
      <vt:lpstr>Четири циља МРН</vt:lpstr>
      <vt:lpstr>Суштина МРН</vt:lpstr>
      <vt:lpstr>Кључни принципи МРН</vt:lpstr>
      <vt:lpstr>Кључни принципи МРН</vt:lpstr>
      <vt:lpstr>Путокази за родитеље кроз принце МРН</vt:lpstr>
      <vt:lpstr>Када је савладан (усвојен) путоказ?</vt:lpstr>
      <vt:lpstr>Евиденција о успешности </vt:lpstr>
      <vt:lpstr>Питања за коликвијум </vt:lpstr>
      <vt:lpstr>Питања за колоквијум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Moдел развојних нивоа  Floor –time pristup Greenspen</dc:title>
  <dc:creator>Goca</dc:creator>
  <cp:lastModifiedBy>Administrator</cp:lastModifiedBy>
  <cp:revision>12</cp:revision>
  <dcterms:created xsi:type="dcterms:W3CDTF">2019-03-17T15:35:00Z</dcterms:created>
  <dcterms:modified xsi:type="dcterms:W3CDTF">2025-06-09T09:02:10Z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02029019F20843A79DD3C38ADDFBF7D3_13</vt:lpwstr>
  </property>
  <property fmtid="{D5CDD505-2E9C-101B-9397-08002B2CF9AE}" pid="3" name="KSOProductBuildVer">
    <vt:lpwstr>1033-12.2.0.21179</vt:lpwstr>
  </property>
</Properties>
</file>